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49" r:id="rId2"/>
    <p:sldMasterId id="2147483653" r:id="rId3"/>
  </p:sldMasterIdLst>
  <p:notesMasterIdLst>
    <p:notesMasterId r:id="rId95"/>
  </p:notesMasterIdLst>
  <p:sldIdLst>
    <p:sldId id="625" r:id="rId4"/>
    <p:sldId id="760" r:id="rId5"/>
    <p:sldId id="759" r:id="rId6"/>
    <p:sldId id="772" r:id="rId7"/>
    <p:sldId id="762" r:id="rId8"/>
    <p:sldId id="763" r:id="rId9"/>
    <p:sldId id="626" r:id="rId10"/>
    <p:sldId id="630" r:id="rId11"/>
    <p:sldId id="764" r:id="rId12"/>
    <p:sldId id="765" r:id="rId13"/>
    <p:sldId id="651" r:id="rId14"/>
    <p:sldId id="766" r:id="rId15"/>
    <p:sldId id="652" r:id="rId16"/>
    <p:sldId id="767" r:id="rId17"/>
    <p:sldId id="768" r:id="rId18"/>
    <p:sldId id="769" r:id="rId19"/>
    <p:sldId id="629" r:id="rId20"/>
    <p:sldId id="653" r:id="rId21"/>
    <p:sldId id="632" r:id="rId22"/>
    <p:sldId id="770" r:id="rId23"/>
    <p:sldId id="655" r:id="rId24"/>
    <p:sldId id="656" r:id="rId25"/>
    <p:sldId id="784" r:id="rId26"/>
    <p:sldId id="623" r:id="rId27"/>
    <p:sldId id="677" r:id="rId28"/>
    <p:sldId id="751" r:id="rId29"/>
    <p:sldId id="624" r:id="rId30"/>
    <p:sldId id="621" r:id="rId31"/>
    <p:sldId id="672" r:id="rId32"/>
    <p:sldId id="742" r:id="rId33"/>
    <p:sldId id="657" r:id="rId34"/>
    <p:sldId id="771" r:id="rId35"/>
    <p:sldId id="671" r:id="rId36"/>
    <p:sldId id="783" r:id="rId37"/>
    <p:sldId id="636" r:id="rId38"/>
    <p:sldId id="637" r:id="rId39"/>
    <p:sldId id="638" r:id="rId40"/>
    <p:sldId id="696" r:id="rId41"/>
    <p:sldId id="697" r:id="rId42"/>
    <p:sldId id="641" r:id="rId43"/>
    <p:sldId id="642" r:id="rId44"/>
    <p:sldId id="753" r:id="rId45"/>
    <p:sldId id="686" r:id="rId46"/>
    <p:sldId id="643" r:id="rId47"/>
    <p:sldId id="654" r:id="rId48"/>
    <p:sldId id="645" r:id="rId49"/>
    <p:sldId id="646" r:id="rId50"/>
    <p:sldId id="695" r:id="rId51"/>
    <p:sldId id="692" r:id="rId52"/>
    <p:sldId id="649" r:id="rId53"/>
    <p:sldId id="736" r:id="rId54"/>
    <p:sldId id="737" r:id="rId55"/>
    <p:sldId id="688" r:id="rId56"/>
    <p:sldId id="682" r:id="rId57"/>
    <p:sldId id="773" r:id="rId58"/>
    <p:sldId id="676" r:id="rId59"/>
    <p:sldId id="680" r:id="rId60"/>
    <p:sldId id="698" r:id="rId61"/>
    <p:sldId id="739" r:id="rId62"/>
    <p:sldId id="700" r:id="rId63"/>
    <p:sldId id="702" r:id="rId64"/>
    <p:sldId id="704" r:id="rId65"/>
    <p:sldId id="706" r:id="rId66"/>
    <p:sldId id="708" r:id="rId67"/>
    <p:sldId id="710" r:id="rId68"/>
    <p:sldId id="712" r:id="rId69"/>
    <p:sldId id="749" r:id="rId70"/>
    <p:sldId id="714" r:id="rId71"/>
    <p:sldId id="716" r:id="rId72"/>
    <p:sldId id="718" r:id="rId73"/>
    <p:sldId id="720" r:id="rId74"/>
    <p:sldId id="722" r:id="rId75"/>
    <p:sldId id="724" r:id="rId76"/>
    <p:sldId id="726" r:id="rId77"/>
    <p:sldId id="728" r:id="rId78"/>
    <p:sldId id="730" r:id="rId79"/>
    <p:sldId id="756" r:id="rId80"/>
    <p:sldId id="732" r:id="rId81"/>
    <p:sldId id="748" r:id="rId82"/>
    <p:sldId id="738" r:id="rId83"/>
    <p:sldId id="690" r:id="rId84"/>
    <p:sldId id="754" r:id="rId85"/>
    <p:sldId id="755" r:id="rId86"/>
    <p:sldId id="774" r:id="rId87"/>
    <p:sldId id="775" r:id="rId88"/>
    <p:sldId id="776" r:id="rId89"/>
    <p:sldId id="779" r:id="rId90"/>
    <p:sldId id="658" r:id="rId91"/>
    <p:sldId id="782" r:id="rId92"/>
    <p:sldId id="778" r:id="rId93"/>
    <p:sldId id="780" r:id="rId94"/>
  </p:sldIdLst>
  <p:sldSz cx="9144000" cy="6858000" type="screen4x3"/>
  <p:notesSz cx="6797675" cy="9926638"/>
  <p:defaultTextStyle>
    <a:defPPr>
      <a:defRPr lang="en-US"/>
    </a:defPPr>
    <a:lvl1pPr algn="l" rtl="0" fontAlgn="base">
      <a:spcBef>
        <a:spcPct val="0"/>
      </a:spcBef>
      <a:spcAft>
        <a:spcPct val="0"/>
      </a:spcAft>
      <a:defRPr sz="1400" kern="1200">
        <a:solidFill>
          <a:schemeClr val="tx1"/>
        </a:solidFill>
        <a:latin typeface="Times New Roman" pitchFamily="18" charset="0"/>
        <a:ea typeface="+mn-ea"/>
        <a:cs typeface="+mn-cs"/>
      </a:defRPr>
    </a:lvl1pPr>
    <a:lvl2pPr marL="457200" algn="l" rtl="0" fontAlgn="base">
      <a:spcBef>
        <a:spcPct val="0"/>
      </a:spcBef>
      <a:spcAft>
        <a:spcPct val="0"/>
      </a:spcAft>
      <a:defRPr sz="1400" kern="1200">
        <a:solidFill>
          <a:schemeClr val="tx1"/>
        </a:solidFill>
        <a:latin typeface="Times New Roman" pitchFamily="18" charset="0"/>
        <a:ea typeface="+mn-ea"/>
        <a:cs typeface="+mn-cs"/>
      </a:defRPr>
    </a:lvl2pPr>
    <a:lvl3pPr marL="914400" algn="l" rtl="0" fontAlgn="base">
      <a:spcBef>
        <a:spcPct val="0"/>
      </a:spcBef>
      <a:spcAft>
        <a:spcPct val="0"/>
      </a:spcAft>
      <a:defRPr sz="1400" kern="1200">
        <a:solidFill>
          <a:schemeClr val="tx1"/>
        </a:solidFill>
        <a:latin typeface="Times New Roman" pitchFamily="18" charset="0"/>
        <a:ea typeface="+mn-ea"/>
        <a:cs typeface="+mn-cs"/>
      </a:defRPr>
    </a:lvl3pPr>
    <a:lvl4pPr marL="1371600" algn="l" rtl="0" fontAlgn="base">
      <a:spcBef>
        <a:spcPct val="0"/>
      </a:spcBef>
      <a:spcAft>
        <a:spcPct val="0"/>
      </a:spcAft>
      <a:defRPr sz="1400" kern="1200">
        <a:solidFill>
          <a:schemeClr val="tx1"/>
        </a:solidFill>
        <a:latin typeface="Times New Roman" pitchFamily="18" charset="0"/>
        <a:ea typeface="+mn-ea"/>
        <a:cs typeface="+mn-cs"/>
      </a:defRPr>
    </a:lvl4pPr>
    <a:lvl5pPr marL="1828800" algn="l" rtl="0" fontAlgn="base">
      <a:spcBef>
        <a:spcPct val="0"/>
      </a:spcBef>
      <a:spcAft>
        <a:spcPct val="0"/>
      </a:spcAft>
      <a:defRPr sz="1400" kern="1200">
        <a:solidFill>
          <a:schemeClr val="tx1"/>
        </a:solidFill>
        <a:latin typeface="Times New Roman" pitchFamily="18" charset="0"/>
        <a:ea typeface="+mn-ea"/>
        <a:cs typeface="+mn-cs"/>
      </a:defRPr>
    </a:lvl5pPr>
    <a:lvl6pPr marL="2286000" algn="l" defTabSz="914400" rtl="0" eaLnBrk="1" latinLnBrk="0" hangingPunct="1">
      <a:defRPr sz="1400" kern="1200">
        <a:solidFill>
          <a:schemeClr val="tx1"/>
        </a:solidFill>
        <a:latin typeface="Times New Roman" pitchFamily="18" charset="0"/>
        <a:ea typeface="+mn-ea"/>
        <a:cs typeface="+mn-cs"/>
      </a:defRPr>
    </a:lvl6pPr>
    <a:lvl7pPr marL="2743200" algn="l" defTabSz="914400" rtl="0" eaLnBrk="1" latinLnBrk="0" hangingPunct="1">
      <a:defRPr sz="1400" kern="1200">
        <a:solidFill>
          <a:schemeClr val="tx1"/>
        </a:solidFill>
        <a:latin typeface="Times New Roman" pitchFamily="18" charset="0"/>
        <a:ea typeface="+mn-ea"/>
        <a:cs typeface="+mn-cs"/>
      </a:defRPr>
    </a:lvl7pPr>
    <a:lvl8pPr marL="3200400" algn="l" defTabSz="914400" rtl="0" eaLnBrk="1" latinLnBrk="0" hangingPunct="1">
      <a:defRPr sz="1400" kern="1200">
        <a:solidFill>
          <a:schemeClr val="tx1"/>
        </a:solidFill>
        <a:latin typeface="Times New Roman" pitchFamily="18" charset="0"/>
        <a:ea typeface="+mn-ea"/>
        <a:cs typeface="+mn-cs"/>
      </a:defRPr>
    </a:lvl8pPr>
    <a:lvl9pPr marL="3657600" algn="l" defTabSz="914400" rtl="0" eaLnBrk="1" latinLnBrk="0" hangingPunct="1">
      <a:defRPr sz="1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C0C0C0"/>
    <a:srgbClr val="00FFCC"/>
    <a:srgbClr val="7D5CDA"/>
    <a:srgbClr val="9276E0"/>
    <a:srgbClr val="EFAFD5"/>
    <a:srgbClr val="FF99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4578" autoAdjust="0"/>
    <p:restoredTop sz="97558" autoAdjust="0"/>
  </p:normalViewPr>
  <p:slideViewPr>
    <p:cSldViewPr>
      <p:cViewPr>
        <p:scale>
          <a:sx n="100" d="100"/>
          <a:sy n="100" d="100"/>
        </p:scale>
        <p:origin x="162" y="-312"/>
      </p:cViewPr>
      <p:guideLst>
        <p:guide orient="horz" pos="2160"/>
        <p:guide pos="2880"/>
      </p:guideLst>
    </p:cSldViewPr>
  </p:slideViewPr>
  <p:outlineViewPr>
    <p:cViewPr>
      <p:scale>
        <a:sx n="33" d="100"/>
        <a:sy n="33" d="100"/>
      </p:scale>
      <p:origin x="0" y="1189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97"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notesMaster" Target="notesMasters/notes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5.xlsx"/></Relationships>
</file>

<file path=ppt/charts/_rels/chart6.xml.rels><?xml version="1.0" encoding="UTF-8" standalone="yes"?>
<Relationships xmlns="http://schemas.openxmlformats.org/package/2006/relationships"><Relationship Id="rId3" Type="http://schemas.openxmlformats.org/officeDocument/2006/relationships/package" Target="../embeddings/_____Microsoft_Excel6.xlsx"/><Relationship Id="rId2" Type="http://schemas.openxmlformats.org/officeDocument/2006/relationships/image" Target="../media/image60.jpeg"/><Relationship Id="rId1" Type="http://schemas.openxmlformats.org/officeDocument/2006/relationships/image" Target="../media/image59.jpeg"/></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Excel7.xlsx"/></Relationships>
</file>

<file path=ppt/charts/_rels/chart8.xml.rels><?xml version="1.0" encoding="UTF-8" standalone="yes"?>
<Relationships xmlns="http://schemas.openxmlformats.org/package/2006/relationships"><Relationship Id="rId2" Type="http://schemas.openxmlformats.org/officeDocument/2006/relationships/package" Target="../embeddings/_____Microsoft_Excel8.xlsx"/><Relationship Id="rId1" Type="http://schemas.openxmlformats.org/officeDocument/2006/relationships/image" Target="../media/image64.jpeg"/></Relationships>
</file>

<file path=ppt/charts/_rels/chart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66.jpeg"/><Relationship Id="rId1" Type="http://schemas.openxmlformats.org/officeDocument/2006/relationships/image" Target="../media/image64.jpeg"/><Relationship Id="rId4" Type="http://schemas.openxmlformats.org/officeDocument/2006/relationships/package" Target="../embeddings/____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2022г.Отчет</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Лист1!$B$2:$B$4</c:f>
              <c:numCache>
                <c:formatCode>General</c:formatCode>
                <c:ptCount val="3"/>
                <c:pt idx="0">
                  <c:v>676.9</c:v>
                </c:pt>
                <c:pt idx="1">
                  <c:v>599.70000000000005</c:v>
                </c:pt>
                <c:pt idx="2">
                  <c:v>163.6</c:v>
                </c:pt>
              </c:numCache>
            </c:numRef>
          </c:val>
        </c:ser>
        <c:ser>
          <c:idx val="1"/>
          <c:order val="1"/>
          <c:tx>
            <c:strRef>
              <c:f>Лист1!$C$1</c:f>
              <c:strCache>
                <c:ptCount val="1"/>
                <c:pt idx="0">
                  <c:v>2023г. Оценка года</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Лист1!$C$2:$C$4</c:f>
              <c:numCache>
                <c:formatCode>General</c:formatCode>
                <c:ptCount val="3"/>
                <c:pt idx="0">
                  <c:v>703.9</c:v>
                </c:pt>
                <c:pt idx="1">
                  <c:v>540.6</c:v>
                </c:pt>
                <c:pt idx="2">
                  <c:v>86.8</c:v>
                </c:pt>
              </c:numCache>
            </c:numRef>
          </c:val>
        </c:ser>
        <c:ser>
          <c:idx val="2"/>
          <c:order val="2"/>
          <c:tx>
            <c:strRef>
              <c:f>Лист1!$D$1</c:f>
              <c:strCache>
                <c:ptCount val="1"/>
                <c:pt idx="0">
                  <c:v>2024г План</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Лист1!$D$2:$D$4</c:f>
              <c:numCache>
                <c:formatCode>General</c:formatCode>
                <c:ptCount val="3"/>
                <c:pt idx="0">
                  <c:v>732</c:v>
                </c:pt>
                <c:pt idx="1">
                  <c:v>556.29999999999995</c:v>
                </c:pt>
                <c:pt idx="2">
                  <c:v>60.1</c:v>
                </c:pt>
              </c:numCache>
            </c:numRef>
          </c:val>
        </c:ser>
        <c:ser>
          <c:idx val="3"/>
          <c:order val="3"/>
          <c:tx>
            <c:strRef>
              <c:f>Лист1!$E$1</c:f>
              <c:strCache>
                <c:ptCount val="1"/>
                <c:pt idx="0">
                  <c:v>2025 г.План</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Лист1!$E$2:$E$4</c:f>
              <c:numCache>
                <c:formatCode>0.00</c:formatCode>
                <c:ptCount val="3"/>
                <c:pt idx="0" formatCode="General">
                  <c:v>761.3</c:v>
                </c:pt>
                <c:pt idx="1">
                  <c:v>571.9</c:v>
                </c:pt>
                <c:pt idx="2" formatCode="General">
                  <c:v>69.8</c:v>
                </c:pt>
              </c:numCache>
            </c:numRef>
          </c:val>
        </c:ser>
        <c:ser>
          <c:idx val="4"/>
          <c:order val="4"/>
          <c:tx>
            <c:strRef>
              <c:f>Лист1!$F$1</c:f>
              <c:strCache>
                <c:ptCount val="1"/>
                <c:pt idx="0">
                  <c:v>2026 г.План</c:v>
                </c:pt>
              </c:strCache>
            </c:strRef>
          </c:tx>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Лист1!$F$2:$F$4</c:f>
              <c:numCache>
                <c:formatCode>0.00</c:formatCode>
                <c:ptCount val="3"/>
                <c:pt idx="0" formatCode="General">
                  <c:v>791.8</c:v>
                </c:pt>
                <c:pt idx="1">
                  <c:v>587.29999999999995</c:v>
                </c:pt>
                <c:pt idx="2" formatCode="General">
                  <c:v>70.3</c:v>
                </c:pt>
              </c:numCache>
            </c:numRef>
          </c:val>
        </c:ser>
        <c:dLbls>
          <c:showLegendKey val="0"/>
          <c:showVal val="1"/>
          <c:showCatName val="0"/>
          <c:showSerName val="0"/>
          <c:showPercent val="0"/>
          <c:showBubbleSize val="0"/>
        </c:dLbls>
        <c:gapWidth val="75"/>
        <c:axId val="208517760"/>
        <c:axId val="208532608"/>
      </c:barChart>
      <c:catAx>
        <c:axId val="208517760"/>
        <c:scaling>
          <c:orientation val="minMax"/>
        </c:scaling>
        <c:delete val="0"/>
        <c:axPos val="b"/>
        <c:numFmt formatCode="General" sourceLinked="1"/>
        <c:majorTickMark val="none"/>
        <c:minorTickMark val="none"/>
        <c:tickLblPos val="nextTo"/>
        <c:spPr>
          <a:noFill/>
          <a:ln w="12752" cap="flat" cmpd="sng" algn="ctr">
            <a:solidFill>
              <a:schemeClr val="tx1">
                <a:lumMod val="15000"/>
                <a:lumOff val="85000"/>
              </a:schemeClr>
            </a:solidFill>
            <a:round/>
          </a:ln>
          <a:effectLst/>
        </c:spPr>
        <c:txPr>
          <a:bodyPr rot="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208532608"/>
        <c:crosses val="autoZero"/>
        <c:auto val="1"/>
        <c:lblAlgn val="ctr"/>
        <c:lblOffset val="100"/>
        <c:noMultiLvlLbl val="0"/>
      </c:catAx>
      <c:valAx>
        <c:axId val="208532608"/>
        <c:scaling>
          <c:orientation val="minMax"/>
        </c:scaling>
        <c:delete val="0"/>
        <c:axPos val="l"/>
        <c:numFmt formatCode="General" sourceLinked="1"/>
        <c:majorTickMark val="none"/>
        <c:minorTickMark val="none"/>
        <c:tickLblPos val="nextTo"/>
        <c:txPr>
          <a:bodyPr rot="-6000000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208517760"/>
        <c:crosses val="autoZero"/>
        <c:crossBetween val="between"/>
      </c:valAx>
      <c:spPr>
        <a:noFill/>
        <a:ln w="25504">
          <a:noFill/>
        </a:ln>
      </c:spPr>
    </c:plotArea>
    <c:legend>
      <c:legendPos val="b"/>
      <c:layout>
        <c:manualLayout>
          <c:xMode val="edge"/>
          <c:yMode val="edge"/>
          <c:x val="0.17317591233299229"/>
          <c:y val="0.94080386630637958"/>
          <c:w val="0.66068680398001101"/>
          <c:h val="4.1975961491898382E-2"/>
        </c:manualLayout>
      </c:layout>
      <c:overlay val="0"/>
    </c:legend>
    <c:plotVisOnly val="1"/>
    <c:dispBlanksAs val="gap"/>
    <c:showDLblsOverMax val="0"/>
  </c:chart>
  <c:spPr>
    <a:noFill/>
    <a:ln>
      <a:noFill/>
    </a:ln>
  </c:spPr>
  <c:txPr>
    <a:bodyPr/>
    <a:lstStyle/>
    <a:p>
      <a:pPr>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2041862173134565"/>
          <c:y val="0.19852728171451525"/>
          <c:w val="0.8585576819840296"/>
          <c:h val="0.71624409448818893"/>
        </c:manualLayout>
      </c:layout>
      <c:bar3DChart>
        <c:barDir val="col"/>
        <c:grouping val="clustered"/>
        <c:varyColors val="0"/>
        <c:ser>
          <c:idx val="0"/>
          <c:order val="0"/>
          <c:tx>
            <c:strRef>
              <c:f>Лист1!$B$1</c:f>
              <c:strCache>
                <c:ptCount val="1"/>
                <c:pt idx="0">
                  <c:v>Доходы</c:v>
                </c:pt>
              </c:strCache>
            </c:strRef>
          </c:tx>
          <c:spPr>
            <a:solidFill>
              <a:srgbClr val="000066"/>
            </a:solidFill>
          </c:spPr>
          <c:invertIfNegative val="0"/>
          <c:dLbls>
            <c:dLbl>
              <c:idx val="0"/>
              <c:layout>
                <c:manualLayout>
                  <c:x val="-1.473103735617085E-3"/>
                  <c:y val="-3.4191660680882502E-2"/>
                </c:manualLayout>
              </c:layout>
              <c:tx>
                <c:rich>
                  <a:bodyPr/>
                  <a:lstStyle/>
                  <a:p>
                    <a:r>
                      <a:rPr lang="en-US" sz="1000" u="sng" baseline="0" dirty="0">
                        <a:solidFill>
                          <a:srgbClr val="000066"/>
                        </a:solidFill>
                        <a:uFill>
                          <a:solidFill>
                            <a:srgbClr val="000066"/>
                          </a:solidFill>
                        </a:uFill>
                      </a:rPr>
                      <a:t>323 855,60</a:t>
                    </a:r>
                    <a:endParaRPr lang="en-US" sz="800" dirty="0">
                      <a:solidFill>
                        <a:srgbClr val="000066"/>
                      </a:solidFill>
                    </a:endParaRPr>
                  </a:p>
                </c:rich>
              </c:tx>
              <c:showLegendKey val="0"/>
              <c:showVal val="1"/>
              <c:showCatName val="0"/>
              <c:showSerName val="0"/>
              <c:showPercent val="0"/>
              <c:showBubbleSize val="0"/>
            </c:dLbl>
            <c:numFmt formatCode="#,##0.00" sourceLinked="0"/>
            <c:txPr>
              <a:bodyPr rot="0"/>
              <a:lstStyle/>
              <a:p>
                <a:pPr>
                  <a:defRPr sz="1000" u="sng" baseline="0">
                    <a:uFill>
                      <a:solidFill>
                        <a:srgbClr val="000066"/>
                      </a:solidFill>
                    </a:uFill>
                  </a:defRPr>
                </a:pPr>
                <a:endParaRPr lang="ru-RU"/>
              </a:p>
            </c:txPr>
            <c:showLegendKey val="0"/>
            <c:showVal val="1"/>
            <c:showCatName val="0"/>
            <c:showSerName val="0"/>
            <c:showPercent val="0"/>
            <c:showBubbleSize val="0"/>
            <c:showLeaderLines val="0"/>
          </c:dLbls>
          <c:cat>
            <c:strRef>
              <c:f>Лист1!$A$2:$A$10</c:f>
              <c:strCache>
                <c:ptCount val="9"/>
                <c:pt idx="0">
                  <c:v>2018 (отчет)</c:v>
                </c:pt>
                <c:pt idx="1">
                  <c:v>2019 (отчет)</c:v>
                </c:pt>
                <c:pt idx="2">
                  <c:v>2020 (отчет)</c:v>
                </c:pt>
                <c:pt idx="3">
                  <c:v>2021 (отчет)</c:v>
                </c:pt>
                <c:pt idx="4">
                  <c:v>2022 (отчет)</c:v>
                </c:pt>
                <c:pt idx="5">
                  <c:v>2023 (план)</c:v>
                </c:pt>
                <c:pt idx="6">
                  <c:v>2024 (план)</c:v>
                </c:pt>
                <c:pt idx="7">
                  <c:v>2025 (план)</c:v>
                </c:pt>
                <c:pt idx="8">
                  <c:v>2026 (план)</c:v>
                </c:pt>
              </c:strCache>
            </c:strRef>
          </c:cat>
          <c:val>
            <c:numRef>
              <c:f>Лист1!$B$2:$B$10</c:f>
              <c:numCache>
                <c:formatCode>General</c:formatCode>
                <c:ptCount val="9"/>
                <c:pt idx="0">
                  <c:v>323855.59999999998</c:v>
                </c:pt>
                <c:pt idx="1">
                  <c:v>337786.9</c:v>
                </c:pt>
                <c:pt idx="2">
                  <c:v>363998.7</c:v>
                </c:pt>
                <c:pt idx="3">
                  <c:v>279157.3</c:v>
                </c:pt>
                <c:pt idx="4">
                  <c:v>440339</c:v>
                </c:pt>
                <c:pt idx="5">
                  <c:v>434183.1</c:v>
                </c:pt>
                <c:pt idx="6">
                  <c:v>504330.4</c:v>
                </c:pt>
                <c:pt idx="7">
                  <c:v>415045.4</c:v>
                </c:pt>
                <c:pt idx="8">
                  <c:v>448761.2</c:v>
                </c:pt>
              </c:numCache>
            </c:numRef>
          </c:val>
        </c:ser>
        <c:ser>
          <c:idx val="1"/>
          <c:order val="1"/>
          <c:tx>
            <c:strRef>
              <c:f>Лист1!$C$1</c:f>
              <c:strCache>
                <c:ptCount val="1"/>
                <c:pt idx="0">
                  <c:v>Расходы</c:v>
                </c:pt>
              </c:strCache>
            </c:strRef>
          </c:tx>
          <c:spPr>
            <a:solidFill>
              <a:srgbClr val="C00000"/>
            </a:solidFill>
          </c:spPr>
          <c:invertIfNegative val="0"/>
          <c:dLbls>
            <c:dLbl>
              <c:idx val="0"/>
              <c:layout>
                <c:manualLayout>
                  <c:x val="-5.8924149424683398E-3"/>
                  <c:y val="-8.5479151702206255E-2"/>
                </c:manualLayout>
              </c:layout>
              <c:tx>
                <c:rich>
                  <a:bodyPr/>
                  <a:lstStyle/>
                  <a:p>
                    <a:r>
                      <a:rPr lang="en-US" sz="1000" u="sng" baseline="0" dirty="0">
                        <a:solidFill>
                          <a:srgbClr val="FF0000"/>
                        </a:solidFill>
                        <a:uFill>
                          <a:solidFill>
                            <a:srgbClr val="FF0000"/>
                          </a:solidFill>
                        </a:uFill>
                      </a:rPr>
                      <a:t>322242,3</a:t>
                    </a:r>
                    <a:endParaRPr lang="en-US" sz="1000" dirty="0">
                      <a:solidFill>
                        <a:srgbClr val="FF0000"/>
                      </a:solidFill>
                    </a:endParaRPr>
                  </a:p>
                </c:rich>
              </c:tx>
              <c:showLegendKey val="0"/>
              <c:showVal val="1"/>
              <c:showCatName val="0"/>
              <c:showSerName val="0"/>
              <c:showPercent val="0"/>
              <c:showBubbleSize val="0"/>
            </c:dLbl>
            <c:dLbl>
              <c:idx val="1"/>
              <c:layout>
                <c:manualLayout>
                  <c:x val="-7.3655186780854243E-3"/>
                  <c:y val="-5.4706657089411997E-2"/>
                </c:manualLayout>
              </c:layout>
              <c:showLegendKey val="0"/>
              <c:showVal val="1"/>
              <c:showCatName val="0"/>
              <c:showSerName val="0"/>
              <c:showPercent val="0"/>
              <c:showBubbleSize val="0"/>
            </c:dLbl>
            <c:dLbl>
              <c:idx val="2"/>
              <c:layout>
                <c:manualLayout>
                  <c:x val="0"/>
                  <c:y val="-6.1544989225588528E-2"/>
                </c:manualLayout>
              </c:layout>
              <c:showLegendKey val="0"/>
              <c:showVal val="1"/>
              <c:showCatName val="0"/>
              <c:showSerName val="0"/>
              <c:showPercent val="0"/>
              <c:showBubbleSize val="0"/>
            </c:dLbl>
            <c:dLbl>
              <c:idx val="4"/>
              <c:layout>
                <c:manualLayout>
                  <c:x val="-2.9462074712341699E-3"/>
                  <c:y val="-6.1544989225588466E-2"/>
                </c:manualLayout>
              </c:layout>
              <c:showLegendKey val="0"/>
              <c:showVal val="1"/>
              <c:showCatName val="0"/>
              <c:showSerName val="0"/>
              <c:showPercent val="0"/>
              <c:showBubbleSize val="0"/>
            </c:dLbl>
            <c:dLbl>
              <c:idx val="5"/>
              <c:layout>
                <c:manualLayout>
                  <c:x val="5.5977941953449226E-2"/>
                  <c:y val="-3.077249461279425E-2"/>
                </c:manualLayout>
              </c:layout>
              <c:showLegendKey val="0"/>
              <c:showVal val="1"/>
              <c:showCatName val="0"/>
              <c:showSerName val="0"/>
              <c:showPercent val="0"/>
              <c:showBubbleSize val="0"/>
            </c:dLbl>
            <c:numFmt formatCode="#,##0.00" sourceLinked="0"/>
            <c:txPr>
              <a:bodyPr/>
              <a:lstStyle/>
              <a:p>
                <a:pPr>
                  <a:defRPr sz="1000" u="sng" baseline="0">
                    <a:solidFill>
                      <a:srgbClr val="FF0000"/>
                    </a:solidFill>
                    <a:uFill>
                      <a:solidFill>
                        <a:srgbClr val="FF0000"/>
                      </a:solidFill>
                    </a:uFill>
                  </a:defRPr>
                </a:pPr>
                <a:endParaRPr lang="ru-RU"/>
              </a:p>
            </c:txPr>
            <c:showLegendKey val="0"/>
            <c:showVal val="1"/>
            <c:showCatName val="0"/>
            <c:showSerName val="0"/>
            <c:showPercent val="0"/>
            <c:showBubbleSize val="0"/>
            <c:showLeaderLines val="0"/>
          </c:dLbls>
          <c:cat>
            <c:strRef>
              <c:f>Лист1!$A$2:$A$10</c:f>
              <c:strCache>
                <c:ptCount val="9"/>
                <c:pt idx="0">
                  <c:v>2018 (отчет)</c:v>
                </c:pt>
                <c:pt idx="1">
                  <c:v>2019 (отчет)</c:v>
                </c:pt>
                <c:pt idx="2">
                  <c:v>2020 (отчет)</c:v>
                </c:pt>
                <c:pt idx="3">
                  <c:v>2021 (отчет)</c:v>
                </c:pt>
                <c:pt idx="4">
                  <c:v>2022 (отчет)</c:v>
                </c:pt>
                <c:pt idx="5">
                  <c:v>2023 (план)</c:v>
                </c:pt>
                <c:pt idx="6">
                  <c:v>2024 (план)</c:v>
                </c:pt>
                <c:pt idx="7">
                  <c:v>2025 (план)</c:v>
                </c:pt>
                <c:pt idx="8">
                  <c:v>2026 (план)</c:v>
                </c:pt>
              </c:strCache>
            </c:strRef>
          </c:cat>
          <c:val>
            <c:numRef>
              <c:f>Лист1!$C$2:$C$10</c:f>
              <c:numCache>
                <c:formatCode>General</c:formatCode>
                <c:ptCount val="9"/>
                <c:pt idx="0">
                  <c:v>322242.3</c:v>
                </c:pt>
                <c:pt idx="1">
                  <c:v>333944.09999999998</c:v>
                </c:pt>
                <c:pt idx="2">
                  <c:v>362888.2</c:v>
                </c:pt>
                <c:pt idx="3">
                  <c:v>383109.5</c:v>
                </c:pt>
                <c:pt idx="4">
                  <c:v>434918.5</c:v>
                </c:pt>
                <c:pt idx="5">
                  <c:v>443392.1</c:v>
                </c:pt>
                <c:pt idx="6">
                  <c:v>504330.4</c:v>
                </c:pt>
                <c:pt idx="7">
                  <c:v>415045.4</c:v>
                </c:pt>
                <c:pt idx="8">
                  <c:v>448433.8</c:v>
                </c:pt>
              </c:numCache>
            </c:numRef>
          </c:val>
        </c:ser>
        <c:ser>
          <c:idx val="2"/>
          <c:order val="2"/>
          <c:tx>
            <c:strRef>
              <c:f>Лист1!$D$1</c:f>
              <c:strCache>
                <c:ptCount val="1"/>
                <c:pt idx="0">
                  <c:v>Дефицит (-)/ Профицит (+)</c:v>
                </c:pt>
              </c:strCache>
            </c:strRef>
          </c:tx>
          <c:spPr>
            <a:solidFill>
              <a:srgbClr val="00FFCC"/>
            </a:solidFill>
          </c:spPr>
          <c:invertIfNegative val="0"/>
          <c:dLbls>
            <c:dLbl>
              <c:idx val="0"/>
              <c:layout>
                <c:manualLayout>
                  <c:x val="2.0623452298639215E-2"/>
                  <c:y val="-1.3676664272352999E-2"/>
                </c:manualLayout>
              </c:layout>
              <c:showLegendKey val="0"/>
              <c:showVal val="1"/>
              <c:showCatName val="0"/>
              <c:showSerName val="0"/>
              <c:showPercent val="0"/>
              <c:showBubbleSize val="0"/>
            </c:dLbl>
            <c:dLbl>
              <c:idx val="1"/>
              <c:layout>
                <c:manualLayout>
                  <c:x val="1.3257933620553764E-2"/>
                  <c:y val="-1.3676664272352999E-2"/>
                </c:manualLayout>
              </c:layout>
              <c:tx>
                <c:rich>
                  <a:bodyPr/>
                  <a:lstStyle/>
                  <a:p>
                    <a:r>
                      <a:rPr lang="en-US" b="0" i="0" baseline="0" dirty="0">
                        <a:solidFill>
                          <a:schemeClr val="tx2"/>
                        </a:solidFill>
                      </a:rPr>
                      <a:t>2842,8</a:t>
                    </a:r>
                    <a:endParaRPr lang="en-US" baseline="0" dirty="0">
                      <a:solidFill>
                        <a:schemeClr val="tx2"/>
                      </a:solidFill>
                    </a:endParaRPr>
                  </a:p>
                </c:rich>
              </c:tx>
              <c:showLegendKey val="0"/>
              <c:showVal val="1"/>
              <c:showCatName val="0"/>
              <c:showSerName val="0"/>
              <c:showPercent val="0"/>
              <c:showBubbleSize val="0"/>
            </c:dLbl>
            <c:dLbl>
              <c:idx val="2"/>
              <c:layout>
                <c:manualLayout>
                  <c:x val="2.1511734001593563E-2"/>
                  <c:y val="-1.7095830340441251E-2"/>
                </c:manualLayout>
              </c:layout>
              <c:showLegendKey val="0"/>
              <c:showVal val="1"/>
              <c:showCatName val="0"/>
              <c:showSerName val="0"/>
              <c:showPercent val="0"/>
              <c:showBubbleSize val="0"/>
            </c:dLbl>
            <c:dLbl>
              <c:idx val="3"/>
              <c:layout>
                <c:manualLayout>
                  <c:x val="1.1472924800849899E-2"/>
                  <c:y val="0"/>
                </c:manualLayout>
              </c:layout>
              <c:showLegendKey val="0"/>
              <c:showVal val="1"/>
              <c:showCatName val="0"/>
              <c:showSerName val="0"/>
              <c:showPercent val="0"/>
              <c:showBubbleSize val="0"/>
            </c:dLbl>
            <c:dLbl>
              <c:idx val="4"/>
              <c:layout>
                <c:manualLayout>
                  <c:x val="2.1511734001593563E-2"/>
                  <c:y val="-1.025749820426475E-2"/>
                </c:manualLayout>
              </c:layout>
              <c:showLegendKey val="0"/>
              <c:showVal val="1"/>
              <c:showCatName val="0"/>
              <c:showSerName val="0"/>
              <c:showPercent val="0"/>
              <c:showBubbleSize val="0"/>
            </c:dLbl>
            <c:dLbl>
              <c:idx val="5"/>
              <c:layout>
                <c:manualLayout>
                  <c:x val="1.2907040400956138E-2"/>
                  <c:y val="0"/>
                </c:manualLayout>
              </c:layout>
              <c:showLegendKey val="0"/>
              <c:showVal val="1"/>
              <c:showCatName val="0"/>
              <c:showSerName val="0"/>
              <c:showPercent val="0"/>
              <c:showBubbleSize val="0"/>
            </c:dLbl>
            <c:dLbl>
              <c:idx val="6"/>
              <c:layout>
                <c:manualLayout>
                  <c:x val="1.7209387201274851E-2"/>
                  <c:y val="-1.7095830340441251E-2"/>
                </c:manualLayout>
              </c:layout>
              <c:showLegendKey val="0"/>
              <c:showVal val="1"/>
              <c:showCatName val="0"/>
              <c:showSerName val="0"/>
              <c:showPercent val="0"/>
              <c:showBubbleSize val="0"/>
            </c:dLbl>
            <c:dLbl>
              <c:idx val="7"/>
              <c:layout>
                <c:manualLayout>
                  <c:x val="1.5775271601168612E-2"/>
                  <c:y val="0"/>
                </c:manualLayout>
              </c:layout>
              <c:showLegendKey val="0"/>
              <c:showVal val="1"/>
              <c:showCatName val="0"/>
              <c:showSerName val="0"/>
              <c:showPercent val="0"/>
              <c:showBubbleSize val="0"/>
            </c:dLbl>
            <c:txPr>
              <a:bodyPr/>
              <a:lstStyle/>
              <a:p>
                <a:pPr>
                  <a:defRPr sz="1000" b="0" i="0" u="sng" baseline="0">
                    <a:solidFill>
                      <a:schemeClr val="tx2"/>
                    </a:solidFill>
                    <a:uFill>
                      <a:solidFill>
                        <a:srgbClr val="00FFCC"/>
                      </a:solidFill>
                    </a:uFill>
                  </a:defRPr>
                </a:pPr>
                <a:endParaRPr lang="ru-RU"/>
              </a:p>
            </c:txPr>
            <c:showLegendKey val="0"/>
            <c:showVal val="1"/>
            <c:showCatName val="0"/>
            <c:showSerName val="0"/>
            <c:showPercent val="0"/>
            <c:showBubbleSize val="0"/>
            <c:showLeaderLines val="0"/>
          </c:dLbls>
          <c:cat>
            <c:strRef>
              <c:f>Лист1!$A$2:$A$10</c:f>
              <c:strCache>
                <c:ptCount val="9"/>
                <c:pt idx="0">
                  <c:v>2018 (отчет)</c:v>
                </c:pt>
                <c:pt idx="1">
                  <c:v>2019 (отчет)</c:v>
                </c:pt>
                <c:pt idx="2">
                  <c:v>2020 (отчет)</c:v>
                </c:pt>
                <c:pt idx="3">
                  <c:v>2021 (отчет)</c:v>
                </c:pt>
                <c:pt idx="4">
                  <c:v>2022 (отчет)</c:v>
                </c:pt>
                <c:pt idx="5">
                  <c:v>2023 (план)</c:v>
                </c:pt>
                <c:pt idx="6">
                  <c:v>2024 (план)</c:v>
                </c:pt>
                <c:pt idx="7">
                  <c:v>2025 (план)</c:v>
                </c:pt>
                <c:pt idx="8">
                  <c:v>2026 (план)</c:v>
                </c:pt>
              </c:strCache>
            </c:strRef>
          </c:cat>
          <c:val>
            <c:numRef>
              <c:f>Лист1!$D$2:$D$10</c:f>
              <c:numCache>
                <c:formatCode>General</c:formatCode>
                <c:ptCount val="9"/>
                <c:pt idx="0">
                  <c:v>1613.3</c:v>
                </c:pt>
                <c:pt idx="1">
                  <c:v>2842.8</c:v>
                </c:pt>
                <c:pt idx="2">
                  <c:v>1110.5</c:v>
                </c:pt>
                <c:pt idx="3">
                  <c:v>-3952.2</c:v>
                </c:pt>
                <c:pt idx="4">
                  <c:v>5420.5</c:v>
                </c:pt>
                <c:pt idx="5">
                  <c:v>-9209</c:v>
                </c:pt>
                <c:pt idx="6">
                  <c:v>0</c:v>
                </c:pt>
                <c:pt idx="7">
                  <c:v>0</c:v>
                </c:pt>
                <c:pt idx="8">
                  <c:v>327.39999999999998</c:v>
                </c:pt>
              </c:numCache>
            </c:numRef>
          </c:val>
        </c:ser>
        <c:dLbls>
          <c:showLegendKey val="0"/>
          <c:showVal val="0"/>
          <c:showCatName val="0"/>
          <c:showSerName val="0"/>
          <c:showPercent val="0"/>
          <c:showBubbleSize val="0"/>
        </c:dLbls>
        <c:gapWidth val="150"/>
        <c:shape val="box"/>
        <c:axId val="221316224"/>
        <c:axId val="221317760"/>
        <c:axId val="0"/>
      </c:bar3DChart>
      <c:catAx>
        <c:axId val="221316224"/>
        <c:scaling>
          <c:orientation val="minMax"/>
        </c:scaling>
        <c:delete val="0"/>
        <c:axPos val="b"/>
        <c:numFmt formatCode="General" sourceLinked="1"/>
        <c:majorTickMark val="out"/>
        <c:minorTickMark val="none"/>
        <c:tickLblPos val="nextTo"/>
        <c:txPr>
          <a:bodyPr/>
          <a:lstStyle/>
          <a:p>
            <a:pPr>
              <a:defRPr sz="1200" b="1" i="1" baseline="0"/>
            </a:pPr>
            <a:endParaRPr lang="ru-RU"/>
          </a:p>
        </c:txPr>
        <c:crossAx val="221317760"/>
        <c:crosses val="autoZero"/>
        <c:auto val="1"/>
        <c:lblAlgn val="ctr"/>
        <c:lblOffset val="100"/>
        <c:noMultiLvlLbl val="0"/>
      </c:catAx>
      <c:valAx>
        <c:axId val="221317760"/>
        <c:scaling>
          <c:orientation val="minMax"/>
        </c:scaling>
        <c:delete val="0"/>
        <c:axPos val="l"/>
        <c:majorGridlines/>
        <c:numFmt formatCode="General" sourceLinked="1"/>
        <c:majorTickMark val="out"/>
        <c:minorTickMark val="none"/>
        <c:tickLblPos val="nextTo"/>
        <c:crossAx val="221316224"/>
        <c:crosses val="autoZero"/>
        <c:crossBetween val="between"/>
      </c:valAx>
    </c:plotArea>
    <c:legend>
      <c:legendPos val="t"/>
      <c:layout>
        <c:manualLayout>
          <c:xMode val="edge"/>
          <c:yMode val="edge"/>
          <c:x val="0.12158641360506729"/>
          <c:y val="8.4375000000000006E-2"/>
          <c:w val="0.87841353389571741"/>
          <c:h val="7.345607152356963E-2"/>
        </c:manualLayout>
      </c:layout>
      <c:overlay val="0"/>
      <c:txPr>
        <a:bodyPr/>
        <a:lstStyle/>
        <a:p>
          <a:pPr>
            <a:defRPr sz="14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8980936641960418"/>
          <c:y val="0.10350578960614353"/>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2024</c:v>
                </c:pt>
              </c:strCache>
            </c:strRef>
          </c:tx>
          <c:explosion val="25"/>
          <c:cat>
            <c:strRef>
              <c:f>Лист1!$A$2:$A$3</c:f>
              <c:strCache>
                <c:ptCount val="2"/>
                <c:pt idx="0">
                  <c:v>Расходы в рамках муниципальных программ
</c:v>
                </c:pt>
                <c:pt idx="1">
                  <c:v>Непрограммные расходы</c:v>
                </c:pt>
              </c:strCache>
            </c:strRef>
          </c:cat>
          <c:val>
            <c:numRef>
              <c:f>Лист1!$B$2:$B$3</c:f>
              <c:numCache>
                <c:formatCode>General</c:formatCode>
                <c:ptCount val="2"/>
                <c:pt idx="0">
                  <c:v>499467.2</c:v>
                </c:pt>
                <c:pt idx="1">
                  <c:v>4863.2</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8980936641960418"/>
          <c:y val="0.10350578960614353"/>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2025</c:v>
                </c:pt>
              </c:strCache>
            </c:strRef>
          </c:tx>
          <c:explosion val="25"/>
          <c:cat>
            <c:strRef>
              <c:f>Лист1!$A$2:$A$3</c:f>
              <c:strCache>
                <c:ptCount val="2"/>
                <c:pt idx="0">
                  <c:v>Расходы в рамках муниципальных программ
</c:v>
                </c:pt>
                <c:pt idx="1">
                  <c:v>Непрограммные расходы</c:v>
                </c:pt>
              </c:strCache>
            </c:strRef>
          </c:cat>
          <c:val>
            <c:numRef>
              <c:f>Лист1!$B$2:$B$3</c:f>
              <c:numCache>
                <c:formatCode>General</c:formatCode>
                <c:ptCount val="2"/>
                <c:pt idx="0">
                  <c:v>406631.8</c:v>
                </c:pt>
                <c:pt idx="1">
                  <c:v>3713.6</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8980936641960418"/>
          <c:y val="0.10350578960614353"/>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2026</c:v>
                </c:pt>
              </c:strCache>
            </c:strRef>
          </c:tx>
          <c:explosion val="25"/>
          <c:cat>
            <c:strRef>
              <c:f>Лист1!$A$2:$A$3</c:f>
              <c:strCache>
                <c:ptCount val="2"/>
                <c:pt idx="0">
                  <c:v>Расходы в рамках муниципальных программ
</c:v>
                </c:pt>
                <c:pt idx="1">
                  <c:v>Непрограммные расходы</c:v>
                </c:pt>
              </c:strCache>
            </c:strRef>
          </c:cat>
          <c:val>
            <c:numRef>
              <c:f>Лист1!$B$2:$B$3</c:f>
              <c:numCache>
                <c:formatCode>General</c:formatCode>
                <c:ptCount val="2"/>
                <c:pt idx="0">
                  <c:v>435111.2</c:v>
                </c:pt>
                <c:pt idx="1">
                  <c:v>3722.7</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Источники  финансирования
дефицита бюджета  муниципального района</c:v>
                </c:pt>
              </c:strCache>
            </c:strRef>
          </c:tx>
          <c:spPr>
            <a:solidFill>
              <a:schemeClr val="accent1">
                <a:lumMod val="75000"/>
              </a:schemeClr>
            </a:solidFill>
          </c:spPr>
          <c:invertIfNegative val="0"/>
          <c:cat>
            <c:strRef>
              <c:f>Лист1!$A$2:$A$10</c:f>
              <c:strCache>
                <c:ptCount val="9"/>
                <c:pt idx="0">
                  <c:v>2018 год (факт)</c:v>
                </c:pt>
                <c:pt idx="1">
                  <c:v>2019 год (факт)</c:v>
                </c:pt>
                <c:pt idx="2">
                  <c:v>2020 год (факт)</c:v>
                </c:pt>
                <c:pt idx="3">
                  <c:v>2021 год (факт)</c:v>
                </c:pt>
                <c:pt idx="4">
                  <c:v>2022 год (факт)</c:v>
                </c:pt>
                <c:pt idx="5">
                  <c:v>2023 год (план)</c:v>
                </c:pt>
                <c:pt idx="6">
                  <c:v>2024 год (план)</c:v>
                </c:pt>
                <c:pt idx="7">
                  <c:v>2025 год (план)</c:v>
                </c:pt>
                <c:pt idx="8">
                  <c:v>2026 год (план)</c:v>
                </c:pt>
              </c:strCache>
            </c:strRef>
          </c:cat>
          <c:val>
            <c:numRef>
              <c:f>Лист1!$B$2:$B$10</c:f>
              <c:numCache>
                <c:formatCode>#,##0.00</c:formatCode>
                <c:ptCount val="9"/>
                <c:pt idx="0">
                  <c:v>-1613.3</c:v>
                </c:pt>
                <c:pt idx="1">
                  <c:v>-3842.8</c:v>
                </c:pt>
                <c:pt idx="2">
                  <c:v>-1110.5</c:v>
                </c:pt>
                <c:pt idx="3">
                  <c:v>3952.2</c:v>
                </c:pt>
                <c:pt idx="4">
                  <c:v>-5420.5</c:v>
                </c:pt>
                <c:pt idx="5">
                  <c:v>9209</c:v>
                </c:pt>
                <c:pt idx="6" formatCode="General">
                  <c:v>0</c:v>
                </c:pt>
                <c:pt idx="7" formatCode="General">
                  <c:v>0</c:v>
                </c:pt>
                <c:pt idx="8" formatCode="General">
                  <c:v>0</c:v>
                </c:pt>
              </c:numCache>
            </c:numRef>
          </c:val>
          <c:shape val="cylinder"/>
        </c:ser>
        <c:ser>
          <c:idx val="1"/>
          <c:order val="1"/>
          <c:tx>
            <c:strRef>
              <c:f>Лист1!$C$1</c:f>
              <c:strCache>
                <c:ptCount val="1"/>
                <c:pt idx="0">
                  <c:v>Кредиты кредитных  организаций в валюте  Российской Федерации 
</c:v>
                </c:pt>
              </c:strCache>
            </c:strRef>
          </c:tx>
          <c:spPr>
            <a:blipFill>
              <a:blip xmlns:r="http://schemas.openxmlformats.org/officeDocument/2006/relationships" r:embed="rId1"/>
              <a:tile tx="0" ty="0" sx="100000" sy="100000" flip="none" algn="tl"/>
            </a:blipFill>
          </c:spPr>
          <c:invertIfNegative val="0"/>
          <c:cat>
            <c:strRef>
              <c:f>Лист1!$A$2:$A$10</c:f>
              <c:strCache>
                <c:ptCount val="9"/>
                <c:pt idx="0">
                  <c:v>2018 год (факт)</c:v>
                </c:pt>
                <c:pt idx="1">
                  <c:v>2019 год (факт)</c:v>
                </c:pt>
                <c:pt idx="2">
                  <c:v>2020 год (факт)</c:v>
                </c:pt>
                <c:pt idx="3">
                  <c:v>2021 год (факт)</c:v>
                </c:pt>
                <c:pt idx="4">
                  <c:v>2022 год (факт)</c:v>
                </c:pt>
                <c:pt idx="5">
                  <c:v>2023 год (план)</c:v>
                </c:pt>
                <c:pt idx="6">
                  <c:v>2024 год (план)</c:v>
                </c:pt>
                <c:pt idx="7">
                  <c:v>2025 год (план)</c:v>
                </c:pt>
                <c:pt idx="8">
                  <c:v>2026 год (план)</c:v>
                </c:pt>
              </c:strCache>
            </c:strRef>
          </c:cat>
          <c:val>
            <c:numRef>
              <c:f>Лист1!$C$2:$C$10</c:f>
              <c:numCache>
                <c:formatCode>General</c:formatCode>
                <c:ptCount val="9"/>
                <c:pt idx="0">
                  <c:v>0</c:v>
                </c:pt>
                <c:pt idx="1">
                  <c:v>0</c:v>
                </c:pt>
                <c:pt idx="2">
                  <c:v>0</c:v>
                </c:pt>
                <c:pt idx="3">
                  <c:v>0</c:v>
                </c:pt>
                <c:pt idx="4">
                  <c:v>0</c:v>
                </c:pt>
                <c:pt idx="5">
                  <c:v>0</c:v>
                </c:pt>
                <c:pt idx="6">
                  <c:v>0</c:v>
                </c:pt>
                <c:pt idx="7">
                  <c:v>0</c:v>
                </c:pt>
                <c:pt idx="8">
                  <c:v>0</c:v>
                </c:pt>
              </c:numCache>
            </c:numRef>
          </c:val>
        </c:ser>
        <c:ser>
          <c:idx val="2"/>
          <c:order val="2"/>
          <c:tx>
            <c:strRef>
              <c:f>Лист1!$D$1</c:f>
              <c:strCache>
                <c:ptCount val="1"/>
                <c:pt idx="0">
                  <c:v>Бюджетные кредиты 
</c:v>
                </c:pt>
              </c:strCache>
            </c:strRef>
          </c:tx>
          <c:spPr>
            <a:blipFill>
              <a:blip xmlns:r="http://schemas.openxmlformats.org/officeDocument/2006/relationships" r:embed="rId2"/>
              <a:tile tx="0" ty="0" sx="100000" sy="100000" flip="none" algn="tl"/>
            </a:blipFill>
          </c:spPr>
          <c:invertIfNegative val="0"/>
          <c:cat>
            <c:strRef>
              <c:f>Лист1!$A$2:$A$10</c:f>
              <c:strCache>
                <c:ptCount val="9"/>
                <c:pt idx="0">
                  <c:v>2018 год (факт)</c:v>
                </c:pt>
                <c:pt idx="1">
                  <c:v>2019 год (факт)</c:v>
                </c:pt>
                <c:pt idx="2">
                  <c:v>2020 год (факт)</c:v>
                </c:pt>
                <c:pt idx="3">
                  <c:v>2021 год (факт)</c:v>
                </c:pt>
                <c:pt idx="4">
                  <c:v>2022 год (факт)</c:v>
                </c:pt>
                <c:pt idx="5">
                  <c:v>2023 год (план)</c:v>
                </c:pt>
                <c:pt idx="6">
                  <c:v>2024 год (план)</c:v>
                </c:pt>
                <c:pt idx="7">
                  <c:v>2025 год (план)</c:v>
                </c:pt>
                <c:pt idx="8">
                  <c:v>2026 год (план)</c:v>
                </c:pt>
              </c:strCache>
            </c:strRef>
          </c:cat>
          <c:val>
            <c:numRef>
              <c:f>Лист1!$D$2:$D$10</c:f>
              <c:numCache>
                <c:formatCode>General</c:formatCode>
                <c:ptCount val="9"/>
                <c:pt idx="0">
                  <c:v>0</c:v>
                </c:pt>
                <c:pt idx="1">
                  <c:v>0</c:v>
                </c:pt>
                <c:pt idx="2">
                  <c:v>0</c:v>
                </c:pt>
                <c:pt idx="3">
                  <c:v>0</c:v>
                </c:pt>
                <c:pt idx="4">
                  <c:v>0</c:v>
                </c:pt>
                <c:pt idx="5">
                  <c:v>0</c:v>
                </c:pt>
                <c:pt idx="6">
                  <c:v>0</c:v>
                </c:pt>
                <c:pt idx="7">
                  <c:v>0</c:v>
                </c:pt>
                <c:pt idx="8">
                  <c:v>0</c:v>
                </c:pt>
              </c:numCache>
            </c:numRef>
          </c:val>
        </c:ser>
        <c:ser>
          <c:idx val="3"/>
          <c:order val="3"/>
          <c:tx>
            <c:strRef>
              <c:f>Лист1!$E$1</c:f>
              <c:strCache>
                <c:ptCount val="1"/>
                <c:pt idx="0">
                  <c:v>Изменение остатков  средств на счетах по учету  средств бюджета
</c:v>
                </c:pt>
              </c:strCache>
            </c:strRef>
          </c:tx>
          <c:spPr>
            <a:gradFill>
              <a:gsLst>
                <a:gs pos="0">
                  <a:schemeClr val="accent1">
                    <a:shade val="30000"/>
                    <a:satMod val="115000"/>
                  </a:schemeClr>
                </a:gs>
                <a:gs pos="54000">
                  <a:schemeClr val="accent1">
                    <a:shade val="67500"/>
                    <a:satMod val="115000"/>
                  </a:schemeClr>
                </a:gs>
                <a:gs pos="100000">
                  <a:schemeClr val="accent1">
                    <a:shade val="100000"/>
                    <a:satMod val="115000"/>
                  </a:schemeClr>
                </a:gs>
              </a:gsLst>
              <a:lin ang="5400000" scaled="0"/>
            </a:gradFill>
          </c:spPr>
          <c:invertIfNegative val="0"/>
          <c:cat>
            <c:strRef>
              <c:f>Лист1!$A$2:$A$10</c:f>
              <c:strCache>
                <c:ptCount val="9"/>
                <c:pt idx="0">
                  <c:v>2018 год (факт)</c:v>
                </c:pt>
                <c:pt idx="1">
                  <c:v>2019 год (факт)</c:v>
                </c:pt>
                <c:pt idx="2">
                  <c:v>2020 год (факт)</c:v>
                </c:pt>
                <c:pt idx="3">
                  <c:v>2021 год (факт)</c:v>
                </c:pt>
                <c:pt idx="4">
                  <c:v>2022 год (факт)</c:v>
                </c:pt>
                <c:pt idx="5">
                  <c:v>2023 год (план)</c:v>
                </c:pt>
                <c:pt idx="6">
                  <c:v>2024 год (план)</c:v>
                </c:pt>
                <c:pt idx="7">
                  <c:v>2025 год (план)</c:v>
                </c:pt>
                <c:pt idx="8">
                  <c:v>2026 год (план)</c:v>
                </c:pt>
              </c:strCache>
            </c:strRef>
          </c:cat>
          <c:val>
            <c:numRef>
              <c:f>Лист1!$E$2:$E$10</c:f>
              <c:numCache>
                <c:formatCode>#,##0.00</c:formatCode>
                <c:ptCount val="9"/>
                <c:pt idx="0">
                  <c:v>-1613.3</c:v>
                </c:pt>
                <c:pt idx="1">
                  <c:v>-3842.8</c:v>
                </c:pt>
                <c:pt idx="2">
                  <c:v>-1110.5</c:v>
                </c:pt>
                <c:pt idx="3">
                  <c:v>3952.2</c:v>
                </c:pt>
                <c:pt idx="4">
                  <c:v>-5420.5</c:v>
                </c:pt>
                <c:pt idx="5">
                  <c:v>9209</c:v>
                </c:pt>
                <c:pt idx="6" formatCode="General">
                  <c:v>0</c:v>
                </c:pt>
                <c:pt idx="7" formatCode="General">
                  <c:v>0</c:v>
                </c:pt>
                <c:pt idx="8" formatCode="General">
                  <c:v>0</c:v>
                </c:pt>
              </c:numCache>
            </c:numRef>
          </c:val>
        </c:ser>
        <c:dLbls>
          <c:showLegendKey val="0"/>
          <c:showVal val="0"/>
          <c:showCatName val="0"/>
          <c:showSerName val="0"/>
          <c:showPercent val="0"/>
          <c:showBubbleSize val="0"/>
        </c:dLbls>
        <c:gapWidth val="150"/>
        <c:shape val="box"/>
        <c:axId val="105958784"/>
        <c:axId val="368567424"/>
        <c:axId val="0"/>
      </c:bar3DChart>
      <c:catAx>
        <c:axId val="105958784"/>
        <c:scaling>
          <c:orientation val="minMax"/>
        </c:scaling>
        <c:delete val="0"/>
        <c:axPos val="b"/>
        <c:majorTickMark val="out"/>
        <c:minorTickMark val="none"/>
        <c:tickLblPos val="low"/>
        <c:txPr>
          <a:bodyPr anchor="b" anchorCtr="1"/>
          <a:lstStyle/>
          <a:p>
            <a:pPr>
              <a:defRPr sz="1200" b="0" i="1" spc="-100" baseline="0"/>
            </a:pPr>
            <a:endParaRPr lang="ru-RU"/>
          </a:p>
        </c:txPr>
        <c:crossAx val="368567424"/>
        <c:crosses val="autoZero"/>
        <c:auto val="0"/>
        <c:lblAlgn val="ctr"/>
        <c:lblOffset val="100"/>
        <c:noMultiLvlLbl val="0"/>
      </c:catAx>
      <c:valAx>
        <c:axId val="368567424"/>
        <c:scaling>
          <c:orientation val="minMax"/>
        </c:scaling>
        <c:delete val="0"/>
        <c:axPos val="l"/>
        <c:majorGridlines/>
        <c:numFmt formatCode="#,##0.00" sourceLinked="1"/>
        <c:majorTickMark val="out"/>
        <c:minorTickMark val="none"/>
        <c:tickLblPos val="nextTo"/>
        <c:txPr>
          <a:bodyPr/>
          <a:lstStyle/>
          <a:p>
            <a:pPr>
              <a:defRPr sz="1500" baseline="0"/>
            </a:pPr>
            <a:endParaRPr lang="ru-RU"/>
          </a:p>
        </c:txPr>
        <c:crossAx val="105958784"/>
        <c:crosses val="autoZero"/>
        <c:crossBetween val="between"/>
      </c:valAx>
    </c:plotArea>
    <c:legend>
      <c:legendPos val="t"/>
      <c:layout>
        <c:manualLayout>
          <c:xMode val="edge"/>
          <c:yMode val="edge"/>
          <c:x val="0"/>
          <c:y val="1.1841473878788884E-2"/>
          <c:w val="1"/>
          <c:h val="0.23075982101279527"/>
        </c:manualLayout>
      </c:layout>
      <c:overlay val="0"/>
      <c:txPr>
        <a:bodyPr/>
        <a:lstStyle/>
        <a:p>
          <a:pPr>
            <a:defRPr sz="1000" cap="none" spc="-100" baseline="30000"/>
          </a:pPr>
          <a:endParaRPr lang="ru-RU"/>
        </a:p>
      </c:txPr>
    </c:legend>
    <c:plotVisOnly val="1"/>
    <c:dispBlanksAs val="gap"/>
    <c:showDLblsOverMax val="0"/>
  </c:chart>
  <c:txPr>
    <a:bodyPr/>
    <a:lstStyle/>
    <a:p>
      <a:pPr>
        <a:defRPr sz="1800"/>
      </a:pPr>
      <a:endParaRPr lang="ru-RU"/>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48602861790285E-2"/>
          <c:y val="4.9126293066202524E-2"/>
          <c:w val="0.90951397138209711"/>
          <c:h val="0.89563987489044428"/>
        </c:manualLayout>
      </c:layout>
      <c:lineChart>
        <c:grouping val="stacked"/>
        <c:varyColors val="0"/>
        <c:ser>
          <c:idx val="0"/>
          <c:order val="0"/>
          <c:tx>
            <c:strRef>
              <c:f>Лист1!$B$1</c:f>
              <c:strCache>
                <c:ptCount val="1"/>
                <c:pt idx="0">
                  <c:v>Столбец1</c:v>
                </c:pt>
              </c:strCache>
            </c:strRef>
          </c:tx>
          <c:dLbls>
            <c:dLbl>
              <c:idx val="0"/>
              <c:layout>
                <c:manualLayout>
                  <c:x val="-5.125261485665885E-2"/>
                  <c:y val="4.6541896579392415E-2"/>
                </c:manualLayout>
              </c:layout>
              <c:showLegendKey val="0"/>
              <c:showVal val="1"/>
              <c:showCatName val="0"/>
              <c:showSerName val="0"/>
              <c:showPercent val="0"/>
              <c:showBubbleSize val="0"/>
            </c:dLbl>
            <c:dLbl>
              <c:idx val="1"/>
              <c:layout>
                <c:manualLayout>
                  <c:x val="-4.9745185007933589E-2"/>
                  <c:y val="-3.9193368946660249E-2"/>
                </c:manualLayout>
              </c:layout>
              <c:showLegendKey val="0"/>
              <c:showVal val="1"/>
              <c:showCatName val="0"/>
              <c:showSerName val="0"/>
              <c:showPercent val="0"/>
              <c:showBubbleSize val="0"/>
            </c:dLbl>
            <c:dLbl>
              <c:idx val="2"/>
              <c:layout>
                <c:manualLayout>
                  <c:x val="-5.125261485665885E-2"/>
                  <c:y val="4.6541896579392415E-2"/>
                </c:manualLayout>
              </c:layout>
              <c:showLegendKey val="0"/>
              <c:showVal val="1"/>
              <c:showCatName val="0"/>
              <c:showSerName val="0"/>
              <c:showPercent val="0"/>
              <c:showBubbleSize val="0"/>
            </c:dLbl>
            <c:dLbl>
              <c:idx val="3"/>
              <c:layout>
                <c:manualLayout>
                  <c:x val="-3.4670886520680989E-2"/>
                  <c:y val="-3.9193368946660249E-2"/>
                </c:manualLayout>
              </c:layout>
              <c:showLegendKey val="0"/>
              <c:showVal val="1"/>
              <c:showCatName val="0"/>
              <c:showSerName val="0"/>
              <c:showPercent val="0"/>
              <c:showBubbleSize val="0"/>
            </c:dLbl>
            <c:dLbl>
              <c:idx val="4"/>
              <c:layout>
                <c:manualLayout>
                  <c:x val="-3.4670886520680989E-2"/>
                  <c:y val="4.6541896579392415E-2"/>
                </c:manualLayout>
              </c:layout>
              <c:showLegendKey val="0"/>
              <c:showVal val="1"/>
              <c:showCatName val="0"/>
              <c:showSerName val="0"/>
              <c:showPercent val="0"/>
              <c:showBubbleSize val="0"/>
            </c:dLbl>
            <c:dLbl>
              <c:idx val="5"/>
              <c:layout>
                <c:manualLayout>
                  <c:x val="-3.6178435064669924E-2"/>
                  <c:y val="-3.9193368946660249E-2"/>
                </c:manualLayout>
              </c:layout>
              <c:showLegendKey val="0"/>
              <c:showVal val="1"/>
              <c:showCatName val="0"/>
              <c:showSerName val="0"/>
              <c:showPercent val="0"/>
              <c:showBubbleSize val="0"/>
            </c:dLbl>
            <c:txPr>
              <a:bodyPr/>
              <a:lstStyle/>
              <a:p>
                <a:pPr>
                  <a:defRPr sz="1400" b="1" i="1" baseline="0"/>
                </a:pPr>
                <a:endParaRPr lang="ru-RU"/>
              </a:p>
            </c:txPr>
            <c:showLegendKey val="0"/>
            <c:showVal val="1"/>
            <c:showCatName val="0"/>
            <c:showSerName val="0"/>
            <c:showPercent val="0"/>
            <c:showBubbleSize val="0"/>
            <c:showLeaderLines val="0"/>
          </c:dLbls>
          <c:cat>
            <c:strRef>
              <c:f>Лист1!$A$2:$A$8</c:f>
              <c:strCache>
                <c:ptCount val="7"/>
                <c:pt idx="0">
                  <c:v>на 01.01.2021</c:v>
                </c:pt>
                <c:pt idx="1">
                  <c:v>на 01.01.2022</c:v>
                </c:pt>
                <c:pt idx="2">
                  <c:v>на 01.01.2023</c:v>
                </c:pt>
                <c:pt idx="3">
                  <c:v>на 01.01.2024</c:v>
                </c:pt>
                <c:pt idx="4">
                  <c:v>на 01.01.2025</c:v>
                </c:pt>
                <c:pt idx="5">
                  <c:v>на 01.01.2026</c:v>
                </c:pt>
                <c:pt idx="6">
                  <c:v>на 01.01.2027</c:v>
                </c:pt>
              </c:strCache>
            </c:strRef>
          </c:cat>
          <c:val>
            <c:numRef>
              <c:f>Лист1!$B$2:$B$8</c:f>
              <c:numCache>
                <c:formatCode>General</c:formatCode>
                <c:ptCount val="7"/>
                <c:pt idx="0">
                  <c:v>3638.6</c:v>
                </c:pt>
                <c:pt idx="1">
                  <c:v>3638.6</c:v>
                </c:pt>
                <c:pt idx="2">
                  <c:v>3638.6</c:v>
                </c:pt>
                <c:pt idx="3">
                  <c:v>3638.6</c:v>
                </c:pt>
                <c:pt idx="4">
                  <c:v>3638.6</c:v>
                </c:pt>
                <c:pt idx="5">
                  <c:v>3638.6</c:v>
                </c:pt>
                <c:pt idx="6">
                  <c:v>3274.7</c:v>
                </c:pt>
              </c:numCache>
            </c:numRef>
          </c:val>
          <c:smooth val="0"/>
        </c:ser>
        <c:dLbls>
          <c:showLegendKey val="0"/>
          <c:showVal val="0"/>
          <c:showCatName val="0"/>
          <c:showSerName val="0"/>
          <c:showPercent val="0"/>
          <c:showBubbleSize val="0"/>
        </c:dLbls>
        <c:marker val="1"/>
        <c:smooth val="0"/>
        <c:axId val="114692480"/>
        <c:axId val="114694016"/>
      </c:lineChart>
      <c:catAx>
        <c:axId val="114692480"/>
        <c:scaling>
          <c:orientation val="minMax"/>
        </c:scaling>
        <c:delete val="0"/>
        <c:axPos val="b"/>
        <c:majorTickMark val="out"/>
        <c:minorTickMark val="none"/>
        <c:tickLblPos val="nextTo"/>
        <c:txPr>
          <a:bodyPr/>
          <a:lstStyle/>
          <a:p>
            <a:pPr>
              <a:defRPr sz="1200" baseline="0"/>
            </a:pPr>
            <a:endParaRPr lang="ru-RU"/>
          </a:p>
        </c:txPr>
        <c:crossAx val="114694016"/>
        <c:crosses val="autoZero"/>
        <c:auto val="1"/>
        <c:lblAlgn val="ctr"/>
        <c:lblOffset val="100"/>
        <c:noMultiLvlLbl val="0"/>
      </c:catAx>
      <c:valAx>
        <c:axId val="114694016"/>
        <c:scaling>
          <c:orientation val="minMax"/>
        </c:scaling>
        <c:delete val="0"/>
        <c:axPos val="l"/>
        <c:majorGridlines/>
        <c:numFmt formatCode="General" sourceLinked="1"/>
        <c:majorTickMark val="out"/>
        <c:minorTickMark val="none"/>
        <c:tickLblPos val="nextTo"/>
        <c:crossAx val="114692480"/>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Лист1!$B$1</c:f>
              <c:strCache>
                <c:ptCount val="1"/>
                <c:pt idx="0">
                  <c:v>Остальные расходы</c:v>
                </c:pt>
              </c:strCache>
            </c:strRef>
          </c:tx>
          <c:invertIfNegative val="0"/>
          <c:dLbls>
            <c:txPr>
              <a:bodyPr/>
              <a:lstStyle/>
              <a:p>
                <a:pPr>
                  <a:defRPr sz="800" baseline="0">
                    <a:solidFill>
                      <a:srgbClr val="C00000"/>
                    </a:solidFill>
                  </a:defRPr>
                </a:pPr>
                <a:endParaRPr lang="ru-RU"/>
              </a:p>
            </c:txPr>
            <c:showLegendKey val="0"/>
            <c:showVal val="1"/>
            <c:showCatName val="0"/>
            <c:showSerName val="0"/>
            <c:showPercent val="0"/>
            <c:showBubbleSize val="0"/>
            <c:showLeaderLines val="0"/>
          </c:dLbls>
          <c:cat>
            <c:strRef>
              <c:f>Лист1!$A$2:$A$6</c:f>
              <c:strCache>
                <c:ptCount val="5"/>
                <c:pt idx="0">
                  <c:v>2022 год (факт)</c:v>
                </c:pt>
                <c:pt idx="1">
                  <c:v>2023 год (план)</c:v>
                </c:pt>
                <c:pt idx="2">
                  <c:v>2024 год (план)</c:v>
                </c:pt>
                <c:pt idx="3">
                  <c:v>2025 год (план)</c:v>
                </c:pt>
                <c:pt idx="4">
                  <c:v>2026 год (план)</c:v>
                </c:pt>
              </c:strCache>
            </c:strRef>
          </c:cat>
          <c:val>
            <c:numRef>
              <c:f>Лист1!$B$2:$B$6</c:f>
              <c:numCache>
                <c:formatCode>General</c:formatCode>
                <c:ptCount val="5"/>
                <c:pt idx="0">
                  <c:v>264596.09999999998</c:v>
                </c:pt>
                <c:pt idx="1">
                  <c:v>257627.3</c:v>
                </c:pt>
                <c:pt idx="2">
                  <c:v>298361.2</c:v>
                </c:pt>
                <c:pt idx="3">
                  <c:v>192109.6</c:v>
                </c:pt>
                <c:pt idx="4">
                  <c:v>219075.5</c:v>
                </c:pt>
              </c:numCache>
            </c:numRef>
          </c:val>
        </c:ser>
        <c:ser>
          <c:idx val="1"/>
          <c:order val="1"/>
          <c:tx>
            <c:strRef>
              <c:f>Лист1!$C$1</c:f>
              <c:strCache>
                <c:ptCount val="1"/>
                <c:pt idx="0">
                  <c:v>Расходы бюджета за счет субвенций </c:v>
                </c:pt>
              </c:strCache>
            </c:strRef>
          </c:tx>
          <c:spPr>
            <a:solidFill>
              <a:srgbClr val="FFC000"/>
            </a:solidFill>
          </c:spPr>
          <c:invertIfNegative val="0"/>
          <c:dLbls>
            <c:txPr>
              <a:bodyPr/>
              <a:lstStyle/>
              <a:p>
                <a:pPr>
                  <a:defRPr sz="800" baseline="0">
                    <a:solidFill>
                      <a:schemeClr val="accent5">
                        <a:lumMod val="50000"/>
                      </a:schemeClr>
                    </a:solidFill>
                  </a:defRPr>
                </a:pPr>
                <a:endParaRPr lang="ru-RU"/>
              </a:p>
            </c:txPr>
            <c:showLegendKey val="0"/>
            <c:showVal val="1"/>
            <c:showCatName val="0"/>
            <c:showSerName val="0"/>
            <c:showPercent val="0"/>
            <c:showBubbleSize val="0"/>
            <c:showLeaderLines val="0"/>
          </c:dLbls>
          <c:cat>
            <c:strRef>
              <c:f>Лист1!$A$2:$A$6</c:f>
              <c:strCache>
                <c:ptCount val="5"/>
                <c:pt idx="0">
                  <c:v>2022 год (факт)</c:v>
                </c:pt>
                <c:pt idx="1">
                  <c:v>2023 год (план)</c:v>
                </c:pt>
                <c:pt idx="2">
                  <c:v>2024 год (план)</c:v>
                </c:pt>
                <c:pt idx="3">
                  <c:v>2025 год (план)</c:v>
                </c:pt>
                <c:pt idx="4">
                  <c:v>2026 год (план)</c:v>
                </c:pt>
              </c:strCache>
            </c:strRef>
          </c:cat>
          <c:val>
            <c:numRef>
              <c:f>Лист1!$C$2:$C$6</c:f>
              <c:numCache>
                <c:formatCode>General</c:formatCode>
                <c:ptCount val="5"/>
                <c:pt idx="0">
                  <c:v>170322.4</c:v>
                </c:pt>
                <c:pt idx="1">
                  <c:v>185764.8</c:v>
                </c:pt>
                <c:pt idx="2">
                  <c:v>214969.2</c:v>
                </c:pt>
                <c:pt idx="3">
                  <c:v>222935.8</c:v>
                </c:pt>
                <c:pt idx="4">
                  <c:v>229685.7</c:v>
                </c:pt>
              </c:numCache>
            </c:numRef>
          </c:val>
        </c:ser>
        <c:ser>
          <c:idx val="2"/>
          <c:order val="2"/>
          <c:tx>
            <c:strRef>
              <c:f>Лист1!$D$1</c:f>
              <c:strCache>
                <c:ptCount val="1"/>
                <c:pt idx="0">
                  <c:v>Расходы бюджета на обслуживание долга</c:v>
                </c:pt>
              </c:strCache>
            </c:strRef>
          </c:tx>
          <c:spPr>
            <a:blipFill>
              <a:blip xmlns:r="http://schemas.openxmlformats.org/officeDocument/2006/relationships" r:embed="rId1"/>
              <a:tile tx="0" ty="0" sx="100000" sy="100000" flip="none" algn="tl"/>
            </a:blipFill>
          </c:spPr>
          <c:invertIfNegative val="0"/>
          <c:dLbls>
            <c:dLbl>
              <c:idx val="0"/>
              <c:layout>
                <c:manualLayout>
                  <c:x val="1.0143100242582493E-2"/>
                  <c:y val="-3.7909429298914381E-2"/>
                </c:manualLayout>
              </c:layout>
              <c:showLegendKey val="0"/>
              <c:showVal val="1"/>
              <c:showCatName val="0"/>
              <c:showSerName val="0"/>
              <c:showPercent val="0"/>
              <c:showBubbleSize val="0"/>
            </c:dLbl>
            <c:dLbl>
              <c:idx val="1"/>
              <c:layout>
                <c:manualLayout>
                  <c:x val="1.3524133656776656E-2"/>
                  <c:y val="-5.686451707267566E-2"/>
                </c:manualLayout>
              </c:layout>
              <c:showLegendKey val="0"/>
              <c:showVal val="1"/>
              <c:showCatName val="0"/>
              <c:showSerName val="0"/>
              <c:showPercent val="0"/>
              <c:showBubbleSize val="0"/>
            </c:dLbl>
            <c:dLbl>
              <c:idx val="2"/>
              <c:layout>
                <c:manualLayout>
                  <c:x val="0"/>
                  <c:y val="-4.2648107961278652E-2"/>
                </c:manualLayout>
              </c:layout>
              <c:showLegendKey val="0"/>
              <c:showVal val="1"/>
              <c:showCatName val="0"/>
              <c:showSerName val="0"/>
              <c:showPercent val="0"/>
              <c:showBubbleSize val="0"/>
            </c:dLbl>
            <c:dLbl>
              <c:idx val="3"/>
              <c:layout>
                <c:manualLayout>
                  <c:x val="2.3667233899359149E-2"/>
                  <c:y val="-4.2648107961278652E-2"/>
                </c:manualLayout>
              </c:layout>
              <c:showLegendKey val="0"/>
              <c:showVal val="1"/>
              <c:showCatName val="0"/>
              <c:showSerName val="0"/>
              <c:showPercent val="0"/>
              <c:showBubbleSize val="0"/>
            </c:dLbl>
            <c:txPr>
              <a:bodyPr/>
              <a:lstStyle/>
              <a:p>
                <a:pPr>
                  <a:defRPr sz="800" baseline="0"/>
                </a:pPr>
                <a:endParaRPr lang="ru-RU"/>
              </a:p>
            </c:txPr>
            <c:showLegendKey val="0"/>
            <c:showVal val="1"/>
            <c:showCatName val="0"/>
            <c:showSerName val="0"/>
            <c:showPercent val="0"/>
            <c:showBubbleSize val="0"/>
            <c:showLeaderLines val="0"/>
          </c:dLbls>
          <c:cat>
            <c:strRef>
              <c:f>Лист1!$A$2:$A$6</c:f>
              <c:strCache>
                <c:ptCount val="5"/>
                <c:pt idx="0">
                  <c:v>2022 год (факт)</c:v>
                </c:pt>
                <c:pt idx="1">
                  <c:v>2023 год (план)</c:v>
                </c:pt>
                <c:pt idx="2">
                  <c:v>2024 год (план)</c:v>
                </c:pt>
                <c:pt idx="3">
                  <c:v>2025 год (план)</c:v>
                </c:pt>
                <c:pt idx="4">
                  <c:v>2026 год (план)</c:v>
                </c:pt>
              </c:strCache>
            </c:strRef>
          </c:cat>
          <c:val>
            <c:numRef>
              <c:f>Лист1!$D$2:$D$6</c:f>
              <c:numCache>
                <c:formatCode>General</c:formatCode>
                <c:ptCount val="5"/>
                <c:pt idx="0">
                  <c:v>3.6</c:v>
                </c:pt>
                <c:pt idx="1">
                  <c:v>3.7</c:v>
                </c:pt>
                <c:pt idx="2">
                  <c:v>3.7</c:v>
                </c:pt>
                <c:pt idx="3">
                  <c:v>3.7</c:v>
                </c:pt>
                <c:pt idx="4">
                  <c:v>3.7</c:v>
                </c:pt>
              </c:numCache>
            </c:numRef>
          </c:val>
        </c:ser>
        <c:dLbls>
          <c:showLegendKey val="0"/>
          <c:showVal val="0"/>
          <c:showCatName val="0"/>
          <c:showSerName val="0"/>
          <c:showPercent val="0"/>
          <c:showBubbleSize val="0"/>
        </c:dLbls>
        <c:gapWidth val="150"/>
        <c:shape val="cylinder"/>
        <c:axId val="114626944"/>
        <c:axId val="114695552"/>
        <c:axId val="0"/>
      </c:bar3DChart>
      <c:catAx>
        <c:axId val="114626944"/>
        <c:scaling>
          <c:orientation val="minMax"/>
        </c:scaling>
        <c:delete val="0"/>
        <c:axPos val="b"/>
        <c:majorTickMark val="out"/>
        <c:minorTickMark val="none"/>
        <c:tickLblPos val="nextTo"/>
        <c:txPr>
          <a:bodyPr/>
          <a:lstStyle/>
          <a:p>
            <a:pPr>
              <a:defRPr sz="800" b="1" i="0" baseline="0"/>
            </a:pPr>
            <a:endParaRPr lang="ru-RU"/>
          </a:p>
        </c:txPr>
        <c:crossAx val="114695552"/>
        <c:crosses val="autoZero"/>
        <c:auto val="1"/>
        <c:lblAlgn val="ctr"/>
        <c:lblOffset val="100"/>
        <c:noMultiLvlLbl val="0"/>
      </c:catAx>
      <c:valAx>
        <c:axId val="114695552"/>
        <c:scaling>
          <c:orientation val="minMax"/>
        </c:scaling>
        <c:delete val="0"/>
        <c:axPos val="l"/>
        <c:majorGridlines/>
        <c:numFmt formatCode="General" sourceLinked="1"/>
        <c:majorTickMark val="out"/>
        <c:minorTickMark val="none"/>
        <c:tickLblPos val="nextTo"/>
        <c:txPr>
          <a:bodyPr/>
          <a:lstStyle/>
          <a:p>
            <a:pPr>
              <a:defRPr sz="1000" b="1" i="1" baseline="0"/>
            </a:pPr>
            <a:endParaRPr lang="ru-RU"/>
          </a:p>
        </c:txPr>
        <c:crossAx val="114626944"/>
        <c:crosses val="autoZero"/>
        <c:crossBetween val="between"/>
      </c:valAx>
    </c:plotArea>
    <c:legend>
      <c:legendPos val="b"/>
      <c:layout/>
      <c:overlay val="0"/>
      <c:txPr>
        <a:bodyPr/>
        <a:lstStyle/>
        <a:p>
          <a:pPr>
            <a:defRPr sz="800" baseline="0"/>
          </a:pPr>
          <a:endParaRPr lang="ru-RU"/>
        </a:p>
      </c:txPr>
    </c:legend>
    <c:plotVisOnly val="1"/>
    <c:dispBlanksAs val="gap"/>
    <c:showDLblsOverMax val="0"/>
  </c:chart>
  <c:txPr>
    <a:bodyPr/>
    <a:lstStyle/>
    <a:p>
      <a:pPr>
        <a:defRPr sz="1800"/>
      </a:pPr>
      <a:endParaRPr lang="ru-RU"/>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percentStacked"/>
        <c:varyColors val="0"/>
        <c:ser>
          <c:idx val="0"/>
          <c:order val="0"/>
          <c:tx>
            <c:strRef>
              <c:f>Лист1!$B$1</c:f>
              <c:strCache>
                <c:ptCount val="1"/>
                <c:pt idx="0">
                  <c:v>Бюджетные кредиты</c:v>
                </c:pt>
              </c:strCache>
            </c:strRef>
          </c:tx>
          <c:spPr>
            <a:blipFill>
              <a:blip xmlns:r="http://schemas.openxmlformats.org/officeDocument/2006/relationships" r:embed="rId1"/>
              <a:tile tx="0" ty="0" sx="100000" sy="100000" flip="none" algn="tl"/>
            </a:blipFill>
          </c:spPr>
          <c:invertIfNegative val="0"/>
          <c:cat>
            <c:strRef>
              <c:f>Лист1!$A$2:$A$8</c:f>
              <c:strCache>
                <c:ptCount val="7"/>
                <c:pt idx="0">
                  <c:v>на 01.01.2021</c:v>
                </c:pt>
                <c:pt idx="1">
                  <c:v>на 01.01.2022</c:v>
                </c:pt>
                <c:pt idx="2">
                  <c:v>на 01.01.2023</c:v>
                </c:pt>
                <c:pt idx="3">
                  <c:v>на 01.01.2024</c:v>
                </c:pt>
                <c:pt idx="4">
                  <c:v>на 01.01.2025</c:v>
                </c:pt>
                <c:pt idx="5">
                  <c:v>на 01.01.2026</c:v>
                </c:pt>
                <c:pt idx="6">
                  <c:v>на 01.01.2027</c:v>
                </c:pt>
              </c:strCache>
            </c:strRef>
          </c:cat>
          <c:val>
            <c:numRef>
              <c:f>Лист1!$B$2:$B$8</c:f>
              <c:numCache>
                <c:formatCode>General</c:formatCode>
                <c:ptCount val="7"/>
                <c:pt idx="0">
                  <c:v>3638.6</c:v>
                </c:pt>
                <c:pt idx="1">
                  <c:v>3638.6</c:v>
                </c:pt>
                <c:pt idx="2">
                  <c:v>3638.6</c:v>
                </c:pt>
                <c:pt idx="3">
                  <c:v>3638.6</c:v>
                </c:pt>
                <c:pt idx="4">
                  <c:v>3638.6</c:v>
                </c:pt>
                <c:pt idx="5">
                  <c:v>3638.6</c:v>
                </c:pt>
                <c:pt idx="6">
                  <c:v>3274.7</c:v>
                </c:pt>
              </c:numCache>
            </c:numRef>
          </c:val>
        </c:ser>
        <c:ser>
          <c:idx val="1"/>
          <c:order val="1"/>
          <c:tx>
            <c:strRef>
              <c:f>Лист1!$C$1</c:f>
              <c:strCache>
                <c:ptCount val="1"/>
                <c:pt idx="0">
                  <c:v>Гарантии</c:v>
                </c:pt>
              </c:strCache>
            </c:strRef>
          </c:tx>
          <c:spPr>
            <a:blipFill>
              <a:blip xmlns:r="http://schemas.openxmlformats.org/officeDocument/2006/relationships" r:embed="rId2"/>
              <a:tile tx="0" ty="0" sx="100000" sy="100000" flip="none" algn="tl"/>
            </a:blipFill>
          </c:spPr>
          <c:invertIfNegative val="0"/>
          <c:cat>
            <c:strRef>
              <c:f>Лист1!$A$2:$A$8</c:f>
              <c:strCache>
                <c:ptCount val="7"/>
                <c:pt idx="0">
                  <c:v>на 01.01.2021</c:v>
                </c:pt>
                <c:pt idx="1">
                  <c:v>на 01.01.2022</c:v>
                </c:pt>
                <c:pt idx="2">
                  <c:v>на 01.01.2023</c:v>
                </c:pt>
                <c:pt idx="3">
                  <c:v>на 01.01.2024</c:v>
                </c:pt>
                <c:pt idx="4">
                  <c:v>на 01.01.2025</c:v>
                </c:pt>
                <c:pt idx="5">
                  <c:v>на 01.01.2026</c:v>
                </c:pt>
                <c:pt idx="6">
                  <c:v>на 01.01.2027</c:v>
                </c:pt>
              </c:strCache>
            </c:strRef>
          </c:cat>
          <c:val>
            <c:numRef>
              <c:f>Лист1!$C$2:$C$8</c:f>
              <c:numCache>
                <c:formatCode>General</c:formatCode>
                <c:ptCount val="7"/>
              </c:numCache>
            </c:numRef>
          </c:val>
        </c:ser>
        <c:ser>
          <c:idx val="2"/>
          <c:order val="2"/>
          <c:tx>
            <c:strRef>
              <c:f>Лист1!$D$1</c:f>
              <c:strCache>
                <c:ptCount val="1"/>
                <c:pt idx="0">
                  <c:v>Кредиты кредитных
организаций</c:v>
                </c:pt>
              </c:strCache>
            </c:strRef>
          </c:tx>
          <c:spPr>
            <a:blipFill>
              <a:blip xmlns:r="http://schemas.openxmlformats.org/officeDocument/2006/relationships" r:embed="rId3"/>
              <a:tile tx="0" ty="0" sx="100000" sy="100000" flip="none" algn="tl"/>
            </a:blipFill>
          </c:spPr>
          <c:invertIfNegative val="0"/>
          <c:cat>
            <c:strRef>
              <c:f>Лист1!$A$2:$A$8</c:f>
              <c:strCache>
                <c:ptCount val="7"/>
                <c:pt idx="0">
                  <c:v>на 01.01.2021</c:v>
                </c:pt>
                <c:pt idx="1">
                  <c:v>на 01.01.2022</c:v>
                </c:pt>
                <c:pt idx="2">
                  <c:v>на 01.01.2023</c:v>
                </c:pt>
                <c:pt idx="3">
                  <c:v>на 01.01.2024</c:v>
                </c:pt>
                <c:pt idx="4">
                  <c:v>на 01.01.2025</c:v>
                </c:pt>
                <c:pt idx="5">
                  <c:v>на 01.01.2026</c:v>
                </c:pt>
                <c:pt idx="6">
                  <c:v>на 01.01.2027</c:v>
                </c:pt>
              </c:strCache>
            </c:strRef>
          </c:cat>
          <c:val>
            <c:numRef>
              <c:f>Лист1!$D$2:$D$8</c:f>
              <c:numCache>
                <c:formatCode>General</c:formatCode>
                <c:ptCount val="7"/>
              </c:numCache>
            </c:numRef>
          </c:val>
        </c:ser>
        <c:dLbls>
          <c:showLegendKey val="0"/>
          <c:showVal val="0"/>
          <c:showCatName val="0"/>
          <c:showSerName val="0"/>
          <c:showPercent val="0"/>
          <c:showBubbleSize val="0"/>
        </c:dLbls>
        <c:gapWidth val="150"/>
        <c:shape val="box"/>
        <c:axId val="116865664"/>
        <c:axId val="116871552"/>
        <c:axId val="0"/>
      </c:bar3DChart>
      <c:catAx>
        <c:axId val="116865664"/>
        <c:scaling>
          <c:orientation val="minMax"/>
        </c:scaling>
        <c:delete val="0"/>
        <c:axPos val="b"/>
        <c:majorTickMark val="out"/>
        <c:minorTickMark val="none"/>
        <c:tickLblPos val="nextTo"/>
        <c:crossAx val="116871552"/>
        <c:crosses val="autoZero"/>
        <c:auto val="1"/>
        <c:lblAlgn val="ctr"/>
        <c:lblOffset val="100"/>
        <c:noMultiLvlLbl val="0"/>
      </c:catAx>
      <c:valAx>
        <c:axId val="116871552"/>
        <c:scaling>
          <c:orientation val="minMax"/>
        </c:scaling>
        <c:delete val="0"/>
        <c:axPos val="l"/>
        <c:majorGridlines/>
        <c:numFmt formatCode="0%" sourceLinked="1"/>
        <c:majorTickMark val="out"/>
        <c:minorTickMark val="none"/>
        <c:tickLblPos val="nextTo"/>
        <c:crossAx val="116865664"/>
        <c:crosses val="autoZero"/>
        <c:crossBetween val="between"/>
      </c:valAx>
    </c:plotArea>
    <c:legend>
      <c:legendPos val="r"/>
      <c:layout>
        <c:manualLayout>
          <c:xMode val="edge"/>
          <c:yMode val="edge"/>
          <c:x val="0.70099511735163333"/>
          <c:y val="0.65254304305694433"/>
          <c:w val="0.2959900229509162"/>
          <c:h val="0.33670217198089103"/>
        </c:manualLayout>
      </c:layout>
      <c:overlay val="0"/>
    </c:legend>
    <c:plotVisOnly val="1"/>
    <c:dispBlanksAs val="gap"/>
    <c:showDLblsOverMax val="0"/>
  </c:chart>
  <c:txPr>
    <a:bodyPr/>
    <a:lstStyle/>
    <a:p>
      <a:pPr>
        <a:defRPr sz="1800"/>
      </a:pPr>
      <a:endParaRPr lang="ru-RU"/>
    </a:p>
  </c:txPr>
  <c:externalData r:id="rId4">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AF38A6-1EDF-4487-81B2-96ABD2D2AFB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C52D1C5A-9649-4BFC-BB7C-08D54D2680E5}">
      <dgm:prSet phldrT="[Текст]" custT="1"/>
      <dgm:spPr>
        <a:solidFill>
          <a:schemeClr val="accent6">
            <a:lumMod val="20000"/>
            <a:lumOff val="80000"/>
          </a:schemeClr>
        </a:solidFill>
      </dgm:spPr>
      <dgm:t>
        <a:bodyPr/>
        <a:lstStyle/>
        <a:p>
          <a:r>
            <a:rPr lang="ru-RU" sz="14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на безвозмездной и безвозвратной основе без установления направлений их использования. </a:t>
          </a:r>
        </a:p>
        <a:p>
          <a:r>
            <a:rPr lang="ru-RU" sz="1400" i="1"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даете своему ребенку «карманные» деньги)</a:t>
          </a:r>
          <a:endParaRPr lang="ru-RU" sz="1400" i="1" dirty="0">
            <a:solidFill>
              <a:srgbClr val="000066"/>
            </a:solidFill>
            <a:latin typeface="Times New Roman" panose="02020603050405020304" pitchFamily="18" charset="0"/>
            <a:cs typeface="Times New Roman" panose="02020603050405020304" pitchFamily="18" charset="0"/>
          </a:endParaRPr>
        </a:p>
      </dgm:t>
    </dgm:pt>
    <dgm:pt modelId="{CD6CF300-ED0C-484F-AE31-03A33627E628}" type="parTrans" cxnId="{2A789FF2-4D94-46E2-B719-B1DA741827DA}">
      <dgm:prSet/>
      <dgm:spPr/>
      <dgm:t>
        <a:bodyPr/>
        <a:lstStyle/>
        <a:p>
          <a:endParaRPr lang="ru-RU"/>
        </a:p>
      </dgm:t>
    </dgm:pt>
    <dgm:pt modelId="{E6149398-E94E-429C-BA7F-BE32F320F38D}" type="sibTrans" cxnId="{2A789FF2-4D94-46E2-B719-B1DA741827DA}">
      <dgm:prSet/>
      <dgm:spPr/>
      <dgm:t>
        <a:bodyPr/>
        <a:lstStyle/>
        <a:p>
          <a:endParaRPr lang="ru-RU"/>
        </a:p>
      </dgm:t>
    </dgm:pt>
    <dgm:pt modelId="{67084E7E-5B72-4609-9E22-8519645F9DCB}">
      <dgm:prSet phldrT="[Текст]" custT="1"/>
      <dgm:spPr>
        <a:solidFill>
          <a:schemeClr val="accent6">
            <a:lumMod val="20000"/>
            <a:lumOff val="80000"/>
          </a:schemeClr>
        </a:solidFill>
      </dgm:spPr>
      <dgm:t>
        <a:bodyPr/>
        <a:lstStyle/>
        <a:p>
          <a:r>
            <a:rPr lang="ru-RU" sz="14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в целях софинансирования расходов на решение вопросов местного значения.</a:t>
          </a:r>
        </a:p>
        <a:p>
          <a:r>
            <a:rPr lang="ru-RU" sz="1400" i="1"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даете своему ребенку деньги и посылаете его в магазин купить продукты (по списку) </a:t>
          </a:r>
          <a:endParaRPr lang="ru-RU" sz="1400" i="1" dirty="0">
            <a:solidFill>
              <a:srgbClr val="000066"/>
            </a:solidFill>
            <a:latin typeface="Times New Roman" panose="02020603050405020304" pitchFamily="18" charset="0"/>
            <a:cs typeface="Times New Roman" panose="02020603050405020304" pitchFamily="18" charset="0"/>
          </a:endParaRPr>
        </a:p>
      </dgm:t>
    </dgm:pt>
    <dgm:pt modelId="{0654853E-6BFD-45FB-914D-D24DA406FFD5}" type="parTrans" cxnId="{A1F1F4A0-404A-4385-A0F5-CCA5102730F6}">
      <dgm:prSet/>
      <dgm:spPr/>
      <dgm:t>
        <a:bodyPr/>
        <a:lstStyle/>
        <a:p>
          <a:endParaRPr lang="ru-RU"/>
        </a:p>
      </dgm:t>
    </dgm:pt>
    <dgm:pt modelId="{C7141751-00A9-4FFC-AC7B-6B2DE1CA6929}" type="sibTrans" cxnId="{A1F1F4A0-404A-4385-A0F5-CCA5102730F6}">
      <dgm:prSet/>
      <dgm:spPr/>
      <dgm:t>
        <a:bodyPr/>
        <a:lstStyle/>
        <a:p>
          <a:endParaRPr lang="ru-RU"/>
        </a:p>
      </dgm:t>
    </dgm:pt>
    <dgm:pt modelId="{B0AF1FC3-9BDD-4B36-8EDF-F4EB99E7A23C}">
      <dgm:prSet phldrT="[Текст]" custT="1"/>
      <dgm:spPr>
        <a:solidFill>
          <a:schemeClr val="accent6">
            <a:lumMod val="20000"/>
            <a:lumOff val="80000"/>
          </a:schemeClr>
        </a:solidFill>
      </dgm:spPr>
      <dgm:t>
        <a:bodyPr/>
        <a:lstStyle/>
        <a:p>
          <a:endParaRPr lang="ru-RU" sz="1400" b="1" u="sng" dirty="0" smtClean="0">
            <a:solidFill>
              <a:srgbClr val="000066"/>
            </a:solidFill>
            <a:latin typeface="Times New Roman" panose="02020603050405020304" pitchFamily="18" charset="0"/>
            <a:cs typeface="Times New Roman" panose="02020603050405020304" pitchFamily="18" charset="0"/>
          </a:endParaRPr>
        </a:p>
        <a:p>
          <a:r>
            <a:rPr lang="ru-RU" sz="14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в целях обеспечения исполнения отдельных государственных полномочий, переданных органам местного самоуправления. </a:t>
          </a:r>
        </a:p>
        <a:p>
          <a:r>
            <a:rPr lang="ru-RU" sz="1400" i="1"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«добавляете» денег для того, чтобы ваш ребенок купил себе новый телефон, а остальные он накопил сам)</a:t>
          </a:r>
          <a:endParaRPr lang="ru-RU" sz="1400" i="1" dirty="0">
            <a:solidFill>
              <a:srgbClr val="000066"/>
            </a:solidFill>
            <a:latin typeface="Times New Roman" panose="02020603050405020304" pitchFamily="18" charset="0"/>
            <a:cs typeface="Times New Roman" panose="02020603050405020304" pitchFamily="18" charset="0"/>
          </a:endParaRPr>
        </a:p>
      </dgm:t>
    </dgm:pt>
    <dgm:pt modelId="{8447F502-9C9B-4EA1-876E-AE96E017C755}" type="parTrans" cxnId="{85D2C376-00E8-432C-8314-184E6ADAF4DB}">
      <dgm:prSet/>
      <dgm:spPr/>
      <dgm:t>
        <a:bodyPr/>
        <a:lstStyle/>
        <a:p>
          <a:endParaRPr lang="ru-RU"/>
        </a:p>
      </dgm:t>
    </dgm:pt>
    <dgm:pt modelId="{C9C38DF5-9487-4E1E-97B2-EC3A5B7581FE}" type="sibTrans" cxnId="{85D2C376-00E8-432C-8314-184E6ADAF4DB}">
      <dgm:prSet/>
      <dgm:spPr/>
      <dgm:t>
        <a:bodyPr/>
        <a:lstStyle/>
        <a:p>
          <a:endParaRPr lang="ru-RU"/>
        </a:p>
      </dgm:t>
    </dgm:pt>
    <dgm:pt modelId="{08867983-2D18-4CCA-9ED5-7A55C454E69F}" type="pres">
      <dgm:prSet presAssocID="{0BAF38A6-1EDF-4487-81B2-96ABD2D2AFBD}" presName="linear" presStyleCnt="0">
        <dgm:presLayoutVars>
          <dgm:dir/>
          <dgm:animLvl val="lvl"/>
          <dgm:resizeHandles val="exact"/>
        </dgm:presLayoutVars>
      </dgm:prSet>
      <dgm:spPr/>
      <dgm:t>
        <a:bodyPr/>
        <a:lstStyle/>
        <a:p>
          <a:endParaRPr lang="ru-RU"/>
        </a:p>
      </dgm:t>
    </dgm:pt>
    <dgm:pt modelId="{749A56EE-2AEB-47EF-B22D-B4337A41EB62}" type="pres">
      <dgm:prSet presAssocID="{C52D1C5A-9649-4BFC-BB7C-08D54D2680E5}" presName="parentLin" presStyleCnt="0"/>
      <dgm:spPr/>
    </dgm:pt>
    <dgm:pt modelId="{FDE2A70B-6F55-41D2-A4E7-8F6805AAE4E2}" type="pres">
      <dgm:prSet presAssocID="{C52D1C5A-9649-4BFC-BB7C-08D54D2680E5}" presName="parentLeftMargin" presStyleLbl="node1" presStyleIdx="0" presStyleCnt="3"/>
      <dgm:spPr/>
      <dgm:t>
        <a:bodyPr/>
        <a:lstStyle/>
        <a:p>
          <a:endParaRPr lang="ru-RU"/>
        </a:p>
      </dgm:t>
    </dgm:pt>
    <dgm:pt modelId="{9B41FBD1-889E-4672-894F-D80AB50F194F}" type="pres">
      <dgm:prSet presAssocID="{C52D1C5A-9649-4BFC-BB7C-08D54D2680E5}" presName="parentText" presStyleLbl="node1" presStyleIdx="0" presStyleCnt="3" custScaleX="142997" custScaleY="384099" custLinFactNeighborX="-17325" custLinFactNeighborY="97841">
        <dgm:presLayoutVars>
          <dgm:chMax val="0"/>
          <dgm:bulletEnabled val="1"/>
        </dgm:presLayoutVars>
      </dgm:prSet>
      <dgm:spPr/>
      <dgm:t>
        <a:bodyPr/>
        <a:lstStyle/>
        <a:p>
          <a:endParaRPr lang="ru-RU"/>
        </a:p>
      </dgm:t>
    </dgm:pt>
    <dgm:pt modelId="{F89A7C25-9010-486B-8AF9-906D68005612}" type="pres">
      <dgm:prSet presAssocID="{C52D1C5A-9649-4BFC-BB7C-08D54D2680E5}" presName="negativeSpace" presStyleCnt="0"/>
      <dgm:spPr/>
    </dgm:pt>
    <dgm:pt modelId="{17CD4C28-F8F7-4061-B269-1AF181F1F7F8}" type="pres">
      <dgm:prSet presAssocID="{C52D1C5A-9649-4BFC-BB7C-08D54D2680E5}" presName="childText" presStyleLbl="conFgAcc1" presStyleIdx="0" presStyleCnt="3" custLinFactY="-139628" custLinFactNeighborX="-987" custLinFactNeighborY="-200000">
        <dgm:presLayoutVars>
          <dgm:bulletEnabled val="1"/>
        </dgm:presLayoutVars>
      </dgm:prSet>
      <dgm:spPr/>
    </dgm:pt>
    <dgm:pt modelId="{5605B9CC-372E-4BBD-962D-746153EC8B22}" type="pres">
      <dgm:prSet presAssocID="{E6149398-E94E-429C-BA7F-BE32F320F38D}" presName="spaceBetweenRectangles" presStyleCnt="0"/>
      <dgm:spPr/>
    </dgm:pt>
    <dgm:pt modelId="{1AD2717A-29CB-4C67-A6F1-32A61AAEE4E8}" type="pres">
      <dgm:prSet presAssocID="{67084E7E-5B72-4609-9E22-8519645F9DCB}" presName="parentLin" presStyleCnt="0"/>
      <dgm:spPr/>
    </dgm:pt>
    <dgm:pt modelId="{61936073-0B02-4415-91CB-44B3DCAA81C7}" type="pres">
      <dgm:prSet presAssocID="{67084E7E-5B72-4609-9E22-8519645F9DCB}" presName="parentLeftMargin" presStyleLbl="node1" presStyleIdx="0" presStyleCnt="3"/>
      <dgm:spPr/>
      <dgm:t>
        <a:bodyPr/>
        <a:lstStyle/>
        <a:p>
          <a:endParaRPr lang="ru-RU"/>
        </a:p>
      </dgm:t>
    </dgm:pt>
    <dgm:pt modelId="{6C511761-AB97-47A0-8E3E-5D923CA13B5B}" type="pres">
      <dgm:prSet presAssocID="{67084E7E-5B72-4609-9E22-8519645F9DCB}" presName="parentText" presStyleLbl="node1" presStyleIdx="1" presStyleCnt="3" custScaleX="142997" custScaleY="329922" custLinFactNeighborX="-17325" custLinFactNeighborY="54185">
        <dgm:presLayoutVars>
          <dgm:chMax val="0"/>
          <dgm:bulletEnabled val="1"/>
        </dgm:presLayoutVars>
      </dgm:prSet>
      <dgm:spPr/>
      <dgm:t>
        <a:bodyPr/>
        <a:lstStyle/>
        <a:p>
          <a:endParaRPr lang="ru-RU"/>
        </a:p>
      </dgm:t>
    </dgm:pt>
    <dgm:pt modelId="{079E271D-ADC4-4E2B-ABD8-EDE000587B0C}" type="pres">
      <dgm:prSet presAssocID="{67084E7E-5B72-4609-9E22-8519645F9DCB}" presName="negativeSpace" presStyleCnt="0"/>
      <dgm:spPr/>
    </dgm:pt>
    <dgm:pt modelId="{F21ED909-8986-452E-94C6-83C1D17B2A58}" type="pres">
      <dgm:prSet presAssocID="{67084E7E-5B72-4609-9E22-8519645F9DCB}" presName="childText" presStyleLbl="conFgAcc1" presStyleIdx="1" presStyleCnt="3" custLinFactY="-160346" custLinFactNeighborX="-1121" custLinFactNeighborY="-200000">
        <dgm:presLayoutVars>
          <dgm:bulletEnabled val="1"/>
        </dgm:presLayoutVars>
      </dgm:prSet>
      <dgm:spPr/>
    </dgm:pt>
    <dgm:pt modelId="{6F5FD3F7-4FE4-48F7-A2E3-CDEE202FCA23}" type="pres">
      <dgm:prSet presAssocID="{C7141751-00A9-4FFC-AC7B-6B2DE1CA6929}" presName="spaceBetweenRectangles" presStyleCnt="0"/>
      <dgm:spPr/>
    </dgm:pt>
    <dgm:pt modelId="{1B9EFA49-1463-4DEC-AF0E-15DEFA848B34}" type="pres">
      <dgm:prSet presAssocID="{B0AF1FC3-9BDD-4B36-8EDF-F4EB99E7A23C}" presName="parentLin" presStyleCnt="0"/>
      <dgm:spPr/>
    </dgm:pt>
    <dgm:pt modelId="{21B6AFB6-A60C-4368-A5FD-9A9C91F67D6A}" type="pres">
      <dgm:prSet presAssocID="{B0AF1FC3-9BDD-4B36-8EDF-F4EB99E7A23C}" presName="parentLeftMargin" presStyleLbl="node1" presStyleIdx="1" presStyleCnt="3"/>
      <dgm:spPr/>
      <dgm:t>
        <a:bodyPr/>
        <a:lstStyle/>
        <a:p>
          <a:endParaRPr lang="ru-RU"/>
        </a:p>
      </dgm:t>
    </dgm:pt>
    <dgm:pt modelId="{33EB573D-F202-482C-8060-59D73BAE0479}" type="pres">
      <dgm:prSet presAssocID="{B0AF1FC3-9BDD-4B36-8EDF-F4EB99E7A23C}" presName="parentText" presStyleLbl="node1" presStyleIdx="2" presStyleCnt="3" custScaleX="142997" custScaleY="375280" custLinFactNeighborX="-17325" custLinFactNeighborY="19075">
        <dgm:presLayoutVars>
          <dgm:chMax val="0"/>
          <dgm:bulletEnabled val="1"/>
        </dgm:presLayoutVars>
      </dgm:prSet>
      <dgm:spPr/>
      <dgm:t>
        <a:bodyPr/>
        <a:lstStyle/>
        <a:p>
          <a:endParaRPr lang="ru-RU"/>
        </a:p>
      </dgm:t>
    </dgm:pt>
    <dgm:pt modelId="{74447B7F-C40C-4DC8-8A9A-5F476161A31A}" type="pres">
      <dgm:prSet presAssocID="{B0AF1FC3-9BDD-4B36-8EDF-F4EB99E7A23C}" presName="negativeSpace" presStyleCnt="0"/>
      <dgm:spPr/>
    </dgm:pt>
    <dgm:pt modelId="{F3944586-2F90-4A49-B2DC-999338F380D7}" type="pres">
      <dgm:prSet presAssocID="{B0AF1FC3-9BDD-4B36-8EDF-F4EB99E7A23C}" presName="childText" presStyleLbl="conFgAcc1" presStyleIdx="2" presStyleCnt="3" custLinFactY="-117514" custLinFactNeighborX="56" custLinFactNeighborY="-200000">
        <dgm:presLayoutVars>
          <dgm:bulletEnabled val="1"/>
        </dgm:presLayoutVars>
      </dgm:prSet>
      <dgm:spPr/>
    </dgm:pt>
  </dgm:ptLst>
  <dgm:cxnLst>
    <dgm:cxn modelId="{5064CCAF-0FB0-464F-BD0E-45D03B2F4097}" type="presOf" srcId="{C52D1C5A-9649-4BFC-BB7C-08D54D2680E5}" destId="{9B41FBD1-889E-4672-894F-D80AB50F194F}" srcOrd="1" destOrd="0" presId="urn:microsoft.com/office/officeart/2005/8/layout/list1"/>
    <dgm:cxn modelId="{AE84B7D3-8573-46E6-A752-722A69496D64}" type="presOf" srcId="{C52D1C5A-9649-4BFC-BB7C-08D54D2680E5}" destId="{FDE2A70B-6F55-41D2-A4E7-8F6805AAE4E2}" srcOrd="0" destOrd="0" presId="urn:microsoft.com/office/officeart/2005/8/layout/list1"/>
    <dgm:cxn modelId="{09D0D821-64AB-4A8B-AED0-C41B3138074C}" type="presOf" srcId="{0BAF38A6-1EDF-4487-81B2-96ABD2D2AFBD}" destId="{08867983-2D18-4CCA-9ED5-7A55C454E69F}" srcOrd="0" destOrd="0" presId="urn:microsoft.com/office/officeart/2005/8/layout/list1"/>
    <dgm:cxn modelId="{85D2C376-00E8-432C-8314-184E6ADAF4DB}" srcId="{0BAF38A6-1EDF-4487-81B2-96ABD2D2AFBD}" destId="{B0AF1FC3-9BDD-4B36-8EDF-F4EB99E7A23C}" srcOrd="2" destOrd="0" parTransId="{8447F502-9C9B-4EA1-876E-AE96E017C755}" sibTransId="{C9C38DF5-9487-4E1E-97B2-EC3A5B7581FE}"/>
    <dgm:cxn modelId="{FFDC8924-3CF4-480B-BD4A-D9CC321D2897}" type="presOf" srcId="{B0AF1FC3-9BDD-4B36-8EDF-F4EB99E7A23C}" destId="{33EB573D-F202-482C-8060-59D73BAE0479}" srcOrd="1" destOrd="0" presId="urn:microsoft.com/office/officeart/2005/8/layout/list1"/>
    <dgm:cxn modelId="{C566F808-BA07-4608-AFEE-EC198B51A370}" type="presOf" srcId="{B0AF1FC3-9BDD-4B36-8EDF-F4EB99E7A23C}" destId="{21B6AFB6-A60C-4368-A5FD-9A9C91F67D6A}" srcOrd="0" destOrd="0" presId="urn:microsoft.com/office/officeart/2005/8/layout/list1"/>
    <dgm:cxn modelId="{2A789FF2-4D94-46E2-B719-B1DA741827DA}" srcId="{0BAF38A6-1EDF-4487-81B2-96ABD2D2AFBD}" destId="{C52D1C5A-9649-4BFC-BB7C-08D54D2680E5}" srcOrd="0" destOrd="0" parTransId="{CD6CF300-ED0C-484F-AE31-03A33627E628}" sibTransId="{E6149398-E94E-429C-BA7F-BE32F320F38D}"/>
    <dgm:cxn modelId="{7C95B611-38B3-4D18-81CD-4B0ADD3A8CD8}" type="presOf" srcId="{67084E7E-5B72-4609-9E22-8519645F9DCB}" destId="{6C511761-AB97-47A0-8E3E-5D923CA13B5B}" srcOrd="1" destOrd="0" presId="urn:microsoft.com/office/officeart/2005/8/layout/list1"/>
    <dgm:cxn modelId="{A1F1F4A0-404A-4385-A0F5-CCA5102730F6}" srcId="{0BAF38A6-1EDF-4487-81B2-96ABD2D2AFBD}" destId="{67084E7E-5B72-4609-9E22-8519645F9DCB}" srcOrd="1" destOrd="0" parTransId="{0654853E-6BFD-45FB-914D-D24DA406FFD5}" sibTransId="{C7141751-00A9-4FFC-AC7B-6B2DE1CA6929}"/>
    <dgm:cxn modelId="{68859C5D-6A76-44D8-8848-F6BD4E0CE503}" type="presOf" srcId="{67084E7E-5B72-4609-9E22-8519645F9DCB}" destId="{61936073-0B02-4415-91CB-44B3DCAA81C7}" srcOrd="0" destOrd="0" presId="urn:microsoft.com/office/officeart/2005/8/layout/list1"/>
    <dgm:cxn modelId="{D67A505D-369B-4DC3-AC76-3D16F5682544}" type="presParOf" srcId="{08867983-2D18-4CCA-9ED5-7A55C454E69F}" destId="{749A56EE-2AEB-47EF-B22D-B4337A41EB62}" srcOrd="0" destOrd="0" presId="urn:microsoft.com/office/officeart/2005/8/layout/list1"/>
    <dgm:cxn modelId="{0FEC2337-6989-411B-9B75-027FCD7F6312}" type="presParOf" srcId="{749A56EE-2AEB-47EF-B22D-B4337A41EB62}" destId="{FDE2A70B-6F55-41D2-A4E7-8F6805AAE4E2}" srcOrd="0" destOrd="0" presId="urn:microsoft.com/office/officeart/2005/8/layout/list1"/>
    <dgm:cxn modelId="{38088637-ED5D-4A5A-8038-37EF84D2A26F}" type="presParOf" srcId="{749A56EE-2AEB-47EF-B22D-B4337A41EB62}" destId="{9B41FBD1-889E-4672-894F-D80AB50F194F}" srcOrd="1" destOrd="0" presId="urn:microsoft.com/office/officeart/2005/8/layout/list1"/>
    <dgm:cxn modelId="{F0F6AC20-A99E-4D6E-98ED-BE57CC105E49}" type="presParOf" srcId="{08867983-2D18-4CCA-9ED5-7A55C454E69F}" destId="{F89A7C25-9010-486B-8AF9-906D68005612}" srcOrd="1" destOrd="0" presId="urn:microsoft.com/office/officeart/2005/8/layout/list1"/>
    <dgm:cxn modelId="{82D19A75-D363-473B-B6AC-F96138170ED1}" type="presParOf" srcId="{08867983-2D18-4CCA-9ED5-7A55C454E69F}" destId="{17CD4C28-F8F7-4061-B269-1AF181F1F7F8}" srcOrd="2" destOrd="0" presId="urn:microsoft.com/office/officeart/2005/8/layout/list1"/>
    <dgm:cxn modelId="{79CD0EB5-FC3C-4101-8737-8DF4B3500192}" type="presParOf" srcId="{08867983-2D18-4CCA-9ED5-7A55C454E69F}" destId="{5605B9CC-372E-4BBD-962D-746153EC8B22}" srcOrd="3" destOrd="0" presId="urn:microsoft.com/office/officeart/2005/8/layout/list1"/>
    <dgm:cxn modelId="{1316A953-BEB7-4508-827C-563B4235E2A9}" type="presParOf" srcId="{08867983-2D18-4CCA-9ED5-7A55C454E69F}" destId="{1AD2717A-29CB-4C67-A6F1-32A61AAEE4E8}" srcOrd="4" destOrd="0" presId="urn:microsoft.com/office/officeart/2005/8/layout/list1"/>
    <dgm:cxn modelId="{FC794B56-1DDB-4259-B6F4-14286FCB4292}" type="presParOf" srcId="{1AD2717A-29CB-4C67-A6F1-32A61AAEE4E8}" destId="{61936073-0B02-4415-91CB-44B3DCAA81C7}" srcOrd="0" destOrd="0" presId="urn:microsoft.com/office/officeart/2005/8/layout/list1"/>
    <dgm:cxn modelId="{04EE3E9E-2096-4E0F-BFEC-D486B156F182}" type="presParOf" srcId="{1AD2717A-29CB-4C67-A6F1-32A61AAEE4E8}" destId="{6C511761-AB97-47A0-8E3E-5D923CA13B5B}" srcOrd="1" destOrd="0" presId="urn:microsoft.com/office/officeart/2005/8/layout/list1"/>
    <dgm:cxn modelId="{CA04DFC5-4EDC-4425-B0CA-99E54B602DAB}" type="presParOf" srcId="{08867983-2D18-4CCA-9ED5-7A55C454E69F}" destId="{079E271D-ADC4-4E2B-ABD8-EDE000587B0C}" srcOrd="5" destOrd="0" presId="urn:microsoft.com/office/officeart/2005/8/layout/list1"/>
    <dgm:cxn modelId="{B0D5E994-1E3A-474B-91F4-C386E592E556}" type="presParOf" srcId="{08867983-2D18-4CCA-9ED5-7A55C454E69F}" destId="{F21ED909-8986-452E-94C6-83C1D17B2A58}" srcOrd="6" destOrd="0" presId="urn:microsoft.com/office/officeart/2005/8/layout/list1"/>
    <dgm:cxn modelId="{F77D674B-9B8F-4DD0-8FCA-2C6AA909D783}" type="presParOf" srcId="{08867983-2D18-4CCA-9ED5-7A55C454E69F}" destId="{6F5FD3F7-4FE4-48F7-A2E3-CDEE202FCA23}" srcOrd="7" destOrd="0" presId="urn:microsoft.com/office/officeart/2005/8/layout/list1"/>
    <dgm:cxn modelId="{A7BA10EC-5509-4DE3-AD4F-5757F54B8F01}" type="presParOf" srcId="{08867983-2D18-4CCA-9ED5-7A55C454E69F}" destId="{1B9EFA49-1463-4DEC-AF0E-15DEFA848B34}" srcOrd="8" destOrd="0" presId="urn:microsoft.com/office/officeart/2005/8/layout/list1"/>
    <dgm:cxn modelId="{EB04C760-21B7-4256-90F0-19C65A8CD2BB}" type="presParOf" srcId="{1B9EFA49-1463-4DEC-AF0E-15DEFA848B34}" destId="{21B6AFB6-A60C-4368-A5FD-9A9C91F67D6A}" srcOrd="0" destOrd="0" presId="urn:microsoft.com/office/officeart/2005/8/layout/list1"/>
    <dgm:cxn modelId="{312BE88E-5FAD-4A56-BF4B-27D86BC5883C}" type="presParOf" srcId="{1B9EFA49-1463-4DEC-AF0E-15DEFA848B34}" destId="{33EB573D-F202-482C-8060-59D73BAE0479}" srcOrd="1" destOrd="0" presId="urn:microsoft.com/office/officeart/2005/8/layout/list1"/>
    <dgm:cxn modelId="{E5D7A03C-5249-4465-A6A3-5F9021FB6B40}" type="presParOf" srcId="{08867983-2D18-4CCA-9ED5-7A55C454E69F}" destId="{74447B7F-C40C-4DC8-8A9A-5F476161A31A}" srcOrd="9" destOrd="0" presId="urn:microsoft.com/office/officeart/2005/8/layout/list1"/>
    <dgm:cxn modelId="{CBCFD331-75DD-46CB-87A8-D2854A0A4499}" type="presParOf" srcId="{08867983-2D18-4CCA-9ED5-7A55C454E69F}" destId="{F3944586-2F90-4A49-B2DC-999338F380D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526F68-5923-4306-A23C-3AAA8386CE71}"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ru-RU"/>
        </a:p>
      </dgm:t>
    </dgm:pt>
    <dgm:pt modelId="{6F48C10D-6C3D-4C9F-9D55-E4432DF5DF66}">
      <dgm:prSet phldrT="[Текст]" custT="1"/>
      <dgm:spPr/>
      <dgm:t>
        <a:bodyPr/>
        <a:lstStyle/>
        <a:p>
          <a:r>
            <a:rPr lang="ru-RU" sz="1400" b="1" dirty="0" smtClean="0">
              <a:solidFill>
                <a:srgbClr val="000066"/>
              </a:solidFill>
              <a:latin typeface="Cambria" panose="02040503050406030204" pitchFamily="18" charset="0"/>
              <a:ea typeface="Cambria" panose="02040503050406030204" pitchFamily="18" charset="0"/>
            </a:rPr>
            <a:t>Утверждение бюджета МО «Демидовский </a:t>
          </a:r>
          <a:r>
            <a:rPr lang="ru-RU" sz="1400" b="1" dirty="0" smtClean="0">
              <a:latin typeface="Cambria" panose="02040503050406030204" pitchFamily="18" charset="0"/>
              <a:ea typeface="Cambria" panose="02040503050406030204" pitchFamily="18" charset="0"/>
            </a:rPr>
            <a:t>район»</a:t>
          </a:r>
          <a:endParaRPr lang="ru-RU" sz="1400" dirty="0"/>
        </a:p>
      </dgm:t>
    </dgm:pt>
    <dgm:pt modelId="{56508958-8440-47DD-AAB8-375BD1E37C86}" type="parTrans" cxnId="{9ECE7D4F-D0DE-494E-808A-6449190878D3}">
      <dgm:prSet/>
      <dgm:spPr/>
      <dgm:t>
        <a:bodyPr/>
        <a:lstStyle/>
        <a:p>
          <a:endParaRPr lang="ru-RU"/>
        </a:p>
      </dgm:t>
    </dgm:pt>
    <dgm:pt modelId="{CDCC927C-776B-46CC-BF2C-53BC1A5275AE}" type="sibTrans" cxnId="{9ECE7D4F-D0DE-494E-808A-6449190878D3}">
      <dgm:prSet/>
      <dgm:spPr/>
      <dgm:t>
        <a:bodyPr/>
        <a:lstStyle/>
        <a:p>
          <a:endParaRPr lang="ru-RU"/>
        </a:p>
      </dgm:t>
    </dgm:pt>
    <dgm:pt modelId="{E505DA9E-C93C-4D5D-BC44-CEAC45D2B4FA}">
      <dgm:prSet phldrT="[Текст]" custT="1"/>
      <dgm:spPr/>
      <dgm:t>
        <a:bodyPr/>
        <a:lstStyle/>
        <a:p>
          <a:r>
            <a:rPr lang="ru-RU" sz="1400" b="1" dirty="0" smtClean="0">
              <a:solidFill>
                <a:srgbClr val="000066"/>
              </a:solidFill>
              <a:latin typeface="Cambria" panose="02040503050406030204" pitchFamily="18" charset="0"/>
              <a:ea typeface="Cambria" panose="02040503050406030204" pitchFamily="18" charset="0"/>
            </a:rPr>
            <a:t>Исполнение бюджета МО «Демидовский </a:t>
          </a:r>
          <a:r>
            <a:rPr lang="ru-RU" sz="1400" b="1" dirty="0" smtClean="0">
              <a:latin typeface="Cambria" panose="02040503050406030204" pitchFamily="18" charset="0"/>
              <a:ea typeface="Cambria" panose="02040503050406030204" pitchFamily="18" charset="0"/>
            </a:rPr>
            <a:t>район»</a:t>
          </a:r>
          <a:endParaRPr lang="ru-RU" sz="1400" dirty="0"/>
        </a:p>
      </dgm:t>
    </dgm:pt>
    <dgm:pt modelId="{D3040BD5-8A99-450E-9115-04E0296AA6F6}" type="parTrans" cxnId="{9C5BFD81-5F66-419D-B983-DAFFDEA74D0F}">
      <dgm:prSet/>
      <dgm:spPr/>
      <dgm:t>
        <a:bodyPr/>
        <a:lstStyle/>
        <a:p>
          <a:endParaRPr lang="ru-RU"/>
        </a:p>
      </dgm:t>
    </dgm:pt>
    <dgm:pt modelId="{89DDA278-2B9B-4BAA-BE4E-2FE5B72F648E}" type="sibTrans" cxnId="{9C5BFD81-5F66-419D-B983-DAFFDEA74D0F}">
      <dgm:prSet/>
      <dgm:spPr/>
      <dgm:t>
        <a:bodyPr/>
        <a:lstStyle/>
        <a:p>
          <a:endParaRPr lang="ru-RU"/>
        </a:p>
      </dgm:t>
    </dgm:pt>
    <dgm:pt modelId="{9012421D-77D3-458E-8100-3AC171F2BDC7}">
      <dgm:prSet phldrT="[Текст]" custT="1"/>
      <dgm:spPr/>
      <dgm:t>
        <a:bodyPr/>
        <a:lstStyle/>
        <a:p>
          <a:r>
            <a:rPr lang="ru-RU" sz="1400" b="1" dirty="0" smtClean="0">
              <a:solidFill>
                <a:srgbClr val="000066"/>
              </a:solidFill>
              <a:latin typeface="Cambria" panose="02040503050406030204" pitchFamily="18" charset="0"/>
              <a:ea typeface="Cambria" panose="02040503050406030204" pitchFamily="18" charset="0"/>
            </a:rPr>
            <a:t>Формирование отчёта об исполнении  бюджета МО «Демидовский </a:t>
          </a:r>
          <a:r>
            <a:rPr lang="ru-RU" sz="1400" b="1" dirty="0" smtClean="0">
              <a:latin typeface="Cambria" panose="02040503050406030204" pitchFamily="18" charset="0"/>
              <a:ea typeface="Cambria" panose="02040503050406030204" pitchFamily="18" charset="0"/>
            </a:rPr>
            <a:t>район»</a:t>
          </a:r>
          <a:endParaRPr lang="ru-RU" sz="1400" dirty="0"/>
        </a:p>
      </dgm:t>
    </dgm:pt>
    <dgm:pt modelId="{36C315B1-B91D-42A8-A09A-BA193ED663ED}" type="parTrans" cxnId="{09CF5BF6-C922-4C1A-A162-989C1BF45468}">
      <dgm:prSet/>
      <dgm:spPr/>
      <dgm:t>
        <a:bodyPr/>
        <a:lstStyle/>
        <a:p>
          <a:endParaRPr lang="ru-RU"/>
        </a:p>
      </dgm:t>
    </dgm:pt>
    <dgm:pt modelId="{0546127D-2DF7-4FEE-995C-6931A1EA813E}" type="sibTrans" cxnId="{09CF5BF6-C922-4C1A-A162-989C1BF45468}">
      <dgm:prSet/>
      <dgm:spPr/>
      <dgm:t>
        <a:bodyPr/>
        <a:lstStyle/>
        <a:p>
          <a:endParaRPr lang="ru-RU"/>
        </a:p>
      </dgm:t>
    </dgm:pt>
    <dgm:pt modelId="{96D9E9B1-13E5-4480-8F8B-48BDE384320E}">
      <dgm:prSet phldrT="[Текст]" custT="1"/>
      <dgm:spPr/>
      <dgm:t>
        <a:bodyPr/>
        <a:lstStyle/>
        <a:p>
          <a:r>
            <a:rPr lang="ru-RU" sz="1400" b="1" dirty="0" smtClean="0">
              <a:solidFill>
                <a:srgbClr val="000066"/>
              </a:solidFill>
              <a:latin typeface="Cambria" panose="02040503050406030204" pitchFamily="18" charset="0"/>
              <a:ea typeface="Cambria" panose="02040503050406030204" pitchFamily="18" charset="0"/>
            </a:rPr>
            <a:t>Утверждение </a:t>
          </a:r>
        </a:p>
        <a:p>
          <a:r>
            <a:rPr lang="ru-RU" sz="1400" b="1" dirty="0" smtClean="0">
              <a:solidFill>
                <a:srgbClr val="000066"/>
              </a:solidFill>
              <a:latin typeface="Cambria" panose="02040503050406030204" pitchFamily="18" charset="0"/>
              <a:ea typeface="Cambria" panose="02040503050406030204" pitchFamily="18" charset="0"/>
            </a:rPr>
            <a:t>отчёта об исполнении  бюджета МО «Демидовский </a:t>
          </a:r>
          <a:r>
            <a:rPr lang="ru-RU" sz="1400" b="1" dirty="0" smtClean="0">
              <a:latin typeface="Cambria" panose="02040503050406030204" pitchFamily="18" charset="0"/>
              <a:ea typeface="Cambria" panose="02040503050406030204" pitchFamily="18" charset="0"/>
            </a:rPr>
            <a:t>район»</a:t>
          </a:r>
          <a:endParaRPr lang="ru-RU" sz="1400" dirty="0"/>
        </a:p>
      </dgm:t>
    </dgm:pt>
    <dgm:pt modelId="{4FE7D4B0-A438-4EA2-B04E-142DC43D144D}" type="parTrans" cxnId="{B98B74AB-DFB8-463D-98FE-DEE7BAADDBE4}">
      <dgm:prSet/>
      <dgm:spPr/>
      <dgm:t>
        <a:bodyPr/>
        <a:lstStyle/>
        <a:p>
          <a:endParaRPr lang="ru-RU"/>
        </a:p>
      </dgm:t>
    </dgm:pt>
    <dgm:pt modelId="{0F464578-B2A1-4F9A-8307-6296EDF547B7}" type="sibTrans" cxnId="{B98B74AB-DFB8-463D-98FE-DEE7BAADDBE4}">
      <dgm:prSet/>
      <dgm:spPr/>
      <dgm:t>
        <a:bodyPr/>
        <a:lstStyle/>
        <a:p>
          <a:endParaRPr lang="ru-RU"/>
        </a:p>
      </dgm:t>
    </dgm:pt>
    <dgm:pt modelId="{9A22F554-93F7-44B5-B057-94B78DA5F517}">
      <dgm:prSet phldrT="[Текст]" custT="1"/>
      <dgm:spPr/>
      <dgm:t>
        <a:bodyPr/>
        <a:lstStyle/>
        <a:p>
          <a:r>
            <a:rPr lang="ru-RU" sz="1600" b="1" dirty="0" smtClean="0">
              <a:solidFill>
                <a:srgbClr val="000066"/>
              </a:solidFill>
              <a:latin typeface="Cambria" panose="02040503050406030204" pitchFamily="18" charset="0"/>
              <a:ea typeface="Cambria" panose="02040503050406030204" pitchFamily="18" charset="0"/>
            </a:rPr>
            <a:t>Составление проекта бюджета МО «Демидовский </a:t>
          </a:r>
          <a:r>
            <a:rPr lang="ru-RU" sz="1600" b="1" dirty="0" smtClean="0">
              <a:latin typeface="Cambria" panose="02040503050406030204" pitchFamily="18" charset="0"/>
              <a:ea typeface="Cambria" panose="02040503050406030204" pitchFamily="18" charset="0"/>
            </a:rPr>
            <a:t>район»</a:t>
          </a:r>
          <a:endParaRPr lang="ru-RU" sz="1600" b="1" dirty="0">
            <a:latin typeface="Cambria" panose="02040503050406030204" pitchFamily="18" charset="0"/>
            <a:ea typeface="Cambria" panose="02040503050406030204" pitchFamily="18" charset="0"/>
          </a:endParaRPr>
        </a:p>
      </dgm:t>
    </dgm:pt>
    <dgm:pt modelId="{21E9EFC1-561D-45CB-8DCF-4045C77C0645}" type="parTrans" cxnId="{D858315F-5202-4504-90D1-C776DE6897EB}">
      <dgm:prSet/>
      <dgm:spPr/>
      <dgm:t>
        <a:bodyPr/>
        <a:lstStyle/>
        <a:p>
          <a:endParaRPr lang="ru-RU"/>
        </a:p>
      </dgm:t>
    </dgm:pt>
    <dgm:pt modelId="{CF19F5DA-0D77-41E3-9A2E-F51C65C9DD34}" type="sibTrans" cxnId="{D858315F-5202-4504-90D1-C776DE6897EB}">
      <dgm:prSet/>
      <dgm:spPr/>
      <dgm:t>
        <a:bodyPr/>
        <a:lstStyle/>
        <a:p>
          <a:endParaRPr lang="ru-RU"/>
        </a:p>
      </dgm:t>
    </dgm:pt>
    <dgm:pt modelId="{57650D80-CC81-4914-9B2B-6BC1FD6710F5}">
      <dgm:prSet phldrT="[Текст]" custT="1"/>
      <dgm:spPr/>
      <dgm:t>
        <a:bodyPr/>
        <a:lstStyle/>
        <a:p>
          <a:r>
            <a:rPr lang="ru-RU" sz="1400" b="1" dirty="0" smtClean="0">
              <a:solidFill>
                <a:srgbClr val="000066"/>
              </a:solidFill>
              <a:latin typeface="Cambria" panose="02040503050406030204" pitchFamily="18" charset="0"/>
              <a:ea typeface="Cambria" panose="02040503050406030204" pitchFamily="18" charset="0"/>
            </a:rPr>
            <a:t>Рассмотрение проекта бюджета МО «Демидовский </a:t>
          </a:r>
          <a:r>
            <a:rPr lang="ru-RU" sz="1400" b="1" dirty="0" smtClean="0">
              <a:latin typeface="Cambria" panose="02040503050406030204" pitchFamily="18" charset="0"/>
              <a:ea typeface="Cambria" panose="02040503050406030204" pitchFamily="18" charset="0"/>
            </a:rPr>
            <a:t>район</a:t>
          </a:r>
          <a:r>
            <a:rPr lang="ru-RU" sz="1200" b="1" dirty="0" smtClean="0">
              <a:latin typeface="Cambria" panose="02040503050406030204" pitchFamily="18" charset="0"/>
              <a:ea typeface="Cambria" panose="02040503050406030204" pitchFamily="18" charset="0"/>
            </a:rPr>
            <a:t>»</a:t>
          </a:r>
          <a:endParaRPr lang="ru-RU" sz="1200" dirty="0"/>
        </a:p>
      </dgm:t>
    </dgm:pt>
    <dgm:pt modelId="{6E2BFEF2-0AC4-41D7-9E06-9A3F06CCE841}" type="parTrans" cxnId="{783C9181-CB4F-462C-A214-BCF3281157B1}">
      <dgm:prSet/>
      <dgm:spPr/>
      <dgm:t>
        <a:bodyPr/>
        <a:lstStyle/>
        <a:p>
          <a:endParaRPr lang="ru-RU"/>
        </a:p>
      </dgm:t>
    </dgm:pt>
    <dgm:pt modelId="{BD32307D-4C86-42C8-9FD3-2F37BA20968A}" type="sibTrans" cxnId="{783C9181-CB4F-462C-A214-BCF3281157B1}">
      <dgm:prSet/>
      <dgm:spPr/>
      <dgm:t>
        <a:bodyPr/>
        <a:lstStyle/>
        <a:p>
          <a:endParaRPr lang="ru-RU"/>
        </a:p>
      </dgm:t>
    </dgm:pt>
    <dgm:pt modelId="{F24A433D-40FD-43CE-8188-C6820EDE5782}" type="pres">
      <dgm:prSet presAssocID="{F5526F68-5923-4306-A23C-3AAA8386CE71}" presName="cycle" presStyleCnt="0">
        <dgm:presLayoutVars>
          <dgm:dir/>
          <dgm:resizeHandles val="exact"/>
        </dgm:presLayoutVars>
      </dgm:prSet>
      <dgm:spPr/>
      <dgm:t>
        <a:bodyPr/>
        <a:lstStyle/>
        <a:p>
          <a:endParaRPr lang="ru-RU"/>
        </a:p>
      </dgm:t>
    </dgm:pt>
    <dgm:pt modelId="{4F68471E-0BC1-48E6-9D90-D8886B1D7422}" type="pres">
      <dgm:prSet presAssocID="{6F48C10D-6C3D-4C9F-9D55-E4432DF5DF66}" presName="dummy" presStyleCnt="0"/>
      <dgm:spPr/>
    </dgm:pt>
    <dgm:pt modelId="{F90602A2-1C54-49BC-9093-A36EF9E36ECC}" type="pres">
      <dgm:prSet presAssocID="{6F48C10D-6C3D-4C9F-9D55-E4432DF5DF66}" presName="node" presStyleLbl="revTx" presStyleIdx="0" presStyleCnt="6" custScaleX="150977" custRadScaleRad="102884" custRadScaleInc="13994">
        <dgm:presLayoutVars>
          <dgm:bulletEnabled val="1"/>
        </dgm:presLayoutVars>
      </dgm:prSet>
      <dgm:spPr/>
      <dgm:t>
        <a:bodyPr/>
        <a:lstStyle/>
        <a:p>
          <a:endParaRPr lang="ru-RU"/>
        </a:p>
      </dgm:t>
    </dgm:pt>
    <dgm:pt modelId="{0CA69198-1717-45B9-B34C-CECA8C6E4A03}" type="pres">
      <dgm:prSet presAssocID="{CDCC927C-776B-46CC-BF2C-53BC1A5275AE}" presName="sibTrans" presStyleLbl="node1" presStyleIdx="0" presStyleCnt="6" custLinFactNeighborX="9001" custLinFactNeighborY="-2725"/>
      <dgm:spPr/>
      <dgm:t>
        <a:bodyPr/>
        <a:lstStyle/>
        <a:p>
          <a:endParaRPr lang="ru-RU"/>
        </a:p>
      </dgm:t>
    </dgm:pt>
    <dgm:pt modelId="{EBC2B18B-4C3C-4AB5-99D6-1DF22A210D31}" type="pres">
      <dgm:prSet presAssocID="{E505DA9E-C93C-4D5D-BC44-CEAC45D2B4FA}" presName="dummy" presStyleCnt="0"/>
      <dgm:spPr/>
    </dgm:pt>
    <dgm:pt modelId="{91630551-CFC8-41AC-83C2-935115F5A8D9}" type="pres">
      <dgm:prSet presAssocID="{E505DA9E-C93C-4D5D-BC44-CEAC45D2B4FA}" presName="node" presStyleLbl="revTx" presStyleIdx="1" presStyleCnt="6" custScaleX="140086">
        <dgm:presLayoutVars>
          <dgm:bulletEnabled val="1"/>
        </dgm:presLayoutVars>
      </dgm:prSet>
      <dgm:spPr/>
      <dgm:t>
        <a:bodyPr/>
        <a:lstStyle/>
        <a:p>
          <a:endParaRPr lang="ru-RU"/>
        </a:p>
      </dgm:t>
    </dgm:pt>
    <dgm:pt modelId="{7529451B-78FD-43AC-A99B-EADDD2B492D8}" type="pres">
      <dgm:prSet presAssocID="{89DDA278-2B9B-4BAA-BE4E-2FE5B72F648E}" presName="sibTrans" presStyleLbl="node1" presStyleIdx="1" presStyleCnt="6" custLinFactNeighborX="8420" custLinFactNeighborY="3240"/>
      <dgm:spPr/>
      <dgm:t>
        <a:bodyPr/>
        <a:lstStyle/>
        <a:p>
          <a:endParaRPr lang="ru-RU"/>
        </a:p>
      </dgm:t>
    </dgm:pt>
    <dgm:pt modelId="{45F060DC-41A7-400B-8E54-73EBDF54E839}" type="pres">
      <dgm:prSet presAssocID="{9012421D-77D3-458E-8100-3AC171F2BDC7}" presName="dummy" presStyleCnt="0"/>
      <dgm:spPr/>
    </dgm:pt>
    <dgm:pt modelId="{A625B957-6222-42FA-84C9-1930A2994452}" type="pres">
      <dgm:prSet presAssocID="{9012421D-77D3-458E-8100-3AC171F2BDC7}" presName="node" presStyleLbl="revTx" presStyleIdx="2" presStyleCnt="6" custScaleX="141926">
        <dgm:presLayoutVars>
          <dgm:bulletEnabled val="1"/>
        </dgm:presLayoutVars>
      </dgm:prSet>
      <dgm:spPr/>
      <dgm:t>
        <a:bodyPr/>
        <a:lstStyle/>
        <a:p>
          <a:endParaRPr lang="ru-RU"/>
        </a:p>
      </dgm:t>
    </dgm:pt>
    <dgm:pt modelId="{FEA6EE24-6B92-411D-A2F4-A2340A33007B}" type="pres">
      <dgm:prSet presAssocID="{0546127D-2DF7-4FEE-995C-6931A1EA813E}" presName="sibTrans" presStyleLbl="node1" presStyleIdx="2" presStyleCnt="6" custLinFactNeighborX="-518" custLinFactNeighborY="1750"/>
      <dgm:spPr/>
      <dgm:t>
        <a:bodyPr/>
        <a:lstStyle/>
        <a:p>
          <a:endParaRPr lang="ru-RU"/>
        </a:p>
      </dgm:t>
    </dgm:pt>
    <dgm:pt modelId="{A665348A-239E-45BA-BEBA-CE51CECEBAAA}" type="pres">
      <dgm:prSet presAssocID="{96D9E9B1-13E5-4480-8F8B-48BDE384320E}" presName="dummy" presStyleCnt="0"/>
      <dgm:spPr/>
    </dgm:pt>
    <dgm:pt modelId="{C7430F6F-8C33-473C-9078-E9317DEC0A32}" type="pres">
      <dgm:prSet presAssocID="{96D9E9B1-13E5-4480-8F8B-48BDE384320E}" presName="node" presStyleLbl="revTx" presStyleIdx="3" presStyleCnt="6" custScaleX="149624" custScaleY="86462" custRadScaleRad="94407" custRadScaleInc="9899">
        <dgm:presLayoutVars>
          <dgm:bulletEnabled val="1"/>
        </dgm:presLayoutVars>
      </dgm:prSet>
      <dgm:spPr/>
      <dgm:t>
        <a:bodyPr/>
        <a:lstStyle/>
        <a:p>
          <a:endParaRPr lang="ru-RU"/>
        </a:p>
      </dgm:t>
    </dgm:pt>
    <dgm:pt modelId="{03F7A15E-40DD-4D3E-94AE-F65DEDC2604B}" type="pres">
      <dgm:prSet presAssocID="{0F464578-B2A1-4F9A-8307-6296EDF547B7}" presName="sibTrans" presStyleLbl="node1" presStyleIdx="3" presStyleCnt="6" custLinFactNeighborX="-7515" custLinFactNeighborY="1750"/>
      <dgm:spPr/>
      <dgm:t>
        <a:bodyPr/>
        <a:lstStyle/>
        <a:p>
          <a:endParaRPr lang="ru-RU"/>
        </a:p>
      </dgm:t>
    </dgm:pt>
    <dgm:pt modelId="{935B1D89-E1D3-4E80-A0E7-4E87C3FF0883}" type="pres">
      <dgm:prSet presAssocID="{9A22F554-93F7-44B5-B057-94B78DA5F517}" presName="dummy" presStyleCnt="0"/>
      <dgm:spPr/>
    </dgm:pt>
    <dgm:pt modelId="{270760BF-9109-460A-A45C-F1EBA27EC76A}" type="pres">
      <dgm:prSet presAssocID="{9A22F554-93F7-44B5-B057-94B78DA5F517}" presName="node" presStyleLbl="revTx" presStyleIdx="4" presStyleCnt="6" custScaleX="229621">
        <dgm:presLayoutVars>
          <dgm:bulletEnabled val="1"/>
        </dgm:presLayoutVars>
      </dgm:prSet>
      <dgm:spPr/>
      <dgm:t>
        <a:bodyPr/>
        <a:lstStyle/>
        <a:p>
          <a:endParaRPr lang="ru-RU"/>
        </a:p>
      </dgm:t>
    </dgm:pt>
    <dgm:pt modelId="{241E065B-58B2-44EA-A383-83A1B8C08994}" type="pres">
      <dgm:prSet presAssocID="{CF19F5DA-0D77-41E3-9A2E-F51C65C9DD34}" presName="sibTrans" presStyleLbl="node1" presStyleIdx="4" presStyleCnt="6" custLinFactNeighborX="-8517" custLinFactNeighborY="-772"/>
      <dgm:spPr/>
      <dgm:t>
        <a:bodyPr/>
        <a:lstStyle/>
        <a:p>
          <a:endParaRPr lang="ru-RU"/>
        </a:p>
      </dgm:t>
    </dgm:pt>
    <dgm:pt modelId="{5580F841-203A-485B-89A8-1A54BBAE38DA}" type="pres">
      <dgm:prSet presAssocID="{57650D80-CC81-4914-9B2B-6BC1FD6710F5}" presName="dummy" presStyleCnt="0"/>
      <dgm:spPr/>
    </dgm:pt>
    <dgm:pt modelId="{FBA073E2-731B-4AC6-8DAB-307DA138FA1D}" type="pres">
      <dgm:prSet presAssocID="{57650D80-CC81-4914-9B2B-6BC1FD6710F5}" presName="node" presStyleLbl="revTx" presStyleIdx="5" presStyleCnt="6" custScaleX="179628" custRadScaleRad="105958" custRadScaleInc="-26474">
        <dgm:presLayoutVars>
          <dgm:bulletEnabled val="1"/>
        </dgm:presLayoutVars>
      </dgm:prSet>
      <dgm:spPr/>
      <dgm:t>
        <a:bodyPr/>
        <a:lstStyle/>
        <a:p>
          <a:endParaRPr lang="ru-RU"/>
        </a:p>
      </dgm:t>
    </dgm:pt>
    <dgm:pt modelId="{C515C859-94FC-4421-A920-87A56F6E26D8}" type="pres">
      <dgm:prSet presAssocID="{BD32307D-4C86-42C8-9FD3-2F37BA20968A}" presName="sibTrans" presStyleLbl="node1" presStyleIdx="5" presStyleCnt="6" custLinFactNeighborX="442" custLinFactNeighborY="-3493"/>
      <dgm:spPr/>
      <dgm:t>
        <a:bodyPr/>
        <a:lstStyle/>
        <a:p>
          <a:endParaRPr lang="ru-RU"/>
        </a:p>
      </dgm:t>
    </dgm:pt>
  </dgm:ptLst>
  <dgm:cxnLst>
    <dgm:cxn modelId="{DB8FBCE1-C01F-4358-A622-B9B466C2C3D5}" type="presOf" srcId="{89DDA278-2B9B-4BAA-BE4E-2FE5B72F648E}" destId="{7529451B-78FD-43AC-A99B-EADDD2B492D8}" srcOrd="0" destOrd="0" presId="urn:microsoft.com/office/officeart/2005/8/layout/cycle1"/>
    <dgm:cxn modelId="{9CC9B650-FC5C-4D1C-A918-519A96907FA9}" type="presOf" srcId="{F5526F68-5923-4306-A23C-3AAA8386CE71}" destId="{F24A433D-40FD-43CE-8188-C6820EDE5782}" srcOrd="0" destOrd="0" presId="urn:microsoft.com/office/officeart/2005/8/layout/cycle1"/>
    <dgm:cxn modelId="{09CF5BF6-C922-4C1A-A162-989C1BF45468}" srcId="{F5526F68-5923-4306-A23C-3AAA8386CE71}" destId="{9012421D-77D3-458E-8100-3AC171F2BDC7}" srcOrd="2" destOrd="0" parTransId="{36C315B1-B91D-42A8-A09A-BA193ED663ED}" sibTransId="{0546127D-2DF7-4FEE-995C-6931A1EA813E}"/>
    <dgm:cxn modelId="{B98B74AB-DFB8-463D-98FE-DEE7BAADDBE4}" srcId="{F5526F68-5923-4306-A23C-3AAA8386CE71}" destId="{96D9E9B1-13E5-4480-8F8B-48BDE384320E}" srcOrd="3" destOrd="0" parTransId="{4FE7D4B0-A438-4EA2-B04E-142DC43D144D}" sibTransId="{0F464578-B2A1-4F9A-8307-6296EDF547B7}"/>
    <dgm:cxn modelId="{7BA1AE07-4AB1-4B42-BC6F-D549A8A1D41F}" type="presOf" srcId="{CF19F5DA-0D77-41E3-9A2E-F51C65C9DD34}" destId="{241E065B-58B2-44EA-A383-83A1B8C08994}" srcOrd="0" destOrd="0" presId="urn:microsoft.com/office/officeart/2005/8/layout/cycle1"/>
    <dgm:cxn modelId="{677F3581-975D-4D50-B14F-0CC7FAE74C2E}" type="presOf" srcId="{0546127D-2DF7-4FEE-995C-6931A1EA813E}" destId="{FEA6EE24-6B92-411D-A2F4-A2340A33007B}" srcOrd="0" destOrd="0" presId="urn:microsoft.com/office/officeart/2005/8/layout/cycle1"/>
    <dgm:cxn modelId="{5C83331B-B81A-47CB-9D68-D5A92C541146}" type="presOf" srcId="{E505DA9E-C93C-4D5D-BC44-CEAC45D2B4FA}" destId="{91630551-CFC8-41AC-83C2-935115F5A8D9}" srcOrd="0" destOrd="0" presId="urn:microsoft.com/office/officeart/2005/8/layout/cycle1"/>
    <dgm:cxn modelId="{FD5E2AF4-7517-4A7F-B04D-E6C1C35C7213}" type="presOf" srcId="{9A22F554-93F7-44B5-B057-94B78DA5F517}" destId="{270760BF-9109-460A-A45C-F1EBA27EC76A}" srcOrd="0" destOrd="0" presId="urn:microsoft.com/office/officeart/2005/8/layout/cycle1"/>
    <dgm:cxn modelId="{783C9181-CB4F-462C-A214-BCF3281157B1}" srcId="{F5526F68-5923-4306-A23C-3AAA8386CE71}" destId="{57650D80-CC81-4914-9B2B-6BC1FD6710F5}" srcOrd="5" destOrd="0" parTransId="{6E2BFEF2-0AC4-41D7-9E06-9A3F06CCE841}" sibTransId="{BD32307D-4C86-42C8-9FD3-2F37BA20968A}"/>
    <dgm:cxn modelId="{4F3BC1CB-9A00-4A16-8B8E-8D0D384E54E9}" type="presOf" srcId="{CDCC927C-776B-46CC-BF2C-53BC1A5275AE}" destId="{0CA69198-1717-45B9-B34C-CECA8C6E4A03}" srcOrd="0" destOrd="0" presId="urn:microsoft.com/office/officeart/2005/8/layout/cycle1"/>
    <dgm:cxn modelId="{E4B4F824-2743-477F-8F9E-4597D0DD5524}" type="presOf" srcId="{0F464578-B2A1-4F9A-8307-6296EDF547B7}" destId="{03F7A15E-40DD-4D3E-94AE-F65DEDC2604B}" srcOrd="0" destOrd="0" presId="urn:microsoft.com/office/officeart/2005/8/layout/cycle1"/>
    <dgm:cxn modelId="{21DDF6F5-A9C0-46F3-8FAE-5917B3172596}" type="presOf" srcId="{9012421D-77D3-458E-8100-3AC171F2BDC7}" destId="{A625B957-6222-42FA-84C9-1930A2994452}" srcOrd="0" destOrd="0" presId="urn:microsoft.com/office/officeart/2005/8/layout/cycle1"/>
    <dgm:cxn modelId="{9C5BFD81-5F66-419D-B983-DAFFDEA74D0F}" srcId="{F5526F68-5923-4306-A23C-3AAA8386CE71}" destId="{E505DA9E-C93C-4D5D-BC44-CEAC45D2B4FA}" srcOrd="1" destOrd="0" parTransId="{D3040BD5-8A99-450E-9115-04E0296AA6F6}" sibTransId="{89DDA278-2B9B-4BAA-BE4E-2FE5B72F648E}"/>
    <dgm:cxn modelId="{A1C14426-1D5D-4FEA-BBD2-30A583502369}" type="presOf" srcId="{BD32307D-4C86-42C8-9FD3-2F37BA20968A}" destId="{C515C859-94FC-4421-A920-87A56F6E26D8}" srcOrd="0" destOrd="0" presId="urn:microsoft.com/office/officeart/2005/8/layout/cycle1"/>
    <dgm:cxn modelId="{5661D1E9-18C6-431A-BDF1-09AA01ECC37A}" type="presOf" srcId="{6F48C10D-6C3D-4C9F-9D55-E4432DF5DF66}" destId="{F90602A2-1C54-49BC-9093-A36EF9E36ECC}" srcOrd="0" destOrd="0" presId="urn:microsoft.com/office/officeart/2005/8/layout/cycle1"/>
    <dgm:cxn modelId="{E778FFBD-495C-44C1-95B9-1767BA157D1E}" type="presOf" srcId="{57650D80-CC81-4914-9B2B-6BC1FD6710F5}" destId="{FBA073E2-731B-4AC6-8DAB-307DA138FA1D}" srcOrd="0" destOrd="0" presId="urn:microsoft.com/office/officeart/2005/8/layout/cycle1"/>
    <dgm:cxn modelId="{9ECE7D4F-D0DE-494E-808A-6449190878D3}" srcId="{F5526F68-5923-4306-A23C-3AAA8386CE71}" destId="{6F48C10D-6C3D-4C9F-9D55-E4432DF5DF66}" srcOrd="0" destOrd="0" parTransId="{56508958-8440-47DD-AAB8-375BD1E37C86}" sibTransId="{CDCC927C-776B-46CC-BF2C-53BC1A5275AE}"/>
    <dgm:cxn modelId="{1032E349-2C52-4B67-9819-DFF178CEB15F}" type="presOf" srcId="{96D9E9B1-13E5-4480-8F8B-48BDE384320E}" destId="{C7430F6F-8C33-473C-9078-E9317DEC0A32}" srcOrd="0" destOrd="0" presId="urn:microsoft.com/office/officeart/2005/8/layout/cycle1"/>
    <dgm:cxn modelId="{D858315F-5202-4504-90D1-C776DE6897EB}" srcId="{F5526F68-5923-4306-A23C-3AAA8386CE71}" destId="{9A22F554-93F7-44B5-B057-94B78DA5F517}" srcOrd="4" destOrd="0" parTransId="{21E9EFC1-561D-45CB-8DCF-4045C77C0645}" sibTransId="{CF19F5DA-0D77-41E3-9A2E-F51C65C9DD34}"/>
    <dgm:cxn modelId="{4CEED5C6-2341-4FC2-8CC1-5D49900B0612}" type="presParOf" srcId="{F24A433D-40FD-43CE-8188-C6820EDE5782}" destId="{4F68471E-0BC1-48E6-9D90-D8886B1D7422}" srcOrd="0" destOrd="0" presId="urn:microsoft.com/office/officeart/2005/8/layout/cycle1"/>
    <dgm:cxn modelId="{735BC0D2-BEB2-44D0-9D7A-AD2C512A2DA8}" type="presParOf" srcId="{F24A433D-40FD-43CE-8188-C6820EDE5782}" destId="{F90602A2-1C54-49BC-9093-A36EF9E36ECC}" srcOrd="1" destOrd="0" presId="urn:microsoft.com/office/officeart/2005/8/layout/cycle1"/>
    <dgm:cxn modelId="{DFCB1C74-30EF-4121-9EE4-9999CBC92F9B}" type="presParOf" srcId="{F24A433D-40FD-43CE-8188-C6820EDE5782}" destId="{0CA69198-1717-45B9-B34C-CECA8C6E4A03}" srcOrd="2" destOrd="0" presId="urn:microsoft.com/office/officeart/2005/8/layout/cycle1"/>
    <dgm:cxn modelId="{0BE7C849-9318-4D97-AFD5-5935E571BACF}" type="presParOf" srcId="{F24A433D-40FD-43CE-8188-C6820EDE5782}" destId="{EBC2B18B-4C3C-4AB5-99D6-1DF22A210D31}" srcOrd="3" destOrd="0" presId="urn:microsoft.com/office/officeart/2005/8/layout/cycle1"/>
    <dgm:cxn modelId="{6DCD39BF-5EA0-4B8F-A473-5770147502BC}" type="presParOf" srcId="{F24A433D-40FD-43CE-8188-C6820EDE5782}" destId="{91630551-CFC8-41AC-83C2-935115F5A8D9}" srcOrd="4" destOrd="0" presId="urn:microsoft.com/office/officeart/2005/8/layout/cycle1"/>
    <dgm:cxn modelId="{2992CBC3-DB4A-40B1-B4D2-7A1AF0496A6E}" type="presParOf" srcId="{F24A433D-40FD-43CE-8188-C6820EDE5782}" destId="{7529451B-78FD-43AC-A99B-EADDD2B492D8}" srcOrd="5" destOrd="0" presId="urn:microsoft.com/office/officeart/2005/8/layout/cycle1"/>
    <dgm:cxn modelId="{17658DBA-C6AC-4BEC-9DFA-492598823FA3}" type="presParOf" srcId="{F24A433D-40FD-43CE-8188-C6820EDE5782}" destId="{45F060DC-41A7-400B-8E54-73EBDF54E839}" srcOrd="6" destOrd="0" presId="urn:microsoft.com/office/officeart/2005/8/layout/cycle1"/>
    <dgm:cxn modelId="{8DC413C1-BAA8-46BC-9CBB-3FD7C995B10F}" type="presParOf" srcId="{F24A433D-40FD-43CE-8188-C6820EDE5782}" destId="{A625B957-6222-42FA-84C9-1930A2994452}" srcOrd="7" destOrd="0" presId="urn:microsoft.com/office/officeart/2005/8/layout/cycle1"/>
    <dgm:cxn modelId="{420D68F2-FA84-4A00-9DC2-65EEF6B77419}" type="presParOf" srcId="{F24A433D-40FD-43CE-8188-C6820EDE5782}" destId="{FEA6EE24-6B92-411D-A2F4-A2340A33007B}" srcOrd="8" destOrd="0" presId="urn:microsoft.com/office/officeart/2005/8/layout/cycle1"/>
    <dgm:cxn modelId="{B16F4C57-F822-497A-AC78-9EEC0F8A9189}" type="presParOf" srcId="{F24A433D-40FD-43CE-8188-C6820EDE5782}" destId="{A665348A-239E-45BA-BEBA-CE51CECEBAAA}" srcOrd="9" destOrd="0" presId="urn:microsoft.com/office/officeart/2005/8/layout/cycle1"/>
    <dgm:cxn modelId="{492C3032-F914-42E6-A319-32A2BD0D724A}" type="presParOf" srcId="{F24A433D-40FD-43CE-8188-C6820EDE5782}" destId="{C7430F6F-8C33-473C-9078-E9317DEC0A32}" srcOrd="10" destOrd="0" presId="urn:microsoft.com/office/officeart/2005/8/layout/cycle1"/>
    <dgm:cxn modelId="{A2CA929A-8ACD-4AAE-AE0E-560948409615}" type="presParOf" srcId="{F24A433D-40FD-43CE-8188-C6820EDE5782}" destId="{03F7A15E-40DD-4D3E-94AE-F65DEDC2604B}" srcOrd="11" destOrd="0" presId="urn:microsoft.com/office/officeart/2005/8/layout/cycle1"/>
    <dgm:cxn modelId="{2307DA8A-8E13-4136-9C11-65C03C6998B0}" type="presParOf" srcId="{F24A433D-40FD-43CE-8188-C6820EDE5782}" destId="{935B1D89-E1D3-4E80-A0E7-4E87C3FF0883}" srcOrd="12" destOrd="0" presId="urn:microsoft.com/office/officeart/2005/8/layout/cycle1"/>
    <dgm:cxn modelId="{1E1351BE-B8EC-4020-A6FE-44D0B6BA3F11}" type="presParOf" srcId="{F24A433D-40FD-43CE-8188-C6820EDE5782}" destId="{270760BF-9109-460A-A45C-F1EBA27EC76A}" srcOrd="13" destOrd="0" presId="urn:microsoft.com/office/officeart/2005/8/layout/cycle1"/>
    <dgm:cxn modelId="{03AB4F51-4BCA-4D29-9271-A997220FE829}" type="presParOf" srcId="{F24A433D-40FD-43CE-8188-C6820EDE5782}" destId="{241E065B-58B2-44EA-A383-83A1B8C08994}" srcOrd="14" destOrd="0" presId="urn:microsoft.com/office/officeart/2005/8/layout/cycle1"/>
    <dgm:cxn modelId="{AB419B74-2893-4B40-AB5C-96ABE096BF03}" type="presParOf" srcId="{F24A433D-40FD-43CE-8188-C6820EDE5782}" destId="{5580F841-203A-485B-89A8-1A54BBAE38DA}" srcOrd="15" destOrd="0" presId="urn:microsoft.com/office/officeart/2005/8/layout/cycle1"/>
    <dgm:cxn modelId="{B0CED5CD-5775-46B6-A757-1FFB85C0E520}" type="presParOf" srcId="{F24A433D-40FD-43CE-8188-C6820EDE5782}" destId="{FBA073E2-731B-4AC6-8DAB-307DA138FA1D}" srcOrd="16" destOrd="0" presId="urn:microsoft.com/office/officeart/2005/8/layout/cycle1"/>
    <dgm:cxn modelId="{61CAEACD-459E-4125-BA14-BF132B27A0B5}" type="presParOf" srcId="{F24A433D-40FD-43CE-8188-C6820EDE5782}" destId="{C515C859-94FC-4421-A920-87A56F6E26D8}" srcOrd="17"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D4C28-F8F7-4061-B269-1AF181F1F7F8}">
      <dsp:nvSpPr>
        <dsp:cNvPr id="0" name=""/>
        <dsp:cNvSpPr/>
      </dsp:nvSpPr>
      <dsp:spPr>
        <a:xfrm>
          <a:off x="0" y="812550"/>
          <a:ext cx="609600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41FBD1-889E-4672-894F-D80AB50F194F}">
      <dsp:nvSpPr>
        <dsp:cNvPr id="0" name=""/>
        <dsp:cNvSpPr/>
      </dsp:nvSpPr>
      <dsp:spPr>
        <a:xfrm>
          <a:off x="239689" y="503707"/>
          <a:ext cx="5804020" cy="1474018"/>
        </a:xfrm>
        <a:prstGeom prst="round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622300">
            <a:lnSpc>
              <a:spcPct val="90000"/>
            </a:lnSpc>
            <a:spcBef>
              <a:spcPct val="0"/>
            </a:spcBef>
            <a:spcAft>
              <a:spcPct val="35000"/>
            </a:spcAft>
          </a:pPr>
          <a:r>
            <a:rPr lang="ru-RU" sz="1400" kern="12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на безвозмездной и безвозвратной основе без установления направлений их использования. </a:t>
          </a:r>
        </a:p>
        <a:p>
          <a:pPr lvl="0" algn="l" defTabSz="622300">
            <a:lnSpc>
              <a:spcPct val="90000"/>
            </a:lnSpc>
            <a:spcBef>
              <a:spcPct val="0"/>
            </a:spcBef>
            <a:spcAft>
              <a:spcPct val="35000"/>
            </a:spcAft>
          </a:pPr>
          <a:r>
            <a:rPr lang="ru-RU" sz="1400" i="1" kern="1200"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даете своему ребенку «карманные» деньги)</a:t>
          </a:r>
          <a:endParaRPr lang="ru-RU" sz="1400" i="1" kern="1200" dirty="0">
            <a:solidFill>
              <a:srgbClr val="000066"/>
            </a:solidFill>
            <a:latin typeface="Times New Roman" panose="02020603050405020304" pitchFamily="18" charset="0"/>
            <a:cs typeface="Times New Roman" panose="02020603050405020304" pitchFamily="18" charset="0"/>
          </a:endParaRPr>
        </a:p>
      </dsp:txBody>
      <dsp:txXfrm>
        <a:off x="311645" y="575663"/>
        <a:ext cx="5660108" cy="1330106"/>
      </dsp:txXfrm>
    </dsp:sp>
    <dsp:sp modelId="{F21ED909-8986-452E-94C6-83C1D17B2A58}">
      <dsp:nvSpPr>
        <dsp:cNvPr id="0" name=""/>
        <dsp:cNvSpPr/>
      </dsp:nvSpPr>
      <dsp:spPr>
        <a:xfrm>
          <a:off x="0" y="2216706"/>
          <a:ext cx="609600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511761-AB97-47A0-8E3E-5D923CA13B5B}">
      <dsp:nvSpPr>
        <dsp:cNvPr id="0" name=""/>
        <dsp:cNvSpPr/>
      </dsp:nvSpPr>
      <dsp:spPr>
        <a:xfrm>
          <a:off x="239689" y="2016111"/>
          <a:ext cx="5804020" cy="1266108"/>
        </a:xfrm>
        <a:prstGeom prst="round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622300">
            <a:lnSpc>
              <a:spcPct val="90000"/>
            </a:lnSpc>
            <a:spcBef>
              <a:spcPct val="0"/>
            </a:spcBef>
            <a:spcAft>
              <a:spcPct val="35000"/>
            </a:spcAft>
          </a:pPr>
          <a:r>
            <a:rPr lang="ru-RU" sz="1400" kern="12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в целях софинансирования расходов на решение вопросов местного значения.</a:t>
          </a:r>
        </a:p>
        <a:p>
          <a:pPr lvl="0" algn="l" defTabSz="622300">
            <a:lnSpc>
              <a:spcPct val="90000"/>
            </a:lnSpc>
            <a:spcBef>
              <a:spcPct val="0"/>
            </a:spcBef>
            <a:spcAft>
              <a:spcPct val="35000"/>
            </a:spcAft>
          </a:pPr>
          <a:r>
            <a:rPr lang="ru-RU" sz="1400" i="1" kern="1200"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даете своему ребенку деньги и посылаете его в магазин купить продукты (по списку) </a:t>
          </a:r>
          <a:endParaRPr lang="ru-RU" sz="1400" i="1" kern="1200" dirty="0">
            <a:solidFill>
              <a:srgbClr val="000066"/>
            </a:solidFill>
            <a:latin typeface="Times New Roman" panose="02020603050405020304" pitchFamily="18" charset="0"/>
            <a:cs typeface="Times New Roman" panose="02020603050405020304" pitchFamily="18" charset="0"/>
          </a:endParaRPr>
        </a:p>
      </dsp:txBody>
      <dsp:txXfrm>
        <a:off x="301495" y="2077917"/>
        <a:ext cx="5680408" cy="1142496"/>
      </dsp:txXfrm>
    </dsp:sp>
    <dsp:sp modelId="{F3944586-2F90-4A49-B2DC-999338F380D7}">
      <dsp:nvSpPr>
        <dsp:cNvPr id="0" name=""/>
        <dsp:cNvSpPr/>
      </dsp:nvSpPr>
      <dsp:spPr>
        <a:xfrm>
          <a:off x="0" y="3759758"/>
          <a:ext cx="609600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EB573D-F202-482C-8060-59D73BAE0479}">
      <dsp:nvSpPr>
        <dsp:cNvPr id="0" name=""/>
        <dsp:cNvSpPr/>
      </dsp:nvSpPr>
      <dsp:spPr>
        <a:xfrm>
          <a:off x="239689" y="3353402"/>
          <a:ext cx="5804020" cy="1440174"/>
        </a:xfrm>
        <a:prstGeom prst="round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622300">
            <a:lnSpc>
              <a:spcPct val="90000"/>
            </a:lnSpc>
            <a:spcBef>
              <a:spcPct val="0"/>
            </a:spcBef>
            <a:spcAft>
              <a:spcPct val="35000"/>
            </a:spcAft>
          </a:pPr>
          <a:endParaRPr lang="ru-RU" sz="1400" b="1" u="sng" kern="1200" dirty="0" smtClean="0">
            <a:solidFill>
              <a:srgbClr val="000066"/>
            </a:solidFill>
            <a:latin typeface="Times New Roman" panose="02020603050405020304" pitchFamily="18" charset="0"/>
            <a:cs typeface="Times New Roman" panose="02020603050405020304" pitchFamily="18" charset="0"/>
          </a:endParaRPr>
        </a:p>
        <a:p>
          <a:pPr lvl="0" algn="l" defTabSz="622300">
            <a:lnSpc>
              <a:spcPct val="90000"/>
            </a:lnSpc>
            <a:spcBef>
              <a:spcPct val="0"/>
            </a:spcBef>
            <a:spcAft>
              <a:spcPct val="35000"/>
            </a:spcAft>
          </a:pPr>
          <a:r>
            <a:rPr lang="ru-RU" sz="1400" kern="12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в целях обеспечения исполнения отдельных государственных полномочий, переданных органам местного самоуправления. </a:t>
          </a:r>
        </a:p>
        <a:p>
          <a:pPr lvl="0" algn="l" defTabSz="622300">
            <a:lnSpc>
              <a:spcPct val="90000"/>
            </a:lnSpc>
            <a:spcBef>
              <a:spcPct val="0"/>
            </a:spcBef>
            <a:spcAft>
              <a:spcPct val="35000"/>
            </a:spcAft>
          </a:pPr>
          <a:r>
            <a:rPr lang="ru-RU" sz="1400" i="1" kern="1200"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«добавляете» денег для того, чтобы ваш ребенок купил себе новый телефон, а остальные он накопил сам)</a:t>
          </a:r>
          <a:endParaRPr lang="ru-RU" sz="1400" i="1" kern="1200" dirty="0">
            <a:solidFill>
              <a:srgbClr val="000066"/>
            </a:solidFill>
            <a:latin typeface="Times New Roman" panose="02020603050405020304" pitchFamily="18" charset="0"/>
            <a:cs typeface="Times New Roman" panose="02020603050405020304" pitchFamily="18" charset="0"/>
          </a:endParaRPr>
        </a:p>
      </dsp:txBody>
      <dsp:txXfrm>
        <a:off x="309992" y="3423705"/>
        <a:ext cx="5663414" cy="12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0602A2-1C54-49BC-9093-A36EF9E36ECC}">
      <dsp:nvSpPr>
        <dsp:cNvPr id="0" name=""/>
        <dsp:cNvSpPr/>
      </dsp:nvSpPr>
      <dsp:spPr>
        <a:xfrm>
          <a:off x="4100922" y="15770"/>
          <a:ext cx="1494684" cy="99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Утверждение бюджета МО «Демидовский </a:t>
          </a:r>
          <a:r>
            <a:rPr lang="ru-RU" sz="1400" b="1" kern="1200" dirty="0" smtClean="0">
              <a:latin typeface="Cambria" panose="02040503050406030204" pitchFamily="18" charset="0"/>
              <a:ea typeface="Cambria" panose="02040503050406030204" pitchFamily="18" charset="0"/>
            </a:rPr>
            <a:t>район»</a:t>
          </a:r>
          <a:endParaRPr lang="ru-RU" sz="1400" kern="1200" dirty="0"/>
        </a:p>
      </dsp:txBody>
      <dsp:txXfrm>
        <a:off x="4100922" y="15770"/>
        <a:ext cx="1494684" cy="990007"/>
      </dsp:txXfrm>
    </dsp:sp>
    <dsp:sp modelId="{0CA69198-1717-45B9-B34C-CECA8C6E4A03}">
      <dsp:nvSpPr>
        <dsp:cNvPr id="0" name=""/>
        <dsp:cNvSpPr/>
      </dsp:nvSpPr>
      <dsp:spPr>
        <a:xfrm>
          <a:off x="1607861" y="-272233"/>
          <a:ext cx="4833951" cy="4833951"/>
        </a:xfrm>
        <a:prstGeom prst="circularArrow">
          <a:avLst>
            <a:gd name="adj1" fmla="val 3994"/>
            <a:gd name="adj2" fmla="val 250550"/>
            <a:gd name="adj3" fmla="val 20800093"/>
            <a:gd name="adj4" fmla="val 19491769"/>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630551-CFC8-41AC-83C2-935115F5A8D9}">
      <dsp:nvSpPr>
        <dsp:cNvPr id="0" name=""/>
        <dsp:cNvSpPr/>
      </dsp:nvSpPr>
      <dsp:spPr>
        <a:xfrm>
          <a:off x="5132214" y="1925152"/>
          <a:ext cx="1386862" cy="99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Исполнение бюджета МО «Демидовский </a:t>
          </a:r>
          <a:r>
            <a:rPr lang="ru-RU" sz="1400" b="1" kern="1200" dirty="0" smtClean="0">
              <a:latin typeface="Cambria" panose="02040503050406030204" pitchFamily="18" charset="0"/>
              <a:ea typeface="Cambria" panose="02040503050406030204" pitchFamily="18" charset="0"/>
            </a:rPr>
            <a:t>район»</a:t>
          </a:r>
          <a:endParaRPr lang="ru-RU" sz="1400" kern="1200" dirty="0"/>
        </a:p>
      </dsp:txBody>
      <dsp:txXfrm>
        <a:off x="5132214" y="1925152"/>
        <a:ext cx="1386862" cy="990007"/>
      </dsp:txXfrm>
    </dsp:sp>
    <dsp:sp modelId="{7529451B-78FD-43AC-A99B-EADDD2B492D8}">
      <dsp:nvSpPr>
        <dsp:cNvPr id="0" name=""/>
        <dsp:cNvSpPr/>
      </dsp:nvSpPr>
      <dsp:spPr>
        <a:xfrm>
          <a:off x="1607852" y="159800"/>
          <a:ext cx="4833951" cy="4833951"/>
        </a:xfrm>
        <a:prstGeom prst="circularArrow">
          <a:avLst>
            <a:gd name="adj1" fmla="val 3994"/>
            <a:gd name="adj2" fmla="val 250550"/>
            <a:gd name="adj3" fmla="val 2145119"/>
            <a:gd name="adj4" fmla="val 777362"/>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25B957-6222-42FA-84C9-1930A2994452}">
      <dsp:nvSpPr>
        <dsp:cNvPr id="0" name=""/>
        <dsp:cNvSpPr/>
      </dsp:nvSpPr>
      <dsp:spPr>
        <a:xfrm>
          <a:off x="4019187" y="3837194"/>
          <a:ext cx="1405078" cy="99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Формирование отчёта об исполнении  бюджета МО «Демидовский </a:t>
          </a:r>
          <a:r>
            <a:rPr lang="ru-RU" sz="1400" b="1" kern="1200" dirty="0" smtClean="0">
              <a:latin typeface="Cambria" panose="02040503050406030204" pitchFamily="18" charset="0"/>
              <a:ea typeface="Cambria" panose="02040503050406030204" pitchFamily="18" charset="0"/>
            </a:rPr>
            <a:t>район»</a:t>
          </a:r>
          <a:endParaRPr lang="ru-RU" sz="1400" kern="1200" dirty="0"/>
        </a:p>
      </dsp:txBody>
      <dsp:txXfrm>
        <a:off x="4019187" y="3837194"/>
        <a:ext cx="1405078" cy="990007"/>
      </dsp:txXfrm>
    </dsp:sp>
    <dsp:sp modelId="{FEA6EE24-6B92-411D-A2F4-A2340A33007B}">
      <dsp:nvSpPr>
        <dsp:cNvPr id="0" name=""/>
        <dsp:cNvSpPr/>
      </dsp:nvSpPr>
      <dsp:spPr>
        <a:xfrm>
          <a:off x="1527990" y="51531"/>
          <a:ext cx="4833951" cy="4833951"/>
        </a:xfrm>
        <a:prstGeom prst="circularArrow">
          <a:avLst>
            <a:gd name="adj1" fmla="val 3994"/>
            <a:gd name="adj2" fmla="val 250550"/>
            <a:gd name="adj3" fmla="val 6283961"/>
            <a:gd name="adj4" fmla="val 5323414"/>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430F6F-8C33-473C-9078-E9317DEC0A32}">
      <dsp:nvSpPr>
        <dsp:cNvPr id="0" name=""/>
        <dsp:cNvSpPr/>
      </dsp:nvSpPr>
      <dsp:spPr>
        <a:xfrm>
          <a:off x="1773249" y="3760185"/>
          <a:ext cx="1481289" cy="855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Утверждение </a:t>
          </a:r>
        </a:p>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отчёта об исполнении  бюджета МО «Демидовский </a:t>
          </a:r>
          <a:r>
            <a:rPr lang="ru-RU" sz="1400" b="1" kern="1200" dirty="0" smtClean="0">
              <a:latin typeface="Cambria" panose="02040503050406030204" pitchFamily="18" charset="0"/>
              <a:ea typeface="Cambria" panose="02040503050406030204" pitchFamily="18" charset="0"/>
            </a:rPr>
            <a:t>район»</a:t>
          </a:r>
          <a:endParaRPr lang="ru-RU" sz="1400" kern="1200" dirty="0"/>
        </a:p>
      </dsp:txBody>
      <dsp:txXfrm>
        <a:off x="1773249" y="3760185"/>
        <a:ext cx="1481289" cy="855980"/>
      </dsp:txXfrm>
    </dsp:sp>
    <dsp:sp modelId="{03F7A15E-40DD-4D3E-94AE-F65DEDC2604B}">
      <dsp:nvSpPr>
        <dsp:cNvPr id="0" name=""/>
        <dsp:cNvSpPr/>
      </dsp:nvSpPr>
      <dsp:spPr>
        <a:xfrm>
          <a:off x="759753" y="-174721"/>
          <a:ext cx="4833951" cy="4833951"/>
        </a:xfrm>
        <a:prstGeom prst="circularArrow">
          <a:avLst>
            <a:gd name="adj1" fmla="val 3994"/>
            <a:gd name="adj2" fmla="val 250550"/>
            <a:gd name="adj3" fmla="val 9345513"/>
            <a:gd name="adj4" fmla="val 8007697"/>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0760BF-9109-460A-A45C-F1EBA27EC76A}">
      <dsp:nvSpPr>
        <dsp:cNvPr id="0" name=""/>
        <dsp:cNvSpPr/>
      </dsp:nvSpPr>
      <dsp:spPr>
        <a:xfrm>
          <a:off x="273339" y="1925152"/>
          <a:ext cx="2273266" cy="99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b="1" kern="1200" dirty="0" smtClean="0">
              <a:solidFill>
                <a:srgbClr val="000066"/>
              </a:solidFill>
              <a:latin typeface="Cambria" panose="02040503050406030204" pitchFamily="18" charset="0"/>
              <a:ea typeface="Cambria" panose="02040503050406030204" pitchFamily="18" charset="0"/>
            </a:rPr>
            <a:t>Составление проекта бюджета МО «Демидовский </a:t>
          </a:r>
          <a:r>
            <a:rPr lang="ru-RU" sz="1600" b="1" kern="1200" dirty="0" smtClean="0">
              <a:latin typeface="Cambria" panose="02040503050406030204" pitchFamily="18" charset="0"/>
              <a:ea typeface="Cambria" panose="02040503050406030204" pitchFamily="18" charset="0"/>
            </a:rPr>
            <a:t>район»</a:t>
          </a:r>
          <a:endParaRPr lang="ru-RU" sz="1600" b="1" kern="1200" dirty="0">
            <a:latin typeface="Cambria" panose="02040503050406030204" pitchFamily="18" charset="0"/>
            <a:ea typeface="Cambria" panose="02040503050406030204" pitchFamily="18" charset="0"/>
          </a:endParaRPr>
        </a:p>
      </dsp:txBody>
      <dsp:txXfrm>
        <a:off x="273339" y="1925152"/>
        <a:ext cx="2273266" cy="990007"/>
      </dsp:txXfrm>
    </dsp:sp>
    <dsp:sp modelId="{241E065B-58B2-44EA-A383-83A1B8C08994}">
      <dsp:nvSpPr>
        <dsp:cNvPr id="0" name=""/>
        <dsp:cNvSpPr/>
      </dsp:nvSpPr>
      <dsp:spPr>
        <a:xfrm>
          <a:off x="837576" y="-344253"/>
          <a:ext cx="4833951" cy="4833951"/>
        </a:xfrm>
        <a:prstGeom prst="circularArrow">
          <a:avLst>
            <a:gd name="adj1" fmla="val 3994"/>
            <a:gd name="adj2" fmla="val 250550"/>
            <a:gd name="adj3" fmla="val 12350060"/>
            <a:gd name="adj4" fmla="val 11088220"/>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A073E2-731B-4AC6-8DAB-307DA138FA1D}">
      <dsp:nvSpPr>
        <dsp:cNvPr id="0" name=""/>
        <dsp:cNvSpPr/>
      </dsp:nvSpPr>
      <dsp:spPr>
        <a:xfrm>
          <a:off x="1376988" y="15774"/>
          <a:ext cx="1778331" cy="99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Рассмотрение проекта бюджета МО «Демидовский </a:t>
          </a:r>
          <a:r>
            <a:rPr lang="ru-RU" sz="1400" b="1" kern="1200" dirty="0" smtClean="0">
              <a:latin typeface="Cambria" panose="02040503050406030204" pitchFamily="18" charset="0"/>
              <a:ea typeface="Cambria" panose="02040503050406030204" pitchFamily="18" charset="0"/>
            </a:rPr>
            <a:t>район</a:t>
          </a:r>
          <a:r>
            <a:rPr lang="ru-RU" sz="1200" b="1" kern="1200" dirty="0" smtClean="0">
              <a:latin typeface="Cambria" panose="02040503050406030204" pitchFamily="18" charset="0"/>
              <a:ea typeface="Cambria" panose="02040503050406030204" pitchFamily="18" charset="0"/>
            </a:rPr>
            <a:t>»</a:t>
          </a:r>
          <a:endParaRPr lang="ru-RU" sz="1200" kern="1200" dirty="0"/>
        </a:p>
      </dsp:txBody>
      <dsp:txXfrm>
        <a:off x="1376988" y="15774"/>
        <a:ext cx="1778331" cy="990007"/>
      </dsp:txXfrm>
    </dsp:sp>
    <dsp:sp modelId="{C515C859-94FC-4421-A920-87A56F6E26D8}">
      <dsp:nvSpPr>
        <dsp:cNvPr id="0" name=""/>
        <dsp:cNvSpPr/>
      </dsp:nvSpPr>
      <dsp:spPr>
        <a:xfrm>
          <a:off x="1065033" y="-272253"/>
          <a:ext cx="4833951" cy="4833951"/>
        </a:xfrm>
        <a:prstGeom prst="circularArrow">
          <a:avLst>
            <a:gd name="adj1" fmla="val 3994"/>
            <a:gd name="adj2" fmla="val 250550"/>
            <a:gd name="adj3" fmla="val 16960938"/>
            <a:gd name="adj4" fmla="val 15723063"/>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2"/>
            <a:ext cx="2946400" cy="496808"/>
          </a:xfrm>
          <a:prstGeom prst="rect">
            <a:avLst/>
          </a:prstGeom>
        </p:spPr>
        <p:txBody>
          <a:bodyPr vert="horz" lIns="91429" tIns="45714" rIns="91429" bIns="45714" rtlCol="0"/>
          <a:lstStyle>
            <a:lvl1pPr algn="l" eaLnBrk="1" hangingPunct="1">
              <a:defRPr sz="1200">
                <a:latin typeface="Arial" pitchFamily="34" charset="0"/>
              </a:defRPr>
            </a:lvl1pPr>
          </a:lstStyle>
          <a:p>
            <a:pPr>
              <a:defRPr/>
            </a:pPr>
            <a:endParaRPr lang="ru-RU"/>
          </a:p>
        </p:txBody>
      </p:sp>
      <p:sp>
        <p:nvSpPr>
          <p:cNvPr id="3" name="Дата 2"/>
          <p:cNvSpPr>
            <a:spLocks noGrp="1"/>
          </p:cNvSpPr>
          <p:nvPr>
            <p:ph type="dt" idx="1"/>
          </p:nvPr>
        </p:nvSpPr>
        <p:spPr>
          <a:xfrm>
            <a:off x="3849689" y="2"/>
            <a:ext cx="2946400" cy="496808"/>
          </a:xfrm>
          <a:prstGeom prst="rect">
            <a:avLst/>
          </a:prstGeom>
        </p:spPr>
        <p:txBody>
          <a:bodyPr vert="horz" lIns="91429" tIns="45714" rIns="91429" bIns="45714" rtlCol="0"/>
          <a:lstStyle>
            <a:lvl1pPr algn="r" eaLnBrk="1" hangingPunct="1">
              <a:defRPr sz="1200">
                <a:latin typeface="Arial" pitchFamily="34" charset="0"/>
              </a:defRPr>
            </a:lvl1pPr>
          </a:lstStyle>
          <a:p>
            <a:pPr>
              <a:defRPr/>
            </a:pPr>
            <a:fld id="{38E1B5AC-54D4-4C0A-A67A-EF1328B2AC3D}" type="datetimeFigureOut">
              <a:rPr lang="ru-RU"/>
              <a:pPr>
                <a:defRPr/>
              </a:pPr>
              <a:t>28.03.2024</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29" tIns="45714" rIns="91429" bIns="45714" rtlCol="0" anchor="ctr"/>
          <a:lstStyle/>
          <a:p>
            <a:pPr lvl="0"/>
            <a:endParaRPr lang="ru-RU" noProof="0" smtClean="0"/>
          </a:p>
        </p:txBody>
      </p:sp>
      <p:sp>
        <p:nvSpPr>
          <p:cNvPr id="5" name="Заметки 4"/>
          <p:cNvSpPr>
            <a:spLocks noGrp="1"/>
          </p:cNvSpPr>
          <p:nvPr>
            <p:ph type="body" sz="quarter" idx="3"/>
          </p:nvPr>
        </p:nvSpPr>
        <p:spPr>
          <a:xfrm>
            <a:off x="679452" y="4715711"/>
            <a:ext cx="5438775" cy="4466511"/>
          </a:xfrm>
          <a:prstGeom prst="rect">
            <a:avLst/>
          </a:prstGeom>
        </p:spPr>
        <p:txBody>
          <a:bodyPr vert="horz" wrap="square" lIns="91429" tIns="45714" rIns="91429" bIns="45714" numCol="1" anchor="t" anchorCtr="0" compatLnSpc="1">
            <a:prstTxWarp prst="textNoShape">
              <a:avLst/>
            </a:prstTxWarp>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1" y="9428245"/>
            <a:ext cx="2946400" cy="496808"/>
          </a:xfrm>
          <a:prstGeom prst="rect">
            <a:avLst/>
          </a:prstGeom>
        </p:spPr>
        <p:txBody>
          <a:bodyPr vert="horz" lIns="91429" tIns="45714" rIns="91429" bIns="45714" rtlCol="0" anchor="b"/>
          <a:lstStyle>
            <a:lvl1pPr algn="l" eaLnBrk="1" hangingPunct="1">
              <a:defRPr sz="1200">
                <a:latin typeface="Arial" pitchFamily="34" charset="0"/>
              </a:defRPr>
            </a:lvl1pPr>
          </a:lstStyle>
          <a:p>
            <a:pPr>
              <a:defRPr/>
            </a:pPr>
            <a:endParaRPr lang="ru-RU"/>
          </a:p>
        </p:txBody>
      </p:sp>
      <p:sp>
        <p:nvSpPr>
          <p:cNvPr id="7" name="Номер слайда 6"/>
          <p:cNvSpPr>
            <a:spLocks noGrp="1"/>
          </p:cNvSpPr>
          <p:nvPr>
            <p:ph type="sldNum" sz="quarter" idx="5"/>
          </p:nvPr>
        </p:nvSpPr>
        <p:spPr>
          <a:xfrm>
            <a:off x="3849689" y="9428245"/>
            <a:ext cx="2946400" cy="496808"/>
          </a:xfrm>
          <a:prstGeom prst="rect">
            <a:avLst/>
          </a:prstGeom>
        </p:spPr>
        <p:txBody>
          <a:bodyPr vert="horz" wrap="square" lIns="91429" tIns="45714" rIns="91429" bIns="45714"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E4D207B4-5ACA-4124-B071-1B92BD39720C}" type="slidenum">
              <a:rPr lang="ru-RU" altLang="ru-RU"/>
              <a:pPr>
                <a:defRPr/>
              </a:pPr>
              <a:t>‹#›</a:t>
            </a:fld>
            <a:endParaRPr lang="ru-RU" altLang="ru-RU"/>
          </a:p>
        </p:txBody>
      </p:sp>
    </p:spTree>
    <p:extLst>
      <p:ext uri="{BB962C8B-B14F-4D97-AF65-F5344CB8AC3E}">
        <p14:creationId xmlns:p14="http://schemas.microsoft.com/office/powerpoint/2010/main" val="29211372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77826" name="Rectangle 3"/>
          <p:cNvSpPr>
            <a:spLocks noGrp="1" noChangeArrowheads="1"/>
          </p:cNvSpPr>
          <p:nvPr>
            <p:ph type="body" idx="1"/>
          </p:nvPr>
        </p:nvSpPr>
        <p:spPr bwMode="auto">
          <a:xfrm>
            <a:off x="679451" y="4717296"/>
            <a:ext cx="5438775" cy="4464925"/>
          </a:xfrm>
          <a:noFill/>
        </p:spPr>
        <p:txBody>
          <a:bodyPr/>
          <a:lstStyle/>
          <a:p>
            <a:pPr eaLnBrk="1" hangingPunct="1"/>
            <a:r>
              <a:rPr lang="ru-RU" altLang="ru-RU" dirty="0"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0898" name="Rectangle 3"/>
          <p:cNvSpPr>
            <a:spLocks noGrp="1" noChangeArrowheads="1"/>
          </p:cNvSpPr>
          <p:nvPr>
            <p:ph type="body" idx="1"/>
          </p:nvPr>
        </p:nvSpPr>
        <p:spPr bwMode="auto">
          <a:xfrm>
            <a:off x="679452" y="4717297"/>
            <a:ext cx="5438775" cy="4464925"/>
          </a:xfrm>
          <a:noFill/>
        </p:spPr>
        <p:txBody>
          <a:bodyPr/>
          <a:lstStyle/>
          <a:p>
            <a:pPr eaLnBrk="1" hangingPunct="1"/>
            <a:r>
              <a:rPr lang="ru-RU" altLang="ru-RU" dirty="0" smtClean="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0898" name="Rectangle 3"/>
          <p:cNvSpPr>
            <a:spLocks noGrp="1" noChangeArrowheads="1"/>
          </p:cNvSpPr>
          <p:nvPr>
            <p:ph type="body" idx="1"/>
          </p:nvPr>
        </p:nvSpPr>
        <p:spPr bwMode="auto">
          <a:xfrm>
            <a:off x="679452" y="4717297"/>
            <a:ext cx="5438775" cy="4464925"/>
          </a:xfrm>
          <a:noFill/>
        </p:spPr>
        <p:txBody>
          <a:bodyPr/>
          <a:lstStyle/>
          <a:p>
            <a:pPr eaLnBrk="1" hangingPunct="1"/>
            <a:r>
              <a:rPr lang="ru-RU" altLang="ru-RU" dirty="0"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7042" name="Rectangle 3"/>
          <p:cNvSpPr>
            <a:spLocks noGrp="1" noChangeArrowheads="1"/>
          </p:cNvSpPr>
          <p:nvPr>
            <p:ph type="body" idx="1"/>
          </p:nvPr>
        </p:nvSpPr>
        <p:spPr bwMode="auto">
          <a:xfrm>
            <a:off x="679452" y="4717297"/>
            <a:ext cx="5438775" cy="4464925"/>
          </a:xfrm>
          <a:noFill/>
        </p:spPr>
        <p:txBody>
          <a:bodyPr lIns="91402" tIns="45701" rIns="91402" bIns="45701"/>
          <a:lstStyle/>
          <a:p>
            <a:pPr eaLnBrk="1" hangingPunct="1"/>
            <a:r>
              <a:rPr lang="ru-RU" altLang="ru-RU" dirty="0" smtClean="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txBox="1">
            <a:spLocks noGrp="1" noChangeArrowheads="1"/>
          </p:cNvSpPr>
          <p:nvPr/>
        </p:nvSpPr>
        <p:spPr bwMode="auto">
          <a:xfrm>
            <a:off x="3851278" y="9428245"/>
            <a:ext cx="2944812" cy="496808"/>
          </a:xfrm>
          <a:prstGeom prst="rect">
            <a:avLst/>
          </a:prstGeom>
          <a:noFill/>
          <a:ln w="9525">
            <a:noFill/>
            <a:miter lim="800000"/>
            <a:headEnd/>
            <a:tailEnd/>
          </a:ln>
        </p:spPr>
        <p:txBody>
          <a:bodyPr lIns="91519" tIns="45761" rIns="91519" bIns="45761" anchor="b"/>
          <a:lstStyle/>
          <a:p>
            <a:pPr algn="r" defTabSz="915875"/>
            <a:fld id="{B047E831-64EC-4CE4-B8E1-A887288C3389}" type="slidenum">
              <a:rPr lang="ru-RU" altLang="ru-RU" sz="1200">
                <a:latin typeface="Arial" charset="0"/>
                <a:cs typeface="Arial" charset="0"/>
              </a:rPr>
              <a:pPr algn="r" defTabSz="915875"/>
              <a:t>28</a:t>
            </a:fld>
            <a:endParaRPr lang="ru-RU" altLang="ru-RU" sz="1200">
              <a:latin typeface="Arial" charset="0"/>
              <a:cs typeface="Arial" charset="0"/>
            </a:endParaRPr>
          </a:p>
        </p:txBody>
      </p:sp>
      <p:sp>
        <p:nvSpPr>
          <p:cNvPr id="90114" name="Rectangle 2"/>
          <p:cNvSpPr>
            <a:spLocks noGrp="1" noRot="1" noChangeAspect="1" noChangeArrowheads="1" noTextEdit="1"/>
          </p:cNvSpPr>
          <p:nvPr>
            <p:ph type="sldImg"/>
          </p:nvPr>
        </p:nvSpPr>
        <p:spPr bwMode="auto">
          <a:xfrm>
            <a:off x="914400" y="161925"/>
            <a:ext cx="4960938" cy="3721100"/>
          </a:xfrm>
          <a:noFill/>
          <a:ln>
            <a:solidFill>
              <a:srgbClr val="000000"/>
            </a:solidFill>
            <a:miter lim="800000"/>
            <a:headEnd/>
            <a:tailEnd/>
          </a:ln>
        </p:spPr>
      </p:sp>
      <p:sp>
        <p:nvSpPr>
          <p:cNvPr id="90115" name="Rectangle 3"/>
          <p:cNvSpPr>
            <a:spLocks noGrp="1" noChangeArrowheads="1"/>
          </p:cNvSpPr>
          <p:nvPr>
            <p:ph type="body" idx="1"/>
          </p:nvPr>
        </p:nvSpPr>
        <p:spPr bwMode="auto">
          <a:xfrm>
            <a:off x="3" y="3974466"/>
            <a:ext cx="6797675" cy="5952173"/>
          </a:xfrm>
          <a:noFill/>
        </p:spPr>
        <p:txBody>
          <a:bodyPr lIns="91510" tIns="45757" rIns="91510" bIns="45757"/>
          <a:lstStyle/>
          <a:p>
            <a:pPr eaLnBrk="1" hangingPunct="1"/>
            <a:endParaRPr lang="ru-RU" altLang="ru-RU" sz="90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txBox="1">
            <a:spLocks noGrp="1" noChangeArrowheads="1"/>
          </p:cNvSpPr>
          <p:nvPr/>
        </p:nvSpPr>
        <p:spPr bwMode="auto">
          <a:xfrm>
            <a:off x="3851278" y="9428245"/>
            <a:ext cx="2944812" cy="496808"/>
          </a:xfrm>
          <a:prstGeom prst="rect">
            <a:avLst/>
          </a:prstGeom>
          <a:noFill/>
          <a:ln w="9525">
            <a:noFill/>
            <a:miter lim="800000"/>
            <a:headEnd/>
            <a:tailEnd/>
          </a:ln>
        </p:spPr>
        <p:txBody>
          <a:bodyPr lIns="91519" tIns="45761" rIns="91519" bIns="45761" anchor="b"/>
          <a:lstStyle/>
          <a:p>
            <a:pPr defTabSz="915875"/>
            <a:fld id="{D13431D4-E791-4921-946D-0F7FD02F9621}" type="slidenum">
              <a:rPr lang="ru-RU" altLang="ru-RU" sz="1200">
                <a:latin typeface="Arial" charset="0"/>
                <a:cs typeface="Arial" charset="0"/>
              </a:rPr>
              <a:pPr defTabSz="915875"/>
              <a:t>33</a:t>
            </a:fld>
            <a:endParaRPr lang="ru-RU" altLang="ru-RU" sz="1200">
              <a:latin typeface="Arial" charset="0"/>
              <a:cs typeface="Arial" charset="0"/>
            </a:endParaRPr>
          </a:p>
        </p:txBody>
      </p:sp>
      <p:sp>
        <p:nvSpPr>
          <p:cNvPr id="111618" name="Rectangle 2"/>
          <p:cNvSpPr>
            <a:spLocks noGrp="1" noRot="1" noChangeAspect="1" noChangeArrowheads="1" noTextEdit="1"/>
          </p:cNvSpPr>
          <p:nvPr>
            <p:ph type="sldImg"/>
          </p:nvPr>
        </p:nvSpPr>
        <p:spPr bwMode="auto">
          <a:xfrm>
            <a:off x="914400" y="161925"/>
            <a:ext cx="4960938" cy="3721100"/>
          </a:xfrm>
          <a:noFill/>
          <a:ln>
            <a:solidFill>
              <a:srgbClr val="000000"/>
            </a:solidFill>
            <a:miter lim="800000"/>
            <a:headEnd/>
            <a:tailEnd/>
          </a:ln>
        </p:spPr>
      </p:sp>
      <p:sp>
        <p:nvSpPr>
          <p:cNvPr id="111619" name="Rectangle 3"/>
          <p:cNvSpPr>
            <a:spLocks noGrp="1" noChangeArrowheads="1"/>
          </p:cNvSpPr>
          <p:nvPr>
            <p:ph type="body" idx="1"/>
          </p:nvPr>
        </p:nvSpPr>
        <p:spPr bwMode="auto">
          <a:xfrm>
            <a:off x="3" y="3974466"/>
            <a:ext cx="6797675" cy="5952173"/>
          </a:xfrm>
          <a:noFill/>
        </p:spPr>
        <p:txBody>
          <a:bodyPr lIns="91510" tIns="45757" rIns="91510" bIns="45757"/>
          <a:lstStyle/>
          <a:p>
            <a:pPr eaLnBrk="1" hangingPunct="1"/>
            <a:r>
              <a:rPr lang="ru-RU" altLang="ru-RU" sz="900">
                <a:latin typeface="Arial" charset="0"/>
              </a:rPr>
              <a:t>Данные сверить с МРР</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35</a:t>
            </a:fld>
            <a:endParaRPr lang="ru-RU" altLang="ru-RU"/>
          </a:p>
        </p:txBody>
      </p:sp>
    </p:spTree>
    <p:extLst>
      <p:ext uri="{BB962C8B-B14F-4D97-AF65-F5344CB8AC3E}">
        <p14:creationId xmlns:p14="http://schemas.microsoft.com/office/powerpoint/2010/main" val="1069831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41</a:t>
            </a:fld>
            <a:endParaRPr lang="ru-RU" alt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44</a:t>
            </a:fld>
            <a:endParaRPr lang="ru-RU" altLang="ru-RU"/>
          </a:p>
        </p:txBody>
      </p:sp>
    </p:spTree>
    <p:extLst>
      <p:ext uri="{BB962C8B-B14F-4D97-AF65-F5344CB8AC3E}">
        <p14:creationId xmlns:p14="http://schemas.microsoft.com/office/powerpoint/2010/main" val="2334568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3F5F3C9-7629-4E1E-AFB6-09D94BED99C7}" type="datetime1">
              <a:rPr lang="en-US" smtClean="0"/>
              <a:pPr>
                <a:defRPr/>
              </a:pPr>
              <a:t>3/28/2024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B9C9D504-F5AD-46D4-A3F1-58B4BAB60C52}" type="slidenum">
              <a:rPr lang="en-US" altLang="ru-RU"/>
              <a:pPr>
                <a:defRPr/>
              </a:pPr>
              <a:t>‹#›</a:t>
            </a:fld>
            <a:endParaRPr lang="en-US"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DF5E78-D3FE-440B-BD43-9FE305DF78C4}" type="datetime1">
              <a:rPr lang="en-US" smtClean="0"/>
              <a:pPr>
                <a:defRPr/>
              </a:pPr>
              <a:t>3/28/2024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DB8072E7-1EBD-4309-A305-AB11F01460E7}" type="slidenum">
              <a:rPr lang="en-US" altLang="ru-RU"/>
              <a:pPr>
                <a:defRPr/>
              </a:pPr>
              <a:t>‹#›</a:t>
            </a:fld>
            <a:endParaRPr lang="en-US"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01B3CD3-8E84-4606-B6C9-9D9F51723BC7}" type="datetime1">
              <a:rPr lang="en-US" smtClean="0"/>
              <a:pPr>
                <a:defRPr/>
              </a:pPr>
              <a:t>3/28/2024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70DE502F-2BCB-46A8-B941-D0FD2B189FF2}" type="slidenum">
              <a:rPr lang="en-US" altLang="ru-RU"/>
              <a:pPr>
                <a:defRPr/>
              </a:pPr>
              <a:t>‹#›</a:t>
            </a:fld>
            <a:endParaRPr lang="en-US" alt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Date Placeholder 3"/>
          <p:cNvSpPr>
            <a:spLocks noGrp="1"/>
          </p:cNvSpPr>
          <p:nvPr>
            <p:ph type="dt" sz="half" idx="10"/>
          </p:nvPr>
        </p:nvSpPr>
        <p:spPr/>
        <p:txBody>
          <a:bodyPr/>
          <a:lstStyle>
            <a:lvl1pPr>
              <a:defRPr/>
            </a:lvl1pPr>
          </a:lstStyle>
          <a:p>
            <a:pPr>
              <a:defRPr/>
            </a:pPr>
            <a:fld id="{5944C2FB-66CB-4641-B83B-6DB73B482F2D}" type="datetime1">
              <a:rPr lang="en-US" smtClean="0"/>
              <a:pPr>
                <a:defRPr/>
              </a:pPr>
              <a:t>3/28/2024</a:t>
            </a:fld>
            <a:endParaRPr lang="en-US"/>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D37ADFAD-E845-459C-808B-2403FCDC4318}" type="slidenum">
              <a:rPr lang="en-US" altLang="ru-RU"/>
              <a:pPr>
                <a:defRPr/>
              </a:pPr>
              <a:t>‹#›</a:t>
            </a:fld>
            <a:endParaRPr lang="en-US" alt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Date Placeholder 3"/>
          <p:cNvSpPr>
            <a:spLocks noGrp="1"/>
          </p:cNvSpPr>
          <p:nvPr>
            <p:ph type="dt" sz="half" idx="10"/>
          </p:nvPr>
        </p:nvSpPr>
        <p:spPr/>
        <p:txBody>
          <a:bodyPr/>
          <a:lstStyle>
            <a:lvl1pPr>
              <a:defRPr/>
            </a:lvl1pPr>
          </a:lstStyle>
          <a:p>
            <a:pPr>
              <a:defRPr/>
            </a:pPr>
            <a:fld id="{9D61917D-50D3-4024-84AF-6032BC62AE99}" type="datetime1">
              <a:rPr lang="en-US" smtClean="0"/>
              <a:pPr>
                <a:defRPr/>
              </a:pPr>
              <a:t>3/28/2024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EE1935F-6C1C-4091-B3CB-ECD76E00B2BA}" type="slidenum">
              <a:rPr lang="en-US" altLang="ru-RU"/>
              <a:pPr>
                <a:defRPr/>
              </a:pPr>
              <a:t>‹#›</a:t>
            </a:fld>
            <a:endParaRPr lang="en-US" alt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Date Placeholder 3"/>
          <p:cNvSpPr>
            <a:spLocks noGrp="1"/>
          </p:cNvSpPr>
          <p:nvPr>
            <p:ph type="dt" sz="half" idx="10"/>
          </p:nvPr>
        </p:nvSpPr>
        <p:spPr/>
        <p:txBody>
          <a:bodyPr/>
          <a:lstStyle>
            <a:lvl1pPr>
              <a:defRPr/>
            </a:lvl1pPr>
          </a:lstStyle>
          <a:p>
            <a:pPr>
              <a:defRPr/>
            </a:pPr>
            <a:fld id="{E2A86EE6-7259-41DE-B854-D2B1CAEDAE62}" type="datetime1">
              <a:rPr lang="en-US" smtClean="0"/>
              <a:pPr>
                <a:defRPr/>
              </a:pPr>
              <a:t>3/28/2024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80A46E5-7B72-4BE7-B7E7-CA2789AAC5C7}" type="slidenum">
              <a:rPr lang="en-US" altLang="ru-RU"/>
              <a:pPr>
                <a:defRPr/>
              </a:pPr>
              <a:t>‹#›</a:t>
            </a:fld>
            <a:endParaRPr lang="en-US" alt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ru-RU"/>
          </a:p>
        </p:txBody>
      </p:sp>
      <p:sp>
        <p:nvSpPr>
          <p:cNvPr id="3" name="SmartArt Placeholder 2"/>
          <p:cNvSpPr>
            <a:spLocks noGrp="1"/>
          </p:cNvSpPr>
          <p:nvPr>
            <p:ph type="dgm" idx="1"/>
          </p:nvPr>
        </p:nvSpPr>
        <p:spPr>
          <a:xfrm>
            <a:off x="457200" y="1600200"/>
            <a:ext cx="8229600" cy="4525963"/>
          </a:xfrm>
        </p:spPr>
        <p:txBody>
          <a:bodyPr/>
          <a:lstStyle/>
          <a:p>
            <a:pPr lvl="0"/>
            <a:endParaRPr lang="ru-RU" noProof="0"/>
          </a:p>
        </p:txBody>
      </p:sp>
      <p:sp>
        <p:nvSpPr>
          <p:cNvPr id="4" name="Date Placeholder 3"/>
          <p:cNvSpPr>
            <a:spLocks noGrp="1"/>
          </p:cNvSpPr>
          <p:nvPr>
            <p:ph type="dt" sz="half" idx="10"/>
          </p:nvPr>
        </p:nvSpPr>
        <p:spPr/>
        <p:txBody>
          <a:bodyPr/>
          <a:lstStyle>
            <a:lvl1pPr>
              <a:defRPr/>
            </a:lvl1pPr>
          </a:lstStyle>
          <a:p>
            <a:pPr>
              <a:defRPr/>
            </a:pPr>
            <a:fld id="{A376FA6D-1150-4E5A-96C6-ADE0E10BD09B}" type="datetime1">
              <a:rPr lang="en-US" smtClean="0"/>
              <a:pPr>
                <a:defRPr/>
              </a:pPr>
              <a:t>3/28/2024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9B91EE4-AC6B-441A-A531-3AFD62CE16FE}" type="slidenum">
              <a:rPr lang="en-US" altLang="ru-RU"/>
              <a:pPr>
                <a:defRPr/>
              </a:pPr>
              <a:t>‹#›</a:t>
            </a:fld>
            <a:endParaRPr lang="en-US" alt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p>
            </p:txBody>
          </p:sp>
        </p:grpSp>
      </p:grpSp>
      <p:sp>
        <p:nvSpPr>
          <p:cNvPr id="18433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18434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C2EEFE84-86DC-4934-AF9E-3364F587941B}" type="datetime1">
              <a:rPr lang="en-US" smtClean="0"/>
              <a:pPr>
                <a:defRPr/>
              </a:pPr>
              <a:t>3/28/2024</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0513EC3F-F45B-4400-9461-91359DB40DE6}"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8342D7D-D26A-4C6A-BAB3-38A7C5D87217}"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EABBC6BD-9EE0-49E3-B539-C953ADFFE643}" type="datetime1">
              <a:rPr lang="en-US" smtClean="0"/>
              <a:pPr>
                <a:defRPr/>
              </a:pPr>
              <a:t>3/28/2024</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E78E621D-E11C-4FD8-A37D-DF8E9A2A43A6}"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8BC94FA7-2978-44C4-AE27-332D40145696}" type="datetime1">
              <a:rPr lang="en-US" smtClean="0"/>
              <a:pPr>
                <a:defRPr/>
              </a:pPr>
              <a:t>3/28/2024</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2F08AE93-8A9C-42B9-BADD-B7961F56F26B}"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E743D48A-D643-4FFD-A5ED-FEA1F1376730}" type="datetime1">
              <a:rPr lang="en-US" smtClean="0"/>
              <a:pPr>
                <a:defRPr/>
              </a:pPr>
              <a:t>3/28/2024</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BA0080-FFDC-4355-A8C1-686BC3B7A45B}" type="datetime1">
              <a:rPr lang="en-US" smtClean="0"/>
              <a:pPr>
                <a:defRPr/>
              </a:pPr>
              <a:t>3/28/2024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1D175259-E316-43B5-9896-D0C7ABAC3889}" type="slidenum">
              <a:rPr lang="en-US" altLang="ru-RU"/>
              <a:pPr>
                <a:defRPr/>
              </a:pPr>
              <a:t>‹#›</a:t>
            </a:fld>
            <a:endParaRPr lang="en-US" alt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14A5639E-14F1-4AF2-96B9-D7971A9F468A}"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0CD5497D-EFD2-46FE-B673-936E153F731D}" type="datetime1">
              <a:rPr lang="en-US" smtClean="0"/>
              <a:pPr>
                <a:defRPr/>
              </a:pPr>
              <a:t>3/28/2024</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04D7A81F-6225-4989-AACF-12533AA7E7A8}"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1790A124-23E1-4044-8679-6431A3E0E09B}" type="datetime1">
              <a:rPr lang="en-US" smtClean="0"/>
              <a:pPr>
                <a:defRPr/>
              </a:pPr>
              <a:t>3/28/2024</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361D9B0A-14C3-42EE-AA6A-479971C9AB0B}"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D510B2B8-24BE-4AA8-AAD8-094DA1CC8C96}" type="datetime1">
              <a:rPr lang="en-US" smtClean="0"/>
              <a:pPr>
                <a:defRPr/>
              </a:pPr>
              <a:t>3/28/2024</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2FA995B-8DF6-470D-96BA-62017C3A5D78}"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C688F5F1-1DFE-4211-A9FE-B22B26C5A534}" type="datetime1">
              <a:rPr lang="en-US" smtClean="0"/>
              <a:pPr>
                <a:defRPr/>
              </a:pPr>
              <a:t>3/28/2024</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7932108D-CC01-4FA7-B205-5FA6A92702DA}"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FF4F8841-A779-4F7D-AF0B-EB14BAAEA8F8}" type="datetime1">
              <a:rPr lang="en-US" smtClean="0"/>
              <a:pPr>
                <a:defRPr/>
              </a:pPr>
              <a:t>3/28/2024</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BB1D62B2-3493-453A-AD27-F2C51C21F77C}"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1009BEAA-EAD4-4FD8-B13C-B61735126B0A}" type="datetime1">
              <a:rPr lang="en-US" smtClean="0"/>
              <a:pPr>
                <a:defRPr/>
              </a:pPr>
              <a:t>3/28/2024</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1FCF76A-B144-416C-823A-43B52BB467F4}"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87EB8730-AF6A-43A4-A559-6E8C3FDB7918}" type="datetime1">
              <a:rPr lang="en-US" smtClean="0"/>
              <a:pPr>
                <a:defRPr/>
              </a:pPr>
              <a:t>3/28/2024</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Date Placeholder 3"/>
          <p:cNvSpPr>
            <a:spLocks noGrp="1"/>
          </p:cNvSpPr>
          <p:nvPr>
            <p:ph type="dt" sz="half" idx="10"/>
          </p:nvPr>
        </p:nvSpPr>
        <p:spPr/>
        <p:txBody>
          <a:bodyPr/>
          <a:lstStyle>
            <a:lvl1pPr>
              <a:defRPr/>
            </a:lvl1pPr>
          </a:lstStyle>
          <a:p>
            <a:pPr>
              <a:defRPr/>
            </a:pPr>
            <a:fld id="{E2A86EE6-7259-41DE-B854-D2B1CAEDAE62}" type="datetime1">
              <a:rPr lang="en-US" smtClean="0"/>
              <a:pPr>
                <a:defRPr/>
              </a:pPr>
              <a:t>3/28/2024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80A46E5-7B72-4BE7-B7E7-CA2789AAC5C7}" type="slidenum">
              <a:rPr lang="en-US" altLang="ru-RU"/>
              <a:pPr>
                <a:defRPr/>
              </a:pPr>
              <a:t>‹#›</a:t>
            </a:fld>
            <a:endParaRPr lang="en-US" altLang="ru-RU"/>
          </a:p>
        </p:txBody>
      </p:sp>
    </p:spTree>
    <p:extLst>
      <p:ext uri="{BB962C8B-B14F-4D97-AF65-F5344CB8AC3E}">
        <p14:creationId xmlns:p14="http://schemas.microsoft.com/office/powerpoint/2010/main" val="335524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p>
            </p:txBody>
          </p:sp>
        </p:grpSp>
      </p:grpSp>
      <p:sp>
        <p:nvSpPr>
          <p:cNvPr id="14337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14338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B6018836-4AEE-42AB-84E4-55B76158F19E}" type="datetime1">
              <a:rPr lang="en-US" smtClean="0"/>
              <a:pPr>
                <a:defRPr/>
              </a:pPr>
              <a:t>3/28/2024</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D79F3381-F6F4-46A9-954A-FF8D480AB279}" type="slidenum">
              <a:rPr lang="ru-RU"/>
              <a:pPr>
                <a:defRPr/>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9875906F-6889-4F87-BE06-CDBB3393C8FF}"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42F3FCE0-0E10-4A68-A028-9510177A07BF}" type="datetime1">
              <a:rPr lang="en-US" smtClean="0"/>
              <a:pPr>
                <a:defRPr/>
              </a:pPr>
              <a:t>3/28/2024</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3CDD377-2627-45FA-AE63-5F1304D42557}" type="datetime1">
              <a:rPr lang="en-US" smtClean="0"/>
              <a:pPr>
                <a:defRPr/>
              </a:pPr>
              <a:t>3/28/2024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11865AA-3219-43D0-A37D-4B0782AC2130}" type="slidenum">
              <a:rPr lang="en-US" altLang="ru-RU"/>
              <a:pPr>
                <a:defRPr/>
              </a:pPr>
              <a:t>‹#›</a:t>
            </a:fld>
            <a:endParaRPr lang="en-US" alt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F53176E2-E6B3-4E65-A667-F51E09C37363}"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5B0D4FE2-5D4B-49D5-A599-303FAE5785FF}" type="datetime1">
              <a:rPr lang="en-US" smtClean="0"/>
              <a:pPr>
                <a:defRPr/>
              </a:pPr>
              <a:t>3/28/2024</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EE18E280-74C3-407E-B13C-E8B7496549E4}"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887B1FB8-0525-4D42-B119-19F322525B76}" type="datetime1">
              <a:rPr lang="en-US" smtClean="0"/>
              <a:pPr>
                <a:defRPr/>
              </a:pPr>
              <a:t>3/28/2024</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154FF5CC-A90A-49BA-9BA0-5E5622B27535}"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33B8AFF5-B4F5-4834-8D65-C3CE58BB6760}" type="datetime1">
              <a:rPr lang="en-US" smtClean="0"/>
              <a:pPr>
                <a:defRPr/>
              </a:pPr>
              <a:t>3/28/2024</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BE8DE5F8-95BA-48E6-81B0-291EA4FCAD69}"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AD73C5C4-BE0D-4E3B-8FB8-F5E0C5D75FD6}" type="datetime1">
              <a:rPr lang="en-US" smtClean="0"/>
              <a:pPr>
                <a:defRPr/>
              </a:pPr>
              <a:t>3/28/2024</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DCD25BF9-92F1-497D-9B5E-89ADAF8E5C7D}"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7C350F91-2EE1-4D11-A072-DF1EB432941C}" type="datetime1">
              <a:rPr lang="en-US" smtClean="0"/>
              <a:pPr>
                <a:defRPr/>
              </a:pPr>
              <a:t>3/28/2024</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481BDDAF-6E3C-4122-805B-27D705AAFFF5}"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59A19527-BC09-4F80-98A4-E64EC7E71FB7}" type="datetime1">
              <a:rPr lang="en-US" smtClean="0"/>
              <a:pPr>
                <a:defRPr/>
              </a:pPr>
              <a:t>3/28/2024</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76EA853-3F01-4DCA-8B8F-DF4A260F9BD7}"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D2D5EDB6-D00A-44E0-96DD-33CD5458D7DA}" type="datetime1">
              <a:rPr lang="en-US" smtClean="0"/>
              <a:pPr>
                <a:defRPr/>
              </a:pPr>
              <a:t>3/28/2024</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99DEFA9-1D15-4F31-8CBD-FCB102A8BE39}"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C4E96BA9-9100-41AB-8DC7-11934100A581}" type="datetime1">
              <a:rPr lang="en-US" smtClean="0"/>
              <a:pPr>
                <a:defRPr/>
              </a:pPr>
              <a:t>3/28/2024</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A2C5036D-99FA-4356-B148-1901EE433E36}"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4C6E1AFA-43F3-4BF1-87FA-493735D99376}" type="datetime1">
              <a:rPr lang="en-US" smtClean="0"/>
              <a:pPr>
                <a:defRPr/>
              </a:pPr>
              <a:t>3/28/2024</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77D9F41-5DFB-4DC8-9A54-5F0AA31119E5}" type="datetime1">
              <a:rPr lang="en-US" smtClean="0"/>
              <a:pPr>
                <a:defRPr/>
              </a:pPr>
              <a:t>3/28/2024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C0EFD2AD-E823-45A8-839A-BD03BBEBEBF1}" type="slidenum">
              <a:rPr lang="en-US" altLang="ru-RU"/>
              <a:pPr>
                <a:defRPr/>
              </a:pPr>
              <a:t>‹#›</a:t>
            </a:fld>
            <a:endParaRPr lang="en-US" alt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A7BEC4B-FE50-4AD9-BFC0-4E52D38E9AB9}" type="datetime1">
              <a:rPr lang="en-US" smtClean="0"/>
              <a:pPr>
                <a:defRPr/>
              </a:pPr>
              <a:t>3/28/2024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2A9796A6-8658-4985-A540-ADEDFE02EB39}" type="slidenum">
              <a:rPr lang="en-US" altLang="ru-RU"/>
              <a:pPr>
                <a:defRPr/>
              </a:pPr>
              <a:t>‹#›</a:t>
            </a:fld>
            <a:endParaRPr lang="en-US" alt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9D058CE-4BEC-4ABD-B506-F71C89928EAF}" type="datetime1">
              <a:rPr lang="en-US" smtClean="0"/>
              <a:pPr>
                <a:defRPr/>
              </a:pPr>
              <a:t>3/28/2024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02CE3D12-3F28-4CAE-A37E-12407DD258AA}" type="slidenum">
              <a:rPr lang="en-US" altLang="ru-RU"/>
              <a:pPr>
                <a:defRPr/>
              </a:pPr>
              <a:t>‹#›</a:t>
            </a:fld>
            <a:endParaRPr lang="en-US" alt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BA799B-629F-489A-81CC-3A6FFCCD10F8}" type="datetime1">
              <a:rPr lang="en-US" smtClean="0"/>
              <a:pPr>
                <a:defRPr/>
              </a:pPr>
              <a:t>3/28/2024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BDCA13E3-E9F1-4A88-9488-D4F9B9C65B9B}" type="slidenum">
              <a:rPr lang="en-US" altLang="ru-RU"/>
              <a:pPr>
                <a:defRPr/>
              </a:pPr>
              <a:t>‹#›</a:t>
            </a:fld>
            <a:endParaRPr lang="en-US" alt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8E209DC-783F-4F9C-8A2E-0E2DA33C4463}" type="datetime1">
              <a:rPr lang="en-US" smtClean="0"/>
              <a:pPr>
                <a:defRPr/>
              </a:pPr>
              <a:t>3/28/2024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13B28704-7B8D-41FC-9A5B-EDB4E5D2BCAF}" type="slidenum">
              <a:rPr lang="en-US" altLang="ru-RU"/>
              <a:pPr>
                <a:defRPr/>
              </a:pPr>
              <a:t>‹#›</a:t>
            </a:fld>
            <a:endParaRPr lang="en-US" alt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800F75-E7AB-49AE-9D5D-E21F2E82BD58}" type="datetime1">
              <a:rPr lang="en-US" smtClean="0"/>
              <a:pPr>
                <a:defRPr/>
              </a:pPr>
              <a:t>3/28/2024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DE74CDF0-FC91-4412-921E-039DFA7F0CA8}" type="slidenum">
              <a:rPr lang="en-US" altLang="ru-RU"/>
              <a:pPr>
                <a:defRPr/>
              </a:pPr>
              <a:t>‹#›</a:t>
            </a:fld>
            <a:endParaRPr lang="en-US" alt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ru-RU"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3387F6F-4F77-4FC7-883C-2DE37022CC79}" type="datetime1">
              <a:rPr lang="en-US" smtClean="0"/>
              <a:pPr>
                <a:defRPr/>
              </a:pPr>
              <a:t>3/28/2024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586057E1-BBAA-4B75-AA1A-5B9F6F184004}" type="slidenum">
              <a:rPr lang="en-US" altLang="ru-RU"/>
              <a:pPr>
                <a:defRPr/>
              </a:pPr>
              <a:t>‹#›</a:t>
            </a:fld>
            <a:endParaRPr lang="en-US" altLang="ru-RU"/>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60" r:id="rId12"/>
    <p:sldLayoutId id="2147483659" r:id="rId13"/>
    <p:sldLayoutId id="2147483658" r:id="rId14"/>
    <p:sldLayoutId id="2147483657" r:id="rId1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2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1832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56FA31E7-735A-4B79-9258-A45CCC45A172}" type="slidenum">
              <a:rPr lang="ru-RU"/>
              <a:pPr>
                <a:defRPr/>
              </a:pPr>
              <a:t>‹#›</a:t>
            </a:fld>
            <a:endParaRPr lang="ru-RU"/>
          </a:p>
        </p:txBody>
      </p:sp>
      <p:grpSp>
        <p:nvGrpSpPr>
          <p:cNvPr id="17412" name="Group 4"/>
          <p:cNvGrpSpPr>
            <a:grpSpLocks/>
          </p:cNvGrpSpPr>
          <p:nvPr/>
        </p:nvGrpSpPr>
        <p:grpSpPr bwMode="auto">
          <a:xfrm>
            <a:off x="0" y="0"/>
            <a:ext cx="9144000" cy="546100"/>
            <a:chOff x="0" y="0"/>
            <a:chExt cx="5760" cy="344"/>
          </a:xfrm>
        </p:grpSpPr>
        <p:sp>
          <p:nvSpPr>
            <p:cNvPr id="1833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1833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p>
          </p:txBody>
        </p:sp>
        <p:sp>
          <p:nvSpPr>
            <p:cNvPr id="1833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833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p>
          </p:txBody>
        </p:sp>
        <p:sp>
          <p:nvSpPr>
            <p:cNvPr id="1833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833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grpSp>
      <p:sp>
        <p:nvSpPr>
          <p:cNvPr id="1741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741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833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600C8407-FA2D-49CD-BAEE-D938CD146F56}" type="datetime1">
              <a:rPr lang="en-US" smtClean="0"/>
              <a:pPr>
                <a:defRPr/>
              </a:pPr>
              <a:t>3/28/2024</a:t>
            </a:fld>
            <a:endParaRPr lang="ru-RU"/>
          </a:p>
        </p:txBody>
      </p:sp>
    </p:spTree>
  </p:cSld>
  <p:clrMap bg1="lt1" tx1="dk1" bg2="lt2" tx2="dk2" accent1="accent1" accent2="accent2" accent3="accent3" accent4="accent4" accent5="accent5" accent6="accent6" hlink="hlink" folHlink="folHlink"/>
  <p:sldLayoutIdLst>
    <p:sldLayoutId id="2147483702" r:id="rId1"/>
    <p:sldLayoutId id="2147483681" r:id="rId2"/>
    <p:sldLayoutId id="2147483680" r:id="rId3"/>
    <p:sldLayoutId id="2147483679" r:id="rId4"/>
    <p:sldLayoutId id="2147483678" r:id="rId5"/>
    <p:sldLayoutId id="2147483677" r:id="rId6"/>
    <p:sldLayoutId id="2147483676" r:id="rId7"/>
    <p:sldLayoutId id="2147483675" r:id="rId8"/>
    <p:sldLayoutId id="2147483674" r:id="rId9"/>
    <p:sldLayoutId id="2147483673" r:id="rId10"/>
    <p:sldLayoutId id="2147483672" r:id="rId11"/>
    <p:sldLayoutId id="2147483705" r:id="rId12"/>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14233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380A0FC8-9221-4625-8E57-531C01D6240C}" type="slidenum">
              <a:rPr lang="ru-RU"/>
              <a:pPr>
                <a:defRPr/>
              </a:pPr>
              <a:t>‹#›</a:t>
            </a:fld>
            <a:endParaRPr lang="ru-RU"/>
          </a:p>
        </p:txBody>
      </p:sp>
      <p:grpSp>
        <p:nvGrpSpPr>
          <p:cNvPr id="41988" name="Group 4"/>
          <p:cNvGrpSpPr>
            <a:grpSpLocks/>
          </p:cNvGrpSpPr>
          <p:nvPr/>
        </p:nvGrpSpPr>
        <p:grpSpPr bwMode="auto">
          <a:xfrm>
            <a:off x="0" y="0"/>
            <a:ext cx="9144000" cy="546100"/>
            <a:chOff x="0" y="0"/>
            <a:chExt cx="5760" cy="344"/>
          </a:xfrm>
        </p:grpSpPr>
        <p:sp>
          <p:nvSpPr>
            <p:cNvPr id="14234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14234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p>
          </p:txBody>
        </p:sp>
        <p:sp>
          <p:nvSpPr>
            <p:cNvPr id="14234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4234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p>
          </p:txBody>
        </p:sp>
        <p:sp>
          <p:nvSpPr>
            <p:cNvPr id="14234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4234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grpSp>
      <p:sp>
        <p:nvSpPr>
          <p:cNvPr id="4198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199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4235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55640DE3-5CCA-4057-A260-55D797F01B50}" type="datetime1">
              <a:rPr lang="en-US" smtClean="0"/>
              <a:pPr>
                <a:defRPr/>
              </a:pPr>
              <a:t>3/28/2024</a:t>
            </a:fld>
            <a:endParaRPr lang="ru-RU"/>
          </a:p>
        </p:txBody>
      </p:sp>
    </p:spTree>
  </p:cSld>
  <p:clrMap bg1="lt1" tx1="dk1" bg2="lt2" tx2="dk2" accent1="accent1" accent2="accent2" accent3="accent3" accent4="accent4" accent5="accent5" accent6="accent6" hlink="hlink" folHlink="folHlink"/>
  <p:sldLayoutIdLst>
    <p:sldLayoutId id="2147483704" r:id="rId1"/>
    <p:sldLayoutId id="2147483701" r:id="rId2"/>
    <p:sldLayoutId id="2147483700" r:id="rId3"/>
    <p:sldLayoutId id="2147483699" r:id="rId4"/>
    <p:sldLayoutId id="2147483698" r:id="rId5"/>
    <p:sldLayoutId id="2147483697" r:id="rId6"/>
    <p:sldLayoutId id="2147483696" r:id="rId7"/>
    <p:sldLayoutId id="2147483695" r:id="rId8"/>
    <p:sldLayoutId id="2147483694" r:id="rId9"/>
    <p:sldLayoutId id="2147483693" r:id="rId10"/>
    <p:sldLayoutId id="2147483692"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Layout" Target="../diagrams/layout1.xml"/><Relationship Id="rId7" Type="http://schemas.openxmlformats.org/officeDocument/2006/relationships/image" Target="../media/image14.jpeg"/><Relationship Id="rId2" Type="http://schemas.openxmlformats.org/officeDocument/2006/relationships/diagramData" Target="../diagrams/data1.xml"/><Relationship Id="rId1" Type="http://schemas.openxmlformats.org/officeDocument/2006/relationships/slideLayout" Target="../slideLayouts/slideLayout2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2.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07/relationships/hdphoto" Target="../media/hdphoto2.wdp"/><Relationship Id="rId7" Type="http://schemas.openxmlformats.org/officeDocument/2006/relationships/diagramColors" Target="../diagrams/colors2.xml"/><Relationship Id="rId2" Type="http://schemas.openxmlformats.org/officeDocument/2006/relationships/image" Target="../media/image29.jpeg"/><Relationship Id="rId1" Type="http://schemas.openxmlformats.org/officeDocument/2006/relationships/slideLayout" Target="../slideLayouts/slideLayout2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1.xml.rels><?xml version="1.0" encoding="UTF-8" standalone="yes"?>
<Relationships xmlns="http://schemas.openxmlformats.org/package/2006/relationships"><Relationship Id="rId3" Type="http://schemas.openxmlformats.org/officeDocument/2006/relationships/hyperlink" Target="consultantplus://offline/ref=D1CF72AAA6281E8418B2BFE6B5A8D0B90EABE81C9A615E458E156A32E2ACD3AB4371C6BF9A0EBDB2z32BK" TargetMode="External"/><Relationship Id="rId2" Type="http://schemas.openxmlformats.org/officeDocument/2006/relationships/hyperlink" Target="consultantplus://offline/ref=D1CF72AAA6281E8418B2BFE6B5A8D0B90EABEA10976C5E458E156A32E2ACD3AB4371C6BF9A0EB8B5z321K" TargetMode="External"/><Relationship Id="rId1" Type="http://schemas.openxmlformats.org/officeDocument/2006/relationships/slideLayout" Target="../slideLayouts/slideLayout22.xml"/><Relationship Id="rId4" Type="http://schemas.openxmlformats.org/officeDocument/2006/relationships/hyperlink" Target="consultantplus://offline/ref=D1CF72AAA6281E8418B2BFE6B5A8D0B90EA8ED149B615E458E156A32E2ACD3AB4371C6BF9A0EB8B2z32BK"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consultantplus://offline/ref=D1CF72AAA6281E8418B2BFE6B5A8D0B90EABED1D9B6D5E458E156A32E2ACD3AB4371C6BF9A0EBBBAz328K" TargetMode="External"/><Relationship Id="rId2" Type="http://schemas.openxmlformats.org/officeDocument/2006/relationships/hyperlink" Target="consultantplus://offline/ref=D1CF72AAA6281E8418B2BFE6B5A8D0B90EA8EF1C91625E458E156A32E2ACD3AB4371C6BF9A0EB8B5z320K" TargetMode="External"/><Relationship Id="rId1" Type="http://schemas.openxmlformats.org/officeDocument/2006/relationships/slideLayout" Target="../slideLayouts/slideLayout22.xml"/><Relationship Id="rId5" Type="http://schemas.openxmlformats.org/officeDocument/2006/relationships/hyperlink" Target="consultantplus://offline/ref=CA21340F4907F60F7CF0449D2907120333B57EECD47B6C70C6E2FDED3A65DD165ECC97551FzFjAC" TargetMode="External"/><Relationship Id="rId4" Type="http://schemas.openxmlformats.org/officeDocument/2006/relationships/hyperlink" Target="consultantplus://offline/ref=D1CF72AAA6281E8418B2BFE6B5A8D0B90EA8EF1D9B635E458E156A32E2ACD3AB4371C6BF9A0EB9BBz320K" TargetMode="Externa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32.jpeg"/><Relationship Id="rId2" Type="http://schemas.openxmlformats.org/officeDocument/2006/relationships/slideLayout" Target="../slideLayouts/slideLayout22.xml"/><Relationship Id="rId1" Type="http://schemas.openxmlformats.org/officeDocument/2006/relationships/vmlDrawing" Target="../drawings/vmlDrawing1.vml"/><Relationship Id="rId6" Type="http://schemas.openxmlformats.org/officeDocument/2006/relationships/image" Target="../media/image31.emf"/><Relationship Id="rId5" Type="http://schemas.openxmlformats.org/officeDocument/2006/relationships/oleObject" Target="../embeddings/_____Microsoft_Excel_97-20031.xls"/><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2.xml"/><Relationship Id="rId1" Type="http://schemas.openxmlformats.org/officeDocument/2006/relationships/vmlDrawing" Target="../drawings/vmlDrawing2.vml"/><Relationship Id="rId6" Type="http://schemas.openxmlformats.org/officeDocument/2006/relationships/image" Target="../media/image33.emf"/><Relationship Id="rId5" Type="http://schemas.openxmlformats.org/officeDocument/2006/relationships/oleObject" Target="../embeddings/_____Microsoft_Excel_97-20032.xls"/><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2.xml"/><Relationship Id="rId1" Type="http://schemas.openxmlformats.org/officeDocument/2006/relationships/vmlDrawing" Target="../drawings/vmlDrawing3.vml"/><Relationship Id="rId5" Type="http://schemas.openxmlformats.org/officeDocument/2006/relationships/image" Target="../media/image34.emf"/><Relationship Id="rId4" Type="http://schemas.openxmlformats.org/officeDocument/2006/relationships/oleObject" Target="../embeddings/_____Microsoft_Excel_97-20033.xls"/></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36.jpeg"/><Relationship Id="rId2" Type="http://schemas.openxmlformats.org/officeDocument/2006/relationships/slideLayout" Target="../slideLayouts/slideLayout34.xml"/><Relationship Id="rId1" Type="http://schemas.openxmlformats.org/officeDocument/2006/relationships/vmlDrawing" Target="../drawings/vmlDrawing4.vml"/><Relationship Id="rId6" Type="http://schemas.openxmlformats.org/officeDocument/2006/relationships/image" Target="../media/image35.emf"/><Relationship Id="rId5" Type="http://schemas.openxmlformats.org/officeDocument/2006/relationships/oleObject" Target="../embeddings/_____Microsoft_Excel_97-20034.xls"/><Relationship Id="rId4" Type="http://schemas.openxmlformats.org/officeDocument/2006/relationships/oleObject" Target="../embeddings/oleObject4.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8.jpeg"/><Relationship Id="rId2" Type="http://schemas.openxmlformats.org/officeDocument/2006/relationships/slideLayout" Target="../slideLayouts/slideLayout22.xml"/><Relationship Id="rId1" Type="http://schemas.openxmlformats.org/officeDocument/2006/relationships/vmlDrawing" Target="../drawings/vmlDrawing5.vml"/><Relationship Id="rId6" Type="http://schemas.openxmlformats.org/officeDocument/2006/relationships/image" Target="../media/image37.emf"/><Relationship Id="rId5" Type="http://schemas.openxmlformats.org/officeDocument/2006/relationships/oleObject" Target="../embeddings/_____Microsoft_Excel_97-20035.xls"/><Relationship Id="rId4" Type="http://schemas.openxmlformats.org/officeDocument/2006/relationships/oleObject" Target="../embeddings/oleObject5.bin"/></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0.jpeg"/><Relationship Id="rId1" Type="http://schemas.openxmlformats.org/officeDocument/2006/relationships/slideLayout" Target="../slideLayouts/slideLayout22.xml"/><Relationship Id="rId4" Type="http://schemas.openxmlformats.org/officeDocument/2006/relationships/chart" Target="../charts/chart2.xml"/></Relationships>
</file>

<file path=ppt/slides/_rels/slide3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0.jpeg"/><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xml"/><Relationship Id="rId1" Type="http://schemas.openxmlformats.org/officeDocument/2006/relationships/slideLayout" Target="../slideLayouts/slideLayout34.xml"/><Relationship Id="rId4" Type="http://schemas.microsoft.com/office/2007/relationships/hdphoto" Target="../media/hdphoto3.wdp"/></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42.jpeg"/><Relationship Id="rId2" Type="http://schemas.openxmlformats.org/officeDocument/2006/relationships/slideLayout" Target="../slideLayouts/slideLayout34.xml"/><Relationship Id="rId1" Type="http://schemas.openxmlformats.org/officeDocument/2006/relationships/vmlDrawing" Target="../drawings/vmlDrawing6.vml"/><Relationship Id="rId6" Type="http://schemas.openxmlformats.org/officeDocument/2006/relationships/image" Target="../media/image41.emf"/><Relationship Id="rId5" Type="http://schemas.openxmlformats.org/officeDocument/2006/relationships/oleObject" Target="../embeddings/_____Microsoft_Excel_97-20036.xls"/><Relationship Id="rId4" Type="http://schemas.openxmlformats.org/officeDocument/2006/relationships/oleObject" Target="../embeddings/oleObject6.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4.xml"/><Relationship Id="rId1" Type="http://schemas.openxmlformats.org/officeDocument/2006/relationships/vmlDrawing" Target="../drawings/vmlDrawing7.vml"/><Relationship Id="rId5" Type="http://schemas.openxmlformats.org/officeDocument/2006/relationships/image" Target="../media/image43.emf"/><Relationship Id="rId4" Type="http://schemas.openxmlformats.org/officeDocument/2006/relationships/oleObject" Target="../embeddings/_____Microsoft_Excel_97-20037.xls"/></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34.xml"/><Relationship Id="rId1" Type="http://schemas.openxmlformats.org/officeDocument/2006/relationships/vmlDrawing" Target="../drawings/vmlDrawing8.vml"/><Relationship Id="rId5" Type="http://schemas.openxmlformats.org/officeDocument/2006/relationships/image" Target="../media/image44.emf"/><Relationship Id="rId4" Type="http://schemas.openxmlformats.org/officeDocument/2006/relationships/oleObject" Target="../embeddings/_____Microsoft_Excel_97-20038.xls"/></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33.xml"/><Relationship Id="rId1" Type="http://schemas.openxmlformats.org/officeDocument/2006/relationships/vmlDrawing" Target="../drawings/vmlDrawing9.vml"/><Relationship Id="rId5" Type="http://schemas.openxmlformats.org/officeDocument/2006/relationships/image" Target="../media/image45.emf"/><Relationship Id="rId4" Type="http://schemas.openxmlformats.org/officeDocument/2006/relationships/oleObject" Target="../embeddings/_____Microsoft_Excel_97-20039.xls"/></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33.xml"/><Relationship Id="rId1" Type="http://schemas.openxmlformats.org/officeDocument/2006/relationships/vmlDrawing" Target="../drawings/vmlDrawing10.vml"/><Relationship Id="rId5" Type="http://schemas.openxmlformats.org/officeDocument/2006/relationships/image" Target="../media/image46.emf"/><Relationship Id="rId4" Type="http://schemas.openxmlformats.org/officeDocument/2006/relationships/oleObject" Target="../embeddings/_____Microsoft_Excel_97-200310.xls"/></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34.xml"/><Relationship Id="rId1" Type="http://schemas.openxmlformats.org/officeDocument/2006/relationships/vmlDrawing" Target="../drawings/vmlDrawing11.vml"/><Relationship Id="rId5" Type="http://schemas.openxmlformats.org/officeDocument/2006/relationships/image" Target="../media/image47.emf"/><Relationship Id="rId4" Type="http://schemas.openxmlformats.org/officeDocument/2006/relationships/oleObject" Target="../embeddings/_____Microsoft_Excel_97-200311.xls"/></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4.xml"/><Relationship Id="rId1" Type="http://schemas.openxmlformats.org/officeDocument/2006/relationships/vmlDrawing" Target="../drawings/vmlDrawing12.vml"/><Relationship Id="rId6" Type="http://schemas.openxmlformats.org/officeDocument/2006/relationships/image" Target="../media/image48.emf"/><Relationship Id="rId5" Type="http://schemas.openxmlformats.org/officeDocument/2006/relationships/oleObject" Target="../embeddings/_____Microsoft_Excel_97-200312.xls"/><Relationship Id="rId4" Type="http://schemas.openxmlformats.org/officeDocument/2006/relationships/oleObject" Target="../embeddings/oleObject12.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4.xml"/><Relationship Id="rId1" Type="http://schemas.openxmlformats.org/officeDocument/2006/relationships/vmlDrawing" Target="../drawings/vmlDrawing13.vml"/><Relationship Id="rId6" Type="http://schemas.openxmlformats.org/officeDocument/2006/relationships/image" Target="../media/image49.emf"/><Relationship Id="rId5" Type="http://schemas.openxmlformats.org/officeDocument/2006/relationships/oleObject" Target="../embeddings/_____Microsoft_Excel_97-200313.xls"/><Relationship Id="rId4" Type="http://schemas.openxmlformats.org/officeDocument/2006/relationships/oleObject" Target="../embeddings/oleObject13.bin"/></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34.xml"/><Relationship Id="rId1" Type="http://schemas.openxmlformats.org/officeDocument/2006/relationships/vmlDrawing" Target="../drawings/vmlDrawing14.vml"/><Relationship Id="rId5" Type="http://schemas.openxmlformats.org/officeDocument/2006/relationships/image" Target="../media/image50.emf"/><Relationship Id="rId4" Type="http://schemas.openxmlformats.org/officeDocument/2006/relationships/oleObject" Target="../embeddings/_____Microsoft_Excel_97-200314.xls"/></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34.xml"/><Relationship Id="rId1" Type="http://schemas.openxmlformats.org/officeDocument/2006/relationships/vmlDrawing" Target="../drawings/vmlDrawing15.vml"/><Relationship Id="rId5" Type="http://schemas.openxmlformats.org/officeDocument/2006/relationships/image" Target="../media/image51.emf"/><Relationship Id="rId4" Type="http://schemas.openxmlformats.org/officeDocument/2006/relationships/oleObject" Target="../embeddings/_____Microsoft_Excel_97-200315.xls"/></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34.xml"/><Relationship Id="rId1" Type="http://schemas.openxmlformats.org/officeDocument/2006/relationships/vmlDrawing" Target="../drawings/vmlDrawing16.vml"/><Relationship Id="rId5" Type="http://schemas.openxmlformats.org/officeDocument/2006/relationships/image" Target="../media/image52.emf"/><Relationship Id="rId4" Type="http://schemas.openxmlformats.org/officeDocument/2006/relationships/oleObject" Target="../embeddings/_____Microsoft_Excel_97-200316.xls"/></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34.xml"/><Relationship Id="rId1" Type="http://schemas.openxmlformats.org/officeDocument/2006/relationships/vmlDrawing" Target="../drawings/vmlDrawing17.vml"/><Relationship Id="rId5" Type="http://schemas.openxmlformats.org/officeDocument/2006/relationships/image" Target="../media/image53.emf"/><Relationship Id="rId4" Type="http://schemas.openxmlformats.org/officeDocument/2006/relationships/oleObject" Target="../embeddings/_____Microsoft_Excel_97-200317.xls"/></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34.xml"/><Relationship Id="rId1" Type="http://schemas.openxmlformats.org/officeDocument/2006/relationships/vmlDrawing" Target="../drawings/vmlDrawing18.vml"/><Relationship Id="rId5" Type="http://schemas.openxmlformats.org/officeDocument/2006/relationships/image" Target="../media/image54.emf"/><Relationship Id="rId4" Type="http://schemas.openxmlformats.org/officeDocument/2006/relationships/oleObject" Target="../embeddings/_____Microsoft_Excel_97-200318.xls"/></Relationships>
</file>

<file path=ppt/slides/_rels/slide5.xml.rels><?xml version="1.0" encoding="UTF-8" standalone="yes"?>
<Relationships xmlns="http://schemas.openxmlformats.org/package/2006/relationships"><Relationship Id="rId8" Type="http://schemas.openxmlformats.org/officeDocument/2006/relationships/hyperlink" Target="https://ru.wikipedia.org/wiki/%D0%9F%D1%80%D0%B6%D0%B5%D0%B2%D0%B0%D0%BB%D1%8C%D1%81%D0%BA%D0%BE%D0%B5" TargetMode="External"/><Relationship Id="rId13" Type="http://schemas.openxmlformats.org/officeDocument/2006/relationships/hyperlink" Target="https://ru.wikipedia.org/wiki/%D0%A1%D0%BB%D0%BE%D0%B1%D0%BE%D0%B4%D1%81%D0%BA%D0%BE%D0%B5_%D1%81%D0%B5%D0%BB%D1%8C%D1%81%D0%BA%D0%BE%D0%B5_%D0%BF%D0%BE%D1%81%D0%B5%D0%BB%D0%B5%D0%BD%D0%B8%D0%B5_(%D0%94%D0%B5%D0%BC%D0%B8%D0%B4%D0%BE%D0%B2%D1%81%D0%BA%D0%B8%D0%B9_%D1%80%D0%B0%D0%B9%D0%BE%D0%BD)" TargetMode="External"/><Relationship Id="rId18" Type="http://schemas.openxmlformats.org/officeDocument/2006/relationships/hyperlink" Target="https://ru.wikipedia.org/wiki/%D0%93%D0%BE%D1%80%D0%BE%D0%B4%D1%81%D0%BA%D0%BE%D0%B5_%D0%BF%D0%BE%D1%81%D0%B5%D0%BB%D0%B5%D0%BD%D0%B8%D0%B5" TargetMode="External"/><Relationship Id="rId3" Type="http://schemas.openxmlformats.org/officeDocument/2006/relationships/image" Target="../media/image3.gif"/><Relationship Id="rId7" Type="http://schemas.openxmlformats.org/officeDocument/2006/relationships/hyperlink" Target="https://ru.wikipedia.org/wiki/%D0%9F%D1%80%D0%B6%D0%B5%D0%B2%D0%B0%D0%BB%D1%8C%D1%81%D0%BA%D0%BE%D0%B5_%D0%B3%D0%BE%D1%80%D0%BE%D0%B4%D1%81%D0%BA%D0%BE%D0%B5_%D0%BF%D0%BE%D1%81%D0%B5%D0%BB%D0%B5%D0%BD%D0%B8%D0%B5" TargetMode="External"/><Relationship Id="rId12" Type="http://schemas.openxmlformats.org/officeDocument/2006/relationships/hyperlink" Target="https://ru.wikipedia.org/wiki/%D0%97%D0%B0%D0%B1%D0%BE%D1%80%D1%8C%D0%B5_(%D0%94%D0%B5%D0%BC%D0%B8%D0%B4%D0%BE%D0%B2%D1%81%D0%BA%D0%B8%D0%B9_%D1%80%D0%B0%D0%B9%D0%BE%D0%BD)" TargetMode="External"/><Relationship Id="rId17" Type="http://schemas.openxmlformats.org/officeDocument/2006/relationships/hyperlink" Target="https://ru.wikipedia.org/wiki/%D0%9C%D1%83%D0%BD%D0%B8%D1%86%D0%B8%D0%BF%D0%B0%D0%BB%D1%8C%D0%BD%D0%BE%D0%B5_%D0%BE%D0%B1%D1%80%D0%B0%D0%B7%D0%BE%D0%B2%D0%B0%D0%BD%D0%B8%D0%B5" TargetMode="External"/><Relationship Id="rId2" Type="http://schemas.openxmlformats.org/officeDocument/2006/relationships/image" Target="../media/image2.png"/><Relationship Id="rId16" Type="http://schemas.openxmlformats.org/officeDocument/2006/relationships/hyperlink" Target="https://ru.wikipedia.org/wiki/%D0%A2%D0%B8%D1%82%D0%BE%D0%B2%D1%89%D0%B8%D0%BD%D0%B0_(%D0%A1%D0%BC%D0%BE%D0%BB%D0%B5%D0%BD%D1%81%D0%BA%D0%B0%D1%8F_%D0%BE%D0%B1%D0%BB%D0%B0%D1%81%D1%82%D1%8C)" TargetMode="External"/><Relationship Id="rId1" Type="http://schemas.openxmlformats.org/officeDocument/2006/relationships/slideLayout" Target="../slideLayouts/slideLayout22.xml"/><Relationship Id="rId6" Type="http://schemas.openxmlformats.org/officeDocument/2006/relationships/hyperlink" Target="https://ru.wikipedia.org/wiki/%D0%94%D0%B5%D0%BC%D0%B8%D0%B4%D0%BE%D0%B2_(%D0%B3%D0%BE%D1%80%D0%BE%D0%B4)" TargetMode="External"/><Relationship Id="rId11" Type="http://schemas.openxmlformats.org/officeDocument/2006/relationships/hyperlink" Target="https://ru.wikipedia.org/wiki/%D0%97%D0%B0%D0%B1%D0%BE%D1%80%D1%8C%D0%B5%D0%B2%D1%81%D0%BA%D0%BE%D0%B5_%D1%81%D0%B5%D0%BB%D1%8C%D1%81%D0%BA%D0%BE%D0%B5_%D0%BF%D0%BE%D1%81%D0%B5%D0%BB%D0%B5%D0%BD%D0%B8%D0%B5_(%D0%A1%D0%BC%D0%BE%D0%BB%D0%B5%D0%BD%D1%81%D0%BA%D0%B0%D1%8F_%D0%BE%D0%B1%D0%BB%D0%B0%D1%81%D1%82%D1%8C)" TargetMode="External"/><Relationship Id="rId5" Type="http://schemas.openxmlformats.org/officeDocument/2006/relationships/hyperlink" Target="https://ru.wikipedia.org/wiki/%D0%94%D0%B5%D0%BC%D0%B8%D0%B4%D0%BE%D0%B2%D1%81%D0%BA%D0%BE%D0%B5_%D0%B3%D0%BE%D1%80%D0%BE%D0%B4%D1%81%D0%BA%D0%BE%D0%B5_%D0%BF%D0%BE%D1%81%D0%B5%D0%BB%D0%B5%D0%BD%D0%B8%D0%B5" TargetMode="External"/><Relationship Id="rId15" Type="http://schemas.openxmlformats.org/officeDocument/2006/relationships/hyperlink" Target="https://ru.wikipedia.org/wiki/%D0%A2%D0%B8%D1%82%D0%BE%D0%B2%D1%89%D0%B8%D0%BD%D1%81%D0%BA%D0%BE%D0%B5_%D1%81%D0%B5%D0%BB%D1%8C%D1%81%D0%BA%D0%BE%D0%B5_%D0%BF%D0%BE%D1%81%D0%B5%D0%BB%D0%B5%D0%BD%D0%B8%D0%B5" TargetMode="External"/><Relationship Id="rId10" Type="http://schemas.openxmlformats.org/officeDocument/2006/relationships/hyperlink" Target="https://ru.wikipedia.org/wiki/%D0%96%D0%B5%D1%80%D1%83%D0%BD%D1%8B" TargetMode="External"/><Relationship Id="rId19" Type="http://schemas.openxmlformats.org/officeDocument/2006/relationships/hyperlink" Target="https://ru.wikipedia.org/wiki/%D0%A1%D0%B5%D0%BB%D1%8C%D1%81%D0%BA%D0%BE%D0%B5_%D0%BF%D0%BE%D1%81%D0%B5%D0%BB%D0%B5%D0%BD%D0%B8%D0%B5" TargetMode="External"/><Relationship Id="rId4" Type="http://schemas.openxmlformats.org/officeDocument/2006/relationships/image" Target="../media/image4.png"/><Relationship Id="rId9" Type="http://schemas.openxmlformats.org/officeDocument/2006/relationships/hyperlink" Target="https://ru.wikipedia.org/wiki/%D0%91%D0%BE%D1%80%D0%BA%D0%BE%D0%B2%D1%81%D0%BA%D0%BE%D0%B5_%D1%81%D0%B5%D0%BB%D1%8C%D1%81%D0%BA%D0%BE%D0%B5_%D0%BF%D0%BE%D1%81%D0%B5%D0%BB%D0%B5%D0%BD%D0%B8%D0%B5_(%D0%A1%D0%BC%D0%BE%D0%BB%D0%B5%D0%BD%D1%81%D0%BA%D0%B0%D1%8F_%D0%BE%D0%B1%D0%BB%D0%B0%D1%81%D1%82%D1%8C)" TargetMode="External"/><Relationship Id="rId14" Type="http://schemas.openxmlformats.org/officeDocument/2006/relationships/hyperlink" Target="https://ru.wikipedia.org/wiki/%D0%A1%D1%82%D0%B0%D1%80%D1%8B%D0%B9_%D0%94%D0%B2%D0%BE%D1%80_(%D0%A1%D0%BC%D0%BE%D0%BB%D0%B5%D0%BD%D1%81%D0%BA%D0%B0%D1%8F_%D0%BE%D0%B1%D0%BB%D0%B0%D1%81%D1%82%D1%8C)" TargetMode="Externa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2.xml"/><Relationship Id="rId1" Type="http://schemas.openxmlformats.org/officeDocument/2006/relationships/vmlDrawing" Target="../drawings/vmlDrawing19.vml"/><Relationship Id="rId5" Type="http://schemas.openxmlformats.org/officeDocument/2006/relationships/image" Target="../media/image55.emf"/><Relationship Id="rId4" Type="http://schemas.openxmlformats.org/officeDocument/2006/relationships/oleObject" Target="../embeddings/_____Microsoft_Excel_97-200319.xls"/></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4.xml"/><Relationship Id="rId4" Type="http://schemas.openxmlformats.org/officeDocument/2006/relationships/chart" Target="../charts/char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8" Type="http://schemas.openxmlformats.org/officeDocument/2006/relationships/hyperlink" Target="https://ru.wikipedia.org/wiki/%D0%95%D0%BB%D1%8C%D1%88%D0%B0" TargetMode="External"/><Relationship Id="rId13" Type="http://schemas.openxmlformats.org/officeDocument/2006/relationships/hyperlink" Target="https://ru.wikipedia.org/wiki/%D0%A0%D1%8B%D1%82%D0%BE%D0%B5" TargetMode="External"/><Relationship Id="rId18" Type="http://schemas.openxmlformats.org/officeDocument/2006/relationships/hyperlink" Target="https://ru.wikipedia.org/w/index.php?title=%D0%94%D0%B8%D0%B2%D0%B8%D0%BD%D1%81%D0%BA%D0%BE%D0%B5&amp;action=edit&amp;redlink=1" TargetMode="External"/><Relationship Id="rId3" Type="http://schemas.openxmlformats.org/officeDocument/2006/relationships/hyperlink" Target="https://ru.wikipedia.org/w/index.php?title=%D0%95%D0%BB%D1%8C%D1%88%D0%B0%D0%BD%D1%81%D0%BA%D0%BE-%D0%A1%D0%B2%D0%B8%D1%82%D1%81%D0%BA%D0%B0%D1%8F_%D0%BD%D0%B8%D0%B7%D0%B8%D0%BD%D0%B0&amp;action=edit&amp;redlink=1" TargetMode="External"/><Relationship Id="rId7" Type="http://schemas.openxmlformats.org/officeDocument/2006/relationships/hyperlink" Target="https://ru.wikipedia.org/w/index.php?title=%D0%91%D0%BE%D1%80%D0%BE%D0%B6%D0%B0%D0%BD%D0%BA%D0%B0&amp;action=edit&amp;redlink=1" TargetMode="External"/><Relationship Id="rId12" Type="http://schemas.openxmlformats.org/officeDocument/2006/relationships/hyperlink" Target="https://ru.wikipedia.org/wiki/%D0%91%D0%B0%D0%BA%D0%BB%D0%B0%D0%BD%D0%BE%D0%B2%D1%81%D0%BA%D0%BE%D0%B5" TargetMode="External"/><Relationship Id="rId17" Type="http://schemas.openxmlformats.org/officeDocument/2006/relationships/hyperlink" Target="https://ru.wikipedia.org/wiki/%D0%9C%D1%83%D1%82%D0%BD%D0%BE%D0%B5" TargetMode="External"/><Relationship Id="rId2" Type="http://schemas.openxmlformats.org/officeDocument/2006/relationships/hyperlink" Target="https://ru.wikipedia.org/wiki/%D0%94%D1%83%D1%85%D0%BE%D0%B2%D1%89%D0%B8%D0%BD%D1%81%D0%BA%D0%B0%D1%8F_%D0%B2%D0%BE%D0%B7%D0%B2%D1%8B%D1%88%D0%B5%D0%BD%D0%BD%D0%BE%D1%81%D1%82%D1%8C" TargetMode="External"/><Relationship Id="rId16" Type="http://schemas.openxmlformats.org/officeDocument/2006/relationships/hyperlink" Target="https://ru.wikipedia.org/wiki/%D0%9B%D0%BE%D1%88%D0%B0%D0%BC%D1%8C%D0%B5" TargetMode="External"/><Relationship Id="rId20" Type="http://schemas.openxmlformats.org/officeDocument/2006/relationships/hyperlink" Target="https://ru.wikipedia.org/wiki/%D0%A9%D1%83%D1%87%D1%8C%D0%B5" TargetMode="External"/><Relationship Id="rId1" Type="http://schemas.openxmlformats.org/officeDocument/2006/relationships/slideLayout" Target="../slideLayouts/slideLayout22.xml"/><Relationship Id="rId6" Type="http://schemas.openxmlformats.org/officeDocument/2006/relationships/hyperlink" Target="https://ru.wikipedia.org/w/index.php?title=%D0%9F%D0%BE%D0%BB%D0%BE%D0%B2%D1%8C%D1%8F&amp;action=edit&amp;redlink=1" TargetMode="External"/><Relationship Id="rId11" Type="http://schemas.openxmlformats.org/officeDocument/2006/relationships/hyperlink" Target="https://ru.wikipedia.org/wiki/%D0%94%D0%B3%D0%BE" TargetMode="External"/><Relationship Id="rId5" Type="http://schemas.openxmlformats.org/officeDocument/2006/relationships/hyperlink" Target="https://ru.wikipedia.org/wiki/%D0%92%D1%8F%D1%82%D1%88%D0%B0" TargetMode="External"/><Relationship Id="rId15" Type="http://schemas.openxmlformats.org/officeDocument/2006/relationships/hyperlink" Target="https://ru.wikipedia.org/wiki/%D0%A7%D0%B8%D1%81%D1%82%D0%B8%D0%BA" TargetMode="External"/><Relationship Id="rId10" Type="http://schemas.openxmlformats.org/officeDocument/2006/relationships/hyperlink" Target="https://ru.wikipedia.org/wiki/%D0%A1%D0%B0%D0%BF%D1%88%D0%BE" TargetMode="External"/><Relationship Id="rId19" Type="http://schemas.openxmlformats.org/officeDocument/2006/relationships/hyperlink" Target="https://ru.wikipedia.org/wiki/%D0%90%D0%BA%D0%B0%D1%82%D0%BE%D0%B2%D1%81%D0%BA%D0%BE%D0%B5" TargetMode="External"/><Relationship Id="rId4" Type="http://schemas.openxmlformats.org/officeDocument/2006/relationships/hyperlink" Target="https://ru.wikipedia.org/wiki/%D0%9A%D0%B0%D1%81%D0%BF%D0%BB%D1%8F" TargetMode="External"/><Relationship Id="rId9" Type="http://schemas.openxmlformats.org/officeDocument/2006/relationships/hyperlink" Target="https://ru.wikipedia.org/wiki/%D0%9E%D0%BB%D1%8C%D1%88%D0%B0" TargetMode="External"/><Relationship Id="rId14" Type="http://schemas.openxmlformats.org/officeDocument/2006/relationships/hyperlink" Target="https://ru.wikipedia.org/w/index.php?title=%D0%9F%D0%B5%D1%82%D1%80%D0%BE%D0%B2%D1%81%D0%BA%D0%BE%D0%B5_(%D0%9B%D0%BE%D1%81%D0%BE%D1%81%D0%BD%D0%BE)&amp;action=edit&amp;redlink=1"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2.xml"/><Relationship Id="rId4" Type="http://schemas.openxmlformats.org/officeDocument/2006/relationships/image" Target="../media/image7.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8.xml"/></Relationships>
</file>

<file path=ppt/slides/_rels/slide8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9.xml"/></Relationships>
</file>

<file path=ppt/slides/_rels/slide8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9.xml"/></Relationships>
</file>

<file path=ppt/slides/_rels/slide8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2.xml"/></Relationships>
</file>

<file path=ppt/slides/_rels/slide8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3.jpeg"/><Relationship Id="rId1" Type="http://schemas.openxmlformats.org/officeDocument/2006/relationships/slideLayout" Target="../slideLayouts/slideLayout29.xml"/><Relationship Id="rId5" Type="http://schemas.openxmlformats.org/officeDocument/2006/relationships/chart" Target="../charts/chart8.xml"/><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2.xml"/><Relationship Id="rId4" Type="http://schemas.openxmlformats.org/officeDocument/2006/relationships/image" Target="../media/image12.png"/></Relationships>
</file>

<file path=ppt/slides/_rels/slide9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5.jpeg"/><Relationship Id="rId1" Type="http://schemas.openxmlformats.org/officeDocument/2006/relationships/slideLayout" Target="../slideLayouts/slideLayout29.xml"/><Relationship Id="rId4" Type="http://schemas.openxmlformats.org/officeDocument/2006/relationships/chart" Target="../charts/chart9.xml"/></Relationships>
</file>

<file path=ppt/slides/_rels/slide91.xml.rels><?xml version="1.0" encoding="UTF-8" standalone="yes"?>
<Relationships xmlns="http://schemas.openxmlformats.org/package/2006/relationships"><Relationship Id="rId3" Type="http://schemas.openxmlformats.org/officeDocument/2006/relationships/hyperlink" Target="https://ok.ru/group52342197453037" TargetMode="External"/><Relationship Id="rId2" Type="http://schemas.openxmlformats.org/officeDocument/2006/relationships/hyperlink" Target="mailto:demidovfin@admin-smolensk.ru" TargetMode="External"/><Relationship Id="rId1" Type="http://schemas.openxmlformats.org/officeDocument/2006/relationships/slideLayout" Target="../slideLayouts/slideLayout34.xml"/><Relationship Id="rId5" Type="http://schemas.openxmlformats.org/officeDocument/2006/relationships/image" Target="../media/image67.png"/><Relationship Id="rId4" Type="http://schemas.openxmlformats.org/officeDocument/2006/relationships/hyperlink" Target="https://vk.com/id17441668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BEBA8EAE-BF5A-486C-A8C5-ECC9F3942E4B}">
                <a14:imgProps xmlns:a14="http://schemas.microsoft.com/office/drawing/2010/main">
                  <a14:imgLayer r:embed="rId3">
                    <a14:imgEffect>
                      <a14:artisticCrisscrossEtching/>
                    </a14:imgEffect>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 y="0"/>
            <a:ext cx="9175787" cy="6858000"/>
          </a:xfrm>
          <a:prstGeom prst="rect">
            <a:avLst/>
          </a:prstGeom>
          <a:ln>
            <a:noFill/>
          </a:ln>
          <a:effectLst>
            <a:outerShdw blurRad="292100" dist="139700" dir="2700000" algn="tl" rotWithShape="0">
              <a:srgbClr val="333333">
                <a:alpha val="65000"/>
              </a:srgbClr>
            </a:outerShdw>
          </a:effectLst>
        </p:spPr>
      </p:pic>
      <p:sp>
        <p:nvSpPr>
          <p:cNvPr id="107522" name="Rectangle 3"/>
          <p:cNvSpPr>
            <a:spLocks noGrp="1"/>
          </p:cNvSpPr>
          <p:nvPr>
            <p:ph type="body" idx="1"/>
          </p:nvPr>
        </p:nvSpPr>
        <p:spPr>
          <a:xfrm>
            <a:off x="14734" y="4149080"/>
            <a:ext cx="8218487" cy="2693045"/>
          </a:xfrm>
        </p:spPr>
        <p:txBody>
          <a:bodyPr/>
          <a:lstStyle/>
          <a:p>
            <a:pPr lvl="0">
              <a:buNone/>
            </a:pPr>
            <a:endParaRPr lang="ru-RU" sz="2000" b="1" dirty="0">
              <a:solidFill>
                <a:srgbClr val="1F497D"/>
              </a:solidFill>
              <a:latin typeface="Times New Roman" pitchFamily="18" charset="0"/>
            </a:endParaRPr>
          </a:p>
          <a:p>
            <a:pPr lvl="0">
              <a:buNone/>
            </a:pPr>
            <a:r>
              <a:rPr lang="ru-RU" sz="2000" b="1" dirty="0" smtClean="0">
                <a:solidFill>
                  <a:srgbClr val="1F497D"/>
                </a:solidFill>
                <a:effectLst>
                  <a:outerShdw blurRad="38100" dist="38100" dir="2700000" algn="tl">
                    <a:srgbClr val="000000">
                      <a:alpha val="43137"/>
                    </a:srgbClr>
                  </a:outerShdw>
                </a:effectLst>
                <a:latin typeface="Times New Roman" pitchFamily="18" charset="0"/>
              </a:rPr>
              <a:t>     </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НА </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ОСНОВЕ ПРОЕКТА РЕШЕНИЯ ДЕМИДОВСКОГО </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РАЙОННОГО </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СОВЕТА  </a:t>
            </a:r>
            <a:r>
              <a:rPr lang="ru-RU" sz="2000" b="1">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ДЕПУТАТОВ </a:t>
            </a:r>
            <a:r>
              <a:rPr lang="ru-RU" sz="2000" b="1"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О  БЮДЖЕТЕ  МУНИЦИПАЛЬНОГО ОБРАЗОВАНИЯ «ДЕМИДОВСКИЙ РАЙОН» СМОЛЕНСКОЙ ОБЛАСТИ НА </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2024 </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ГОД И НА ПЛАНОВЫЙ ПЕРИОД </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2025 </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и </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2026 </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ГОДОВ</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a:t>
            </a:r>
            <a:endPar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endParaRPr>
          </a:p>
          <a:p>
            <a:pPr>
              <a:buNone/>
            </a:pPr>
            <a:endParaRPr lang="ru-RU" sz="2000" b="1" dirty="0" smtClean="0">
              <a:solidFill>
                <a:schemeClr val="tx2">
                  <a:lumMod val="75000"/>
                </a:schemeClr>
              </a:solidFill>
              <a:latin typeface="Times New Roman" pitchFamily="18" charset="0"/>
              <a:cs typeface="Times New Roman" panose="02020603050405020304" pitchFamily="18" charset="0"/>
            </a:endParaRPr>
          </a:p>
          <a:p>
            <a:pPr>
              <a:buNone/>
            </a:pPr>
            <a:endParaRPr lang="ru-RU" sz="2000" b="1" dirty="0" smtClean="0">
              <a:solidFill>
                <a:schemeClr val="tx2"/>
              </a:solidFill>
              <a:latin typeface="Times New Roman" pitchFamily="18" charset="0"/>
            </a:endParaRPr>
          </a:p>
        </p:txBody>
      </p:sp>
      <p:sp>
        <p:nvSpPr>
          <p:cNvPr id="107524"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161FEF3-F183-4DC5-962F-FE42564CF263}" type="slidenum">
              <a:rPr lang="en-US" altLang="ru-RU" sz="1200">
                <a:solidFill>
                  <a:srgbClr val="898989"/>
                </a:solidFill>
                <a:latin typeface="Calibri" pitchFamily="34" charset="0"/>
              </a:rPr>
              <a:pPr algn="r"/>
              <a:t>1</a:t>
            </a:fld>
            <a:endParaRPr lang="en-US" altLang="ru-RU" sz="1200">
              <a:solidFill>
                <a:srgbClr val="898989"/>
              </a:solidFill>
              <a:latin typeface="Calibri" pitchFamily="34" charset="0"/>
            </a:endParaRPr>
          </a:p>
        </p:txBody>
      </p:sp>
      <p:sp>
        <p:nvSpPr>
          <p:cNvPr id="3" name="Заголовок 2"/>
          <p:cNvSpPr>
            <a:spLocks noGrp="1"/>
          </p:cNvSpPr>
          <p:nvPr>
            <p:ph type="title"/>
          </p:nvPr>
        </p:nvSpPr>
        <p:spPr>
          <a:xfrm>
            <a:off x="473092" y="476672"/>
            <a:ext cx="8229600" cy="1143000"/>
          </a:xfrm>
        </p:spPr>
        <p:txBody>
          <a:bodyPr/>
          <a:lstStyle/>
          <a:p>
            <a:pPr lvl="0" algn="r"/>
            <a:r>
              <a:rPr lang="ru-RU" b="1" dirty="0">
                <a:solidFill>
                  <a:schemeClr val="tx2">
                    <a:lumMod val="75000"/>
                  </a:schemeClr>
                </a:solidFill>
                <a:latin typeface="Bahnschrift SemiLight Condensed" panose="020B0502040204020203" pitchFamily="34" charset="0"/>
              </a:rPr>
              <a:t>БЮДЖЕТ </a:t>
            </a:r>
            <a:r>
              <a:rPr lang="ru-RU" b="1" dirty="0" smtClean="0">
                <a:solidFill>
                  <a:schemeClr val="tx2">
                    <a:lumMod val="75000"/>
                  </a:schemeClr>
                </a:solidFill>
                <a:latin typeface="Bahnschrift SemiLight Condensed" panose="020B0502040204020203" pitchFamily="34" charset="0"/>
              </a:rPr>
              <a:t/>
            </a:r>
            <a:br>
              <a:rPr lang="ru-RU" b="1" dirty="0" smtClean="0">
                <a:solidFill>
                  <a:schemeClr val="tx2">
                    <a:lumMod val="75000"/>
                  </a:schemeClr>
                </a:solidFill>
                <a:latin typeface="Bahnschrift SemiLight Condensed" panose="020B0502040204020203" pitchFamily="34" charset="0"/>
              </a:rPr>
            </a:br>
            <a:r>
              <a:rPr lang="ru-RU" b="1" dirty="0" smtClean="0">
                <a:solidFill>
                  <a:schemeClr val="tx2">
                    <a:lumMod val="75000"/>
                  </a:schemeClr>
                </a:solidFill>
                <a:latin typeface="Bahnschrift SemiLight Condensed" panose="020B0502040204020203" pitchFamily="34" charset="0"/>
              </a:rPr>
              <a:t>ДЛЯ </a:t>
            </a:r>
            <a:r>
              <a:rPr lang="ru-RU" b="1" dirty="0">
                <a:solidFill>
                  <a:schemeClr val="tx2">
                    <a:lumMod val="75000"/>
                  </a:schemeClr>
                </a:solidFill>
                <a:latin typeface="Bahnschrift SemiLight Condensed" panose="020B0502040204020203" pitchFamily="34" charset="0"/>
              </a:rPr>
              <a:t>ГРАЖДАН</a:t>
            </a:r>
            <a:r>
              <a:rPr lang="ru-RU" b="1" dirty="0">
                <a:solidFill>
                  <a:srgbClr val="1F497D"/>
                </a:solidFill>
                <a:latin typeface="Times New Roman" pitchFamily="18" charset="0"/>
              </a:rPr>
              <a:t/>
            </a:r>
            <a:br>
              <a:rPr lang="ru-RU" b="1" dirty="0">
                <a:solidFill>
                  <a:srgbClr val="1F497D"/>
                </a:solidFill>
                <a:latin typeface="Times New Roman" pitchFamily="18" charset="0"/>
              </a:rPr>
            </a:b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 Box 14"/>
          <p:cNvSpPr txBox="1">
            <a:spLocks noChangeArrowheads="1"/>
          </p:cNvSpPr>
          <p:nvPr/>
        </p:nvSpPr>
        <p:spPr bwMode="auto">
          <a:xfrm>
            <a:off x="1463833" y="479424"/>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4" name="Прямоугольник 3"/>
          <p:cNvSpPr/>
          <p:nvPr/>
        </p:nvSpPr>
        <p:spPr>
          <a:xfrm>
            <a:off x="467544" y="764704"/>
            <a:ext cx="8568952" cy="2462213"/>
          </a:xfrm>
          <a:prstGeom prst="rect">
            <a:avLst/>
          </a:prstGeom>
        </p:spPr>
        <p:txBody>
          <a:bodyPr wrap="square">
            <a:spAutoFit/>
          </a:bodyPr>
          <a:lstStyle/>
          <a:p>
            <a:r>
              <a:rPr lang="ru-RU" dirty="0">
                <a:solidFill>
                  <a:srgbClr val="000066"/>
                </a:solidFill>
              </a:rPr>
              <a:t>Каждое публично-правовое образование имеет свой бюджет. </a:t>
            </a:r>
            <a:endParaRPr lang="ru-RU" dirty="0" smtClean="0">
              <a:solidFill>
                <a:srgbClr val="000066"/>
              </a:solidFill>
            </a:endParaRPr>
          </a:p>
          <a:p>
            <a:r>
              <a:rPr lang="ru-RU" dirty="0" smtClean="0">
                <a:solidFill>
                  <a:srgbClr val="000066"/>
                </a:solidFill>
              </a:rPr>
              <a:t>Свой </a:t>
            </a:r>
            <a:r>
              <a:rPr lang="ru-RU" dirty="0">
                <a:solidFill>
                  <a:srgbClr val="000066"/>
                </a:solidFill>
              </a:rPr>
              <a:t>бюджет есть у каждого поселения </a:t>
            </a:r>
            <a:r>
              <a:rPr lang="ru-RU" dirty="0" smtClean="0">
                <a:solidFill>
                  <a:srgbClr val="000066"/>
                </a:solidFill>
              </a:rPr>
              <a:t>Демидовского </a:t>
            </a:r>
            <a:r>
              <a:rPr lang="ru-RU" dirty="0">
                <a:solidFill>
                  <a:srgbClr val="000066"/>
                </a:solidFill>
              </a:rPr>
              <a:t>района и свой бюджет есть у муниципального образования «</a:t>
            </a:r>
            <a:r>
              <a:rPr lang="ru-RU" dirty="0" smtClean="0">
                <a:solidFill>
                  <a:srgbClr val="000066"/>
                </a:solidFill>
              </a:rPr>
              <a:t>Демидовский </a:t>
            </a:r>
            <a:r>
              <a:rPr lang="ru-RU" dirty="0">
                <a:solidFill>
                  <a:srgbClr val="000066"/>
                </a:solidFill>
              </a:rPr>
              <a:t>район» (бюджет муниципального района). Свод бюджетов на соответствующей территории представляет собой консолидированный бюджет. </a:t>
            </a:r>
            <a:endParaRPr lang="ru-RU" dirty="0" smtClean="0">
              <a:solidFill>
                <a:srgbClr val="000066"/>
              </a:solidFill>
            </a:endParaRPr>
          </a:p>
          <a:p>
            <a:endParaRPr lang="ru-RU" b="1" u="sng" dirty="0" smtClean="0">
              <a:solidFill>
                <a:srgbClr val="000066"/>
              </a:solidFill>
              <a:effectLst>
                <a:outerShdw blurRad="38100" dist="38100" dir="2700000" algn="tl">
                  <a:srgbClr val="000000">
                    <a:alpha val="43137"/>
                  </a:srgbClr>
                </a:outerShdw>
              </a:effectLst>
            </a:endParaRPr>
          </a:p>
          <a:p>
            <a:r>
              <a:rPr lang="ru-RU" b="1" u="sng" dirty="0" smtClean="0">
                <a:solidFill>
                  <a:srgbClr val="000066"/>
                </a:solidFill>
                <a:effectLst>
                  <a:outerShdw blurRad="38100" dist="38100" dir="2700000" algn="tl">
                    <a:srgbClr val="000000">
                      <a:alpha val="43137"/>
                    </a:srgbClr>
                  </a:outerShdw>
                </a:effectLst>
              </a:rPr>
              <a:t>Консолидированный </a:t>
            </a:r>
            <a:r>
              <a:rPr lang="ru-RU" b="1" u="sng" dirty="0">
                <a:solidFill>
                  <a:srgbClr val="000066"/>
                </a:solidFill>
                <a:effectLst>
                  <a:outerShdw blurRad="38100" dist="38100" dir="2700000" algn="tl">
                    <a:srgbClr val="000000">
                      <a:alpha val="43137"/>
                    </a:srgbClr>
                  </a:outerShdw>
                </a:effectLst>
              </a:rPr>
              <a:t>бюджет </a:t>
            </a:r>
            <a:r>
              <a:rPr lang="ru-RU" dirty="0">
                <a:solidFill>
                  <a:srgbClr val="000066"/>
                </a:solidFill>
              </a:rPr>
              <a:t>- свод бюджетов бюджетной системы Российской Федерации на соответствующей территории (за исключением бюджетов государственных внебюджетных фондов) без учета межбюджетных трансфертов между этими бюджетами. </a:t>
            </a:r>
          </a:p>
          <a:p>
            <a:endParaRPr lang="ru-RU" sz="800" dirty="0" smtClean="0">
              <a:solidFill>
                <a:srgbClr val="000066"/>
              </a:solidFill>
            </a:endParaRPr>
          </a:p>
          <a:p>
            <a:pPr algn="ctr"/>
            <a:r>
              <a:rPr lang="ru-RU" dirty="0" smtClean="0">
                <a:solidFill>
                  <a:srgbClr val="000066"/>
                </a:solidFill>
              </a:rPr>
              <a:t>Консолидированный </a:t>
            </a:r>
            <a:r>
              <a:rPr lang="ru-RU" dirty="0">
                <a:solidFill>
                  <a:srgbClr val="000066"/>
                </a:solidFill>
              </a:rPr>
              <a:t>бюджет муниципального образования «</a:t>
            </a:r>
            <a:r>
              <a:rPr lang="ru-RU" dirty="0" smtClean="0">
                <a:solidFill>
                  <a:srgbClr val="000066"/>
                </a:solidFill>
              </a:rPr>
              <a:t>Демидовский </a:t>
            </a:r>
            <a:r>
              <a:rPr lang="ru-RU" dirty="0">
                <a:solidFill>
                  <a:srgbClr val="000066"/>
                </a:solidFill>
              </a:rPr>
              <a:t>район» Смоленской области представлен на схеме: </a:t>
            </a:r>
          </a:p>
        </p:txBody>
      </p:sp>
      <p:sp>
        <p:nvSpPr>
          <p:cNvPr id="8" name="Скругленный прямоугольник 7"/>
          <p:cNvSpPr/>
          <p:nvPr/>
        </p:nvSpPr>
        <p:spPr>
          <a:xfrm>
            <a:off x="1760003" y="3226917"/>
            <a:ext cx="6253578" cy="418107"/>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КОНСОЛИДИРОВАННЫЙ БЮДЖЕТ МУНИЦИПАЛЬНОГО РАЙОНА</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a:xfrm>
            <a:off x="555969" y="3789040"/>
            <a:ext cx="2376264" cy="720080"/>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МУНИЦИПАЛЬНОГО РАЙОНА</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0" name="Скругленный прямоугольник 9"/>
          <p:cNvSpPr/>
          <p:nvPr/>
        </p:nvSpPr>
        <p:spPr>
          <a:xfrm>
            <a:off x="3797914" y="3809731"/>
            <a:ext cx="1908212" cy="720080"/>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ГОРОДСКИХ ПОСЕЛЕНИЙ</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6732240" y="3809731"/>
            <a:ext cx="2016224" cy="635574"/>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СЕЛЬСКИХ ПОСЕЛЕНИЙ</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2" name="Скругленный прямоугольник 11"/>
          <p:cNvSpPr/>
          <p:nvPr/>
        </p:nvSpPr>
        <p:spPr>
          <a:xfrm>
            <a:off x="3059832" y="4797152"/>
            <a:ext cx="2196244"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Демидовского городского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3" name="Скругленный прямоугольник 12"/>
          <p:cNvSpPr/>
          <p:nvPr/>
        </p:nvSpPr>
        <p:spPr>
          <a:xfrm>
            <a:off x="3059832" y="5411608"/>
            <a:ext cx="2196244"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Пржевальского городского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4" name="Скругленный прямоугольник 13"/>
          <p:cNvSpPr/>
          <p:nvPr/>
        </p:nvSpPr>
        <p:spPr>
          <a:xfrm>
            <a:off x="5861400" y="4545124"/>
            <a:ext cx="2704795"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Борковского сельского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5" name="Скругленный прямоугольник 14"/>
          <p:cNvSpPr/>
          <p:nvPr/>
        </p:nvSpPr>
        <p:spPr>
          <a:xfrm>
            <a:off x="5861401" y="5049180"/>
            <a:ext cx="2704794"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a:t>
            </a:r>
            <a:r>
              <a:rPr lang="ru-RU" b="1" dirty="0" err="1" smtClean="0">
                <a:solidFill>
                  <a:srgbClr val="000066"/>
                </a:solidFill>
                <a:latin typeface="Times New Roman" panose="02020603050405020304" pitchFamily="18" charset="0"/>
                <a:cs typeface="Times New Roman" panose="02020603050405020304" pitchFamily="18" charset="0"/>
              </a:rPr>
              <a:t>Заборьевского</a:t>
            </a:r>
            <a:r>
              <a:rPr lang="ru-RU" b="1" dirty="0" smtClean="0">
                <a:solidFill>
                  <a:srgbClr val="000066"/>
                </a:solidFill>
                <a:latin typeface="Times New Roman" panose="02020603050405020304" pitchFamily="18" charset="0"/>
                <a:cs typeface="Times New Roman" panose="02020603050405020304" pitchFamily="18" charset="0"/>
              </a:rPr>
              <a:t> сельского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6" name="Скругленный прямоугольник 15"/>
          <p:cNvSpPr/>
          <p:nvPr/>
        </p:nvSpPr>
        <p:spPr>
          <a:xfrm>
            <a:off x="5846094" y="5568980"/>
            <a:ext cx="2704794"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Слободского сельского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7" name="Скругленный прямоугольник 16"/>
          <p:cNvSpPr/>
          <p:nvPr/>
        </p:nvSpPr>
        <p:spPr>
          <a:xfrm>
            <a:off x="5861401" y="6073036"/>
            <a:ext cx="2704794"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a:t>
            </a:r>
            <a:r>
              <a:rPr lang="ru-RU" b="1" dirty="0" err="1" smtClean="0">
                <a:solidFill>
                  <a:srgbClr val="000066"/>
                </a:solidFill>
                <a:latin typeface="Times New Roman" panose="02020603050405020304" pitchFamily="18" charset="0"/>
                <a:cs typeface="Times New Roman" panose="02020603050405020304" pitchFamily="18" charset="0"/>
              </a:rPr>
              <a:t>Титовщинского</a:t>
            </a:r>
            <a:r>
              <a:rPr lang="ru-RU" b="1" dirty="0" smtClean="0">
                <a:solidFill>
                  <a:srgbClr val="000066"/>
                </a:solidFill>
                <a:latin typeface="Times New Roman" panose="02020603050405020304" pitchFamily="18" charset="0"/>
                <a:cs typeface="Times New Roman" panose="02020603050405020304" pitchFamily="18" charset="0"/>
              </a:rPr>
              <a:t> сельского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cxnSp>
        <p:nvCxnSpPr>
          <p:cNvPr id="19" name="Прямая соединительная линия 18"/>
          <p:cNvCxnSpPr/>
          <p:nvPr/>
        </p:nvCxnSpPr>
        <p:spPr>
          <a:xfrm>
            <a:off x="2123728" y="3645024"/>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4644008" y="3645024"/>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7524328" y="3645024"/>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5508104" y="4545124"/>
            <a:ext cx="0" cy="111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a:stCxn id="12" idx="3"/>
          </p:cNvCxnSpPr>
          <p:nvPr/>
        </p:nvCxnSpPr>
        <p:spPr>
          <a:xfrm>
            <a:off x="5256076" y="5049180"/>
            <a:ext cx="2520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a:endCxn id="13" idx="3"/>
          </p:cNvCxnSpPr>
          <p:nvPr/>
        </p:nvCxnSpPr>
        <p:spPr>
          <a:xfrm flipH="1">
            <a:off x="5256076" y="5663636"/>
            <a:ext cx="2520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a:off x="8748464" y="4445305"/>
            <a:ext cx="0" cy="1879759"/>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a:stCxn id="14" idx="3"/>
          </p:cNvCxnSpPr>
          <p:nvPr/>
        </p:nvCxnSpPr>
        <p:spPr>
          <a:xfrm>
            <a:off x="8566195" y="4797152"/>
            <a:ext cx="1822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a:stCxn id="15" idx="3"/>
          </p:cNvCxnSpPr>
          <p:nvPr/>
        </p:nvCxnSpPr>
        <p:spPr>
          <a:xfrm>
            <a:off x="8566195" y="5301208"/>
            <a:ext cx="1822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a:stCxn id="16" idx="3"/>
          </p:cNvCxnSpPr>
          <p:nvPr/>
        </p:nvCxnSpPr>
        <p:spPr>
          <a:xfrm>
            <a:off x="8550888" y="5821008"/>
            <a:ext cx="1975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a:endCxn id="17" idx="3"/>
          </p:cNvCxnSpPr>
          <p:nvPr/>
        </p:nvCxnSpPr>
        <p:spPr>
          <a:xfrm flipH="1">
            <a:off x="8566195" y="6325064"/>
            <a:ext cx="18226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0689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6" descr="money_6d42b053"/>
          <p:cNvPicPr>
            <a:picLocks noChangeAspect="1" noChangeArrowheads="1"/>
          </p:cNvPicPr>
          <p:nvPr/>
        </p:nvPicPr>
        <p:blipFill>
          <a:blip r:embed="rId2" cstate="print"/>
          <a:srcRect/>
          <a:stretch>
            <a:fillRect/>
          </a:stretch>
        </p:blipFill>
        <p:spPr bwMode="auto">
          <a:xfrm>
            <a:off x="323528" y="404664"/>
            <a:ext cx="2107100" cy="2058549"/>
          </a:xfrm>
          <a:prstGeom prst="rect">
            <a:avLst/>
          </a:prstGeom>
          <a:noFill/>
          <a:ln w="9525">
            <a:noFill/>
            <a:miter lim="800000"/>
            <a:headEnd/>
            <a:tailEnd/>
          </a:ln>
        </p:spPr>
      </p:pic>
      <p:grpSp>
        <p:nvGrpSpPr>
          <p:cNvPr id="63490" name="Group 27"/>
          <p:cNvGrpSpPr>
            <a:grpSpLocks/>
          </p:cNvGrpSpPr>
          <p:nvPr/>
        </p:nvGrpSpPr>
        <p:grpSpPr bwMode="auto">
          <a:xfrm>
            <a:off x="468313" y="571500"/>
            <a:ext cx="8281987" cy="5881688"/>
            <a:chOff x="476" y="360"/>
            <a:chExt cx="5217" cy="3705"/>
          </a:xfrm>
        </p:grpSpPr>
        <p:sp>
          <p:nvSpPr>
            <p:cNvPr id="63492" name="Rectangle 4"/>
            <p:cNvSpPr>
              <a:spLocks noChangeArrowheads="1"/>
            </p:cNvSpPr>
            <p:nvPr/>
          </p:nvSpPr>
          <p:spPr bwMode="auto">
            <a:xfrm>
              <a:off x="1519" y="360"/>
              <a:ext cx="4037" cy="543"/>
            </a:xfrm>
            <a:prstGeom prst="rect">
              <a:avLst/>
            </a:prstGeom>
            <a:noFill/>
            <a:ln w="9525">
              <a:noFill/>
              <a:miter lim="800000"/>
              <a:headEnd/>
              <a:tailEnd/>
            </a:ln>
          </p:spPr>
          <p:txBody>
            <a:bodyPr>
              <a:spAutoFit/>
            </a:bodyPr>
            <a:lstStyle/>
            <a:p>
              <a:pPr algn="ctr"/>
              <a:endParaRPr lang="ru-RU" sz="1800" b="1" dirty="0" smtClean="0">
                <a:solidFill>
                  <a:schemeClr val="hlink"/>
                </a:solidFill>
              </a:endParaRPr>
            </a:p>
            <a:p>
              <a:pPr algn="ctr"/>
              <a:r>
                <a:rPr lang="ru-RU" sz="1600" b="1" u="sng" dirty="0" smtClean="0">
                  <a:solidFill>
                    <a:srgbClr val="000066"/>
                  </a:solidFill>
                  <a:effectLst>
                    <a:outerShdw blurRad="38100" dist="38100" dir="2700000" algn="tl">
                      <a:srgbClr val="000000">
                        <a:alpha val="43137"/>
                      </a:srgbClr>
                    </a:outerShdw>
                  </a:effectLst>
                </a:rPr>
                <a:t>Доходы бюджета </a:t>
              </a:r>
              <a:r>
                <a:rPr lang="ru-RU" sz="1600" b="1" dirty="0">
                  <a:solidFill>
                    <a:srgbClr val="000066"/>
                  </a:solidFill>
                </a:rPr>
                <a:t>– это безвозмездные и безвозвратные</a:t>
              </a:r>
            </a:p>
            <a:p>
              <a:pPr algn="ctr"/>
              <a:r>
                <a:rPr lang="ru-RU" sz="1600" b="1" dirty="0">
                  <a:solidFill>
                    <a:srgbClr val="000066"/>
                  </a:solidFill>
                </a:rPr>
                <a:t>поступления денежных средств в бюджет.</a:t>
              </a:r>
            </a:p>
          </p:txBody>
        </p:sp>
        <p:sp>
          <p:nvSpPr>
            <p:cNvPr id="63493" name="AutoShape 12"/>
            <p:cNvSpPr>
              <a:spLocks noChangeArrowheads="1"/>
            </p:cNvSpPr>
            <p:nvPr/>
          </p:nvSpPr>
          <p:spPr bwMode="auto">
            <a:xfrm>
              <a:off x="2449" y="987"/>
              <a:ext cx="2495"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800" b="1">
                  <a:solidFill>
                    <a:schemeClr val="bg1"/>
                  </a:solidFill>
                </a:rPr>
                <a:t>Доходы бюджета</a:t>
              </a:r>
            </a:p>
          </p:txBody>
        </p:sp>
        <p:sp>
          <p:nvSpPr>
            <p:cNvPr id="63494" name="AutoShape 13"/>
            <p:cNvSpPr>
              <a:spLocks noChangeArrowheads="1"/>
            </p:cNvSpPr>
            <p:nvPr/>
          </p:nvSpPr>
          <p:spPr bwMode="auto">
            <a:xfrm>
              <a:off x="476"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a:solidFill>
                    <a:schemeClr val="bg1"/>
                  </a:solidFill>
                </a:rPr>
                <a:t>Налоговые доходы</a:t>
              </a:r>
            </a:p>
          </p:txBody>
        </p:sp>
        <p:sp>
          <p:nvSpPr>
            <p:cNvPr id="63495" name="AutoShape 14"/>
            <p:cNvSpPr>
              <a:spLocks noChangeArrowheads="1"/>
            </p:cNvSpPr>
            <p:nvPr/>
          </p:nvSpPr>
          <p:spPr bwMode="auto">
            <a:xfrm>
              <a:off x="2245"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b="1">
                  <a:solidFill>
                    <a:schemeClr val="bg1"/>
                  </a:solidFill>
                </a:rPr>
                <a:t>Неналоговые доходы</a:t>
              </a:r>
            </a:p>
          </p:txBody>
        </p:sp>
        <p:sp>
          <p:nvSpPr>
            <p:cNvPr id="63496" name="AutoShape 15"/>
            <p:cNvSpPr>
              <a:spLocks noChangeArrowheads="1"/>
            </p:cNvSpPr>
            <p:nvPr/>
          </p:nvSpPr>
          <p:spPr bwMode="auto">
            <a:xfrm>
              <a:off x="4014"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b="1">
                  <a:solidFill>
                    <a:schemeClr val="bg1"/>
                  </a:solidFill>
                </a:rPr>
                <a:t>Безвозмездные поступления</a:t>
              </a:r>
            </a:p>
          </p:txBody>
        </p:sp>
        <p:sp>
          <p:nvSpPr>
            <p:cNvPr id="63497" name="AutoShape 16"/>
            <p:cNvSpPr>
              <a:spLocks noChangeArrowheads="1"/>
            </p:cNvSpPr>
            <p:nvPr/>
          </p:nvSpPr>
          <p:spPr bwMode="auto">
            <a:xfrm>
              <a:off x="476" y="1797"/>
              <a:ext cx="1678" cy="2268"/>
            </a:xfrm>
            <a:prstGeom prst="flowChartAlternateProcess">
              <a:avLst/>
            </a:prstGeom>
            <a:solidFill>
              <a:srgbClr val="FF9933"/>
            </a:solidFill>
            <a:ln w="9525">
              <a:solidFill>
                <a:srgbClr val="C0C0C0"/>
              </a:solidFill>
              <a:miter lim="800000"/>
              <a:headEnd/>
              <a:tailEnd/>
            </a:ln>
          </p:spPr>
          <p:txBody>
            <a:bodyPr wrap="none" anchor="ctr"/>
            <a:lstStyle/>
            <a:p>
              <a:pPr algn="ctr"/>
              <a:r>
                <a:rPr lang="ru-RU" sz="1600" b="1" dirty="0"/>
                <a:t>Поступления от уплаты</a:t>
              </a:r>
            </a:p>
            <a:p>
              <a:pPr algn="ctr"/>
              <a:r>
                <a:rPr lang="ru-RU" sz="1600" b="1" dirty="0"/>
                <a:t>налогов, установленных</a:t>
              </a:r>
            </a:p>
            <a:p>
              <a:pPr algn="ctr"/>
              <a:r>
                <a:rPr lang="ru-RU" sz="1600" b="1" dirty="0"/>
                <a:t>Налоговым кодексом</a:t>
              </a:r>
            </a:p>
            <a:p>
              <a:pPr algn="ctr"/>
              <a:r>
                <a:rPr lang="ru-RU" sz="1600" b="1" dirty="0"/>
                <a:t>Российской Федерации,</a:t>
              </a:r>
            </a:p>
            <a:p>
              <a:pPr algn="ctr"/>
              <a:r>
                <a:rPr lang="ru-RU" sz="1600" b="1" dirty="0"/>
                <a:t>например:</a:t>
              </a:r>
            </a:p>
            <a:p>
              <a:pPr algn="ctr"/>
              <a:r>
                <a:rPr lang="ru-RU" sz="1600" b="1" dirty="0"/>
                <a:t>- акцизы;</a:t>
              </a:r>
            </a:p>
            <a:p>
              <a:pPr algn="ctr"/>
              <a:r>
                <a:rPr lang="ru-RU" sz="1600" b="1" dirty="0"/>
                <a:t>- налог на доходы</a:t>
              </a:r>
            </a:p>
            <a:p>
              <a:pPr algn="ctr"/>
              <a:r>
                <a:rPr lang="ru-RU" sz="1600" b="1" dirty="0"/>
                <a:t>физических лиц</a:t>
              </a:r>
              <a:r>
                <a:rPr lang="ru-RU" sz="1600" b="1" dirty="0" smtClean="0"/>
                <a:t>;</a:t>
              </a:r>
            </a:p>
            <a:p>
              <a:pPr algn="ctr"/>
              <a:r>
                <a:rPr lang="ru-RU" sz="1600" b="1" dirty="0" smtClean="0"/>
                <a:t>-налоги на совокупный</a:t>
              </a:r>
            </a:p>
            <a:p>
              <a:pPr algn="ctr"/>
              <a:r>
                <a:rPr lang="ru-RU" sz="1600" b="1" dirty="0" smtClean="0"/>
                <a:t> доход,</a:t>
              </a:r>
              <a:endParaRPr lang="ru-RU" sz="1600" b="1" dirty="0"/>
            </a:p>
            <a:p>
              <a:pPr algn="ctr"/>
              <a:r>
                <a:rPr lang="ru-RU" sz="1600" b="1" dirty="0"/>
                <a:t>- другие налоги.</a:t>
              </a:r>
            </a:p>
          </p:txBody>
        </p:sp>
        <p:sp>
          <p:nvSpPr>
            <p:cNvPr id="63498" name="AutoShape 17"/>
            <p:cNvSpPr>
              <a:spLocks noChangeArrowheads="1"/>
            </p:cNvSpPr>
            <p:nvPr/>
          </p:nvSpPr>
          <p:spPr bwMode="auto">
            <a:xfrm>
              <a:off x="2245" y="1797"/>
              <a:ext cx="1678" cy="2268"/>
            </a:xfrm>
            <a:prstGeom prst="flowChartAlternateProcess">
              <a:avLst/>
            </a:prstGeom>
            <a:solidFill>
              <a:srgbClr val="FF9933"/>
            </a:solidFill>
            <a:ln w="9525">
              <a:noFill/>
              <a:miter lim="800000"/>
              <a:headEnd/>
              <a:tailEnd/>
            </a:ln>
          </p:spPr>
          <p:txBody>
            <a:bodyPr wrap="none" anchor="ctr"/>
            <a:lstStyle/>
            <a:p>
              <a:pPr algn="ctr"/>
              <a:r>
                <a:rPr lang="ru-RU" sz="1600" b="1" dirty="0"/>
                <a:t>Поступления от уплаты</a:t>
              </a:r>
            </a:p>
            <a:p>
              <a:pPr algn="ctr"/>
              <a:r>
                <a:rPr lang="ru-RU" sz="1600" b="1" dirty="0"/>
                <a:t>других платежей и сборов,</a:t>
              </a:r>
            </a:p>
            <a:p>
              <a:pPr algn="ctr"/>
              <a:r>
                <a:rPr lang="ru-RU" sz="1600" b="1" dirty="0"/>
                <a:t>установленных</a:t>
              </a:r>
            </a:p>
            <a:p>
              <a:pPr algn="ctr"/>
              <a:r>
                <a:rPr lang="ru-RU" sz="1600" b="1" dirty="0"/>
                <a:t>Законодательством</a:t>
              </a:r>
            </a:p>
            <a:p>
              <a:pPr algn="ctr"/>
              <a:r>
                <a:rPr lang="ru-RU" sz="1600" b="1" dirty="0"/>
                <a:t>Российской Федерации,</a:t>
              </a:r>
            </a:p>
            <a:p>
              <a:pPr algn="ctr"/>
              <a:r>
                <a:rPr lang="ru-RU" sz="1600" b="1" dirty="0"/>
                <a:t>а также</a:t>
              </a:r>
            </a:p>
            <a:p>
              <a:pPr algn="ctr"/>
              <a:r>
                <a:rPr lang="ru-RU" sz="1600" b="1" dirty="0"/>
                <a:t>штрафов за нарушение</a:t>
              </a:r>
            </a:p>
            <a:p>
              <a:pPr algn="ctr"/>
              <a:r>
                <a:rPr lang="ru-RU" sz="1600" b="1" dirty="0"/>
                <a:t>законодательства,</a:t>
              </a:r>
            </a:p>
            <a:p>
              <a:pPr algn="ctr"/>
              <a:r>
                <a:rPr lang="ru-RU" sz="1600" b="1" dirty="0"/>
                <a:t>например:</a:t>
              </a:r>
            </a:p>
            <a:p>
              <a:pPr algn="ctr"/>
              <a:r>
                <a:rPr lang="ru-RU" sz="1600" b="1" dirty="0"/>
                <a:t>-доходы от использования</a:t>
              </a:r>
            </a:p>
            <a:p>
              <a:pPr algn="ctr"/>
              <a:r>
                <a:rPr lang="ru-RU" sz="1600" b="1" dirty="0"/>
                <a:t>муниципального имущества</a:t>
              </a:r>
            </a:p>
            <a:p>
              <a:pPr algn="ctr"/>
              <a:r>
                <a:rPr lang="ru-RU" sz="1600" b="1" dirty="0"/>
                <a:t>и земли;</a:t>
              </a:r>
            </a:p>
            <a:p>
              <a:pPr algn="ctr"/>
              <a:r>
                <a:rPr lang="ru-RU" sz="1600" b="1" dirty="0"/>
                <a:t>- штрафные санкции;</a:t>
              </a:r>
            </a:p>
            <a:p>
              <a:pPr algn="ctr"/>
              <a:r>
                <a:rPr lang="ru-RU" sz="1600" b="1" dirty="0"/>
                <a:t>- другие.</a:t>
              </a:r>
            </a:p>
          </p:txBody>
        </p:sp>
        <p:sp>
          <p:nvSpPr>
            <p:cNvPr id="63499" name="AutoShape 18"/>
            <p:cNvSpPr>
              <a:spLocks noChangeArrowheads="1"/>
            </p:cNvSpPr>
            <p:nvPr/>
          </p:nvSpPr>
          <p:spPr bwMode="auto">
            <a:xfrm>
              <a:off x="4014" y="1797"/>
              <a:ext cx="1678" cy="2268"/>
            </a:xfrm>
            <a:prstGeom prst="flowChartAlternateProcess">
              <a:avLst/>
            </a:prstGeom>
            <a:solidFill>
              <a:srgbClr val="FF9933"/>
            </a:solidFill>
            <a:ln w="9525">
              <a:noFill/>
              <a:miter lim="800000"/>
              <a:headEnd/>
              <a:tailEnd/>
            </a:ln>
          </p:spPr>
          <p:txBody>
            <a:bodyPr wrap="none" anchor="ctr"/>
            <a:lstStyle/>
            <a:p>
              <a:pPr algn="ctr"/>
              <a:r>
                <a:rPr lang="ru-RU" sz="1600" b="1"/>
                <a:t>Поступления от</a:t>
              </a:r>
            </a:p>
            <a:p>
              <a:pPr algn="ctr"/>
              <a:r>
                <a:rPr lang="ru-RU" sz="1600" b="1"/>
                <a:t>других бюджетов</a:t>
              </a:r>
            </a:p>
            <a:p>
              <a:pPr algn="ctr"/>
              <a:r>
                <a:rPr lang="ru-RU" sz="1600" b="1"/>
                <a:t>бюджетной системы</a:t>
              </a:r>
            </a:p>
            <a:p>
              <a:pPr algn="ctr"/>
              <a:r>
                <a:rPr lang="ru-RU" sz="1600" b="1"/>
                <a:t>(межбюджетные</a:t>
              </a:r>
            </a:p>
            <a:p>
              <a:pPr algn="ctr"/>
              <a:r>
                <a:rPr lang="ru-RU" sz="1600" b="1"/>
                <a:t>трансферты),</a:t>
              </a:r>
            </a:p>
            <a:p>
              <a:pPr algn="ctr"/>
              <a:r>
                <a:rPr lang="ru-RU" sz="1600" b="1"/>
                <a:t>организаций,</a:t>
              </a:r>
            </a:p>
            <a:p>
              <a:pPr algn="ctr"/>
              <a:r>
                <a:rPr lang="ru-RU" sz="1600" b="1"/>
                <a:t>граждан (кроме</a:t>
              </a:r>
            </a:p>
            <a:p>
              <a:pPr algn="ctr"/>
              <a:r>
                <a:rPr lang="ru-RU" sz="1600" b="1"/>
                <a:t>налоговых и</a:t>
              </a:r>
            </a:p>
            <a:p>
              <a:pPr algn="ctr"/>
              <a:r>
                <a:rPr lang="ru-RU" sz="1600" b="1"/>
                <a:t>неналоговых</a:t>
              </a:r>
            </a:p>
            <a:p>
              <a:pPr algn="ctr"/>
              <a:r>
                <a:rPr lang="ru-RU" sz="1600" b="1"/>
                <a:t>доходов).</a:t>
              </a:r>
            </a:p>
          </p:txBody>
        </p:sp>
        <p:sp>
          <p:nvSpPr>
            <p:cNvPr id="63500" name="Line 21"/>
            <p:cNvSpPr>
              <a:spLocks noChangeShapeType="1"/>
            </p:cNvSpPr>
            <p:nvPr/>
          </p:nvSpPr>
          <p:spPr bwMode="auto">
            <a:xfrm>
              <a:off x="3651" y="1298"/>
              <a:ext cx="0" cy="91"/>
            </a:xfrm>
            <a:prstGeom prst="line">
              <a:avLst/>
            </a:prstGeom>
            <a:noFill/>
            <a:ln w="9525">
              <a:solidFill>
                <a:schemeClr val="tx1"/>
              </a:solidFill>
              <a:round/>
              <a:headEnd/>
              <a:tailEnd/>
            </a:ln>
          </p:spPr>
          <p:txBody>
            <a:bodyPr/>
            <a:lstStyle/>
            <a:p>
              <a:endParaRPr lang="ru-RU"/>
            </a:p>
          </p:txBody>
        </p:sp>
        <p:sp>
          <p:nvSpPr>
            <p:cNvPr id="63501" name="Line 22"/>
            <p:cNvSpPr>
              <a:spLocks noChangeShapeType="1"/>
            </p:cNvSpPr>
            <p:nvPr/>
          </p:nvSpPr>
          <p:spPr bwMode="auto">
            <a:xfrm flipH="1">
              <a:off x="1292" y="1389"/>
              <a:ext cx="2359" cy="0"/>
            </a:xfrm>
            <a:prstGeom prst="line">
              <a:avLst/>
            </a:prstGeom>
            <a:noFill/>
            <a:ln w="9525">
              <a:solidFill>
                <a:schemeClr val="tx1"/>
              </a:solidFill>
              <a:round/>
              <a:headEnd/>
              <a:tailEnd/>
            </a:ln>
          </p:spPr>
          <p:txBody>
            <a:bodyPr/>
            <a:lstStyle/>
            <a:p>
              <a:endParaRPr lang="ru-RU"/>
            </a:p>
          </p:txBody>
        </p:sp>
        <p:sp>
          <p:nvSpPr>
            <p:cNvPr id="63502" name="Line 23"/>
            <p:cNvSpPr>
              <a:spLocks noChangeShapeType="1"/>
            </p:cNvSpPr>
            <p:nvPr/>
          </p:nvSpPr>
          <p:spPr bwMode="auto">
            <a:xfrm>
              <a:off x="1292" y="1389"/>
              <a:ext cx="0" cy="91"/>
            </a:xfrm>
            <a:prstGeom prst="line">
              <a:avLst/>
            </a:prstGeom>
            <a:noFill/>
            <a:ln w="9525">
              <a:solidFill>
                <a:schemeClr val="tx1"/>
              </a:solidFill>
              <a:round/>
              <a:headEnd/>
              <a:tailEnd/>
            </a:ln>
          </p:spPr>
          <p:txBody>
            <a:bodyPr/>
            <a:lstStyle/>
            <a:p>
              <a:endParaRPr lang="ru-RU"/>
            </a:p>
          </p:txBody>
        </p:sp>
        <p:sp>
          <p:nvSpPr>
            <p:cNvPr id="63503" name="Line 24"/>
            <p:cNvSpPr>
              <a:spLocks noChangeShapeType="1"/>
            </p:cNvSpPr>
            <p:nvPr/>
          </p:nvSpPr>
          <p:spPr bwMode="auto">
            <a:xfrm>
              <a:off x="3651" y="1389"/>
              <a:ext cx="1270" cy="0"/>
            </a:xfrm>
            <a:prstGeom prst="line">
              <a:avLst/>
            </a:prstGeom>
            <a:noFill/>
            <a:ln w="9525">
              <a:solidFill>
                <a:schemeClr val="tx1"/>
              </a:solidFill>
              <a:round/>
              <a:headEnd/>
              <a:tailEnd/>
            </a:ln>
          </p:spPr>
          <p:txBody>
            <a:bodyPr/>
            <a:lstStyle/>
            <a:p>
              <a:endParaRPr lang="ru-RU"/>
            </a:p>
          </p:txBody>
        </p:sp>
        <p:sp>
          <p:nvSpPr>
            <p:cNvPr id="63504" name="Line 25"/>
            <p:cNvSpPr>
              <a:spLocks noChangeShapeType="1"/>
            </p:cNvSpPr>
            <p:nvPr/>
          </p:nvSpPr>
          <p:spPr bwMode="auto">
            <a:xfrm>
              <a:off x="4921" y="1389"/>
              <a:ext cx="0" cy="91"/>
            </a:xfrm>
            <a:prstGeom prst="line">
              <a:avLst/>
            </a:prstGeom>
            <a:noFill/>
            <a:ln w="9525">
              <a:solidFill>
                <a:schemeClr val="tx1"/>
              </a:solidFill>
              <a:round/>
              <a:headEnd/>
              <a:tailEnd/>
            </a:ln>
          </p:spPr>
          <p:txBody>
            <a:bodyPr/>
            <a:lstStyle/>
            <a:p>
              <a:endParaRPr lang="ru-RU"/>
            </a:p>
          </p:txBody>
        </p:sp>
        <p:sp>
          <p:nvSpPr>
            <p:cNvPr id="63505" name="Line 26"/>
            <p:cNvSpPr>
              <a:spLocks noChangeShapeType="1"/>
            </p:cNvSpPr>
            <p:nvPr/>
          </p:nvSpPr>
          <p:spPr bwMode="auto">
            <a:xfrm>
              <a:off x="3107" y="1389"/>
              <a:ext cx="0" cy="91"/>
            </a:xfrm>
            <a:prstGeom prst="line">
              <a:avLst/>
            </a:prstGeom>
            <a:noFill/>
            <a:ln w="9525">
              <a:solidFill>
                <a:schemeClr val="tx1"/>
              </a:solidFill>
              <a:round/>
              <a:headEnd/>
              <a:tailEnd/>
            </a:ln>
          </p:spPr>
          <p:txBody>
            <a:bodyPr/>
            <a:lstStyle/>
            <a:p>
              <a:endParaRPr lang="ru-RU"/>
            </a:p>
          </p:txBody>
        </p:sp>
      </p:grpSp>
      <p:sp>
        <p:nvSpPr>
          <p:cNvPr id="63491" name="Slide Number Placeholder 5"/>
          <p:cNvSpPr txBox="1">
            <a:spLocks noGrp="1"/>
          </p:cNvSpPr>
          <p:nvPr/>
        </p:nvSpPr>
        <p:spPr bwMode="auto">
          <a:xfrm>
            <a:off x="8748713" y="6492875"/>
            <a:ext cx="395287" cy="365125"/>
          </a:xfrm>
          <a:prstGeom prst="rect">
            <a:avLst/>
          </a:prstGeom>
          <a:noFill/>
          <a:ln w="9525">
            <a:noFill/>
            <a:miter lim="800000"/>
            <a:headEnd/>
            <a:tailEnd/>
          </a:ln>
        </p:spPr>
        <p:txBody>
          <a:bodyPr anchor="ctr"/>
          <a:lstStyle/>
          <a:p>
            <a:pPr algn="r"/>
            <a:fld id="{286EFBFE-1767-4DE9-B1C3-0153FDAF9989}" type="slidenum">
              <a:rPr lang="en-US" altLang="ru-RU" sz="1200">
                <a:solidFill>
                  <a:srgbClr val="898989"/>
                </a:solidFill>
                <a:latin typeface="Calibri" pitchFamily="34" charset="0"/>
              </a:rPr>
              <a:pPr algn="r"/>
              <a:t>11</a:t>
            </a:fld>
            <a:endParaRPr lang="en-US" altLang="ru-RU" sz="1200">
              <a:solidFill>
                <a:srgbClr val="898989"/>
              </a:solidFill>
              <a:latin typeface="Calibri" pitchFamily="34" charset="0"/>
            </a:endParaRPr>
          </a:p>
        </p:txBody>
      </p:sp>
      <p:sp>
        <p:nvSpPr>
          <p:cNvPr id="20" name="TextBox 19"/>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21"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 Box 14"/>
          <p:cNvSpPr txBox="1">
            <a:spLocks noChangeArrowheads="1"/>
          </p:cNvSpPr>
          <p:nvPr/>
        </p:nvSpPr>
        <p:spPr bwMode="auto">
          <a:xfrm>
            <a:off x="1463833" y="479424"/>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4" name="Прямоугольник 3"/>
          <p:cNvSpPr/>
          <p:nvPr/>
        </p:nvSpPr>
        <p:spPr>
          <a:xfrm>
            <a:off x="683568" y="764704"/>
            <a:ext cx="8352928" cy="523220"/>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Межбюджетные трансферты (МБТ)</a:t>
            </a:r>
            <a:r>
              <a:rPr lang="ru-RU" b="1" u="sng" dirty="0">
                <a:solidFill>
                  <a:srgbClr val="000066"/>
                </a:solidFill>
              </a:rPr>
              <a:t> </a:t>
            </a:r>
            <a:r>
              <a:rPr lang="ru-RU" dirty="0">
                <a:solidFill>
                  <a:srgbClr val="000066"/>
                </a:solidFill>
              </a:rPr>
              <a:t>- средства, предоставляемые одним бюджетом бюджетной системы Российской Федерации другому бюджету бюджетной системы Российской Федерации. </a:t>
            </a:r>
          </a:p>
        </p:txBody>
      </p:sp>
      <p:sp>
        <p:nvSpPr>
          <p:cNvPr id="5" name="Прямоугольник 4"/>
          <p:cNvSpPr/>
          <p:nvPr/>
        </p:nvSpPr>
        <p:spPr>
          <a:xfrm>
            <a:off x="3027990" y="1484784"/>
            <a:ext cx="3094822" cy="307777"/>
          </a:xfrm>
          <a:prstGeom prst="rect">
            <a:avLst/>
          </a:prstGeom>
        </p:spPr>
        <p:txBody>
          <a:bodyPr wrap="none">
            <a:spAutoFit/>
          </a:bodyPr>
          <a:lstStyle/>
          <a:p>
            <a:r>
              <a:rPr lang="ru-RU" u="sng" dirty="0">
                <a:solidFill>
                  <a:srgbClr val="000066"/>
                </a:solidFill>
              </a:rPr>
              <a:t>Формы межбюджетных трансфертов: </a:t>
            </a:r>
          </a:p>
        </p:txBody>
      </p:sp>
      <p:graphicFrame>
        <p:nvGraphicFramePr>
          <p:cNvPr id="6" name="Схема 5"/>
          <p:cNvGraphicFramePr/>
          <p:nvPr>
            <p:extLst>
              <p:ext uri="{D42A27DB-BD31-4B8C-83A1-F6EECF244321}">
                <p14:modId xmlns:p14="http://schemas.microsoft.com/office/powerpoint/2010/main" val="3340958428"/>
              </p:ext>
            </p:extLst>
          </p:nvPr>
        </p:nvGraphicFramePr>
        <p:xfrm>
          <a:off x="2771800" y="1287924"/>
          <a:ext cx="6096000" cy="4984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1250" name="Picture 2" descr="https://pp.userapi.com/zQhv3lo-M8BUco2Dr9HHhE7ZaYxrprGy4Rtb3A/d7GOD-tfHY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6196" y="1792561"/>
            <a:ext cx="2351629" cy="1322138"/>
          </a:xfrm>
          <a:prstGeom prst="rect">
            <a:avLst/>
          </a:prstGeom>
          <a:noFill/>
          <a:extLst>
            <a:ext uri="{909E8E84-426E-40DD-AFC4-6F175D3DCCD1}">
              <a14:hiddenFill xmlns:a14="http://schemas.microsoft.com/office/drawing/2010/main">
                <a:solidFill>
                  <a:srgbClr val="FFFFFF"/>
                </a:solidFill>
              </a14:hiddenFill>
            </a:ext>
          </a:extLst>
        </p:spPr>
      </p:pic>
      <p:pic>
        <p:nvPicPr>
          <p:cNvPr id="181252" name="Picture 4" descr="Субсидии картинки для презентации"/>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4810" y="3114699"/>
            <a:ext cx="2376264" cy="1584176"/>
          </a:xfrm>
          <a:prstGeom prst="rect">
            <a:avLst/>
          </a:prstGeom>
          <a:noFill/>
          <a:extLst>
            <a:ext uri="{909E8E84-426E-40DD-AFC4-6F175D3DCCD1}">
              <a14:hiddenFill xmlns:a14="http://schemas.microsoft.com/office/drawing/2010/main">
                <a:solidFill>
                  <a:srgbClr val="FFFFFF"/>
                </a:solidFill>
              </a14:hiddenFill>
            </a:ext>
          </a:extLst>
        </p:spPr>
      </p:pic>
      <p:pic>
        <p:nvPicPr>
          <p:cNvPr id="181254" name="Picture 6" descr="https://zlatopil.com/wp-content/uploads/2021/07/n-a.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4840" y="4743814"/>
            <a:ext cx="2576203" cy="1719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093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7" name="Group 101"/>
          <p:cNvGrpSpPr>
            <a:grpSpLocks/>
          </p:cNvGrpSpPr>
          <p:nvPr/>
        </p:nvGrpSpPr>
        <p:grpSpPr bwMode="auto">
          <a:xfrm>
            <a:off x="1390" y="353848"/>
            <a:ext cx="9148763" cy="6407150"/>
            <a:chOff x="0" y="148"/>
            <a:chExt cx="5763" cy="4036"/>
          </a:xfrm>
        </p:grpSpPr>
        <p:pic>
          <p:nvPicPr>
            <p:cNvPr id="65542" name="Picture 21" descr="http://dnews.donetsk.ua/storage/fotos/2010/08/27/128289415521289b.jpg"/>
            <p:cNvPicPr>
              <a:picLocks noChangeAspect="1" noChangeArrowheads="1"/>
            </p:cNvPicPr>
            <p:nvPr/>
          </p:nvPicPr>
          <p:blipFill>
            <a:blip r:embed="rId2" cstate="print"/>
            <a:srcRect/>
            <a:stretch>
              <a:fillRect/>
            </a:stretch>
          </p:blipFill>
          <p:spPr bwMode="auto">
            <a:xfrm>
              <a:off x="4108" y="148"/>
              <a:ext cx="1655" cy="950"/>
            </a:xfrm>
            <a:prstGeom prst="rect">
              <a:avLst/>
            </a:prstGeom>
            <a:noFill/>
            <a:ln w="9525">
              <a:noFill/>
              <a:miter lim="800000"/>
              <a:headEnd/>
              <a:tailEnd/>
            </a:ln>
          </p:spPr>
        </p:pic>
        <p:sp>
          <p:nvSpPr>
            <p:cNvPr id="65543" name="AutoShape 26"/>
            <p:cNvSpPr>
              <a:spLocks noChangeArrowheads="1"/>
            </p:cNvSpPr>
            <p:nvPr/>
          </p:nvSpPr>
          <p:spPr bwMode="auto">
            <a:xfrm>
              <a:off x="0" y="1842"/>
              <a:ext cx="5760" cy="226"/>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b="1">
                  <a:solidFill>
                    <a:schemeClr val="bg1"/>
                  </a:solidFill>
                </a:rPr>
                <a:t>Разделы классификации расходов бюджета</a:t>
              </a:r>
            </a:p>
          </p:txBody>
        </p:sp>
        <p:grpSp>
          <p:nvGrpSpPr>
            <p:cNvPr id="65544" name="Group 100"/>
            <p:cNvGrpSpPr>
              <a:grpSpLocks/>
            </p:cNvGrpSpPr>
            <p:nvPr/>
          </p:nvGrpSpPr>
          <p:grpSpPr bwMode="auto">
            <a:xfrm>
              <a:off x="0" y="346"/>
              <a:ext cx="5760" cy="3838"/>
              <a:chOff x="0" y="346"/>
              <a:chExt cx="5760" cy="3838"/>
            </a:xfrm>
          </p:grpSpPr>
          <p:sp>
            <p:nvSpPr>
              <p:cNvPr id="65546" name="Text Box 23"/>
              <p:cNvSpPr txBox="1">
                <a:spLocks noChangeArrowheads="1"/>
              </p:cNvSpPr>
              <p:nvPr/>
            </p:nvSpPr>
            <p:spPr bwMode="auto">
              <a:xfrm>
                <a:off x="0" y="527"/>
                <a:ext cx="3606" cy="192"/>
              </a:xfrm>
              <a:prstGeom prst="rect">
                <a:avLst/>
              </a:prstGeom>
              <a:noFill/>
              <a:ln w="9525">
                <a:noFill/>
                <a:miter lim="800000"/>
                <a:headEnd/>
                <a:tailEnd/>
              </a:ln>
            </p:spPr>
            <p:txBody>
              <a:bodyPr>
                <a:spAutoFit/>
              </a:bodyPr>
              <a:lstStyle/>
              <a:p>
                <a:pPr>
                  <a:spcBef>
                    <a:spcPct val="50000"/>
                  </a:spcBef>
                </a:pPr>
                <a:endParaRPr lang="ru-RU"/>
              </a:p>
            </p:txBody>
          </p:sp>
          <p:sp>
            <p:nvSpPr>
              <p:cNvPr id="65547" name="Text Box 24"/>
              <p:cNvSpPr txBox="1">
                <a:spLocks noChangeArrowheads="1"/>
              </p:cNvSpPr>
              <p:nvPr/>
            </p:nvSpPr>
            <p:spPr bwMode="auto">
              <a:xfrm>
                <a:off x="0" y="346"/>
                <a:ext cx="5420" cy="1406"/>
              </a:xfrm>
              <a:prstGeom prst="rect">
                <a:avLst/>
              </a:prstGeom>
              <a:noFill/>
              <a:ln w="9525">
                <a:noFill/>
                <a:miter lim="800000"/>
                <a:headEnd/>
                <a:tailEnd/>
              </a:ln>
            </p:spPr>
            <p:txBody>
              <a:bodyPr wrap="square">
                <a:spAutoFit/>
              </a:bodyPr>
              <a:lstStyle/>
              <a:p>
                <a:pPr>
                  <a:spcBef>
                    <a:spcPts val="0"/>
                  </a:spcBef>
                </a:pPr>
                <a:r>
                  <a:rPr lang="ru-RU" sz="1600" dirty="0"/>
                  <a:t>	</a:t>
                </a:r>
                <a:r>
                  <a:rPr lang="ru-RU" sz="1600" b="1" u="sng" dirty="0">
                    <a:solidFill>
                      <a:srgbClr val="000066"/>
                    </a:solidFill>
                    <a:effectLst>
                      <a:outerShdw blurRad="38100" dist="38100" dir="2700000" algn="tl">
                        <a:srgbClr val="000000">
                          <a:alpha val="43137"/>
                        </a:srgbClr>
                      </a:outerShdw>
                    </a:effectLst>
                  </a:rPr>
                  <a:t>Расходы бюджета </a:t>
                </a:r>
                <a:r>
                  <a:rPr lang="ru-RU" sz="1600" dirty="0">
                    <a:solidFill>
                      <a:srgbClr val="000066"/>
                    </a:solidFill>
                  </a:rPr>
                  <a:t>- выплачиваемые из бюджета </a:t>
                </a:r>
                <a:endParaRPr lang="ru-RU" sz="1600" dirty="0" smtClean="0">
                  <a:solidFill>
                    <a:srgbClr val="000066"/>
                  </a:solidFill>
                </a:endParaRPr>
              </a:p>
              <a:p>
                <a:pPr>
                  <a:spcBef>
                    <a:spcPts val="0"/>
                  </a:spcBef>
                </a:pPr>
                <a:r>
                  <a:rPr lang="ru-RU" sz="1600" dirty="0" smtClean="0">
                    <a:solidFill>
                      <a:srgbClr val="000066"/>
                    </a:solidFill>
                  </a:rPr>
                  <a:t>денежные </a:t>
                </a:r>
                <a:r>
                  <a:rPr lang="ru-RU" sz="1600" dirty="0">
                    <a:solidFill>
                      <a:srgbClr val="000066"/>
                    </a:solidFill>
                  </a:rPr>
                  <a:t>средства, за исключением средств, являющихся в </a:t>
                </a:r>
                <a:endParaRPr lang="ru-RU" sz="1600" dirty="0" smtClean="0">
                  <a:solidFill>
                    <a:srgbClr val="000066"/>
                  </a:solidFill>
                </a:endParaRPr>
              </a:p>
              <a:p>
                <a:pPr>
                  <a:spcBef>
                    <a:spcPts val="0"/>
                  </a:spcBef>
                </a:pPr>
                <a:r>
                  <a:rPr lang="ru-RU" sz="1600" dirty="0" smtClean="0">
                    <a:solidFill>
                      <a:srgbClr val="000066"/>
                    </a:solidFill>
                  </a:rPr>
                  <a:t>соответствии </a:t>
                </a:r>
                <a:r>
                  <a:rPr lang="ru-RU" sz="1600" dirty="0">
                    <a:solidFill>
                      <a:srgbClr val="000066"/>
                    </a:solidFill>
                  </a:rPr>
                  <a:t>с Бюджетным кодексом источниками финансирования </a:t>
                </a:r>
                <a:endParaRPr lang="ru-RU" sz="1600" dirty="0" smtClean="0">
                  <a:solidFill>
                    <a:srgbClr val="000066"/>
                  </a:solidFill>
                </a:endParaRPr>
              </a:p>
              <a:p>
                <a:pPr>
                  <a:spcBef>
                    <a:spcPts val="0"/>
                  </a:spcBef>
                </a:pPr>
                <a:r>
                  <a:rPr lang="ru-RU" sz="1600" dirty="0" smtClean="0">
                    <a:solidFill>
                      <a:srgbClr val="000066"/>
                    </a:solidFill>
                  </a:rPr>
                  <a:t>дефицита </a:t>
                </a:r>
                <a:r>
                  <a:rPr lang="ru-RU" sz="1600" dirty="0">
                    <a:solidFill>
                      <a:srgbClr val="000066"/>
                    </a:solidFill>
                  </a:rPr>
                  <a:t>бюджета. </a:t>
                </a:r>
              </a:p>
              <a:p>
                <a:pPr>
                  <a:spcBef>
                    <a:spcPts val="0"/>
                  </a:spcBef>
                </a:pPr>
                <a:r>
                  <a:rPr lang="ru-RU" sz="1500" dirty="0" smtClean="0"/>
                  <a:t>Формирование </a:t>
                </a:r>
                <a:r>
                  <a:rPr lang="ru-RU" sz="1500" dirty="0"/>
                  <a:t>расходов осуществляется в соответствии с расходными обязательствами, обусловленными установленным законодательством разграничением полномочий, исполнение которых должно происходить в очередном финансовом году и плановом периоде за счет средств соответствующих бюджетов.</a:t>
                </a:r>
              </a:p>
              <a:p>
                <a:r>
                  <a:rPr lang="ru-RU" sz="1500" dirty="0"/>
                  <a:t>	</a:t>
                </a:r>
              </a:p>
            </p:txBody>
          </p:sp>
          <p:sp>
            <p:nvSpPr>
              <p:cNvPr id="65548" name="AutoShape 31"/>
              <p:cNvSpPr>
                <a:spLocks noChangeArrowheads="1"/>
              </p:cNvSpPr>
              <p:nvPr/>
            </p:nvSpPr>
            <p:spPr bwMode="auto">
              <a:xfrm>
                <a:off x="3154" y="3114"/>
                <a:ext cx="1058" cy="59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300" b="1" dirty="0">
                    <a:solidFill>
                      <a:schemeClr val="bg1"/>
                    </a:solidFill>
                  </a:rPr>
                  <a:t>11</a:t>
                </a:r>
              </a:p>
              <a:p>
                <a:pPr algn="ctr"/>
                <a:r>
                  <a:rPr lang="ru-RU" sz="1300" b="1" dirty="0">
                    <a:solidFill>
                      <a:schemeClr val="bg1"/>
                    </a:solidFill>
                  </a:rPr>
                  <a:t> «Физическая</a:t>
                </a:r>
              </a:p>
              <a:p>
                <a:pPr algn="ctr"/>
                <a:r>
                  <a:rPr lang="ru-RU" sz="1300" b="1" dirty="0">
                    <a:solidFill>
                      <a:schemeClr val="bg1"/>
                    </a:solidFill>
                  </a:rPr>
                  <a:t>культура и</a:t>
                </a:r>
              </a:p>
              <a:p>
                <a:pPr algn="ctr"/>
                <a:r>
                  <a:rPr lang="ru-RU" sz="1300" b="1" dirty="0">
                    <a:solidFill>
                      <a:schemeClr val="bg1"/>
                    </a:solidFill>
                  </a:rPr>
                  <a:t>спорт»</a:t>
                </a:r>
              </a:p>
            </p:txBody>
          </p:sp>
          <p:sp>
            <p:nvSpPr>
              <p:cNvPr id="65549" name="AutoShape 32"/>
              <p:cNvSpPr>
                <a:spLocks noChangeArrowheads="1"/>
              </p:cNvSpPr>
              <p:nvPr/>
            </p:nvSpPr>
            <p:spPr bwMode="auto">
              <a:xfrm>
                <a:off x="2212" y="3184"/>
                <a:ext cx="817" cy="49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300" b="1" dirty="0">
                    <a:solidFill>
                      <a:schemeClr val="bg1"/>
                    </a:solidFill>
                  </a:rPr>
                  <a:t>10 «Социальная</a:t>
                </a:r>
              </a:p>
              <a:p>
                <a:pPr algn="ctr"/>
                <a:r>
                  <a:rPr lang="ru-RU" sz="1300" b="1" dirty="0">
                    <a:solidFill>
                      <a:schemeClr val="bg1"/>
                    </a:solidFill>
                  </a:rPr>
                  <a:t>политика»</a:t>
                </a:r>
              </a:p>
            </p:txBody>
          </p:sp>
          <p:sp>
            <p:nvSpPr>
              <p:cNvPr id="65550" name="AutoShape 38"/>
              <p:cNvSpPr>
                <a:spLocks noChangeArrowheads="1"/>
              </p:cNvSpPr>
              <p:nvPr/>
            </p:nvSpPr>
            <p:spPr bwMode="auto">
              <a:xfrm>
                <a:off x="3100" y="3748"/>
                <a:ext cx="2660" cy="436"/>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grpSp>
            <p:nvGrpSpPr>
              <p:cNvPr id="65551" name="Group 43"/>
              <p:cNvGrpSpPr>
                <a:grpSpLocks/>
              </p:cNvGrpSpPr>
              <p:nvPr/>
            </p:nvGrpSpPr>
            <p:grpSpPr bwMode="auto">
              <a:xfrm>
                <a:off x="68" y="2205"/>
                <a:ext cx="748" cy="817"/>
                <a:chOff x="113" y="2205"/>
                <a:chExt cx="829" cy="817"/>
              </a:xfrm>
            </p:grpSpPr>
            <p:sp>
              <p:nvSpPr>
                <p:cNvPr id="65595" name="AutoShape 27"/>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6" name="Text Box 42"/>
                <p:cNvSpPr txBox="1">
                  <a:spLocks noChangeArrowheads="1"/>
                </p:cNvSpPr>
                <p:nvPr/>
              </p:nvSpPr>
              <p:spPr bwMode="auto">
                <a:xfrm>
                  <a:off x="113" y="2251"/>
                  <a:ext cx="829" cy="558"/>
                </a:xfrm>
                <a:prstGeom prst="rect">
                  <a:avLst/>
                </a:prstGeom>
                <a:noFill/>
                <a:ln w="9525">
                  <a:noFill/>
                  <a:miter lim="800000"/>
                  <a:headEnd/>
                  <a:tailEnd/>
                </a:ln>
              </p:spPr>
              <p:txBody>
                <a:bodyPr>
                  <a:spAutoFit/>
                </a:bodyPr>
                <a:lstStyle/>
                <a:p>
                  <a:pPr algn="ctr"/>
                  <a:r>
                    <a:rPr lang="ru-RU" sz="1300" b="1">
                      <a:solidFill>
                        <a:schemeClr val="bg1"/>
                      </a:solidFill>
                    </a:rPr>
                    <a:t>01 «Общегосу                                                            дарственные вопросы»</a:t>
                  </a:r>
                </a:p>
              </p:txBody>
            </p:sp>
          </p:grpSp>
          <p:grpSp>
            <p:nvGrpSpPr>
              <p:cNvPr id="65552" name="Group 44"/>
              <p:cNvGrpSpPr>
                <a:grpSpLocks/>
              </p:cNvGrpSpPr>
              <p:nvPr/>
            </p:nvGrpSpPr>
            <p:grpSpPr bwMode="auto">
              <a:xfrm>
                <a:off x="862" y="2205"/>
                <a:ext cx="771" cy="817"/>
                <a:chOff x="-9" y="2205"/>
                <a:chExt cx="829" cy="817"/>
              </a:xfrm>
            </p:grpSpPr>
            <p:sp>
              <p:nvSpPr>
                <p:cNvPr id="65593" name="AutoShape 45"/>
                <p:cNvSpPr>
                  <a:spLocks noChangeArrowheads="1"/>
                </p:cNvSpPr>
                <p:nvPr/>
              </p:nvSpPr>
              <p:spPr bwMode="auto">
                <a:xfrm>
                  <a:off x="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4" name="Text Box 46"/>
                <p:cNvSpPr txBox="1">
                  <a:spLocks noChangeArrowheads="1"/>
                </p:cNvSpPr>
                <p:nvPr/>
              </p:nvSpPr>
              <p:spPr bwMode="auto">
                <a:xfrm>
                  <a:off x="-9" y="2281"/>
                  <a:ext cx="829" cy="683"/>
                </a:xfrm>
                <a:prstGeom prst="rect">
                  <a:avLst/>
                </a:prstGeom>
                <a:noFill/>
                <a:ln w="9525">
                  <a:noFill/>
                  <a:miter lim="800000"/>
                  <a:headEnd/>
                  <a:tailEnd/>
                </a:ln>
              </p:spPr>
              <p:txBody>
                <a:bodyPr>
                  <a:spAutoFit/>
                </a:bodyPr>
                <a:lstStyle/>
                <a:p>
                  <a:pPr algn="ctr"/>
                  <a:r>
                    <a:rPr lang="ru-RU" sz="1300" b="1" dirty="0">
                      <a:solidFill>
                        <a:schemeClr val="bg1"/>
                      </a:solidFill>
                    </a:rPr>
                    <a:t>02 «Национальная</a:t>
                  </a:r>
                </a:p>
                <a:p>
                  <a:pPr algn="ctr"/>
                  <a:r>
                    <a:rPr lang="ru-RU" sz="1300" b="1" dirty="0">
                      <a:solidFill>
                        <a:schemeClr val="bg1"/>
                      </a:solidFill>
                    </a:rPr>
                    <a:t>оборона»</a:t>
                  </a:r>
                </a:p>
                <a:p>
                  <a:pPr algn="ctr"/>
                  <a:endParaRPr lang="ru-RU" sz="1300" b="1" dirty="0">
                    <a:solidFill>
                      <a:schemeClr val="bg1"/>
                    </a:solidFill>
                  </a:endParaRPr>
                </a:p>
              </p:txBody>
            </p:sp>
          </p:grpSp>
          <p:grpSp>
            <p:nvGrpSpPr>
              <p:cNvPr id="65553" name="Group 47"/>
              <p:cNvGrpSpPr>
                <a:grpSpLocks/>
              </p:cNvGrpSpPr>
              <p:nvPr/>
            </p:nvGrpSpPr>
            <p:grpSpPr bwMode="auto">
              <a:xfrm flipH="1">
                <a:off x="1765" y="2222"/>
                <a:ext cx="964" cy="829"/>
                <a:chOff x="169" y="2220"/>
                <a:chExt cx="881" cy="746"/>
              </a:xfrm>
            </p:grpSpPr>
            <p:sp>
              <p:nvSpPr>
                <p:cNvPr id="65591" name="AutoShape 48"/>
                <p:cNvSpPr>
                  <a:spLocks noChangeArrowheads="1"/>
                </p:cNvSpPr>
                <p:nvPr/>
              </p:nvSpPr>
              <p:spPr bwMode="auto">
                <a:xfrm>
                  <a:off x="169" y="2220"/>
                  <a:ext cx="881" cy="746"/>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2" name="Text Box 49"/>
                <p:cNvSpPr txBox="1">
                  <a:spLocks noChangeArrowheads="1"/>
                </p:cNvSpPr>
                <p:nvPr/>
              </p:nvSpPr>
              <p:spPr bwMode="auto">
                <a:xfrm>
                  <a:off x="169" y="2239"/>
                  <a:ext cx="881" cy="727"/>
                </a:xfrm>
                <a:prstGeom prst="rect">
                  <a:avLst/>
                </a:prstGeom>
                <a:noFill/>
                <a:ln w="9525">
                  <a:noFill/>
                  <a:miter lim="800000"/>
                  <a:headEnd/>
                  <a:tailEnd/>
                </a:ln>
              </p:spPr>
              <p:txBody>
                <a:bodyPr wrap="square">
                  <a:spAutoFit/>
                </a:bodyPr>
                <a:lstStyle/>
                <a:p>
                  <a:pPr algn="ctr"/>
                  <a:r>
                    <a:rPr lang="ru-RU" sz="1300" b="1" dirty="0">
                      <a:solidFill>
                        <a:schemeClr val="bg1"/>
                      </a:solidFill>
                    </a:rPr>
                    <a:t>03</a:t>
                  </a:r>
                </a:p>
                <a:p>
                  <a:pPr algn="ctr"/>
                  <a:r>
                    <a:rPr lang="ru-RU" sz="1300" b="1" dirty="0">
                      <a:solidFill>
                        <a:schemeClr val="bg1"/>
                      </a:solidFill>
                    </a:rPr>
                    <a:t>«Национальная</a:t>
                  </a:r>
                </a:p>
                <a:p>
                  <a:pPr algn="ctr"/>
                  <a:r>
                    <a:rPr lang="ru-RU" sz="1300" b="1" dirty="0">
                      <a:solidFill>
                        <a:schemeClr val="bg1"/>
                      </a:solidFill>
                    </a:rPr>
                    <a:t>безопасность и</a:t>
                  </a:r>
                </a:p>
                <a:p>
                  <a:pPr algn="ctr"/>
                  <a:r>
                    <a:rPr lang="ru-RU" sz="1300" b="1" dirty="0">
                      <a:solidFill>
                        <a:schemeClr val="bg1"/>
                      </a:solidFill>
                    </a:rPr>
                    <a:t>правоохранительная</a:t>
                  </a:r>
                </a:p>
                <a:p>
                  <a:pPr algn="ctr"/>
                  <a:r>
                    <a:rPr lang="ru-RU" sz="1300" b="1" dirty="0">
                      <a:solidFill>
                        <a:schemeClr val="bg1"/>
                      </a:solidFill>
                    </a:rPr>
                    <a:t>деятельность»</a:t>
                  </a:r>
                </a:p>
              </p:txBody>
            </p:sp>
          </p:grpSp>
          <p:grpSp>
            <p:nvGrpSpPr>
              <p:cNvPr id="65554" name="Group 61"/>
              <p:cNvGrpSpPr>
                <a:grpSpLocks/>
              </p:cNvGrpSpPr>
              <p:nvPr/>
            </p:nvGrpSpPr>
            <p:grpSpPr bwMode="auto">
              <a:xfrm>
                <a:off x="2729" y="2234"/>
                <a:ext cx="906" cy="817"/>
                <a:chOff x="3171" y="2234"/>
                <a:chExt cx="998" cy="817"/>
              </a:xfrm>
            </p:grpSpPr>
            <p:grpSp>
              <p:nvGrpSpPr>
                <p:cNvPr id="65587" name="Group 50"/>
                <p:cNvGrpSpPr>
                  <a:grpSpLocks/>
                </p:cNvGrpSpPr>
                <p:nvPr/>
              </p:nvGrpSpPr>
              <p:grpSpPr bwMode="auto">
                <a:xfrm>
                  <a:off x="3198" y="2234"/>
                  <a:ext cx="940" cy="817"/>
                  <a:chOff x="-52" y="2234"/>
                  <a:chExt cx="859" cy="817"/>
                </a:xfrm>
              </p:grpSpPr>
              <p:sp>
                <p:nvSpPr>
                  <p:cNvPr id="65589" name="AutoShape 51"/>
                  <p:cNvSpPr>
                    <a:spLocks noChangeArrowheads="1"/>
                  </p:cNvSpPr>
                  <p:nvPr/>
                </p:nvSpPr>
                <p:spPr bwMode="auto">
                  <a:xfrm>
                    <a:off x="-52" y="2234"/>
                    <a:ext cx="858"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0" name="Text Box 52"/>
                  <p:cNvSpPr txBox="1">
                    <a:spLocks noChangeArrowheads="1"/>
                  </p:cNvSpPr>
                  <p:nvPr/>
                </p:nvSpPr>
                <p:spPr bwMode="auto">
                  <a:xfrm>
                    <a:off x="-22" y="2251"/>
                    <a:ext cx="829" cy="192"/>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8" name="Text Box 56"/>
                <p:cNvSpPr txBox="1">
                  <a:spLocks noChangeArrowheads="1"/>
                </p:cNvSpPr>
                <p:nvPr/>
              </p:nvSpPr>
              <p:spPr bwMode="auto">
                <a:xfrm>
                  <a:off x="3171" y="2306"/>
                  <a:ext cx="998" cy="558"/>
                </a:xfrm>
                <a:prstGeom prst="rect">
                  <a:avLst/>
                </a:prstGeom>
                <a:noFill/>
                <a:ln w="9525">
                  <a:noFill/>
                  <a:miter lim="800000"/>
                  <a:headEnd/>
                  <a:tailEnd/>
                </a:ln>
              </p:spPr>
              <p:txBody>
                <a:bodyPr>
                  <a:spAutoFit/>
                </a:bodyPr>
                <a:lstStyle/>
                <a:p>
                  <a:pPr algn="ctr"/>
                  <a:r>
                    <a:rPr lang="ru-RU" sz="1300" b="1" dirty="0">
                      <a:solidFill>
                        <a:schemeClr val="bg1"/>
                      </a:solidFill>
                    </a:rPr>
                    <a:t>04 «Национальная</a:t>
                  </a:r>
                </a:p>
                <a:p>
                  <a:pPr algn="ctr"/>
                  <a:r>
                    <a:rPr lang="ru-RU" sz="1300" b="1" dirty="0">
                      <a:solidFill>
                        <a:schemeClr val="bg1"/>
                      </a:solidFill>
                    </a:rPr>
                    <a:t>экономика»</a:t>
                  </a:r>
                </a:p>
                <a:p>
                  <a:pPr algn="ctr"/>
                  <a:r>
                    <a:rPr lang="ru-RU" sz="1300" dirty="0">
                      <a:solidFill>
                        <a:schemeClr val="bg1"/>
                      </a:solidFill>
                    </a:rPr>
                    <a:t> </a:t>
                  </a:r>
                </a:p>
              </p:txBody>
            </p:sp>
          </p:grpSp>
          <p:grpSp>
            <p:nvGrpSpPr>
              <p:cNvPr id="65555" name="Group 62"/>
              <p:cNvGrpSpPr>
                <a:grpSpLocks/>
              </p:cNvGrpSpPr>
              <p:nvPr/>
            </p:nvGrpSpPr>
            <p:grpSpPr bwMode="auto">
              <a:xfrm>
                <a:off x="3741" y="2200"/>
                <a:ext cx="956" cy="817"/>
                <a:chOff x="3177" y="2200"/>
                <a:chExt cx="1109" cy="817"/>
              </a:xfrm>
            </p:grpSpPr>
            <p:grpSp>
              <p:nvGrpSpPr>
                <p:cNvPr id="65583" name="Group 63"/>
                <p:cNvGrpSpPr>
                  <a:grpSpLocks/>
                </p:cNvGrpSpPr>
                <p:nvPr/>
              </p:nvGrpSpPr>
              <p:grpSpPr bwMode="auto">
                <a:xfrm>
                  <a:off x="3177" y="2200"/>
                  <a:ext cx="1109" cy="817"/>
                  <a:chOff x="-72" y="2200"/>
                  <a:chExt cx="1014" cy="817"/>
                </a:xfrm>
              </p:grpSpPr>
              <p:sp>
                <p:nvSpPr>
                  <p:cNvPr id="65585" name="AutoShape 64"/>
                  <p:cNvSpPr>
                    <a:spLocks noChangeArrowheads="1"/>
                  </p:cNvSpPr>
                  <p:nvPr/>
                </p:nvSpPr>
                <p:spPr bwMode="auto">
                  <a:xfrm>
                    <a:off x="-72" y="2200"/>
                    <a:ext cx="998"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86" name="Text Box 65"/>
                  <p:cNvSpPr txBox="1">
                    <a:spLocks noChangeArrowheads="1"/>
                  </p:cNvSpPr>
                  <p:nvPr/>
                </p:nvSpPr>
                <p:spPr bwMode="auto">
                  <a:xfrm>
                    <a:off x="113" y="2251"/>
                    <a:ext cx="829" cy="192"/>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4" name="Text Box 66"/>
                <p:cNvSpPr txBox="1">
                  <a:spLocks noChangeArrowheads="1"/>
                </p:cNvSpPr>
                <p:nvPr/>
              </p:nvSpPr>
              <p:spPr bwMode="auto">
                <a:xfrm>
                  <a:off x="3224" y="2312"/>
                  <a:ext cx="998" cy="558"/>
                </a:xfrm>
                <a:prstGeom prst="rect">
                  <a:avLst/>
                </a:prstGeom>
                <a:noFill/>
                <a:ln w="9525">
                  <a:noFill/>
                  <a:miter lim="800000"/>
                  <a:headEnd/>
                  <a:tailEnd/>
                </a:ln>
              </p:spPr>
              <p:txBody>
                <a:bodyPr>
                  <a:spAutoFit/>
                </a:bodyPr>
                <a:lstStyle/>
                <a:p>
                  <a:pPr algn="ctr"/>
                  <a:r>
                    <a:rPr lang="ru-RU" sz="1300" b="1" dirty="0">
                      <a:solidFill>
                        <a:schemeClr val="bg1"/>
                      </a:solidFill>
                    </a:rPr>
                    <a:t>05 «Жилищно-коммунальное хозяйство»</a:t>
                  </a:r>
                </a:p>
                <a:p>
                  <a:pPr algn="ctr"/>
                  <a:r>
                    <a:rPr lang="ru-RU" sz="1300" dirty="0">
                      <a:solidFill>
                        <a:schemeClr val="bg1"/>
                      </a:solidFill>
                    </a:rPr>
                    <a:t> </a:t>
                  </a:r>
                </a:p>
              </p:txBody>
            </p:sp>
          </p:grpSp>
          <p:grpSp>
            <p:nvGrpSpPr>
              <p:cNvPr id="65556" name="Group 67"/>
              <p:cNvGrpSpPr>
                <a:grpSpLocks/>
              </p:cNvGrpSpPr>
              <p:nvPr/>
            </p:nvGrpSpPr>
            <p:grpSpPr bwMode="auto">
              <a:xfrm>
                <a:off x="4785" y="2205"/>
                <a:ext cx="862" cy="680"/>
                <a:chOff x="3334" y="2205"/>
                <a:chExt cx="998" cy="817"/>
              </a:xfrm>
            </p:grpSpPr>
            <p:grpSp>
              <p:nvGrpSpPr>
                <p:cNvPr id="65579" name="Group 68"/>
                <p:cNvGrpSpPr>
                  <a:grpSpLocks/>
                </p:cNvGrpSpPr>
                <p:nvPr/>
              </p:nvGrpSpPr>
              <p:grpSpPr bwMode="auto">
                <a:xfrm>
                  <a:off x="3379" y="2205"/>
                  <a:ext cx="907" cy="817"/>
                  <a:chOff x="113" y="2205"/>
                  <a:chExt cx="829" cy="817"/>
                </a:xfrm>
              </p:grpSpPr>
              <p:sp>
                <p:nvSpPr>
                  <p:cNvPr id="65581" name="AutoShape 69"/>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82" name="Text Box 70"/>
                  <p:cNvSpPr txBox="1">
                    <a:spLocks noChangeArrowheads="1"/>
                  </p:cNvSpPr>
                  <p:nvPr/>
                </p:nvSpPr>
                <p:spPr bwMode="auto">
                  <a:xfrm>
                    <a:off x="113" y="2251"/>
                    <a:ext cx="829" cy="230"/>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0" name="Text Box 71"/>
                <p:cNvSpPr txBox="1">
                  <a:spLocks noChangeArrowheads="1"/>
                </p:cNvSpPr>
                <p:nvPr/>
              </p:nvSpPr>
              <p:spPr bwMode="auto">
                <a:xfrm>
                  <a:off x="3334" y="2296"/>
                  <a:ext cx="998" cy="682"/>
                </a:xfrm>
                <a:prstGeom prst="rect">
                  <a:avLst/>
                </a:prstGeom>
                <a:noFill/>
                <a:ln w="9525">
                  <a:noFill/>
                  <a:miter lim="800000"/>
                  <a:headEnd/>
                  <a:tailEnd/>
                </a:ln>
              </p:spPr>
              <p:txBody>
                <a:bodyPr>
                  <a:spAutoFit/>
                </a:bodyPr>
                <a:lstStyle/>
                <a:p>
                  <a:pPr algn="ctr"/>
                  <a:r>
                    <a:rPr lang="ru-RU" sz="1300" b="1">
                      <a:solidFill>
                        <a:schemeClr val="bg1"/>
                      </a:solidFill>
                    </a:rPr>
                    <a:t>06 «Охрана </a:t>
                  </a:r>
                </a:p>
                <a:p>
                  <a:pPr algn="ctr"/>
                  <a:r>
                    <a:rPr lang="ru-RU" sz="1300" b="1">
                      <a:solidFill>
                        <a:schemeClr val="bg1"/>
                      </a:solidFill>
                    </a:rPr>
                    <a:t>окружающей</a:t>
                  </a:r>
                </a:p>
                <a:p>
                  <a:pPr algn="ctr"/>
                  <a:r>
                    <a:rPr lang="ru-RU" sz="1300" b="1">
                      <a:solidFill>
                        <a:schemeClr val="bg1"/>
                      </a:solidFill>
                    </a:rPr>
                    <a:t>среды»</a:t>
                  </a:r>
                </a:p>
                <a:p>
                  <a:pPr algn="ctr"/>
                  <a:r>
                    <a:rPr lang="ru-RU">
                      <a:solidFill>
                        <a:schemeClr val="bg1"/>
                      </a:solidFill>
                    </a:rPr>
                    <a:t> </a:t>
                  </a:r>
                </a:p>
              </p:txBody>
            </p:sp>
          </p:grpSp>
          <p:grpSp>
            <p:nvGrpSpPr>
              <p:cNvPr id="65557" name="Group 72"/>
              <p:cNvGrpSpPr>
                <a:grpSpLocks/>
              </p:cNvGrpSpPr>
              <p:nvPr/>
            </p:nvGrpSpPr>
            <p:grpSpPr bwMode="auto">
              <a:xfrm>
                <a:off x="147" y="3109"/>
                <a:ext cx="1056" cy="544"/>
                <a:chOff x="3179" y="2132"/>
                <a:chExt cx="1107" cy="817"/>
              </a:xfrm>
            </p:grpSpPr>
            <p:grpSp>
              <p:nvGrpSpPr>
                <p:cNvPr id="65575" name="Group 73"/>
                <p:cNvGrpSpPr>
                  <a:grpSpLocks/>
                </p:cNvGrpSpPr>
                <p:nvPr/>
              </p:nvGrpSpPr>
              <p:grpSpPr bwMode="auto">
                <a:xfrm>
                  <a:off x="3231" y="2132"/>
                  <a:ext cx="1055" cy="817"/>
                  <a:chOff x="-22" y="2132"/>
                  <a:chExt cx="964" cy="817"/>
                </a:xfrm>
              </p:grpSpPr>
              <p:sp>
                <p:nvSpPr>
                  <p:cNvPr id="65577" name="AutoShape 74"/>
                  <p:cNvSpPr>
                    <a:spLocks noChangeArrowheads="1"/>
                  </p:cNvSpPr>
                  <p:nvPr/>
                </p:nvSpPr>
                <p:spPr bwMode="auto">
                  <a:xfrm>
                    <a:off x="-22" y="2132"/>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78" name="Text Box 75"/>
                  <p:cNvSpPr txBox="1">
                    <a:spLocks noChangeArrowheads="1"/>
                  </p:cNvSpPr>
                  <p:nvPr/>
                </p:nvSpPr>
                <p:spPr bwMode="auto">
                  <a:xfrm>
                    <a:off x="113" y="2252"/>
                    <a:ext cx="829" cy="288"/>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76" name="Text Box 76"/>
                <p:cNvSpPr txBox="1">
                  <a:spLocks noChangeArrowheads="1"/>
                </p:cNvSpPr>
                <p:nvPr/>
              </p:nvSpPr>
              <p:spPr bwMode="auto">
                <a:xfrm>
                  <a:off x="3179" y="2263"/>
                  <a:ext cx="998" cy="476"/>
                </a:xfrm>
                <a:prstGeom prst="rect">
                  <a:avLst/>
                </a:prstGeom>
                <a:noFill/>
                <a:ln w="9525">
                  <a:noFill/>
                  <a:miter lim="800000"/>
                  <a:headEnd/>
                  <a:tailEnd/>
                </a:ln>
              </p:spPr>
              <p:txBody>
                <a:bodyPr>
                  <a:spAutoFit/>
                </a:bodyPr>
                <a:lstStyle/>
                <a:p>
                  <a:pPr algn="ctr"/>
                  <a:r>
                    <a:rPr lang="ru-RU" sz="1300" b="1" dirty="0">
                      <a:solidFill>
                        <a:schemeClr val="bg1"/>
                      </a:solidFill>
                    </a:rPr>
                    <a:t>07 «Образование»</a:t>
                  </a:r>
                  <a:r>
                    <a:rPr lang="ru-RU" dirty="0">
                      <a:solidFill>
                        <a:schemeClr val="bg1"/>
                      </a:solidFill>
                    </a:rPr>
                    <a:t> </a:t>
                  </a:r>
                </a:p>
              </p:txBody>
            </p:sp>
          </p:grpSp>
          <p:grpSp>
            <p:nvGrpSpPr>
              <p:cNvPr id="65558" name="Group 77"/>
              <p:cNvGrpSpPr>
                <a:grpSpLocks/>
              </p:cNvGrpSpPr>
              <p:nvPr/>
            </p:nvGrpSpPr>
            <p:grpSpPr bwMode="auto">
              <a:xfrm>
                <a:off x="1061" y="3114"/>
                <a:ext cx="1272" cy="680"/>
                <a:chOff x="3069" y="2152"/>
                <a:chExt cx="1217" cy="817"/>
              </a:xfrm>
            </p:grpSpPr>
            <p:grpSp>
              <p:nvGrpSpPr>
                <p:cNvPr id="65571" name="Group 78"/>
                <p:cNvGrpSpPr>
                  <a:grpSpLocks/>
                </p:cNvGrpSpPr>
                <p:nvPr/>
              </p:nvGrpSpPr>
              <p:grpSpPr bwMode="auto">
                <a:xfrm>
                  <a:off x="3091" y="2152"/>
                  <a:ext cx="1195" cy="817"/>
                  <a:chOff x="-150" y="2152"/>
                  <a:chExt cx="1092" cy="817"/>
                </a:xfrm>
              </p:grpSpPr>
              <p:sp>
                <p:nvSpPr>
                  <p:cNvPr id="65573" name="AutoShape 79"/>
                  <p:cNvSpPr>
                    <a:spLocks noChangeArrowheads="1"/>
                  </p:cNvSpPr>
                  <p:nvPr/>
                </p:nvSpPr>
                <p:spPr bwMode="auto">
                  <a:xfrm>
                    <a:off x="-150" y="2152"/>
                    <a:ext cx="892"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74" name="Text Box 80"/>
                  <p:cNvSpPr txBox="1">
                    <a:spLocks noChangeArrowheads="1"/>
                  </p:cNvSpPr>
                  <p:nvPr/>
                </p:nvSpPr>
                <p:spPr bwMode="auto">
                  <a:xfrm>
                    <a:off x="113" y="2251"/>
                    <a:ext cx="829" cy="230"/>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72" name="Text Box 81"/>
                <p:cNvSpPr txBox="1">
                  <a:spLocks noChangeArrowheads="1"/>
                </p:cNvSpPr>
                <p:nvPr/>
              </p:nvSpPr>
              <p:spPr bwMode="auto">
                <a:xfrm>
                  <a:off x="3069" y="2296"/>
                  <a:ext cx="998" cy="370"/>
                </a:xfrm>
                <a:prstGeom prst="rect">
                  <a:avLst/>
                </a:prstGeom>
                <a:noFill/>
                <a:ln w="9525">
                  <a:noFill/>
                  <a:miter lim="800000"/>
                  <a:headEnd/>
                  <a:tailEnd/>
                </a:ln>
              </p:spPr>
              <p:txBody>
                <a:bodyPr>
                  <a:spAutoFit/>
                </a:bodyPr>
                <a:lstStyle/>
                <a:p>
                  <a:pPr algn="ctr"/>
                  <a:r>
                    <a:rPr lang="ru-RU" sz="1300" b="1" dirty="0">
                      <a:solidFill>
                        <a:schemeClr val="bg1"/>
                      </a:solidFill>
                    </a:rPr>
                    <a:t>08 «Культура,</a:t>
                  </a:r>
                </a:p>
                <a:p>
                  <a:pPr algn="ctr"/>
                  <a:r>
                    <a:rPr lang="ru-RU" sz="1300" b="1" dirty="0">
                      <a:solidFill>
                        <a:schemeClr val="bg1"/>
                      </a:solidFill>
                    </a:rPr>
                    <a:t>кинематография»</a:t>
                  </a:r>
                </a:p>
              </p:txBody>
            </p:sp>
          </p:grpSp>
          <p:sp>
            <p:nvSpPr>
              <p:cNvPr id="65559" name="Text Box 87"/>
              <p:cNvSpPr txBox="1">
                <a:spLocks noChangeArrowheads="1"/>
              </p:cNvSpPr>
              <p:nvPr/>
            </p:nvSpPr>
            <p:spPr bwMode="auto">
              <a:xfrm>
                <a:off x="3243" y="3748"/>
                <a:ext cx="2449" cy="436"/>
              </a:xfrm>
              <a:prstGeom prst="rect">
                <a:avLst/>
              </a:prstGeom>
              <a:noFill/>
              <a:ln w="9525">
                <a:noFill/>
                <a:miter lim="800000"/>
                <a:headEnd/>
                <a:tailEnd/>
              </a:ln>
            </p:spPr>
            <p:txBody>
              <a:bodyPr wrap="square">
                <a:spAutoFit/>
              </a:bodyPr>
              <a:lstStyle/>
              <a:p>
                <a:pPr algn="ctr">
                  <a:spcBef>
                    <a:spcPct val="50000"/>
                  </a:spcBef>
                </a:pPr>
                <a:r>
                  <a:rPr lang="ru-RU" sz="1300" b="1">
                    <a:solidFill>
                      <a:schemeClr val="bg1"/>
                    </a:solidFill>
                  </a:rPr>
                  <a:t>14 «Межбюджетные трансферты общего характера бюджетам субъектов Российской Федерации и муниципальных образований</a:t>
                </a:r>
              </a:p>
            </p:txBody>
          </p:sp>
          <p:sp>
            <p:nvSpPr>
              <p:cNvPr id="65560" name="Line 88"/>
              <p:cNvSpPr>
                <a:spLocks noChangeShapeType="1"/>
              </p:cNvSpPr>
              <p:nvPr/>
            </p:nvSpPr>
            <p:spPr bwMode="auto">
              <a:xfrm flipV="1">
                <a:off x="431" y="2069"/>
                <a:ext cx="0" cy="136"/>
              </a:xfrm>
              <a:prstGeom prst="line">
                <a:avLst/>
              </a:prstGeom>
              <a:noFill/>
              <a:ln w="9525">
                <a:solidFill>
                  <a:schemeClr val="tx1"/>
                </a:solidFill>
                <a:round/>
                <a:headEnd/>
                <a:tailEnd/>
              </a:ln>
            </p:spPr>
            <p:txBody>
              <a:bodyPr/>
              <a:lstStyle/>
              <a:p>
                <a:endParaRPr lang="ru-RU"/>
              </a:p>
            </p:txBody>
          </p:sp>
          <p:sp>
            <p:nvSpPr>
              <p:cNvPr id="65561" name="Line 89"/>
              <p:cNvSpPr>
                <a:spLocks noChangeShapeType="1"/>
              </p:cNvSpPr>
              <p:nvPr/>
            </p:nvSpPr>
            <p:spPr bwMode="auto">
              <a:xfrm flipV="1">
                <a:off x="825" y="2069"/>
                <a:ext cx="0" cy="1040"/>
              </a:xfrm>
              <a:prstGeom prst="line">
                <a:avLst/>
              </a:prstGeom>
              <a:noFill/>
              <a:ln w="9525">
                <a:solidFill>
                  <a:schemeClr val="tx1"/>
                </a:solidFill>
                <a:round/>
                <a:headEnd/>
                <a:tailEnd/>
              </a:ln>
            </p:spPr>
            <p:txBody>
              <a:bodyPr/>
              <a:lstStyle/>
              <a:p>
                <a:endParaRPr lang="ru-RU"/>
              </a:p>
            </p:txBody>
          </p:sp>
          <p:sp>
            <p:nvSpPr>
              <p:cNvPr id="65562" name="Line 90"/>
              <p:cNvSpPr>
                <a:spLocks noChangeShapeType="1"/>
              </p:cNvSpPr>
              <p:nvPr/>
            </p:nvSpPr>
            <p:spPr bwMode="auto">
              <a:xfrm flipV="1">
                <a:off x="1338" y="2069"/>
                <a:ext cx="0" cy="136"/>
              </a:xfrm>
              <a:prstGeom prst="line">
                <a:avLst/>
              </a:prstGeom>
              <a:noFill/>
              <a:ln w="9525">
                <a:solidFill>
                  <a:schemeClr val="tx1"/>
                </a:solidFill>
                <a:round/>
                <a:headEnd/>
                <a:tailEnd/>
              </a:ln>
            </p:spPr>
            <p:txBody>
              <a:bodyPr/>
              <a:lstStyle/>
              <a:p>
                <a:endParaRPr lang="ru-RU"/>
              </a:p>
            </p:txBody>
          </p:sp>
          <p:sp>
            <p:nvSpPr>
              <p:cNvPr id="65563" name="Line 91"/>
              <p:cNvSpPr>
                <a:spLocks noChangeShapeType="1"/>
              </p:cNvSpPr>
              <p:nvPr/>
            </p:nvSpPr>
            <p:spPr bwMode="auto">
              <a:xfrm flipV="1">
                <a:off x="1694" y="2046"/>
                <a:ext cx="0" cy="1089"/>
              </a:xfrm>
              <a:prstGeom prst="line">
                <a:avLst/>
              </a:prstGeom>
              <a:noFill/>
              <a:ln w="9525">
                <a:solidFill>
                  <a:schemeClr val="tx1"/>
                </a:solidFill>
                <a:round/>
                <a:headEnd/>
                <a:tailEnd/>
              </a:ln>
            </p:spPr>
            <p:txBody>
              <a:bodyPr/>
              <a:lstStyle/>
              <a:p>
                <a:endParaRPr lang="ru-RU"/>
              </a:p>
            </p:txBody>
          </p:sp>
          <p:sp>
            <p:nvSpPr>
              <p:cNvPr id="65564" name="Line 92"/>
              <p:cNvSpPr>
                <a:spLocks noChangeShapeType="1"/>
              </p:cNvSpPr>
              <p:nvPr/>
            </p:nvSpPr>
            <p:spPr bwMode="auto">
              <a:xfrm flipV="1">
                <a:off x="2157" y="2068"/>
                <a:ext cx="0" cy="136"/>
              </a:xfrm>
              <a:prstGeom prst="line">
                <a:avLst/>
              </a:prstGeom>
              <a:noFill/>
              <a:ln w="9525">
                <a:solidFill>
                  <a:schemeClr val="tx1"/>
                </a:solidFill>
                <a:round/>
                <a:headEnd/>
                <a:tailEnd/>
              </a:ln>
            </p:spPr>
            <p:txBody>
              <a:bodyPr/>
              <a:lstStyle/>
              <a:p>
                <a:endParaRPr lang="ru-RU"/>
              </a:p>
            </p:txBody>
          </p:sp>
          <p:sp>
            <p:nvSpPr>
              <p:cNvPr id="65565" name="Line 94"/>
              <p:cNvSpPr>
                <a:spLocks noChangeShapeType="1"/>
              </p:cNvSpPr>
              <p:nvPr/>
            </p:nvSpPr>
            <p:spPr bwMode="auto">
              <a:xfrm flipV="1">
                <a:off x="3100" y="2086"/>
                <a:ext cx="0" cy="136"/>
              </a:xfrm>
              <a:prstGeom prst="line">
                <a:avLst/>
              </a:prstGeom>
              <a:noFill/>
              <a:ln w="9525">
                <a:solidFill>
                  <a:schemeClr val="tx1"/>
                </a:solidFill>
                <a:round/>
                <a:headEnd/>
                <a:tailEnd/>
              </a:ln>
            </p:spPr>
            <p:txBody>
              <a:bodyPr/>
              <a:lstStyle/>
              <a:p>
                <a:endParaRPr lang="ru-RU"/>
              </a:p>
            </p:txBody>
          </p:sp>
          <p:sp>
            <p:nvSpPr>
              <p:cNvPr id="65566" name="Line 95"/>
              <p:cNvSpPr>
                <a:spLocks noChangeShapeType="1"/>
              </p:cNvSpPr>
              <p:nvPr/>
            </p:nvSpPr>
            <p:spPr bwMode="auto">
              <a:xfrm flipV="1">
                <a:off x="3659" y="2100"/>
                <a:ext cx="0" cy="1044"/>
              </a:xfrm>
              <a:prstGeom prst="line">
                <a:avLst/>
              </a:prstGeom>
              <a:noFill/>
              <a:ln w="9525">
                <a:solidFill>
                  <a:schemeClr val="tx1"/>
                </a:solidFill>
                <a:round/>
                <a:headEnd/>
                <a:tailEnd/>
              </a:ln>
            </p:spPr>
            <p:txBody>
              <a:bodyPr/>
              <a:lstStyle/>
              <a:p>
                <a:endParaRPr lang="ru-RU"/>
              </a:p>
            </p:txBody>
          </p:sp>
          <p:sp>
            <p:nvSpPr>
              <p:cNvPr id="65567" name="Line 96"/>
              <p:cNvSpPr>
                <a:spLocks noChangeShapeType="1"/>
              </p:cNvSpPr>
              <p:nvPr/>
            </p:nvSpPr>
            <p:spPr bwMode="auto">
              <a:xfrm flipV="1">
                <a:off x="4286" y="2069"/>
                <a:ext cx="0" cy="136"/>
              </a:xfrm>
              <a:prstGeom prst="line">
                <a:avLst/>
              </a:prstGeom>
              <a:noFill/>
              <a:ln w="9525">
                <a:solidFill>
                  <a:schemeClr val="tx1"/>
                </a:solidFill>
                <a:round/>
                <a:headEnd/>
                <a:tailEnd/>
              </a:ln>
            </p:spPr>
            <p:txBody>
              <a:bodyPr/>
              <a:lstStyle/>
              <a:p>
                <a:endParaRPr lang="ru-RU"/>
              </a:p>
            </p:txBody>
          </p:sp>
          <p:sp>
            <p:nvSpPr>
              <p:cNvPr id="65568" name="Line 97"/>
              <p:cNvSpPr>
                <a:spLocks noChangeShapeType="1"/>
              </p:cNvSpPr>
              <p:nvPr/>
            </p:nvSpPr>
            <p:spPr bwMode="auto">
              <a:xfrm flipV="1">
                <a:off x="5239" y="2069"/>
                <a:ext cx="0" cy="136"/>
              </a:xfrm>
              <a:prstGeom prst="line">
                <a:avLst/>
              </a:prstGeom>
              <a:noFill/>
              <a:ln w="9525">
                <a:solidFill>
                  <a:schemeClr val="tx1"/>
                </a:solidFill>
                <a:round/>
                <a:headEnd/>
                <a:tailEnd/>
              </a:ln>
            </p:spPr>
            <p:txBody>
              <a:bodyPr/>
              <a:lstStyle/>
              <a:p>
                <a:endParaRPr lang="ru-RU"/>
              </a:p>
            </p:txBody>
          </p:sp>
          <p:sp>
            <p:nvSpPr>
              <p:cNvPr id="65569" name="Line 98"/>
              <p:cNvSpPr>
                <a:spLocks noChangeShapeType="1"/>
              </p:cNvSpPr>
              <p:nvPr/>
            </p:nvSpPr>
            <p:spPr bwMode="auto">
              <a:xfrm flipV="1">
                <a:off x="4740" y="2069"/>
                <a:ext cx="0" cy="998"/>
              </a:xfrm>
              <a:prstGeom prst="line">
                <a:avLst/>
              </a:prstGeom>
              <a:noFill/>
              <a:ln w="9525">
                <a:solidFill>
                  <a:schemeClr val="tx1"/>
                </a:solidFill>
                <a:round/>
                <a:headEnd/>
                <a:tailEnd/>
              </a:ln>
            </p:spPr>
            <p:txBody>
              <a:bodyPr/>
              <a:lstStyle/>
              <a:p>
                <a:endParaRPr lang="ru-RU"/>
              </a:p>
            </p:txBody>
          </p:sp>
          <p:sp>
            <p:nvSpPr>
              <p:cNvPr id="65570" name="Line 99"/>
              <p:cNvSpPr>
                <a:spLocks noChangeShapeType="1"/>
              </p:cNvSpPr>
              <p:nvPr/>
            </p:nvSpPr>
            <p:spPr bwMode="auto">
              <a:xfrm flipV="1">
                <a:off x="5647" y="2069"/>
                <a:ext cx="0" cy="1633"/>
              </a:xfrm>
              <a:prstGeom prst="line">
                <a:avLst/>
              </a:prstGeom>
              <a:noFill/>
              <a:ln w="9525">
                <a:solidFill>
                  <a:schemeClr val="tx1"/>
                </a:solidFill>
                <a:round/>
                <a:headEnd/>
                <a:tailEnd/>
              </a:ln>
            </p:spPr>
            <p:txBody>
              <a:bodyPr/>
              <a:lstStyle/>
              <a:p>
                <a:endParaRPr lang="ru-RU"/>
              </a:p>
            </p:txBody>
          </p:sp>
        </p:grpSp>
      </p:grpSp>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13</a:t>
            </a:fld>
            <a:endParaRPr lang="en-US" altLang="ru-RU" sz="1200">
              <a:solidFill>
                <a:srgbClr val="898989"/>
              </a:solidFill>
              <a:latin typeface="Calibri" pitchFamily="34" charset="0"/>
            </a:endParaRPr>
          </a:p>
        </p:txBody>
      </p:sp>
      <p:sp>
        <p:nvSpPr>
          <p:cNvPr id="65539" name="AutoShape 79"/>
          <p:cNvSpPr>
            <a:spLocks noChangeArrowheads="1"/>
          </p:cNvSpPr>
          <p:nvPr/>
        </p:nvSpPr>
        <p:spPr bwMode="auto">
          <a:xfrm>
            <a:off x="7092158" y="4857676"/>
            <a:ext cx="1791380" cy="1079500"/>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40" name="Text Box 81"/>
          <p:cNvSpPr txBox="1">
            <a:spLocks noChangeArrowheads="1"/>
          </p:cNvSpPr>
          <p:nvPr/>
        </p:nvSpPr>
        <p:spPr bwMode="auto">
          <a:xfrm>
            <a:off x="7141653" y="4885646"/>
            <a:ext cx="1741885" cy="969496"/>
          </a:xfrm>
          <a:prstGeom prst="rect">
            <a:avLst/>
          </a:prstGeom>
          <a:noFill/>
          <a:ln w="9525">
            <a:noFill/>
            <a:miter lim="800000"/>
            <a:headEnd/>
            <a:tailEnd/>
          </a:ln>
        </p:spPr>
        <p:txBody>
          <a:bodyPr wrap="square">
            <a:spAutoFit/>
          </a:bodyPr>
          <a:lstStyle/>
          <a:p>
            <a:pPr algn="ctr"/>
            <a:r>
              <a:rPr lang="ru-RU" sz="1300" b="1" dirty="0">
                <a:solidFill>
                  <a:schemeClr val="bg1"/>
                </a:solidFill>
              </a:rPr>
              <a:t>13 </a:t>
            </a:r>
            <a:endParaRPr lang="ru-RU" sz="1300" b="1" dirty="0" smtClean="0">
              <a:solidFill>
                <a:schemeClr val="bg1"/>
              </a:solidFill>
            </a:endParaRPr>
          </a:p>
          <a:p>
            <a:pPr algn="ctr"/>
            <a:r>
              <a:rPr lang="ru-RU" sz="1300" b="1" dirty="0" smtClean="0">
                <a:solidFill>
                  <a:schemeClr val="bg1"/>
                </a:solidFill>
              </a:rPr>
              <a:t>«</a:t>
            </a:r>
            <a:r>
              <a:rPr lang="ru-RU" sz="900" b="1" dirty="0">
                <a:solidFill>
                  <a:schemeClr val="bg1"/>
                </a:solidFill>
              </a:rPr>
              <a:t>ОБСЛУЖИВАНИЕ ГОСУДАРСТВЕННОГО И МУНИЦИПАЛЬНОГО ДОЛГА</a:t>
            </a:r>
            <a:r>
              <a:rPr lang="ru-RU" sz="1300" b="1" dirty="0">
                <a:solidFill>
                  <a:schemeClr val="bg1"/>
                </a:solidFill>
              </a:rPr>
              <a:t>»</a:t>
            </a:r>
          </a:p>
        </p:txBody>
      </p:sp>
      <p:cxnSp>
        <p:nvCxnSpPr>
          <p:cNvPr id="3" name="Прямая соединительная линия 2"/>
          <p:cNvCxnSpPr/>
          <p:nvPr/>
        </p:nvCxnSpPr>
        <p:spPr>
          <a:xfrm flipH="1">
            <a:off x="4332833" y="3370913"/>
            <a:ext cx="20637" cy="17303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63"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descr="https://avatars.dzeninfra.ru/get-zen_doc/1863639/pub_62e2d0a91f7e273a88344ccd_62e2d40cda69ec3ecc631ea3/scale_12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5449" y="504455"/>
            <a:ext cx="3672408" cy="1944216"/>
          </a:xfrm>
          <a:prstGeom prst="rect">
            <a:avLst/>
          </a:prstGeom>
          <a:noFill/>
          <a:extLst>
            <a:ext uri="{909E8E84-426E-40DD-AFC4-6F175D3DCCD1}">
              <a14:hiddenFill xmlns:a14="http://schemas.microsoft.com/office/drawing/2010/main">
                <a:solidFill>
                  <a:srgbClr val="FFFFFF"/>
                </a:solidFill>
              </a14:hiddenFill>
            </a:ext>
          </a:extLst>
        </p:spPr>
      </p:pic>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14</a:t>
            </a:fld>
            <a:endParaRPr lang="en-US" altLang="ru-RU" sz="1200">
              <a:solidFill>
                <a:srgbClr val="898989"/>
              </a:solidFill>
              <a:latin typeface="Calibri" pitchFamily="34" charset="0"/>
            </a:endParaRPr>
          </a:p>
        </p:txBody>
      </p:sp>
      <p:sp>
        <p:nvSpPr>
          <p:cNvPr id="65540" name="Text Box 81"/>
          <p:cNvSpPr txBox="1">
            <a:spLocks noChangeArrowheads="1"/>
          </p:cNvSpPr>
          <p:nvPr/>
        </p:nvSpPr>
        <p:spPr bwMode="auto">
          <a:xfrm>
            <a:off x="7141653" y="4885646"/>
            <a:ext cx="1741885" cy="969496"/>
          </a:xfrm>
          <a:prstGeom prst="rect">
            <a:avLst/>
          </a:prstGeom>
          <a:noFill/>
          <a:ln w="9525">
            <a:noFill/>
            <a:miter lim="800000"/>
            <a:headEnd/>
            <a:tailEnd/>
          </a:ln>
        </p:spPr>
        <p:txBody>
          <a:bodyPr wrap="square">
            <a:spAutoFit/>
          </a:bodyPr>
          <a:lstStyle/>
          <a:p>
            <a:pPr algn="ctr"/>
            <a:r>
              <a:rPr lang="ru-RU" sz="1300" b="1" dirty="0">
                <a:solidFill>
                  <a:schemeClr val="bg1"/>
                </a:solidFill>
              </a:rPr>
              <a:t>13 </a:t>
            </a:r>
            <a:endParaRPr lang="ru-RU" sz="1300" b="1" dirty="0" smtClean="0">
              <a:solidFill>
                <a:schemeClr val="bg1"/>
              </a:solidFill>
            </a:endParaRPr>
          </a:p>
          <a:p>
            <a:pPr algn="ctr"/>
            <a:r>
              <a:rPr lang="ru-RU" sz="1300" b="1" dirty="0" smtClean="0">
                <a:solidFill>
                  <a:schemeClr val="bg1"/>
                </a:solidFill>
              </a:rPr>
              <a:t>«</a:t>
            </a:r>
            <a:r>
              <a:rPr lang="ru-RU" sz="900" b="1" dirty="0">
                <a:solidFill>
                  <a:schemeClr val="bg1"/>
                </a:solidFill>
              </a:rPr>
              <a:t>ОБСЛУЖИВАНИЕ ГОСУДАРСТВЕННОГО И МУНИЦИПАЛЬНОГО ДОЛГА</a:t>
            </a:r>
            <a:r>
              <a:rPr lang="ru-RU" sz="1300" b="1" dirty="0">
                <a:solidFill>
                  <a:schemeClr val="bg1"/>
                </a:solidFill>
              </a:rPr>
              <a:t>»</a:t>
            </a:r>
          </a:p>
        </p:txBody>
      </p:sp>
      <p:sp>
        <p:nvSpPr>
          <p:cNvPr id="62" name="TextBox 6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63"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2" name="Прямоугольник 1"/>
          <p:cNvSpPr/>
          <p:nvPr/>
        </p:nvSpPr>
        <p:spPr>
          <a:xfrm>
            <a:off x="395536" y="821182"/>
            <a:ext cx="5112568" cy="1169551"/>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Сбалансированность бюджета </a:t>
            </a:r>
            <a:r>
              <a:rPr lang="ru-RU" dirty="0">
                <a:solidFill>
                  <a:srgbClr val="000066"/>
                </a:solidFill>
              </a:rPr>
              <a:t>– один из основополагающих принципов формирования и исполнения бюджета, состоящий в количественном соответствии (равновесии) бюджетных расходов доходам. В случае нарушения баланса возникает дефицит или профицит бюджета. </a:t>
            </a:r>
          </a:p>
        </p:txBody>
      </p:sp>
      <p:pic>
        <p:nvPicPr>
          <p:cNvPr id="184326" name="Picture 6" descr="Дефицит и профицит бюджета презентация"/>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608" y="2400605"/>
            <a:ext cx="5385512" cy="409227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5784480" y="2908181"/>
            <a:ext cx="3193377" cy="2462213"/>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Устойчивость бюджета </a:t>
            </a:r>
            <a:r>
              <a:rPr lang="ru-RU" dirty="0">
                <a:solidFill>
                  <a:srgbClr val="000066"/>
                </a:solidFill>
                <a:effectLst>
                  <a:outerShdw blurRad="38100" dist="38100" dir="2700000" algn="tl">
                    <a:srgbClr val="000000">
                      <a:alpha val="43137"/>
                    </a:srgbClr>
                  </a:outerShdw>
                </a:effectLst>
              </a:rPr>
              <a:t>- </a:t>
            </a:r>
            <a:r>
              <a:rPr lang="ru-RU" dirty="0">
                <a:solidFill>
                  <a:srgbClr val="000066"/>
                </a:solidFill>
              </a:rPr>
              <a:t>состояние бюджета, при котором обеспечивается нормальное функционирование субъекта публичной власти, реализация всех закрепленных за ним полномочий на основе полного и своевременного финансирования предусмотренных по бюджету расходов, включая погашение и обслуживание внутреннего и внешнего долга. </a:t>
            </a:r>
          </a:p>
        </p:txBody>
      </p:sp>
    </p:spTree>
    <p:extLst>
      <p:ext uri="{BB962C8B-B14F-4D97-AF65-F5344CB8AC3E}">
        <p14:creationId xmlns:p14="http://schemas.microsoft.com/office/powerpoint/2010/main" val="278264727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514" y="3915201"/>
            <a:ext cx="6235675" cy="2942799"/>
          </a:xfrm>
          <a:prstGeom prst="rect">
            <a:avLst/>
          </a:prstGeom>
        </p:spPr>
      </p:pic>
      <p:pic>
        <p:nvPicPr>
          <p:cNvPr id="187394" name="Picture 2" descr="Муниципальный долг картинки для презентации"/>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7497" y="655635"/>
            <a:ext cx="4536503" cy="3240359"/>
          </a:xfrm>
          <a:prstGeom prst="rect">
            <a:avLst/>
          </a:prstGeom>
          <a:noFill/>
          <a:extLst>
            <a:ext uri="{909E8E84-426E-40DD-AFC4-6F175D3DCCD1}">
              <a14:hiddenFill xmlns:a14="http://schemas.microsoft.com/office/drawing/2010/main">
                <a:solidFill>
                  <a:srgbClr val="FFFFFF"/>
                </a:solidFill>
              </a14:hiddenFill>
            </a:ext>
          </a:extLst>
        </p:spPr>
      </p:pic>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15</a:t>
            </a:fld>
            <a:endParaRPr lang="en-US" altLang="ru-RU" sz="1200">
              <a:solidFill>
                <a:srgbClr val="898989"/>
              </a:solidFill>
              <a:latin typeface="Calibri" pitchFamily="34" charset="0"/>
            </a:endParaRPr>
          </a:p>
        </p:txBody>
      </p:sp>
      <p:sp>
        <p:nvSpPr>
          <p:cNvPr id="65540" name="Text Box 81"/>
          <p:cNvSpPr txBox="1">
            <a:spLocks noChangeArrowheads="1"/>
          </p:cNvSpPr>
          <p:nvPr/>
        </p:nvSpPr>
        <p:spPr bwMode="auto">
          <a:xfrm>
            <a:off x="7141653" y="4885646"/>
            <a:ext cx="1741885" cy="969496"/>
          </a:xfrm>
          <a:prstGeom prst="rect">
            <a:avLst/>
          </a:prstGeom>
          <a:noFill/>
          <a:ln w="9525">
            <a:noFill/>
            <a:miter lim="800000"/>
            <a:headEnd/>
            <a:tailEnd/>
          </a:ln>
        </p:spPr>
        <p:txBody>
          <a:bodyPr wrap="square">
            <a:spAutoFit/>
          </a:bodyPr>
          <a:lstStyle/>
          <a:p>
            <a:pPr algn="ctr"/>
            <a:r>
              <a:rPr lang="ru-RU" sz="1300" b="1" dirty="0">
                <a:solidFill>
                  <a:schemeClr val="bg1"/>
                </a:solidFill>
              </a:rPr>
              <a:t>13 </a:t>
            </a:r>
            <a:endParaRPr lang="ru-RU" sz="1300" b="1" dirty="0" smtClean="0">
              <a:solidFill>
                <a:schemeClr val="bg1"/>
              </a:solidFill>
            </a:endParaRPr>
          </a:p>
          <a:p>
            <a:pPr algn="ctr"/>
            <a:r>
              <a:rPr lang="ru-RU" sz="1300" b="1" dirty="0" smtClean="0">
                <a:solidFill>
                  <a:schemeClr val="bg1"/>
                </a:solidFill>
              </a:rPr>
              <a:t>«</a:t>
            </a:r>
            <a:r>
              <a:rPr lang="ru-RU" sz="900" b="1" dirty="0">
                <a:solidFill>
                  <a:schemeClr val="bg1"/>
                </a:solidFill>
              </a:rPr>
              <a:t>ОБСЛУЖИВАНИЕ ГОСУДАРСТВЕННОГО И МУНИЦИПАЛЬНОГО ДОЛГА</a:t>
            </a:r>
            <a:r>
              <a:rPr lang="ru-RU" sz="1300" b="1" dirty="0">
                <a:solidFill>
                  <a:schemeClr val="bg1"/>
                </a:solidFill>
              </a:rPr>
              <a:t>»</a:t>
            </a:r>
          </a:p>
        </p:txBody>
      </p:sp>
      <p:sp>
        <p:nvSpPr>
          <p:cNvPr id="62" name="TextBox 6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63"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3" name="Прямоугольник 2"/>
          <p:cNvSpPr/>
          <p:nvPr/>
        </p:nvSpPr>
        <p:spPr>
          <a:xfrm>
            <a:off x="323528" y="827879"/>
            <a:ext cx="4824536" cy="3108543"/>
          </a:xfrm>
          <a:prstGeom prst="rect">
            <a:avLst/>
          </a:prstGeom>
        </p:spPr>
        <p:txBody>
          <a:bodyPr wrap="square">
            <a:spAutoFit/>
          </a:bodyPr>
          <a:lstStyle/>
          <a:p>
            <a:r>
              <a:rPr lang="ru-RU" dirty="0" smtClean="0">
                <a:solidFill>
                  <a:srgbClr val="000066"/>
                </a:solidFill>
              </a:rPr>
              <a:t>При </a:t>
            </a:r>
            <a:r>
              <a:rPr lang="ru-RU" dirty="0">
                <a:solidFill>
                  <a:srgbClr val="000066"/>
                </a:solidFill>
              </a:rPr>
              <a:t>превышении расходов над доходами принимается решение об источниках покрытия дефицита, например, использовать имеющиеся накопления, остатки, а если таковых нет, взять в долг (привлечь банковские кредиты). Заемные средства необходимо возвращать, а также уплачивать по ним проценты, в результате этого возникает муниципальный </a:t>
            </a:r>
            <a:r>
              <a:rPr lang="ru-RU" dirty="0" smtClean="0">
                <a:solidFill>
                  <a:srgbClr val="000066"/>
                </a:solidFill>
              </a:rPr>
              <a:t>долг.</a:t>
            </a:r>
          </a:p>
          <a:p>
            <a:r>
              <a:rPr lang="ru-RU" b="1" u="sng" dirty="0">
                <a:solidFill>
                  <a:srgbClr val="000066"/>
                </a:solidFill>
                <a:effectLst>
                  <a:outerShdw blurRad="38100" dist="38100" dir="2700000" algn="tl">
                    <a:srgbClr val="000000">
                      <a:alpha val="43137"/>
                    </a:srgbClr>
                  </a:outerShdw>
                </a:effectLst>
              </a:rPr>
              <a:t>Муниципальный долг </a:t>
            </a:r>
            <a:r>
              <a:rPr lang="ru-RU" dirty="0">
                <a:solidFill>
                  <a:srgbClr val="000066"/>
                </a:solidFill>
              </a:rPr>
              <a:t>- обязательства, возникающие из муниципальных заимствований, гарантий по обязательствам третьих лиц, другие обязательства в соответствии с видами долговых обязательств, установленных Бюджетным кодексом Российской Федерации, принятых на себя муниципальным образованием. </a:t>
            </a:r>
          </a:p>
          <a:p>
            <a:endParaRPr lang="ru-RU" dirty="0">
              <a:solidFill>
                <a:srgbClr val="000066"/>
              </a:solidFill>
            </a:endParaRPr>
          </a:p>
        </p:txBody>
      </p:sp>
    </p:spTree>
    <p:extLst>
      <p:ext uri="{BB962C8B-B14F-4D97-AF65-F5344CB8AC3E}">
        <p14:creationId xmlns:p14="http://schemas.microsoft.com/office/powerpoint/2010/main" val="269149454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16</a:t>
            </a:fld>
            <a:endParaRPr lang="en-US" altLang="ru-RU" sz="1200">
              <a:solidFill>
                <a:srgbClr val="898989"/>
              </a:solidFill>
              <a:latin typeface="Calibri" pitchFamily="34" charset="0"/>
            </a:endParaRPr>
          </a:p>
        </p:txBody>
      </p:sp>
      <p:sp>
        <p:nvSpPr>
          <p:cNvPr id="65540" name="Text Box 81"/>
          <p:cNvSpPr txBox="1">
            <a:spLocks noChangeArrowheads="1"/>
          </p:cNvSpPr>
          <p:nvPr/>
        </p:nvSpPr>
        <p:spPr bwMode="auto">
          <a:xfrm>
            <a:off x="7141653" y="4885646"/>
            <a:ext cx="1741885" cy="969496"/>
          </a:xfrm>
          <a:prstGeom prst="rect">
            <a:avLst/>
          </a:prstGeom>
          <a:noFill/>
          <a:ln w="9525">
            <a:noFill/>
            <a:miter lim="800000"/>
            <a:headEnd/>
            <a:tailEnd/>
          </a:ln>
        </p:spPr>
        <p:txBody>
          <a:bodyPr wrap="square">
            <a:spAutoFit/>
          </a:bodyPr>
          <a:lstStyle/>
          <a:p>
            <a:pPr algn="ctr"/>
            <a:r>
              <a:rPr lang="ru-RU" sz="1300" b="1" dirty="0">
                <a:solidFill>
                  <a:schemeClr val="bg1"/>
                </a:solidFill>
              </a:rPr>
              <a:t>13 </a:t>
            </a:r>
            <a:endParaRPr lang="ru-RU" sz="1300" b="1" dirty="0" smtClean="0">
              <a:solidFill>
                <a:schemeClr val="bg1"/>
              </a:solidFill>
            </a:endParaRPr>
          </a:p>
          <a:p>
            <a:pPr algn="ctr"/>
            <a:r>
              <a:rPr lang="ru-RU" sz="1300" b="1" dirty="0" smtClean="0">
                <a:solidFill>
                  <a:schemeClr val="bg1"/>
                </a:solidFill>
              </a:rPr>
              <a:t>«</a:t>
            </a:r>
            <a:r>
              <a:rPr lang="ru-RU" sz="900" b="1" dirty="0">
                <a:solidFill>
                  <a:schemeClr val="bg1"/>
                </a:solidFill>
              </a:rPr>
              <a:t>ОБСЛУЖИВАНИЕ ГОСУДАРСТВЕННОГО И МУНИЦИПАЛЬНОГО ДОЛГА</a:t>
            </a:r>
            <a:r>
              <a:rPr lang="ru-RU" sz="1300" b="1" dirty="0">
                <a:solidFill>
                  <a:schemeClr val="bg1"/>
                </a:solidFill>
              </a:rPr>
              <a:t>»</a:t>
            </a:r>
          </a:p>
        </p:txBody>
      </p:sp>
      <p:sp>
        <p:nvSpPr>
          <p:cNvPr id="62" name="TextBox 6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63"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pic>
        <p:nvPicPr>
          <p:cNvPr id="186370" name="Picture 2" descr="Муниципальные программы картинки для презентации"/>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5243" y="827879"/>
            <a:ext cx="3793261" cy="284537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51520" y="827879"/>
            <a:ext cx="8424168" cy="738664"/>
          </a:xfrm>
          <a:prstGeom prst="rect">
            <a:avLst/>
          </a:prstGeom>
        </p:spPr>
        <p:txBody>
          <a:bodyPr wrap="square">
            <a:spAutoFit/>
          </a:bodyPr>
          <a:lstStyle/>
          <a:p>
            <a:r>
              <a:rPr lang="ru-RU" dirty="0"/>
              <a:t>При формировании бюджета муниципального района соблюдается программно-целевой принцип: планирование бюджетных ассигнований на достижение целевых показателей осуществляется в рамках реализации муниципальных программ . </a:t>
            </a:r>
          </a:p>
        </p:txBody>
      </p:sp>
      <p:sp>
        <p:nvSpPr>
          <p:cNvPr id="3" name="Прямоугольник 2"/>
          <p:cNvSpPr/>
          <p:nvPr/>
        </p:nvSpPr>
        <p:spPr>
          <a:xfrm>
            <a:off x="395536" y="1538132"/>
            <a:ext cx="5112568" cy="2246769"/>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Муниципальная</a:t>
            </a:r>
            <a:r>
              <a:rPr lang="ru-RU" u="sng" dirty="0">
                <a:solidFill>
                  <a:srgbClr val="000066"/>
                </a:solidFill>
                <a:effectLst>
                  <a:outerShdw blurRad="38100" dist="38100" dir="2700000" algn="tl">
                    <a:srgbClr val="000000">
                      <a:alpha val="43137"/>
                    </a:srgbClr>
                  </a:outerShdw>
                </a:effectLst>
              </a:rPr>
              <a:t> </a:t>
            </a:r>
            <a:r>
              <a:rPr lang="ru-RU" b="1" u="sng" dirty="0">
                <a:solidFill>
                  <a:srgbClr val="000066"/>
                </a:solidFill>
                <a:effectLst>
                  <a:outerShdw blurRad="38100" dist="38100" dir="2700000" algn="tl">
                    <a:srgbClr val="000000">
                      <a:alpha val="43137"/>
                    </a:srgbClr>
                  </a:outerShdw>
                </a:effectLst>
              </a:rPr>
              <a:t>программа</a:t>
            </a:r>
            <a:r>
              <a:rPr lang="ru-RU" dirty="0">
                <a:solidFill>
                  <a:srgbClr val="000066"/>
                </a:solidFill>
                <a:effectLst>
                  <a:outerShdw blurRad="38100" dist="38100" dir="2700000" algn="tl">
                    <a:srgbClr val="000000">
                      <a:alpha val="43137"/>
                    </a:srgbClr>
                  </a:outerShdw>
                </a:effectLst>
              </a:rPr>
              <a:t> </a:t>
            </a:r>
            <a:r>
              <a:rPr lang="ru-RU" dirty="0">
                <a:solidFill>
                  <a:srgbClr val="000066"/>
                </a:solidFill>
              </a:rPr>
              <a:t>— документ </a:t>
            </a:r>
            <a:r>
              <a:rPr lang="ru-RU" b="1" dirty="0">
                <a:solidFill>
                  <a:srgbClr val="000066"/>
                </a:solidFill>
              </a:rPr>
              <a:t>муниципального</a:t>
            </a:r>
            <a:r>
              <a:rPr lang="ru-RU" dirty="0">
                <a:solidFill>
                  <a:srgbClr val="000066"/>
                </a:solidFill>
              </a:rPr>
              <a:t> стратегического планирования, представляющий собой комплекс взаимоувязанных по задачам, срокам и ресурсам мероприятий и инструментов, реализуемых органами местного самоуправления в целях достижения целей и задач социально-экономического развития </a:t>
            </a:r>
            <a:r>
              <a:rPr lang="ru-RU" b="1" dirty="0">
                <a:solidFill>
                  <a:srgbClr val="000066"/>
                </a:solidFill>
              </a:rPr>
              <a:t>муниципального</a:t>
            </a:r>
            <a:r>
              <a:rPr lang="ru-RU" dirty="0">
                <a:solidFill>
                  <a:srgbClr val="000066"/>
                </a:solidFill>
              </a:rPr>
              <a:t> образования в определенной сфере деятельности</a:t>
            </a:r>
            <a:r>
              <a:rPr lang="ru-RU" dirty="0" smtClean="0">
                <a:solidFill>
                  <a:srgbClr val="000066"/>
                </a:solidFill>
              </a:rPr>
              <a:t>.</a:t>
            </a:r>
          </a:p>
          <a:p>
            <a:r>
              <a:rPr lang="ru-RU" dirty="0"/>
              <a:t>Муниципальная программа разрабатывается на срок не менее 3 лет.</a:t>
            </a:r>
            <a:endParaRPr lang="ru-RU" dirty="0">
              <a:solidFill>
                <a:srgbClr val="000066"/>
              </a:solidFill>
            </a:endParaRPr>
          </a:p>
        </p:txBody>
      </p:sp>
      <p:sp>
        <p:nvSpPr>
          <p:cNvPr id="4" name="Прямоугольник 3"/>
          <p:cNvSpPr/>
          <p:nvPr/>
        </p:nvSpPr>
        <p:spPr>
          <a:xfrm>
            <a:off x="138756" y="3673252"/>
            <a:ext cx="8649695" cy="3016210"/>
          </a:xfrm>
          <a:prstGeom prst="rect">
            <a:avLst/>
          </a:prstGeom>
        </p:spPr>
        <p:txBody>
          <a:bodyPr wrap="square">
            <a:spAutoFit/>
          </a:bodyPr>
          <a:lstStyle/>
          <a:p>
            <a:r>
              <a:rPr lang="ru-RU" u="sng" dirty="0">
                <a:solidFill>
                  <a:srgbClr val="000066"/>
                </a:solidFill>
                <a:effectLst>
                  <a:outerShdw blurRad="38100" dist="38100" dir="2700000" algn="tl">
                    <a:srgbClr val="000000">
                      <a:alpha val="43137"/>
                    </a:srgbClr>
                  </a:outerShdw>
                </a:effectLst>
              </a:rPr>
              <a:t>Муниципальная программа </a:t>
            </a:r>
            <a:r>
              <a:rPr lang="ru-RU" dirty="0">
                <a:solidFill>
                  <a:srgbClr val="000066"/>
                </a:solidFill>
              </a:rPr>
              <a:t>муниципального образования </a:t>
            </a:r>
            <a:r>
              <a:rPr lang="ru-RU" dirty="0" smtClean="0">
                <a:solidFill>
                  <a:srgbClr val="000066"/>
                </a:solidFill>
              </a:rPr>
              <a:t>«Демидовский район» </a:t>
            </a:r>
            <a:r>
              <a:rPr lang="ru-RU" dirty="0">
                <a:solidFill>
                  <a:srgbClr val="000066"/>
                </a:solidFill>
              </a:rPr>
              <a:t>Смоленской области в качестве структурных элементов содержит: региональные проекты, ведомственные проекты*, в совокупности составляющие проектную часть муниципальной программы, комплексы процессных мероприятий**, а также включаемые при необходимости отдельные мероприятия. </a:t>
            </a:r>
            <a:endParaRPr lang="ru-RU" dirty="0" smtClean="0">
              <a:solidFill>
                <a:srgbClr val="000066"/>
              </a:solidFill>
            </a:endParaRPr>
          </a:p>
          <a:p>
            <a:r>
              <a:rPr lang="ru-RU" u="sng" dirty="0" smtClean="0">
                <a:solidFill>
                  <a:srgbClr val="000066"/>
                </a:solidFill>
                <a:effectLst>
                  <a:outerShdw blurRad="38100" dist="38100" dir="2700000" algn="tl">
                    <a:srgbClr val="000000">
                      <a:alpha val="43137"/>
                    </a:srgbClr>
                  </a:outerShdw>
                </a:effectLst>
              </a:rPr>
              <a:t>Цель </a:t>
            </a:r>
            <a:r>
              <a:rPr lang="ru-RU" u="sng" dirty="0">
                <a:solidFill>
                  <a:srgbClr val="000066"/>
                </a:solidFill>
                <a:effectLst>
                  <a:outerShdw blurRad="38100" dist="38100" dir="2700000" algn="tl">
                    <a:srgbClr val="000000">
                      <a:alpha val="43137"/>
                    </a:srgbClr>
                  </a:outerShdw>
                </a:effectLst>
              </a:rPr>
              <a:t>муниципальной программы </a:t>
            </a:r>
            <a:r>
              <a:rPr lang="ru-RU" dirty="0">
                <a:solidFill>
                  <a:srgbClr val="000066"/>
                </a:solidFill>
              </a:rPr>
              <a:t>- социальный, экономический или иной общественно значимый или общественно понятный эффект от реализации муниципальной программы на момент окончания реализации данной муниципальной программы. </a:t>
            </a:r>
            <a:endParaRPr lang="ru-RU" dirty="0" smtClean="0">
              <a:solidFill>
                <a:srgbClr val="000066"/>
              </a:solidFill>
            </a:endParaRPr>
          </a:p>
          <a:p>
            <a:r>
              <a:rPr lang="ru-RU" u="sng" dirty="0" smtClean="0">
                <a:solidFill>
                  <a:srgbClr val="000066"/>
                </a:solidFill>
                <a:effectLst>
                  <a:outerShdw blurRad="38100" dist="38100" dir="2700000" algn="tl">
                    <a:srgbClr val="000000">
                      <a:alpha val="43137"/>
                    </a:srgbClr>
                  </a:outerShdw>
                </a:effectLst>
              </a:rPr>
              <a:t>Задача</a:t>
            </a:r>
            <a:r>
              <a:rPr lang="ru-RU" dirty="0" smtClean="0">
                <a:solidFill>
                  <a:srgbClr val="000066"/>
                </a:solidFill>
              </a:rPr>
              <a:t> </a:t>
            </a:r>
            <a:r>
              <a:rPr lang="ru-RU" dirty="0">
                <a:solidFill>
                  <a:srgbClr val="000066"/>
                </a:solidFill>
              </a:rPr>
              <a:t>структурного элемента муниципальной программы - итог деятельности, направленной на достижение изменений в социально-экономической сфере. </a:t>
            </a:r>
            <a:endParaRPr lang="ru-RU" dirty="0" smtClean="0">
              <a:solidFill>
                <a:srgbClr val="000066"/>
              </a:solidFill>
            </a:endParaRPr>
          </a:p>
          <a:p>
            <a:r>
              <a:rPr lang="ru-RU" dirty="0" smtClean="0"/>
              <a:t>________________ </a:t>
            </a:r>
          </a:p>
          <a:p>
            <a:r>
              <a:rPr lang="ru-RU" sz="1000" i="1" dirty="0" smtClean="0"/>
              <a:t>*</a:t>
            </a:r>
            <a:r>
              <a:rPr lang="ru-RU" sz="1000" i="1" dirty="0"/>
              <a:t>Понятия «региональный проект», «ведомственный проект» применяются в определениях, установленных постановлением Правительства Российской Федерации от 31.10.2018 № 1288 «Об организации проектной деятельности в Правительстве Российской Федерации». </a:t>
            </a:r>
            <a:endParaRPr lang="ru-RU" sz="1000" i="1" dirty="0" smtClean="0"/>
          </a:p>
          <a:p>
            <a:r>
              <a:rPr lang="ru-RU" sz="1000" i="1" dirty="0" smtClean="0"/>
              <a:t>**</a:t>
            </a:r>
            <a:r>
              <a:rPr lang="ru-RU" sz="1000" i="1" dirty="0"/>
              <a:t>Комплекс процессных мероприятий – это группа скоординированных мероприятий, имеющих общую целевую ориентацию и направленных на выполнение функций и решение текущих задач Администрации муниципального образования «</a:t>
            </a:r>
            <a:r>
              <a:rPr lang="ru-RU" sz="1000" i="1" dirty="0" smtClean="0"/>
              <a:t>Демидовский </a:t>
            </a:r>
            <a:r>
              <a:rPr lang="ru-RU" sz="1000" i="1" dirty="0"/>
              <a:t>район» Смоленской области и органов Администрации, наделенных правами юридического лица, реализуемых непрерывно либо на периодической основе. </a:t>
            </a:r>
          </a:p>
        </p:txBody>
      </p:sp>
    </p:spTree>
    <p:extLst>
      <p:ext uri="{BB962C8B-B14F-4D97-AF65-F5344CB8AC3E}">
        <p14:creationId xmlns:p14="http://schemas.microsoft.com/office/powerpoint/2010/main" val="25621556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4" descr="http://fs.homegate.ru/file/266753.jpg"/>
          <p:cNvPicPr>
            <a:picLocks noGrp="1" noChangeAspect="1" noChangeArrowheads="1"/>
          </p:cNvPicPr>
          <p:nvPr>
            <p:ph type="title"/>
          </p:nvPr>
        </p:nvPicPr>
        <p:blipFill>
          <a:blip r:embed="rId2" cstate="print"/>
          <a:stretch>
            <a:fillRect/>
          </a:stretch>
        </p:blipFill>
        <p:spPr>
          <a:xfrm>
            <a:off x="4944302" y="702104"/>
            <a:ext cx="1313992" cy="1371600"/>
          </a:xfrm>
          <a:solidFill>
            <a:srgbClr val="000000"/>
          </a:solidFill>
        </p:spPr>
      </p:pic>
      <p:grpSp>
        <p:nvGrpSpPr>
          <p:cNvPr id="62466" name="Group 5"/>
          <p:cNvGrpSpPr>
            <a:grpSpLocks/>
          </p:cNvGrpSpPr>
          <p:nvPr/>
        </p:nvGrpSpPr>
        <p:grpSpPr bwMode="auto">
          <a:xfrm>
            <a:off x="179388" y="0"/>
            <a:ext cx="8964612" cy="6742113"/>
            <a:chOff x="1157" y="359"/>
            <a:chExt cx="15115" cy="11087"/>
          </a:xfrm>
        </p:grpSpPr>
        <p:sp>
          <p:nvSpPr>
            <p:cNvPr id="62468" name="Text Box 6"/>
            <p:cNvSpPr txBox="1">
              <a:spLocks noChangeArrowheads="1"/>
            </p:cNvSpPr>
            <p:nvPr/>
          </p:nvSpPr>
          <p:spPr bwMode="auto">
            <a:xfrm>
              <a:off x="1157" y="359"/>
              <a:ext cx="3515" cy="3498"/>
            </a:xfrm>
            <a:prstGeom prst="rect">
              <a:avLst/>
            </a:prstGeom>
            <a:noFill/>
            <a:ln w="9525">
              <a:noFill/>
              <a:miter lim="800000"/>
              <a:headEnd/>
              <a:tailEnd/>
            </a:ln>
          </p:spPr>
          <p:txBody>
            <a:bodyPr wrap="none"/>
            <a:lstStyle/>
            <a:p>
              <a:endParaRPr lang="ru-RU"/>
            </a:p>
          </p:txBody>
        </p:sp>
        <p:sp>
          <p:nvSpPr>
            <p:cNvPr id="62469" name="AutoShape 7"/>
            <p:cNvSpPr>
              <a:spLocks noChangeArrowheads="1"/>
            </p:cNvSpPr>
            <p:nvPr/>
          </p:nvSpPr>
          <p:spPr bwMode="auto">
            <a:xfrm>
              <a:off x="1271" y="4798"/>
              <a:ext cx="14898" cy="960"/>
            </a:xfrm>
            <a:prstGeom prst="chevron">
              <a:avLst>
                <a:gd name="adj" fmla="val 387969"/>
              </a:avLst>
            </a:prstGeom>
            <a:solidFill>
              <a:srgbClr val="CCFFCC"/>
            </a:solidFill>
            <a:ln w="9525">
              <a:solidFill>
                <a:srgbClr val="000000"/>
              </a:solidFill>
              <a:miter lim="800000"/>
              <a:headEnd/>
              <a:tailEnd/>
            </a:ln>
          </p:spPr>
          <p:txBody>
            <a:bodyPr/>
            <a:lstStyle/>
            <a:p>
              <a:endParaRPr lang="ru-RU"/>
            </a:p>
          </p:txBody>
        </p:sp>
        <p:sp>
          <p:nvSpPr>
            <p:cNvPr id="62470" name="Text Box 8"/>
            <p:cNvSpPr txBox="1">
              <a:spLocks noChangeArrowheads="1"/>
            </p:cNvSpPr>
            <p:nvPr/>
          </p:nvSpPr>
          <p:spPr bwMode="auto">
            <a:xfrm>
              <a:off x="5699" y="4708"/>
              <a:ext cx="6690" cy="1050"/>
            </a:xfrm>
            <a:prstGeom prst="rect">
              <a:avLst/>
            </a:prstGeom>
            <a:noFill/>
            <a:ln w="9525">
              <a:noFill/>
              <a:miter lim="800000"/>
              <a:headEnd/>
              <a:tailEnd/>
            </a:ln>
          </p:spPr>
          <p:txBody>
            <a:bodyPr/>
            <a:lstStyle/>
            <a:p>
              <a:pPr algn="ctr"/>
              <a:r>
                <a:rPr lang="ru-RU" sz="1800" b="1">
                  <a:solidFill>
                    <a:srgbClr val="008000"/>
                  </a:solidFill>
                </a:rPr>
                <a:t>ЭТАПЫ БЮДЖЕТНОГО ПРОЦЕССА</a:t>
              </a:r>
              <a:endParaRPr lang="ru-RU"/>
            </a:p>
          </p:txBody>
        </p:sp>
        <p:grpSp>
          <p:nvGrpSpPr>
            <p:cNvPr id="62471" name="Group 9"/>
            <p:cNvGrpSpPr>
              <a:grpSpLocks/>
            </p:cNvGrpSpPr>
            <p:nvPr/>
          </p:nvGrpSpPr>
          <p:grpSpPr bwMode="auto">
            <a:xfrm>
              <a:off x="1157" y="6496"/>
              <a:ext cx="4296" cy="1890"/>
              <a:chOff x="1128" y="5207"/>
              <a:chExt cx="4296" cy="1890"/>
            </a:xfrm>
          </p:grpSpPr>
          <p:sp>
            <p:nvSpPr>
              <p:cNvPr id="62493" name="AutoShape 1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4" name="Text Box 1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1. Составление проекта бюджета</a:t>
                </a:r>
                <a:endParaRPr lang="ru-RU"/>
              </a:p>
            </p:txBody>
          </p:sp>
        </p:grpSp>
        <p:sp>
          <p:nvSpPr>
            <p:cNvPr id="62472" name="AutoShape 12"/>
            <p:cNvSpPr>
              <a:spLocks noChangeArrowheads="1"/>
            </p:cNvSpPr>
            <p:nvPr/>
          </p:nvSpPr>
          <p:spPr bwMode="auto">
            <a:xfrm>
              <a:off x="5951" y="6496"/>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73" name="Text Box 13"/>
            <p:cNvSpPr txBox="1">
              <a:spLocks noChangeArrowheads="1"/>
            </p:cNvSpPr>
            <p:nvPr/>
          </p:nvSpPr>
          <p:spPr bwMode="auto">
            <a:xfrm>
              <a:off x="6203" y="6496"/>
              <a:ext cx="3930" cy="1188"/>
            </a:xfrm>
            <a:prstGeom prst="rect">
              <a:avLst/>
            </a:prstGeom>
            <a:noFill/>
            <a:ln w="9525">
              <a:noFill/>
              <a:miter lim="800000"/>
              <a:headEnd/>
              <a:tailEnd/>
            </a:ln>
          </p:spPr>
          <p:txBody>
            <a:bodyPr/>
            <a:lstStyle/>
            <a:p>
              <a:r>
                <a:rPr lang="ru-RU" sz="1600" b="1">
                  <a:solidFill>
                    <a:srgbClr val="0000FF"/>
                  </a:solidFill>
                </a:rPr>
                <a:t>2. Рассмотрение проекта бюджета</a:t>
              </a:r>
              <a:endParaRPr lang="ru-RU"/>
            </a:p>
          </p:txBody>
        </p:sp>
        <p:grpSp>
          <p:nvGrpSpPr>
            <p:cNvPr id="62474" name="Group 14"/>
            <p:cNvGrpSpPr>
              <a:grpSpLocks/>
            </p:cNvGrpSpPr>
            <p:nvPr/>
          </p:nvGrpSpPr>
          <p:grpSpPr bwMode="auto">
            <a:xfrm>
              <a:off x="10643" y="6496"/>
              <a:ext cx="4296" cy="1890"/>
              <a:chOff x="1128" y="5207"/>
              <a:chExt cx="4296" cy="1890"/>
            </a:xfrm>
          </p:grpSpPr>
          <p:sp>
            <p:nvSpPr>
              <p:cNvPr id="62491" name="AutoShape 15"/>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2" name="Text Box 16"/>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3. Утверждение бюджета</a:t>
                </a:r>
                <a:endParaRPr lang="ru-RU"/>
              </a:p>
            </p:txBody>
          </p:sp>
        </p:grpSp>
        <p:sp>
          <p:nvSpPr>
            <p:cNvPr id="62475" name="AutoShape 17"/>
            <p:cNvSpPr>
              <a:spLocks noChangeArrowheads="1"/>
            </p:cNvSpPr>
            <p:nvPr/>
          </p:nvSpPr>
          <p:spPr bwMode="auto">
            <a:xfrm>
              <a:off x="4529"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sp>
          <p:nvSpPr>
            <p:cNvPr id="62476" name="AutoShape 18"/>
            <p:cNvSpPr>
              <a:spLocks noChangeArrowheads="1"/>
            </p:cNvSpPr>
            <p:nvPr/>
          </p:nvSpPr>
          <p:spPr bwMode="auto">
            <a:xfrm>
              <a:off x="9557"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grpSp>
          <p:nvGrpSpPr>
            <p:cNvPr id="62477" name="Group 19"/>
            <p:cNvGrpSpPr>
              <a:grpSpLocks/>
            </p:cNvGrpSpPr>
            <p:nvPr/>
          </p:nvGrpSpPr>
          <p:grpSpPr bwMode="auto">
            <a:xfrm>
              <a:off x="10739" y="9556"/>
              <a:ext cx="4296" cy="1890"/>
              <a:chOff x="1128" y="5207"/>
              <a:chExt cx="4296" cy="1890"/>
            </a:xfrm>
          </p:grpSpPr>
          <p:sp>
            <p:nvSpPr>
              <p:cNvPr id="62489" name="AutoShape 2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0" name="Text Box 2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4. Исполнение бюджета</a:t>
                </a:r>
                <a:endParaRPr lang="ru-RU"/>
              </a:p>
            </p:txBody>
          </p:sp>
        </p:grpSp>
        <p:sp>
          <p:nvSpPr>
            <p:cNvPr id="62478" name="AutoShape 22"/>
            <p:cNvSpPr>
              <a:spLocks noChangeArrowheads="1"/>
            </p:cNvSpPr>
            <p:nvPr/>
          </p:nvSpPr>
          <p:spPr bwMode="auto">
            <a:xfrm>
              <a:off x="14939" y="7684"/>
              <a:ext cx="960" cy="2784"/>
            </a:xfrm>
            <a:prstGeom prst="curvedLeftArrow">
              <a:avLst>
                <a:gd name="adj1" fmla="val 58000"/>
                <a:gd name="adj2" fmla="val 116000"/>
                <a:gd name="adj3" fmla="val 33333"/>
              </a:avLst>
            </a:prstGeom>
            <a:solidFill>
              <a:srgbClr val="0000FF"/>
            </a:solidFill>
            <a:ln w="9525">
              <a:solidFill>
                <a:srgbClr val="000000"/>
              </a:solidFill>
              <a:miter lim="800000"/>
              <a:headEnd/>
              <a:tailEnd/>
            </a:ln>
          </p:spPr>
          <p:txBody>
            <a:bodyPr/>
            <a:lstStyle/>
            <a:p>
              <a:endParaRPr lang="ru-RU"/>
            </a:p>
          </p:txBody>
        </p:sp>
        <p:grpSp>
          <p:nvGrpSpPr>
            <p:cNvPr id="62479" name="Group 23"/>
            <p:cNvGrpSpPr>
              <a:grpSpLocks/>
            </p:cNvGrpSpPr>
            <p:nvPr/>
          </p:nvGrpSpPr>
          <p:grpSpPr bwMode="auto">
            <a:xfrm>
              <a:off x="5951" y="9556"/>
              <a:ext cx="4296" cy="1890"/>
              <a:chOff x="1128" y="5207"/>
              <a:chExt cx="4296" cy="1890"/>
            </a:xfrm>
          </p:grpSpPr>
          <p:sp>
            <p:nvSpPr>
              <p:cNvPr id="62487" name="AutoShape 24"/>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88" name="Text Box 25"/>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5. Формирование отчета об исполнении бюджета</a:t>
                </a:r>
                <a:endParaRPr lang="ru-RU"/>
              </a:p>
            </p:txBody>
          </p:sp>
        </p:grpSp>
        <p:sp>
          <p:nvSpPr>
            <p:cNvPr id="62480" name="AutoShape 26"/>
            <p:cNvSpPr>
              <a:spLocks noChangeArrowheads="1"/>
            </p:cNvSpPr>
            <p:nvPr/>
          </p:nvSpPr>
          <p:spPr bwMode="auto">
            <a:xfrm rot="10800000">
              <a:off x="9191"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grpSp>
          <p:nvGrpSpPr>
            <p:cNvPr id="62481" name="Group 27"/>
            <p:cNvGrpSpPr>
              <a:grpSpLocks/>
            </p:cNvGrpSpPr>
            <p:nvPr/>
          </p:nvGrpSpPr>
          <p:grpSpPr bwMode="auto">
            <a:xfrm>
              <a:off x="1157" y="9556"/>
              <a:ext cx="4296" cy="1890"/>
              <a:chOff x="1128" y="5207"/>
              <a:chExt cx="4296" cy="1890"/>
            </a:xfrm>
          </p:grpSpPr>
          <p:sp>
            <p:nvSpPr>
              <p:cNvPr id="62485" name="AutoShape 28"/>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86" name="Text Box 29"/>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6. Муниципальный финансовый контроль</a:t>
                </a:r>
                <a:endParaRPr lang="ru-RU"/>
              </a:p>
            </p:txBody>
          </p:sp>
        </p:grpSp>
        <p:sp>
          <p:nvSpPr>
            <p:cNvPr id="62482" name="AutoShape 30"/>
            <p:cNvSpPr>
              <a:spLocks noChangeArrowheads="1"/>
            </p:cNvSpPr>
            <p:nvPr/>
          </p:nvSpPr>
          <p:spPr bwMode="auto">
            <a:xfrm rot="10800000">
              <a:off x="4607"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sp>
          <p:nvSpPr>
            <p:cNvPr id="62483" name="Text Box 31"/>
            <p:cNvSpPr txBox="1">
              <a:spLocks noChangeArrowheads="1"/>
            </p:cNvSpPr>
            <p:nvPr/>
          </p:nvSpPr>
          <p:spPr bwMode="auto">
            <a:xfrm>
              <a:off x="1277" y="1261"/>
              <a:ext cx="7627" cy="2052"/>
            </a:xfrm>
            <a:prstGeom prst="rect">
              <a:avLst/>
            </a:prstGeom>
            <a:noFill/>
            <a:ln w="9525">
              <a:noFill/>
              <a:miter lim="800000"/>
              <a:headEnd/>
              <a:tailEnd/>
            </a:ln>
          </p:spPr>
          <p:txBody>
            <a:bodyPr/>
            <a:lstStyle/>
            <a:p>
              <a:r>
                <a:rPr lang="en-US" sz="3600" dirty="0">
                  <a:solidFill>
                    <a:srgbClr val="000066"/>
                  </a:solidFill>
                </a:rPr>
                <a:t>@</a:t>
              </a:r>
              <a:r>
                <a:rPr lang="ru-RU" sz="3600" dirty="0">
                  <a:solidFill>
                    <a:srgbClr val="000066"/>
                  </a:solidFill>
                </a:rPr>
                <a:t> что такое бюджетный процесс?</a:t>
              </a:r>
            </a:p>
            <a:p>
              <a:endParaRPr lang="ru-RU" dirty="0"/>
            </a:p>
          </p:txBody>
        </p:sp>
        <p:sp>
          <p:nvSpPr>
            <p:cNvPr id="62484" name="Text Box 32"/>
            <p:cNvSpPr txBox="1">
              <a:spLocks noChangeArrowheads="1"/>
            </p:cNvSpPr>
            <p:nvPr/>
          </p:nvSpPr>
          <p:spPr bwMode="auto">
            <a:xfrm>
              <a:off x="1530" y="4139"/>
              <a:ext cx="14742" cy="588"/>
            </a:xfrm>
            <a:prstGeom prst="rect">
              <a:avLst/>
            </a:prstGeom>
            <a:noFill/>
            <a:ln w="9525">
              <a:noFill/>
              <a:miter lim="800000"/>
              <a:headEnd/>
              <a:tailEnd/>
            </a:ln>
          </p:spPr>
          <p:txBody>
            <a:bodyPr/>
            <a:lstStyle/>
            <a:p>
              <a:r>
                <a:rPr lang="ru-RU" sz="1800" b="1">
                  <a:solidFill>
                    <a:srgbClr val="0000FF"/>
                  </a:solidFill>
                </a:rPr>
                <a:t>Бюджетный процесс - ежегодное формирование и исполнение бюджета</a:t>
              </a:r>
              <a:endParaRPr lang="ru-RU"/>
            </a:p>
          </p:txBody>
        </p:sp>
      </p:grpSp>
      <p:sp>
        <p:nvSpPr>
          <p:cNvPr id="62467"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3336E076-8305-4436-A4BD-41BB715A55D6}" type="slidenum">
              <a:rPr lang="en-US" altLang="ru-RU" sz="1200">
                <a:solidFill>
                  <a:srgbClr val="898989"/>
                </a:solidFill>
                <a:latin typeface="Calibri" pitchFamily="34" charset="0"/>
              </a:rPr>
              <a:pPr algn="r"/>
              <a:t>17</a:t>
            </a:fld>
            <a:endParaRPr lang="en-US" altLang="ru-RU" sz="1200">
              <a:solidFill>
                <a:srgbClr val="898989"/>
              </a:solidFill>
              <a:latin typeface="Calibri" pitchFamily="34" charset="0"/>
            </a:endParaRPr>
          </a:p>
        </p:txBody>
      </p:sp>
      <p:sp>
        <p:nvSpPr>
          <p:cNvPr id="32"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33" name="TextBox 32"/>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Box 8"/>
          <p:cNvSpPr txBox="1">
            <a:spLocks noChangeArrowheads="1"/>
          </p:cNvSpPr>
          <p:nvPr/>
        </p:nvSpPr>
        <p:spPr bwMode="auto">
          <a:xfrm>
            <a:off x="2428875" y="704989"/>
            <a:ext cx="4386082" cy="707886"/>
          </a:xfrm>
          <a:prstGeom prst="rect">
            <a:avLst/>
          </a:prstGeom>
          <a:noFill/>
          <a:ln w="9525">
            <a:noFill/>
            <a:miter lim="800000"/>
            <a:headEnd/>
            <a:tailEnd/>
          </a:ln>
        </p:spPr>
        <p:txBody>
          <a:bodyPr wrap="square">
            <a:spAutoFit/>
          </a:bodyPr>
          <a:lstStyle/>
          <a:p>
            <a:pPr>
              <a:spcBef>
                <a:spcPct val="50000"/>
              </a:spcBef>
            </a:pPr>
            <a:r>
              <a:rPr lang="ru-RU" sz="2000" b="1" i="1" dirty="0">
                <a:solidFill>
                  <a:srgbClr val="000066"/>
                </a:solidFill>
              </a:rPr>
              <a:t>Гражданин, его участие в бюджетном процессе</a:t>
            </a:r>
          </a:p>
        </p:txBody>
      </p:sp>
      <p:pic>
        <p:nvPicPr>
          <p:cNvPr id="69634" name="Picture 12" descr="588px-%D0%9A%D0%BD%D0%B8%D0%B3%D0%B8"/>
          <p:cNvPicPr>
            <a:picLocks noChangeAspect="1" noChangeArrowheads="1"/>
          </p:cNvPicPr>
          <p:nvPr/>
        </p:nvPicPr>
        <p:blipFill>
          <a:blip r:embed="rId2" cstate="print"/>
          <a:srcRect/>
          <a:stretch>
            <a:fillRect/>
          </a:stretch>
        </p:blipFill>
        <p:spPr bwMode="auto">
          <a:xfrm>
            <a:off x="207212" y="387350"/>
            <a:ext cx="2339975" cy="1501015"/>
          </a:xfrm>
          <a:prstGeom prst="rect">
            <a:avLst/>
          </a:prstGeom>
          <a:noFill/>
          <a:ln w="9525">
            <a:noFill/>
            <a:miter lim="800000"/>
            <a:headEnd/>
            <a:tailEnd/>
          </a:ln>
        </p:spPr>
      </p:pic>
      <p:sp>
        <p:nvSpPr>
          <p:cNvPr id="69635" name="AutoShape 19"/>
          <p:cNvSpPr>
            <a:spLocks noChangeArrowheads="1"/>
          </p:cNvSpPr>
          <p:nvPr/>
        </p:nvSpPr>
        <p:spPr bwMode="auto">
          <a:xfrm>
            <a:off x="0" y="4581525"/>
            <a:ext cx="4679950" cy="2276475"/>
          </a:xfrm>
          <a:prstGeom prst="flowChartAlternateProcess">
            <a:avLst/>
          </a:prstGeom>
          <a:solidFill>
            <a:srgbClr val="FF9933"/>
          </a:solidFill>
          <a:ln w="9525">
            <a:solidFill>
              <a:schemeClr val="tx1"/>
            </a:solidFill>
            <a:miter lim="800000"/>
            <a:headEnd/>
            <a:tailEnd/>
          </a:ln>
        </p:spPr>
        <p:txBody>
          <a:bodyPr/>
          <a:lstStyle/>
          <a:p>
            <a:pPr algn="ctr"/>
            <a:r>
              <a:rPr lang="ru-RU" sz="1600" b="1" dirty="0"/>
              <a:t>Получает социальные гарантии - расходная часть бюджета (образование, культура, здравоохранение, социальная поддержка и др.)</a:t>
            </a:r>
          </a:p>
        </p:txBody>
      </p:sp>
      <p:pic>
        <p:nvPicPr>
          <p:cNvPr id="69636" name="Picture 21" descr="47339"/>
          <p:cNvPicPr>
            <a:picLocks noChangeAspect="1" noChangeArrowheads="1"/>
          </p:cNvPicPr>
          <p:nvPr/>
        </p:nvPicPr>
        <p:blipFill>
          <a:blip r:embed="rId3" cstate="print"/>
          <a:srcRect/>
          <a:stretch>
            <a:fillRect/>
          </a:stretch>
        </p:blipFill>
        <p:spPr bwMode="auto">
          <a:xfrm>
            <a:off x="6515100" y="549275"/>
            <a:ext cx="2628900" cy="1727200"/>
          </a:xfrm>
          <a:prstGeom prst="rect">
            <a:avLst/>
          </a:prstGeom>
          <a:noFill/>
          <a:ln w="9525">
            <a:noFill/>
            <a:miter lim="800000"/>
            <a:headEnd/>
            <a:tailEnd/>
          </a:ln>
        </p:spPr>
      </p:pic>
      <p:sp>
        <p:nvSpPr>
          <p:cNvPr id="69637"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643D72FE-FDA7-4084-B496-BA850C8AE311}" type="slidenum">
              <a:rPr lang="en-US" altLang="ru-RU" sz="1200">
                <a:solidFill>
                  <a:srgbClr val="898989"/>
                </a:solidFill>
                <a:latin typeface="Calibri" pitchFamily="34" charset="0"/>
              </a:rPr>
              <a:pPr algn="r"/>
              <a:t>18</a:t>
            </a:fld>
            <a:endParaRPr lang="en-US" altLang="ru-RU" sz="1200">
              <a:solidFill>
                <a:srgbClr val="898989"/>
              </a:solidFill>
              <a:latin typeface="Calibri" pitchFamily="34" charset="0"/>
            </a:endParaRPr>
          </a:p>
        </p:txBody>
      </p:sp>
      <p:grpSp>
        <p:nvGrpSpPr>
          <p:cNvPr id="69638" name="Group 31"/>
          <p:cNvGrpSpPr>
            <a:grpSpLocks/>
          </p:cNvGrpSpPr>
          <p:nvPr/>
        </p:nvGrpSpPr>
        <p:grpSpPr bwMode="auto">
          <a:xfrm>
            <a:off x="179388" y="1195387"/>
            <a:ext cx="8713787" cy="5511800"/>
            <a:chOff x="113" y="753"/>
            <a:chExt cx="5489" cy="3472"/>
          </a:xfrm>
        </p:grpSpPr>
        <p:sp>
          <p:nvSpPr>
            <p:cNvPr id="69639" name="AutoShape 15"/>
            <p:cNvSpPr>
              <a:spLocks noChangeArrowheads="1"/>
            </p:cNvSpPr>
            <p:nvPr/>
          </p:nvSpPr>
          <p:spPr bwMode="auto">
            <a:xfrm>
              <a:off x="431" y="1071"/>
              <a:ext cx="2177" cy="499"/>
            </a:xfrm>
            <a:prstGeom prst="flowChartProcess">
              <a:avLst/>
            </a:prstGeom>
            <a:solidFill>
              <a:srgbClr val="FF9933"/>
            </a:solidFill>
            <a:ln w="9525">
              <a:solidFill>
                <a:schemeClr val="tx1"/>
              </a:solidFill>
              <a:miter lim="800000"/>
              <a:headEnd/>
              <a:tailEnd/>
            </a:ln>
          </p:spPr>
          <p:txBody>
            <a:bodyPr anchor="ctr"/>
            <a:lstStyle/>
            <a:p>
              <a:pPr algn="ctr"/>
              <a:r>
                <a:rPr lang="ru-RU" sz="1600" b="1"/>
                <a:t>Помогает формировать доходную</a:t>
              </a:r>
            </a:p>
            <a:p>
              <a:pPr algn="ctr"/>
              <a:r>
                <a:rPr lang="ru-RU" sz="1600" b="1"/>
                <a:t>часть бюджета (налог на доходы физических лиц)</a:t>
              </a:r>
            </a:p>
          </p:txBody>
        </p:sp>
        <p:sp>
          <p:nvSpPr>
            <p:cNvPr id="69640" name="Oval 16"/>
            <p:cNvSpPr>
              <a:spLocks noChangeArrowheads="1"/>
            </p:cNvSpPr>
            <p:nvPr/>
          </p:nvSpPr>
          <p:spPr bwMode="auto">
            <a:xfrm>
              <a:off x="567" y="1979"/>
              <a:ext cx="1905" cy="499"/>
            </a:xfrm>
            <a:prstGeom prst="ellipse">
              <a:avLst/>
            </a:prstGeom>
            <a:solidFill>
              <a:srgbClr val="FF9933"/>
            </a:solidFill>
            <a:ln w="9525">
              <a:solidFill>
                <a:schemeClr val="tx1"/>
              </a:solidFill>
              <a:round/>
              <a:headEnd/>
              <a:tailEnd/>
            </a:ln>
          </p:spPr>
          <p:txBody>
            <a:bodyPr wrap="none" anchor="ctr"/>
            <a:lstStyle/>
            <a:p>
              <a:pPr algn="ctr"/>
              <a:r>
                <a:rPr lang="ru-RU" sz="1600" b="1"/>
                <a:t>БЮДЖЕТ</a:t>
              </a:r>
            </a:p>
          </p:txBody>
        </p:sp>
        <p:sp>
          <p:nvSpPr>
            <p:cNvPr id="69641" name="AutoShape 17"/>
            <p:cNvSpPr>
              <a:spLocks noChangeArrowheads="1"/>
            </p:cNvSpPr>
            <p:nvPr/>
          </p:nvSpPr>
          <p:spPr bwMode="auto">
            <a:xfrm>
              <a:off x="113" y="1570"/>
              <a:ext cx="2744" cy="408"/>
            </a:xfrm>
            <a:prstGeom prst="downArrow">
              <a:avLst>
                <a:gd name="adj1" fmla="val 50546"/>
                <a:gd name="adj2" fmla="val 57843"/>
              </a:avLst>
            </a:prstGeom>
            <a:solidFill>
              <a:schemeClr val="accent1"/>
            </a:solidFill>
            <a:ln w="9525">
              <a:solidFill>
                <a:schemeClr val="tx1"/>
              </a:solidFill>
              <a:miter lim="800000"/>
              <a:headEnd/>
              <a:tailEnd/>
            </a:ln>
          </p:spPr>
          <p:txBody>
            <a:bodyPr wrap="none" anchor="ctr"/>
            <a:lstStyle/>
            <a:p>
              <a:pPr algn="ctr"/>
              <a:r>
                <a:rPr lang="ru-RU" sz="1550" b="1" dirty="0">
                  <a:solidFill>
                    <a:schemeClr val="bg1"/>
                  </a:solidFill>
                </a:rPr>
                <a:t>как налогоплательщик</a:t>
              </a:r>
            </a:p>
          </p:txBody>
        </p:sp>
        <p:sp>
          <p:nvSpPr>
            <p:cNvPr id="69642" name="AutoShape 18"/>
            <p:cNvSpPr>
              <a:spLocks noChangeArrowheads="1"/>
            </p:cNvSpPr>
            <p:nvPr/>
          </p:nvSpPr>
          <p:spPr bwMode="auto">
            <a:xfrm>
              <a:off x="158" y="2478"/>
              <a:ext cx="2744" cy="408"/>
            </a:xfrm>
            <a:prstGeom prst="downArrow">
              <a:avLst>
                <a:gd name="adj1" fmla="val 50546"/>
                <a:gd name="adj2" fmla="val 57843"/>
              </a:avLst>
            </a:prstGeom>
            <a:solidFill>
              <a:schemeClr val="accent1"/>
            </a:solidFill>
            <a:ln w="9525">
              <a:solidFill>
                <a:schemeClr val="tx1"/>
              </a:solidFill>
              <a:miter lim="800000"/>
              <a:headEnd/>
              <a:tailEnd/>
            </a:ln>
          </p:spPr>
          <p:txBody>
            <a:bodyPr anchor="ctr"/>
            <a:lstStyle/>
            <a:p>
              <a:pPr algn="ctr"/>
              <a:r>
                <a:rPr lang="ru-RU" sz="1550" b="1" dirty="0">
                  <a:solidFill>
                    <a:schemeClr val="bg1"/>
                  </a:solidFill>
                </a:rPr>
                <a:t>как получатель социальных гарантий</a:t>
              </a:r>
            </a:p>
          </p:txBody>
        </p:sp>
        <p:sp>
          <p:nvSpPr>
            <p:cNvPr id="69643" name="AutoShape 22"/>
            <p:cNvSpPr>
              <a:spLocks noChangeArrowheads="1"/>
            </p:cNvSpPr>
            <p:nvPr/>
          </p:nvSpPr>
          <p:spPr bwMode="auto">
            <a:xfrm rot="16200000">
              <a:off x="3549" y="357"/>
              <a:ext cx="567" cy="1360"/>
            </a:xfrm>
            <a:prstGeom prst="wedgeRoundRectCallout">
              <a:avLst>
                <a:gd name="adj1" fmla="val -82069"/>
                <a:gd name="adj2" fmla="val 30412"/>
                <a:gd name="adj3" fmla="val 16667"/>
              </a:avLst>
            </a:prstGeom>
            <a:solidFill>
              <a:schemeClr val="accent1"/>
            </a:solidFill>
            <a:ln w="9525">
              <a:solidFill>
                <a:schemeClr val="tx1"/>
              </a:solidFill>
              <a:miter lim="800000"/>
              <a:headEnd/>
              <a:tailEnd/>
            </a:ln>
          </p:spPr>
          <p:txBody>
            <a:bodyPr vert="eaVert"/>
            <a:lstStyle/>
            <a:p>
              <a:pPr algn="ctr"/>
              <a:r>
                <a:rPr lang="ru-RU" sz="1600" b="1" dirty="0">
                  <a:solidFill>
                    <a:schemeClr val="bg1"/>
                  </a:solidFill>
                </a:rPr>
                <a:t>Возможности влияния граждан на состав бюджета</a:t>
              </a:r>
            </a:p>
          </p:txBody>
        </p:sp>
        <p:sp>
          <p:nvSpPr>
            <p:cNvPr id="69644" name="AutoShape 23"/>
            <p:cNvSpPr>
              <a:spLocks noChangeArrowheads="1"/>
            </p:cNvSpPr>
            <p:nvPr/>
          </p:nvSpPr>
          <p:spPr bwMode="auto">
            <a:xfrm>
              <a:off x="3334" y="1616"/>
              <a:ext cx="2268" cy="1043"/>
            </a:xfrm>
            <a:prstGeom prst="flowChartAlternateProcess">
              <a:avLst/>
            </a:prstGeom>
            <a:solidFill>
              <a:srgbClr val="FF9933"/>
            </a:solidFill>
            <a:ln w="9525">
              <a:solidFill>
                <a:schemeClr val="tx1"/>
              </a:solidFill>
              <a:miter lim="800000"/>
              <a:headEnd/>
              <a:tailEnd/>
            </a:ln>
          </p:spPr>
          <p:txBody>
            <a:bodyPr anchor="ctr"/>
            <a:lstStyle/>
            <a:p>
              <a:pPr algn="ctr"/>
              <a:r>
                <a:rPr lang="ru-RU" sz="1600" b="1" dirty="0"/>
                <a:t>Публичные слушания по проекту решения </a:t>
              </a:r>
              <a:r>
                <a:rPr lang="ru-RU" sz="1600" b="1" dirty="0" smtClean="0"/>
                <a:t>Демидовского районного  Совета депутатов «О бюджете муниципального образования «Демидовский район» Смоленской области </a:t>
              </a:r>
              <a:r>
                <a:rPr lang="ru-RU" sz="1600" b="1" dirty="0"/>
                <a:t>на </a:t>
              </a:r>
              <a:r>
                <a:rPr lang="ru-RU" sz="1600" b="1" dirty="0" smtClean="0"/>
                <a:t>очередной год </a:t>
              </a:r>
              <a:endParaRPr lang="ru-RU" sz="1600" b="1" dirty="0"/>
            </a:p>
          </p:txBody>
        </p:sp>
        <p:sp>
          <p:nvSpPr>
            <p:cNvPr id="69645" name="AutoShape 24"/>
            <p:cNvSpPr>
              <a:spLocks noChangeArrowheads="1"/>
            </p:cNvSpPr>
            <p:nvPr/>
          </p:nvSpPr>
          <p:spPr bwMode="auto">
            <a:xfrm>
              <a:off x="3334" y="2750"/>
              <a:ext cx="2268" cy="1043"/>
            </a:xfrm>
            <a:prstGeom prst="flowChartAlternateProcess">
              <a:avLst/>
            </a:prstGeom>
            <a:solidFill>
              <a:srgbClr val="FF9933"/>
            </a:solidFill>
            <a:ln w="9525">
              <a:solidFill>
                <a:schemeClr val="tx1"/>
              </a:solidFill>
              <a:miter lim="800000"/>
              <a:headEnd/>
              <a:tailEnd/>
            </a:ln>
          </p:spPr>
          <p:txBody>
            <a:bodyPr anchor="ctr"/>
            <a:lstStyle/>
            <a:p>
              <a:pPr algn="ctr"/>
              <a:r>
                <a:rPr lang="ru-RU" sz="1600" b="1" dirty="0"/>
                <a:t>Публичные слушания по проекту решения </a:t>
              </a:r>
              <a:r>
                <a:rPr lang="ru-RU" sz="1600" b="1" dirty="0" smtClean="0"/>
                <a:t>Демидовского районного Совета  депутатов «Об </a:t>
              </a:r>
              <a:r>
                <a:rPr lang="ru-RU" sz="1600" b="1" dirty="0"/>
                <a:t>исполнении районного бюджета за истекший финансовый </a:t>
              </a:r>
              <a:r>
                <a:rPr lang="ru-RU" sz="1600" b="1" dirty="0" smtClean="0"/>
                <a:t>год»</a:t>
              </a:r>
              <a:endParaRPr lang="ru-RU" sz="1600" b="1" dirty="0"/>
            </a:p>
          </p:txBody>
        </p:sp>
        <p:pic>
          <p:nvPicPr>
            <p:cNvPr id="69646" name="Picture 27" descr="0013-007-Podtverzhdenie-sootvetstvija-zanimaemoj-dolzhnosti"/>
            <p:cNvPicPr>
              <a:picLocks noChangeAspect="1" noChangeArrowheads="1"/>
            </p:cNvPicPr>
            <p:nvPr/>
          </p:nvPicPr>
          <p:blipFill>
            <a:blip r:embed="rId4" cstate="print"/>
            <a:srcRect/>
            <a:stretch>
              <a:fillRect/>
            </a:stretch>
          </p:blipFill>
          <p:spPr bwMode="auto">
            <a:xfrm>
              <a:off x="249" y="3657"/>
              <a:ext cx="635" cy="564"/>
            </a:xfrm>
            <a:prstGeom prst="rect">
              <a:avLst/>
            </a:prstGeom>
            <a:noFill/>
            <a:ln w="9525">
              <a:noFill/>
              <a:miter lim="800000"/>
              <a:headEnd/>
              <a:tailEnd/>
            </a:ln>
          </p:spPr>
        </p:pic>
        <p:pic>
          <p:nvPicPr>
            <p:cNvPr id="69647" name="Picture 29" descr="600"/>
            <p:cNvPicPr>
              <a:picLocks noChangeAspect="1" noChangeArrowheads="1"/>
            </p:cNvPicPr>
            <p:nvPr/>
          </p:nvPicPr>
          <p:blipFill>
            <a:blip r:embed="rId5" cstate="print"/>
            <a:srcRect/>
            <a:stretch>
              <a:fillRect/>
            </a:stretch>
          </p:blipFill>
          <p:spPr bwMode="auto">
            <a:xfrm>
              <a:off x="1202" y="3612"/>
              <a:ext cx="635" cy="613"/>
            </a:xfrm>
            <a:prstGeom prst="rect">
              <a:avLst/>
            </a:prstGeom>
            <a:noFill/>
            <a:ln w="9525">
              <a:noFill/>
              <a:miter lim="800000"/>
              <a:headEnd/>
              <a:tailEnd/>
            </a:ln>
          </p:spPr>
        </p:pic>
      </p:grpSp>
      <p:sp>
        <p:nvSpPr>
          <p:cNvPr id="17"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18" name="TextBox 17"/>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8"/>
          <p:cNvSpPr txBox="1">
            <a:spLocks noChangeArrowheads="1"/>
          </p:cNvSpPr>
          <p:nvPr/>
        </p:nvSpPr>
        <p:spPr bwMode="auto">
          <a:xfrm>
            <a:off x="5957888" y="0"/>
            <a:ext cx="2611437" cy="1679575"/>
          </a:xfrm>
          <a:prstGeom prst="rect">
            <a:avLst/>
          </a:prstGeom>
          <a:noFill/>
          <a:ln w="9525">
            <a:noFill/>
            <a:miter lim="800000"/>
            <a:headEnd/>
            <a:tailEnd/>
          </a:ln>
        </p:spPr>
        <p:txBody>
          <a:bodyPr/>
          <a:lstStyle/>
          <a:p>
            <a:endParaRPr lang="ru-RU"/>
          </a:p>
        </p:txBody>
      </p:sp>
      <p:sp>
        <p:nvSpPr>
          <p:cNvPr id="68610"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1BA2255F-C645-446E-A3B8-5FE877DF1197}" type="slidenum">
              <a:rPr lang="en-US" altLang="ru-RU" sz="1200">
                <a:solidFill>
                  <a:srgbClr val="898989"/>
                </a:solidFill>
                <a:latin typeface="Calibri" pitchFamily="34" charset="0"/>
              </a:rPr>
              <a:pPr algn="r"/>
              <a:t>19</a:t>
            </a:fld>
            <a:endParaRPr lang="en-US" altLang="ru-RU" sz="1200">
              <a:solidFill>
                <a:srgbClr val="898989"/>
              </a:solidFill>
              <a:latin typeface="Calibri" pitchFamily="34" charset="0"/>
            </a:endParaRPr>
          </a:p>
        </p:txBody>
      </p:sp>
      <p:sp>
        <p:nvSpPr>
          <p:cNvPr id="22" name="TextBox 2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grpSp>
        <p:nvGrpSpPr>
          <p:cNvPr id="68611" name="Group 23"/>
          <p:cNvGrpSpPr>
            <a:grpSpLocks/>
          </p:cNvGrpSpPr>
          <p:nvPr/>
        </p:nvGrpSpPr>
        <p:grpSpPr bwMode="auto">
          <a:xfrm>
            <a:off x="101990" y="483806"/>
            <a:ext cx="9048750" cy="5930901"/>
            <a:chOff x="-86" y="298"/>
            <a:chExt cx="5700" cy="3736"/>
          </a:xfrm>
        </p:grpSpPr>
        <p:pic>
          <p:nvPicPr>
            <p:cNvPr id="68612" name="Picture 6" descr="100297_603"/>
            <p:cNvPicPr>
              <a:picLocks noChangeAspect="1" noChangeArrowheads="1"/>
            </p:cNvPicPr>
            <p:nvPr/>
          </p:nvPicPr>
          <p:blipFill>
            <a:blip r:embed="rId2" cstate="print"/>
            <a:srcRect/>
            <a:stretch>
              <a:fillRect/>
            </a:stretch>
          </p:blipFill>
          <p:spPr bwMode="auto">
            <a:xfrm>
              <a:off x="-86" y="298"/>
              <a:ext cx="1860" cy="1044"/>
            </a:xfrm>
            <a:prstGeom prst="rect">
              <a:avLst/>
            </a:prstGeom>
            <a:noFill/>
            <a:ln w="9525">
              <a:noFill/>
              <a:miter lim="800000"/>
              <a:headEnd/>
              <a:tailEnd/>
            </a:ln>
          </p:spPr>
        </p:pic>
        <p:sp>
          <p:nvSpPr>
            <p:cNvPr id="68613" name="Text Box 9"/>
            <p:cNvSpPr txBox="1">
              <a:spLocks noChangeArrowheads="1"/>
            </p:cNvSpPr>
            <p:nvPr/>
          </p:nvSpPr>
          <p:spPr bwMode="auto">
            <a:xfrm>
              <a:off x="1142" y="314"/>
              <a:ext cx="3987" cy="535"/>
            </a:xfrm>
            <a:prstGeom prst="rect">
              <a:avLst/>
            </a:prstGeom>
            <a:noFill/>
            <a:ln w="9525">
              <a:noFill/>
              <a:miter lim="800000"/>
              <a:headEnd/>
              <a:tailEnd/>
            </a:ln>
          </p:spPr>
          <p:txBody>
            <a:bodyPr/>
            <a:lstStyle/>
            <a:p>
              <a:pPr algn="ctr"/>
              <a:r>
                <a:rPr lang="ru-RU" sz="1600" b="1" dirty="0">
                  <a:solidFill>
                    <a:srgbClr val="000066"/>
                  </a:solidFill>
                  <a:latin typeface="Bad Script" panose="02000000000000000000" pitchFamily="2" charset="0"/>
                </a:rPr>
                <a:t>На чем основывается составление проекта бюджета </a:t>
              </a:r>
              <a:r>
                <a:rPr lang="ru-RU" sz="1600" b="1" dirty="0" smtClean="0">
                  <a:solidFill>
                    <a:srgbClr val="000066"/>
                  </a:solidFill>
                  <a:latin typeface="Bad Script" panose="02000000000000000000" pitchFamily="2" charset="0"/>
                </a:rPr>
                <a:t> </a:t>
              </a:r>
              <a:r>
                <a:rPr lang="ru-RU" sz="1600" b="1" dirty="0">
                  <a:solidFill>
                    <a:srgbClr val="000066"/>
                  </a:solidFill>
                  <a:latin typeface="Bad Script" panose="02000000000000000000" pitchFamily="2" charset="0"/>
                </a:rPr>
                <a:t>муниципального района</a:t>
              </a:r>
              <a:endParaRPr lang="ru-RU" sz="1600" dirty="0">
                <a:solidFill>
                  <a:srgbClr val="000066"/>
                </a:solidFill>
                <a:latin typeface="Bad Script" panose="02000000000000000000" pitchFamily="2" charset="0"/>
              </a:endParaRPr>
            </a:p>
          </p:txBody>
        </p:sp>
        <p:grpSp>
          <p:nvGrpSpPr>
            <p:cNvPr id="68614" name="Group 10"/>
            <p:cNvGrpSpPr>
              <a:grpSpLocks/>
            </p:cNvGrpSpPr>
            <p:nvPr/>
          </p:nvGrpSpPr>
          <p:grpSpPr bwMode="auto">
            <a:xfrm>
              <a:off x="1281" y="569"/>
              <a:ext cx="4333" cy="483"/>
              <a:chOff x="3865" y="1534"/>
              <a:chExt cx="12522" cy="1560"/>
            </a:xfrm>
          </p:grpSpPr>
          <p:sp>
            <p:nvSpPr>
              <p:cNvPr id="36875" name="AutoShape 11"/>
              <p:cNvSpPr>
                <a:spLocks noChangeArrowheads="1"/>
              </p:cNvSpPr>
              <p:nvPr/>
            </p:nvSpPr>
            <p:spPr bwMode="auto">
              <a:xfrm>
                <a:off x="3865" y="1534"/>
                <a:ext cx="12522" cy="1560"/>
              </a:xfrm>
              <a:prstGeom prst="flowChartProcess">
                <a:avLst/>
              </a:prstGeom>
              <a:solidFill>
                <a:srgbClr val="99CCFF"/>
              </a:solidFill>
              <a:ln w="9525">
                <a:solidFill>
                  <a:srgbClr val="000000"/>
                </a:solidFill>
                <a:miter lim="800000"/>
                <a:headEnd/>
                <a:tailEnd/>
              </a:ln>
              <a:effectLst>
                <a:outerShdw dist="107763" dir="18900000" algn="ctr" rotWithShape="0">
                  <a:srgbClr val="000080">
                    <a:alpha val="50000"/>
                  </a:srgbClr>
                </a:outerShdw>
              </a:effectLst>
            </p:spPr>
            <p:txBody>
              <a:bodyPr/>
              <a:lstStyle/>
              <a:p>
                <a:pPr>
                  <a:defRPr/>
                </a:pPr>
                <a:endParaRPr lang="ru-RU"/>
              </a:p>
            </p:txBody>
          </p:sp>
          <p:sp>
            <p:nvSpPr>
              <p:cNvPr id="68628" name="Text Box 12"/>
              <p:cNvSpPr txBox="1">
                <a:spLocks noChangeArrowheads="1"/>
              </p:cNvSpPr>
              <p:nvPr/>
            </p:nvSpPr>
            <p:spPr bwMode="auto">
              <a:xfrm>
                <a:off x="4013" y="1774"/>
                <a:ext cx="12258" cy="1320"/>
              </a:xfrm>
              <a:prstGeom prst="rect">
                <a:avLst/>
              </a:prstGeom>
              <a:noFill/>
              <a:ln w="9525">
                <a:noFill/>
                <a:miter lim="800000"/>
                <a:headEnd/>
                <a:tailEnd/>
              </a:ln>
            </p:spPr>
            <p:txBody>
              <a:bodyPr/>
              <a:lstStyle/>
              <a:p>
                <a:pPr algn="ctr"/>
                <a:r>
                  <a:rPr lang="ru-RU" sz="1800" b="1" dirty="0">
                    <a:solidFill>
                      <a:srgbClr val="000080"/>
                    </a:solidFill>
                  </a:rPr>
                  <a:t>Составление проекта </a:t>
                </a:r>
                <a:r>
                  <a:rPr lang="ru-RU" sz="1800" b="1" dirty="0" smtClean="0">
                    <a:solidFill>
                      <a:srgbClr val="000080"/>
                    </a:solidFill>
                  </a:rPr>
                  <a:t> местного бюджета  </a:t>
                </a:r>
                <a:r>
                  <a:rPr lang="ru-RU" sz="1800" b="1" dirty="0">
                    <a:solidFill>
                      <a:srgbClr val="000080"/>
                    </a:solidFill>
                  </a:rPr>
                  <a:t>основывается на: </a:t>
                </a:r>
                <a:endParaRPr lang="ru-RU" sz="1800" dirty="0"/>
              </a:p>
            </p:txBody>
          </p:sp>
        </p:grpSp>
        <p:sp>
          <p:nvSpPr>
            <p:cNvPr id="36881" name="AutoShape 17"/>
            <p:cNvSpPr>
              <a:spLocks noChangeArrowheads="1"/>
            </p:cNvSpPr>
            <p:nvPr/>
          </p:nvSpPr>
          <p:spPr bwMode="auto">
            <a:xfrm>
              <a:off x="1751" y="1333"/>
              <a:ext cx="1738" cy="1242"/>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16" name="Text Box 18"/>
            <p:cNvSpPr txBox="1">
              <a:spLocks noChangeArrowheads="1"/>
            </p:cNvSpPr>
            <p:nvPr/>
          </p:nvSpPr>
          <p:spPr bwMode="auto">
            <a:xfrm>
              <a:off x="1789" y="1400"/>
              <a:ext cx="1664" cy="1144"/>
            </a:xfrm>
            <a:prstGeom prst="rect">
              <a:avLst/>
            </a:prstGeom>
            <a:solidFill>
              <a:srgbClr val="CCFFFF"/>
            </a:solidFill>
            <a:ln w="9525">
              <a:noFill/>
              <a:miter lim="800000"/>
              <a:headEnd/>
              <a:tailEnd/>
            </a:ln>
          </p:spPr>
          <p:txBody>
            <a:bodyPr/>
            <a:lstStyle/>
            <a:p>
              <a:pPr algn="ctr"/>
              <a:r>
                <a:rPr lang="ru-RU" sz="1800" b="1" dirty="0">
                  <a:solidFill>
                    <a:srgbClr val="000080"/>
                  </a:solidFill>
                </a:rPr>
                <a:t>Прогнозе</a:t>
              </a:r>
            </a:p>
            <a:p>
              <a:pPr algn="ctr"/>
              <a:r>
                <a:rPr lang="ru-RU" sz="1800" b="1" dirty="0">
                  <a:solidFill>
                    <a:srgbClr val="000080"/>
                  </a:solidFill>
                </a:rPr>
                <a:t>социально –</a:t>
              </a:r>
            </a:p>
            <a:p>
              <a:pPr algn="ctr"/>
              <a:r>
                <a:rPr lang="ru-RU" sz="1800" b="1" dirty="0">
                  <a:solidFill>
                    <a:srgbClr val="000080"/>
                  </a:solidFill>
                </a:rPr>
                <a:t>экономического</a:t>
              </a:r>
            </a:p>
            <a:p>
              <a:pPr algn="ctr"/>
              <a:r>
                <a:rPr lang="ru-RU" sz="1800" b="1" dirty="0">
                  <a:solidFill>
                    <a:srgbClr val="000080"/>
                  </a:solidFill>
                </a:rPr>
                <a:t>развития</a:t>
              </a:r>
            </a:p>
            <a:p>
              <a:pPr algn="ct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36884" name="AutoShape 20"/>
            <p:cNvSpPr>
              <a:spLocks noChangeArrowheads="1"/>
            </p:cNvSpPr>
            <p:nvPr/>
          </p:nvSpPr>
          <p:spPr bwMode="auto">
            <a:xfrm>
              <a:off x="3692" y="1600"/>
              <a:ext cx="1746" cy="919"/>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18" name="Text Box 21"/>
            <p:cNvSpPr txBox="1">
              <a:spLocks noChangeArrowheads="1"/>
            </p:cNvSpPr>
            <p:nvPr/>
          </p:nvSpPr>
          <p:spPr bwMode="auto">
            <a:xfrm>
              <a:off x="3692" y="1600"/>
              <a:ext cx="1850" cy="919"/>
            </a:xfrm>
            <a:prstGeom prst="rect">
              <a:avLst/>
            </a:prstGeom>
            <a:noFill/>
            <a:ln w="9525">
              <a:noFill/>
              <a:miter lim="800000"/>
              <a:headEnd/>
              <a:tailEnd/>
            </a:ln>
          </p:spPr>
          <p:txBody>
            <a:bodyPr/>
            <a:lstStyle/>
            <a:p>
              <a:pPr algn="ctr"/>
              <a:r>
                <a:rPr lang="ru-RU" sz="1800" b="1" dirty="0">
                  <a:solidFill>
                    <a:srgbClr val="000080"/>
                  </a:solidFill>
                </a:rPr>
                <a:t>Основных</a:t>
              </a:r>
            </a:p>
            <a:p>
              <a:pPr algn="ctr"/>
              <a:r>
                <a:rPr lang="ru-RU" sz="1800" b="1" dirty="0">
                  <a:solidFill>
                    <a:srgbClr val="000080"/>
                  </a:solidFill>
                </a:rPr>
                <a:t>направлениях</a:t>
              </a:r>
            </a:p>
            <a:p>
              <a:pPr algn="ctr"/>
              <a:r>
                <a:rPr lang="ru-RU" sz="1800" b="1" dirty="0">
                  <a:solidFill>
                    <a:srgbClr val="000080"/>
                  </a:solidFill>
                </a:rPr>
                <a:t>б</a:t>
              </a:r>
              <a:r>
                <a:rPr lang="ru-RU" sz="1800" b="1" dirty="0" smtClean="0">
                  <a:solidFill>
                    <a:srgbClr val="000080"/>
                  </a:solidFill>
                </a:rPr>
                <a:t>юджетной и налоговой</a:t>
              </a:r>
              <a:endParaRPr lang="ru-RU" sz="1800" b="1" dirty="0">
                <a:solidFill>
                  <a:srgbClr val="000080"/>
                </a:solidFill>
              </a:endParaRPr>
            </a:p>
            <a:p>
              <a:pPr algn="ctr"/>
              <a:r>
                <a:rPr lang="ru-RU" sz="1800" b="1" dirty="0">
                  <a:solidFill>
                    <a:srgbClr val="000080"/>
                  </a:solidFill>
                </a:rPr>
                <a:t>политики </a:t>
              </a: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36887" name="AutoShape 23"/>
            <p:cNvSpPr>
              <a:spLocks noChangeArrowheads="1"/>
            </p:cNvSpPr>
            <p:nvPr/>
          </p:nvSpPr>
          <p:spPr bwMode="auto">
            <a:xfrm>
              <a:off x="3692" y="3167"/>
              <a:ext cx="1850" cy="844"/>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20" name="Text Box 24"/>
            <p:cNvSpPr txBox="1">
              <a:spLocks noChangeArrowheads="1"/>
            </p:cNvSpPr>
            <p:nvPr/>
          </p:nvSpPr>
          <p:spPr bwMode="auto">
            <a:xfrm>
              <a:off x="3830" y="3209"/>
              <a:ext cx="1610" cy="825"/>
            </a:xfrm>
            <a:prstGeom prst="rect">
              <a:avLst/>
            </a:prstGeom>
            <a:solidFill>
              <a:srgbClr val="CCFFFF"/>
            </a:solidFill>
            <a:ln w="9525">
              <a:noFill/>
              <a:miter lim="800000"/>
              <a:headEnd/>
              <a:tailEnd/>
            </a:ln>
          </p:spPr>
          <p:txBody>
            <a:bodyPr/>
            <a:lstStyle/>
            <a:p>
              <a:pPr algn="ctr"/>
              <a:r>
                <a:rPr lang="ru-RU" sz="1800" b="1" dirty="0" smtClean="0">
                  <a:solidFill>
                    <a:srgbClr val="000080"/>
                  </a:solidFill>
                </a:rPr>
                <a:t>Муниципальных</a:t>
              </a:r>
              <a:endParaRPr lang="ru-RU" sz="1800" b="1" dirty="0">
                <a:solidFill>
                  <a:srgbClr val="000080"/>
                </a:solidFill>
              </a:endParaRPr>
            </a:p>
            <a:p>
              <a:pPr algn="ctr"/>
              <a:r>
                <a:rPr lang="ru-RU" sz="1800" b="1" dirty="0">
                  <a:solidFill>
                    <a:srgbClr val="000080"/>
                  </a:solidFill>
                </a:rPr>
                <a:t>программах </a:t>
              </a: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68622" name="AutoShape 27"/>
            <p:cNvSpPr>
              <a:spLocks noChangeArrowheads="1"/>
            </p:cNvSpPr>
            <p:nvPr/>
          </p:nvSpPr>
          <p:spPr bwMode="auto">
            <a:xfrm>
              <a:off x="4437" y="1333"/>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3</a:t>
              </a:r>
              <a:endParaRPr lang="ru-RU" sz="2800" b="1" dirty="0">
                <a:solidFill>
                  <a:srgbClr val="000080"/>
                </a:solidFill>
              </a:endParaRPr>
            </a:p>
            <a:p>
              <a:endParaRPr lang="ru-RU" dirty="0"/>
            </a:p>
          </p:txBody>
        </p:sp>
        <p:sp>
          <p:nvSpPr>
            <p:cNvPr id="2" name="AutoShape 20"/>
            <p:cNvSpPr>
              <a:spLocks noChangeArrowheads="1"/>
            </p:cNvSpPr>
            <p:nvPr/>
          </p:nvSpPr>
          <p:spPr bwMode="auto">
            <a:xfrm>
              <a:off x="1751" y="2911"/>
              <a:ext cx="1721" cy="934"/>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24" name="Text Box 21"/>
            <p:cNvSpPr txBox="1">
              <a:spLocks noChangeArrowheads="1"/>
            </p:cNvSpPr>
            <p:nvPr/>
          </p:nvSpPr>
          <p:spPr bwMode="auto">
            <a:xfrm>
              <a:off x="1789" y="3015"/>
              <a:ext cx="1702" cy="726"/>
            </a:xfrm>
            <a:prstGeom prst="rect">
              <a:avLst/>
            </a:prstGeom>
            <a:noFill/>
            <a:ln w="9525">
              <a:noFill/>
              <a:miter lim="800000"/>
              <a:headEnd/>
              <a:tailEnd/>
            </a:ln>
          </p:spPr>
          <p:txBody>
            <a:bodyPr/>
            <a:lstStyle/>
            <a:p>
              <a:pPr algn="ctr"/>
              <a:r>
                <a:rPr lang="ru-RU" sz="1800" b="1" dirty="0" smtClean="0">
                  <a:solidFill>
                    <a:srgbClr val="000066"/>
                  </a:solidFill>
                </a:rPr>
                <a:t>Оценке ожидаемого исполнения местного бюджета за текущий финансовый год</a:t>
              </a:r>
              <a:endParaRPr lang="ru-RU" sz="1800" dirty="0">
                <a:solidFill>
                  <a:srgbClr val="000066"/>
                </a:solidFill>
              </a:endParaRPr>
            </a:p>
          </p:txBody>
        </p:sp>
        <p:sp>
          <p:nvSpPr>
            <p:cNvPr id="68625" name="AutoShape 27"/>
            <p:cNvSpPr>
              <a:spLocks noChangeArrowheads="1"/>
            </p:cNvSpPr>
            <p:nvPr/>
          </p:nvSpPr>
          <p:spPr bwMode="auto">
            <a:xfrm>
              <a:off x="2443" y="2641"/>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4</a:t>
              </a:r>
              <a:endParaRPr lang="ru-RU" sz="2800" b="1" dirty="0">
                <a:solidFill>
                  <a:srgbClr val="000080"/>
                </a:solidFill>
              </a:endParaRPr>
            </a:p>
            <a:p>
              <a:endParaRPr lang="ru-RU" dirty="0"/>
            </a:p>
          </p:txBody>
        </p:sp>
        <p:sp>
          <p:nvSpPr>
            <p:cNvPr id="68626" name="AutoShape 27"/>
            <p:cNvSpPr>
              <a:spLocks noChangeArrowheads="1"/>
            </p:cNvSpPr>
            <p:nvPr/>
          </p:nvSpPr>
          <p:spPr bwMode="auto">
            <a:xfrm>
              <a:off x="4439" y="2896"/>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5</a:t>
              </a:r>
              <a:endParaRPr lang="ru-RU" sz="2800" b="1" dirty="0">
                <a:solidFill>
                  <a:srgbClr val="000080"/>
                </a:solidFill>
              </a:endParaRPr>
            </a:p>
            <a:p>
              <a:endParaRPr lang="ru-RU" dirty="0"/>
            </a:p>
          </p:txBody>
        </p:sp>
      </p:grpSp>
      <p:sp>
        <p:nvSpPr>
          <p:cNvPr id="24" name="AutoShape 17"/>
          <p:cNvSpPr>
            <a:spLocks noChangeArrowheads="1"/>
          </p:cNvSpPr>
          <p:nvPr/>
        </p:nvSpPr>
        <p:spPr bwMode="auto">
          <a:xfrm>
            <a:off x="647732" y="2473998"/>
            <a:ext cx="1832333" cy="2899217"/>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lgn="ctr">
              <a:defRPr/>
            </a:pPr>
            <a:r>
              <a:rPr lang="ru-RU" sz="1800" b="1" dirty="0" smtClean="0">
                <a:solidFill>
                  <a:srgbClr val="000066"/>
                </a:solidFill>
              </a:rPr>
              <a:t>Положениях </a:t>
            </a:r>
            <a:r>
              <a:rPr lang="ru-RU" sz="1800" b="1" dirty="0">
                <a:solidFill>
                  <a:srgbClr val="000066"/>
                </a:solidFill>
              </a:rPr>
              <a:t>послания </a:t>
            </a:r>
            <a:r>
              <a:rPr lang="ru-RU" sz="1800" b="1" dirty="0" smtClean="0">
                <a:solidFill>
                  <a:srgbClr val="000066"/>
                </a:solidFill>
              </a:rPr>
              <a:t>Президента Российской Федерации </a:t>
            </a:r>
            <a:r>
              <a:rPr lang="ru-RU" sz="1800" b="1" dirty="0">
                <a:solidFill>
                  <a:srgbClr val="000066"/>
                </a:solidFill>
              </a:rPr>
              <a:t>федеральному собранию </a:t>
            </a:r>
            <a:r>
              <a:rPr lang="ru-RU" sz="1800" b="1" dirty="0" smtClean="0">
                <a:solidFill>
                  <a:srgbClr val="000066"/>
                </a:solidFill>
              </a:rPr>
              <a:t>Российской Федерации</a:t>
            </a:r>
            <a:endParaRPr lang="ru-RU" sz="1800" b="1" dirty="0">
              <a:solidFill>
                <a:srgbClr val="000066"/>
              </a:solidFill>
            </a:endParaRPr>
          </a:p>
        </p:txBody>
      </p:sp>
      <p:sp>
        <p:nvSpPr>
          <p:cNvPr id="25" name="AutoShape 27"/>
          <p:cNvSpPr>
            <a:spLocks noChangeArrowheads="1"/>
          </p:cNvSpPr>
          <p:nvPr/>
        </p:nvSpPr>
        <p:spPr bwMode="auto">
          <a:xfrm>
            <a:off x="4069731" y="1703376"/>
            <a:ext cx="622300" cy="555625"/>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2</a:t>
            </a:r>
            <a:endParaRPr lang="ru-RU" sz="2800" b="1" dirty="0">
              <a:solidFill>
                <a:srgbClr val="000080"/>
              </a:solidFill>
            </a:endParaRPr>
          </a:p>
          <a:p>
            <a:endParaRPr lang="ru-RU" dirty="0"/>
          </a:p>
        </p:txBody>
      </p:sp>
      <p:sp>
        <p:nvSpPr>
          <p:cNvPr id="26" name="AutoShape 27"/>
          <p:cNvSpPr>
            <a:spLocks noChangeArrowheads="1"/>
          </p:cNvSpPr>
          <p:nvPr/>
        </p:nvSpPr>
        <p:spPr bwMode="auto">
          <a:xfrm>
            <a:off x="1267215" y="2056803"/>
            <a:ext cx="622300" cy="555625"/>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1</a:t>
            </a:r>
            <a:endParaRPr lang="ru-RU" sz="2800" b="1" dirty="0">
              <a:solidFill>
                <a:srgbClr val="000080"/>
              </a:solidFill>
            </a:endParaRPr>
          </a:p>
          <a:p>
            <a:endParaRPr lang="ru-RU"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539552" y="332656"/>
            <a:ext cx="8229600" cy="854968"/>
          </a:xfrm>
          <a:prstGeom prst="rect">
            <a:avLst/>
          </a:prstGeom>
        </p:spPr>
        <p:txBody>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algn="ctr"/>
            <a:r>
              <a:rPr lang="ru-RU" sz="2800" b="1" kern="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Уважаемые жители Демидовского района! </a:t>
            </a:r>
            <a:endParaRPr lang="ru-RU" sz="2800" b="1" kern="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348296" y="980728"/>
            <a:ext cx="8568952" cy="5047536"/>
          </a:xfrm>
          <a:prstGeom prst="rect">
            <a:avLst/>
          </a:prstGeom>
        </p:spPr>
        <p:txBody>
          <a:bodyPr wrap="square">
            <a:spAutoFit/>
          </a:bodyPr>
          <a:lstStyle/>
          <a:p>
            <a:pPr marL="0" indent="0" algn="just">
              <a:buNone/>
            </a:pPr>
            <a:r>
              <a:rPr lang="ru-RU" dirty="0">
                <a:effectLst>
                  <a:outerShdw blurRad="38100" dist="38100" dir="2700000" algn="tl">
                    <a:srgbClr val="000000">
                      <a:alpha val="43137"/>
                    </a:srgbClr>
                  </a:outerShdw>
                </a:effectLst>
              </a:rPr>
              <a:t>	</a:t>
            </a:r>
            <a:r>
              <a:rPr lang="ru-RU" i="1" dirty="0">
                <a:solidFill>
                  <a:srgbClr val="000066"/>
                </a:solidFill>
              </a:rPr>
              <a:t>Перед вами брошюра «Бюджет для граждан», разработанная Финансовым управлением Администрации муниципального образования «Демидовский район» Смоленской </a:t>
            </a:r>
            <a:r>
              <a:rPr lang="ru-RU" i="1" dirty="0" smtClean="0">
                <a:solidFill>
                  <a:srgbClr val="000066"/>
                </a:solidFill>
              </a:rPr>
              <a:t>области в </a:t>
            </a:r>
            <a:r>
              <a:rPr lang="ru-RU" i="1" dirty="0">
                <a:solidFill>
                  <a:srgbClr val="000066"/>
                </a:solidFill>
              </a:rPr>
              <a:t>целях обеспечения прозрачности и открытости бюджета муниципального образования «</a:t>
            </a:r>
            <a:r>
              <a:rPr lang="ru-RU" i="1" dirty="0" smtClean="0">
                <a:solidFill>
                  <a:srgbClr val="000066"/>
                </a:solidFill>
              </a:rPr>
              <a:t>Демидовский </a:t>
            </a:r>
            <a:r>
              <a:rPr lang="ru-RU" i="1" dirty="0">
                <a:solidFill>
                  <a:srgbClr val="000066"/>
                </a:solidFill>
              </a:rPr>
              <a:t>район» Смоленской </a:t>
            </a:r>
            <a:r>
              <a:rPr lang="ru-RU" i="1" dirty="0" smtClean="0">
                <a:solidFill>
                  <a:srgbClr val="000066"/>
                </a:solidFill>
              </a:rPr>
              <a:t>области</a:t>
            </a:r>
            <a:r>
              <a:rPr lang="ru-RU" i="1" dirty="0">
                <a:solidFill>
                  <a:srgbClr val="000066"/>
                </a:solidFill>
              </a:rPr>
              <a:t> </a:t>
            </a:r>
            <a:r>
              <a:rPr lang="ru-RU" i="1" dirty="0" smtClean="0">
                <a:solidFill>
                  <a:srgbClr val="000066"/>
                </a:solidFill>
              </a:rPr>
              <a:t>(далее </a:t>
            </a:r>
            <a:r>
              <a:rPr lang="ru-RU" i="1" dirty="0">
                <a:solidFill>
                  <a:srgbClr val="000066"/>
                </a:solidFill>
              </a:rPr>
              <a:t>также – местный бюджет). В данной брошюре мы постарались в доступной и понятной форме изложить основные положения бюджета муниципального образования «Демидовский район» Смоленской области </a:t>
            </a:r>
            <a:r>
              <a:rPr lang="ru-RU" i="1" dirty="0" smtClean="0">
                <a:solidFill>
                  <a:srgbClr val="000066"/>
                </a:solidFill>
              </a:rPr>
              <a:t>на </a:t>
            </a:r>
            <a:r>
              <a:rPr lang="ru-RU" i="1" dirty="0">
                <a:solidFill>
                  <a:srgbClr val="000066"/>
                </a:solidFill>
              </a:rPr>
              <a:t>2023 год и на плановый период 2024 и 2025 годов, познакомить с основными понятиями, используемыми в бюджетном процессе, а также рассказать, как проходит подготовка и утверждение основного финансового документа Демидовского района. «Бюджет для граждан» нацелен на широкий круг пользователей, интересы которых в той или иной мере затронуты бюджетом. В нашем «Бюджете для граждан» все данные изложены так, чтобы не только специалисты в области финансов, но и все жители района могли найти ответы на такие вопросы как: сколько в нашем районе тратится бюджетных средств на образование, здравоохранение, социальную политику, культуру и спорт, растут эти расходы или сокращаются, какова их доля в расходах местного бюджета. </a:t>
            </a:r>
          </a:p>
          <a:p>
            <a:pPr marL="0" indent="0" algn="just">
              <a:buNone/>
            </a:pPr>
            <a:r>
              <a:rPr lang="ru-RU" i="1" dirty="0">
                <a:solidFill>
                  <a:srgbClr val="000066"/>
                </a:solidFill>
              </a:rPr>
              <a:t>	Надеемся, что размещенная информация поможет гражданам составить представление об источниках формирования доходов местного бюджета и направлениях расходования бюджетных средств, а также сделать вывод об эффективности расходов и целевом использовании бюджетных средств. И мы надеемся, что данный «Бюджет для граждан» послужит увеличению роста интереса граждан к вопросам формирования бюджета. Ведь только при наличии у граждан чувства собственной причастности к бюджетному процессу и возможности высказать свое мнение можно рассчитывать на то, что население будет активно участвовать как в составлении бюджета, так и его исполнении. Граждане – и как налогоплательщики, и как потребители общественных благ – должны быть уверены в том, что передаваемые ими в распоряжение государства средства используются прозрачно и эффективно, приносят конкретные результаты как для общества в целом, так и для каждой семьи, для каждого человека. </a:t>
            </a:r>
          </a:p>
        </p:txBody>
      </p:sp>
    </p:spTree>
    <p:extLst>
      <p:ext uri="{BB962C8B-B14F-4D97-AF65-F5344CB8AC3E}">
        <p14:creationId xmlns:p14="http://schemas.microsoft.com/office/powerpoint/2010/main" val="4063681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descr="Бесплатное фото Рука на ноутбуке на рабочем месте с документами"/>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55574" y="712601"/>
            <a:ext cx="8958797" cy="5982072"/>
          </a:xfrm>
          <a:prstGeom prst="rect">
            <a:avLst/>
          </a:prstGeom>
          <a:noFill/>
          <a:extLst>
            <a:ext uri="{909E8E84-426E-40DD-AFC4-6F175D3DCCD1}">
              <a14:hiddenFill xmlns:a14="http://schemas.microsoft.com/office/drawing/2010/main">
                <a:solidFill>
                  <a:srgbClr val="FFFFFF"/>
                </a:solidFill>
              </a14:hiddenFill>
            </a:ext>
          </a:extLst>
        </p:spPr>
      </p:pic>
      <p:sp>
        <p:nvSpPr>
          <p:cNvPr id="67585"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1CE2D3A1-5E1D-48BB-AE27-58C254DC8383}" type="slidenum">
              <a:rPr lang="en-US" altLang="ru-RU" sz="1200">
                <a:solidFill>
                  <a:srgbClr val="898989"/>
                </a:solidFill>
                <a:latin typeface="Calibri" pitchFamily="34" charset="0"/>
              </a:rPr>
              <a:pPr algn="r"/>
              <a:t>20</a:t>
            </a:fld>
            <a:endParaRPr lang="en-US" altLang="ru-RU" sz="1200">
              <a:solidFill>
                <a:srgbClr val="898989"/>
              </a:solidFill>
              <a:latin typeface="Calibri" pitchFamily="34" charset="0"/>
            </a:endParaRPr>
          </a:p>
        </p:txBody>
      </p:sp>
      <p:sp>
        <p:nvSpPr>
          <p:cNvPr id="67586" name="Rectangle 6"/>
          <p:cNvSpPr>
            <a:spLocks noChangeArrowheads="1"/>
          </p:cNvSpPr>
          <p:nvPr/>
        </p:nvSpPr>
        <p:spPr bwMode="auto">
          <a:xfrm>
            <a:off x="0" y="549275"/>
            <a:ext cx="9144000" cy="6308725"/>
          </a:xfrm>
          <a:prstGeom prst="rect">
            <a:avLst/>
          </a:prstGeom>
          <a:noFill/>
          <a:ln w="9525">
            <a:noFill/>
            <a:miter lim="800000"/>
            <a:headEnd/>
            <a:tailEnd/>
          </a:ln>
        </p:spPr>
        <p:txBody>
          <a:bodyPr anchor="b"/>
          <a:lstStyle/>
          <a:p>
            <a:pPr indent="361950"/>
            <a:endParaRPr lang="ru-RU" sz="1000"/>
          </a:p>
          <a:p>
            <a:pPr indent="361950"/>
            <a:endParaRPr lang="ru-RU" sz="800"/>
          </a:p>
        </p:txBody>
      </p:sp>
      <p:sp useBgFill="1">
        <p:nvSpPr>
          <p:cNvPr id="67587" name="Text Box 3"/>
          <p:cNvSpPr txBox="1">
            <a:spLocks noChangeArrowheads="1"/>
          </p:cNvSpPr>
          <p:nvPr/>
        </p:nvSpPr>
        <p:spPr bwMode="auto">
          <a:xfrm>
            <a:off x="857224" y="285728"/>
            <a:ext cx="7285064" cy="338554"/>
          </a:xfrm>
          <a:prstGeom prst="rect">
            <a:avLst/>
          </a:prstGeom>
          <a:ln w="9525">
            <a:noFill/>
            <a:miter lim="800000"/>
            <a:headEnd/>
            <a:tailEnd/>
          </a:ln>
        </p:spPr>
        <p:txBody>
          <a:bodyPr wrap="square">
            <a:spAutoFit/>
          </a:bodyPr>
          <a:lstStyle/>
          <a:p>
            <a:pPr algn="ctr"/>
            <a:endParaRPr lang="ru-RU" sz="1600" b="1" dirty="0"/>
          </a:p>
        </p:txBody>
      </p:sp>
      <p:sp>
        <p:nvSpPr>
          <p:cNvPr id="6" name="Text Box 3"/>
          <p:cNvSpPr txBox="1">
            <a:spLocks noChangeArrowheads="1"/>
          </p:cNvSpPr>
          <p:nvPr/>
        </p:nvSpPr>
        <p:spPr bwMode="auto">
          <a:xfrm>
            <a:off x="897891" y="41885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Бюджетный процесс</a:t>
            </a:r>
            <a:endParaRPr lang="ru-RU" sz="1600" b="1" dirty="0">
              <a:solidFill>
                <a:srgbClr val="000066"/>
              </a:solidFill>
              <a:latin typeface="Bad Script" panose="02000000000000000000" pitchFamily="2" charset="0"/>
            </a:endParaRPr>
          </a:p>
        </p:txBody>
      </p:sp>
      <p:sp>
        <p:nvSpPr>
          <p:cNvPr id="8" name="TextBox 7"/>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graphicFrame>
        <p:nvGraphicFramePr>
          <p:cNvPr id="2" name="Схема 1"/>
          <p:cNvGraphicFramePr/>
          <p:nvPr>
            <p:extLst>
              <p:ext uri="{D42A27DB-BD31-4B8C-83A1-F6EECF244321}">
                <p14:modId xmlns:p14="http://schemas.microsoft.com/office/powerpoint/2010/main" val="1056928636"/>
              </p:ext>
            </p:extLst>
          </p:nvPr>
        </p:nvGraphicFramePr>
        <p:xfrm>
          <a:off x="1524000" y="1397000"/>
          <a:ext cx="6792416" cy="48403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2497818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Box 3"/>
          <p:cNvSpPr txBox="1">
            <a:spLocks noChangeArrowheads="1"/>
          </p:cNvSpPr>
          <p:nvPr/>
        </p:nvSpPr>
        <p:spPr bwMode="auto">
          <a:xfrm>
            <a:off x="882865" y="451840"/>
            <a:ext cx="7315200" cy="584775"/>
          </a:xfrm>
          <a:prstGeom prst="rect">
            <a:avLst/>
          </a:prstGeom>
          <a:noFill/>
          <a:ln w="9525">
            <a:noFill/>
            <a:miter lim="800000"/>
            <a:headEnd/>
            <a:tailEnd/>
          </a:ln>
        </p:spPr>
        <p:txBody>
          <a:bodyPr>
            <a:spAutoFit/>
          </a:bodyPr>
          <a:lstStyle/>
          <a:p>
            <a:pPr algn="ctr"/>
            <a:r>
              <a:rPr lang="ru-RU" sz="1600" b="1" dirty="0">
                <a:solidFill>
                  <a:srgbClr val="000066"/>
                </a:solidFill>
                <a:latin typeface="Bad Script" panose="02000000000000000000" pitchFamily="2" charset="0"/>
              </a:rPr>
              <a:t>Расходные обязательства </a:t>
            </a:r>
            <a:r>
              <a:rPr lang="ru-RU" sz="1600" b="1" dirty="0" smtClean="0">
                <a:solidFill>
                  <a:srgbClr val="000066"/>
                </a:solidFill>
                <a:latin typeface="Bad Script" panose="02000000000000000000" pitchFamily="2" charset="0"/>
              </a:rPr>
              <a:t> </a:t>
            </a:r>
            <a:r>
              <a:rPr lang="ru-RU" sz="1600" b="1" dirty="0">
                <a:solidFill>
                  <a:srgbClr val="000066"/>
                </a:solidFill>
                <a:latin typeface="Bad Script" panose="02000000000000000000" pitchFamily="2" charset="0"/>
              </a:rPr>
              <a:t>муниципального </a:t>
            </a:r>
            <a:r>
              <a:rPr lang="ru-RU" sz="1600" b="1" dirty="0" smtClean="0">
                <a:solidFill>
                  <a:srgbClr val="000066"/>
                </a:solidFill>
                <a:latin typeface="Bad Script" panose="02000000000000000000" pitchFamily="2" charset="0"/>
              </a:rPr>
              <a:t>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
        <p:nvSpPr>
          <p:cNvPr id="66562" name="Rectangle 6" descr="Папирус"/>
          <p:cNvSpPr>
            <a:spLocks noChangeArrowheads="1"/>
          </p:cNvSpPr>
          <p:nvPr/>
        </p:nvSpPr>
        <p:spPr bwMode="auto">
          <a:xfrm>
            <a:off x="290397" y="975642"/>
            <a:ext cx="8712200" cy="5981749"/>
          </a:xfrm>
          <a:prstGeom prst="rect">
            <a:avLst/>
          </a:prstGeom>
          <a:noFill/>
          <a:ln w="9525">
            <a:noFill/>
            <a:miter lim="800000"/>
            <a:headEnd/>
            <a:tailEnd/>
          </a:ln>
        </p:spPr>
        <p:txBody>
          <a:bodyPr anchor="b"/>
          <a:lstStyle/>
          <a:p>
            <a:pPr indent="361950" algn="just"/>
            <a:r>
              <a:rPr lang="ru-RU" sz="900" dirty="0"/>
              <a:t>Формирование расходов бюджета </a:t>
            </a:r>
            <a:r>
              <a:rPr lang="ru-RU" sz="900" dirty="0" smtClean="0"/>
              <a:t>муниципального </a:t>
            </a:r>
            <a:r>
              <a:rPr lang="ru-RU" sz="900" dirty="0"/>
              <a:t>района осуществляется в соответствии с расходными обязательствами, исполнение которых согласно законодательству должно происходить за счет средств районного бюджета. </a:t>
            </a:r>
          </a:p>
          <a:p>
            <a:pPr indent="361950"/>
            <a:r>
              <a:rPr lang="ru-RU" sz="900" dirty="0"/>
              <a:t>В соответствии со статьей 15 Федерального закона № 131-ФЗ к вопросам местного значения муниципальных районов относятся:</a:t>
            </a:r>
          </a:p>
          <a:p>
            <a:pPr indent="361950"/>
            <a:r>
              <a:rPr lang="ru-RU" sz="900" dirty="0"/>
              <a:t>1) составление и рассмотрение проекта бюджета муниципального района, утверждение и исполнение бюджета муниципального района, осуществление контроля за его исполнением, составление и утверждение отчета об исполнении бюджета муниципального района;</a:t>
            </a:r>
          </a:p>
          <a:p>
            <a:pPr indent="361950"/>
            <a:r>
              <a:rPr lang="ru-RU" sz="900" dirty="0"/>
              <a:t>2) установление, изменение и отмена местных налогов и сборов муниципального района;</a:t>
            </a:r>
          </a:p>
          <a:p>
            <a:pPr indent="361950"/>
            <a:r>
              <a:rPr lang="ru-RU" sz="900" dirty="0"/>
              <a:t>3) владение, пользование и распоряжение имуществом, находящимся в муниципальной собственности муниципального района;</a:t>
            </a:r>
          </a:p>
          <a:p>
            <a:pPr indent="361950"/>
            <a:r>
              <a:rPr lang="ru-RU" sz="900" dirty="0"/>
              <a:t>4) организация в границах муниципального района электро- и газоснабжения поселений в пределах полномочий, установленных законодательством Российской Федерации;</a:t>
            </a:r>
          </a:p>
          <a:p>
            <a:pPr indent="361950"/>
            <a:r>
              <a:rPr lang="ru-RU" sz="900" dirty="0"/>
              <a:t>5) дорожная деятельность в отношении автомобильных дорог местного значения вне границ населенных пунктов в границах муниципального района, осуществление муниципального контроля за сохранностью автомобильных дорог местного значения вне границ населенных пунктов в границах муниципального района, и обеспечение безопасности дорожного движения на них, а также осуществление иных полномочий в области использования автомобильных дорог и осуществления дорожной деятельности в соответствии с </a:t>
            </a:r>
            <a:r>
              <a:rPr lang="ru-RU" sz="900" dirty="0">
                <a:hlinkClick r:id="rId2"/>
              </a:rPr>
              <a:t>законодательством</a:t>
            </a:r>
            <a:r>
              <a:rPr lang="ru-RU" sz="900" dirty="0"/>
              <a:t> Российской Федерации;</a:t>
            </a:r>
          </a:p>
          <a:p>
            <a:pPr indent="361950"/>
            <a:r>
              <a:rPr lang="ru-RU" sz="900" dirty="0"/>
              <a:t>6) создание условий для предоставления транспортных услуг населению и организация транспортного обслуживания населения между поселениями в границах муниципального района;</a:t>
            </a:r>
          </a:p>
          <a:p>
            <a:pPr indent="361950"/>
            <a:r>
              <a:rPr lang="ru-RU" sz="900" dirty="0"/>
              <a:t>6.1) участие в профилактике терроризма и экстремизма, а также в минимизации и (или) ликвидации последствий проявлений терроризма и экстремизма на территории муниципального района;</a:t>
            </a:r>
          </a:p>
          <a:p>
            <a:pPr indent="361950"/>
            <a:r>
              <a:rPr lang="ru-RU" sz="900" dirty="0"/>
              <a:t>6.2) разработка и осуществление мер, направленных на укрепление межнационального и межконфессионального согласия, поддержку и развитие языков и культуры народов Российской Федерации, проживающих на территории муниципального района, реализацию прав национальных меньшинств, обеспечение социальной и культурной адаптации мигрантов, профилактику межнациональных (межэтнических) конфликтов;</a:t>
            </a:r>
          </a:p>
          <a:p>
            <a:pPr indent="361950"/>
            <a:r>
              <a:rPr lang="ru-RU" sz="900" dirty="0"/>
              <a:t>7) участие в предупреждении и ликвидации последствий чрезвычайных ситуаций на территории муниципального района;</a:t>
            </a:r>
          </a:p>
          <a:p>
            <a:pPr indent="361950"/>
            <a:r>
              <a:rPr lang="ru-RU" sz="900" dirty="0"/>
              <a:t>8) организация охраны общественного порядка на территории муниципального района муниципальной милицией;</a:t>
            </a:r>
          </a:p>
          <a:p>
            <a:pPr indent="361950"/>
            <a:r>
              <a:rPr lang="ru-RU" sz="900" dirty="0"/>
              <a:t>8.1) предоставление помещения для работы на обслуживаемом административном участке муниципального района сотруднику, замещающему должность участкового уполномоченного полиции;</a:t>
            </a:r>
          </a:p>
          <a:p>
            <a:pPr indent="361950"/>
            <a:r>
              <a:rPr lang="ru-RU" sz="900" dirty="0"/>
              <a:t>8.2) до 1 января 2017 года предоставление сотруднику, замещающему должность участкового уполномоченного полиции, и членам его семьи жилого помещения на период выполнения сотрудником обязанностей по указанной должности;</a:t>
            </a:r>
          </a:p>
          <a:p>
            <a:pPr indent="361950"/>
            <a:r>
              <a:rPr lang="ru-RU" sz="900" dirty="0"/>
              <a:t>9) организация мероприятий </a:t>
            </a:r>
            <a:r>
              <a:rPr lang="ru-RU" sz="900" dirty="0" err="1"/>
              <a:t>межпоселенческого</a:t>
            </a:r>
            <a:r>
              <a:rPr lang="ru-RU" sz="900" dirty="0"/>
              <a:t> характера по охране окружающей среды;</a:t>
            </a:r>
          </a:p>
          <a:p>
            <a:pPr indent="361950"/>
            <a:r>
              <a:rPr lang="ru-RU" sz="900" dirty="0"/>
              <a:t>11) организация предоставления общедоступного и бесплатного дошкольного, начального общего, основного общего, среднего общего образования по основным общеобразовательным программам в муниципальных образовательных организациях (за исключением полномочий по финансовому обеспечению реализации основных общеобразовательных программ в соответствии с федеральными государственными образовательными стандартами), организация предоставления дополнительного образования детей в муниципальных образовательных организациях (за исключением дополнительного образования детей, финансовое обеспечение которого осуществляется органами государственной власти субъекта Российской Федерации), создание условий для осуществления присмотра и ухода за детьми, содержания детей в муниципальных образовательных организациях, а также организация отдыха детей в каникулярное время;</a:t>
            </a:r>
          </a:p>
          <a:p>
            <a:pPr indent="361950"/>
            <a:r>
              <a:rPr lang="ru-RU" sz="900" dirty="0"/>
              <a:t>12) создание условий для оказания медицинской помощи населению на территории муниципального района (за исключением территорий поселений, включенных в утвержденный Правительством Российской Федерации </a:t>
            </a:r>
            <a:r>
              <a:rPr lang="ru-RU" sz="900" dirty="0">
                <a:hlinkClick r:id="rId3"/>
              </a:rPr>
              <a:t>перечень</a:t>
            </a:r>
            <a:r>
              <a:rPr lang="ru-RU" sz="900" dirty="0"/>
              <a:t> территорий, население которых обеспечивается медицинской помощью в медицинских организациях, подведомственных федеральному </a:t>
            </a:r>
            <a:r>
              <a:rPr lang="ru-RU" sz="900" dirty="0">
                <a:hlinkClick r:id="rId4"/>
              </a:rPr>
              <a:t>органу</a:t>
            </a:r>
            <a:r>
              <a:rPr lang="ru-RU" sz="900" dirty="0"/>
              <a:t> исполнительной власти, осуществляющему функции по медико-санитарному обеспечению населения отдельных территорий) в соответствии с территориальной программой государственных гарантий бесплатного оказания гражданам медицинской помощи;</a:t>
            </a:r>
          </a:p>
          <a:p>
            <a:pPr indent="361950"/>
            <a:r>
              <a:rPr lang="ru-RU" sz="900" dirty="0"/>
              <a:t>14) организация утилизации и переработки бытовых и промышленных отходов</a:t>
            </a:r>
            <a:r>
              <a:rPr lang="ru-RU" sz="900" dirty="0" smtClean="0"/>
              <a:t>;</a:t>
            </a:r>
          </a:p>
          <a:p>
            <a:pPr indent="361950"/>
            <a:r>
              <a:rPr lang="ru-RU" sz="900" dirty="0"/>
              <a:t>15) утверждение схем территориального планирования муниципального района, утверждение подготовленной на основе схемы территориального планирования муниципального района документации по планировке территории, ведение информационной системы обеспечения градостроительной деятельности, осуществляемой на территории муниципального района, резервирование и изъятие, в том числе путем выкупа, земельных участков в границах муниципального района для муниципальных нужд;</a:t>
            </a:r>
          </a:p>
          <a:p>
            <a:pPr indent="361950"/>
            <a:endParaRPr lang="ru-RU" sz="900" dirty="0"/>
          </a:p>
        </p:txBody>
      </p:sp>
      <p:sp>
        <p:nvSpPr>
          <p:cNvPr id="66563"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5E6CAA23-EB89-4CE8-8CBB-B44ECE5D4F42}" type="slidenum">
              <a:rPr lang="en-US" altLang="ru-RU" sz="1200">
                <a:solidFill>
                  <a:srgbClr val="898989"/>
                </a:solidFill>
                <a:latin typeface="Calibri" pitchFamily="34" charset="0"/>
              </a:rPr>
              <a:pPr algn="r"/>
              <a:t>21</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1CE2D3A1-5E1D-48BB-AE27-58C254DC8383}" type="slidenum">
              <a:rPr lang="en-US" altLang="ru-RU" sz="1200">
                <a:solidFill>
                  <a:srgbClr val="898989"/>
                </a:solidFill>
                <a:latin typeface="Calibri" pitchFamily="34" charset="0"/>
              </a:rPr>
              <a:pPr algn="r"/>
              <a:t>22</a:t>
            </a:fld>
            <a:endParaRPr lang="en-US" altLang="ru-RU" sz="1200">
              <a:solidFill>
                <a:srgbClr val="898989"/>
              </a:solidFill>
              <a:latin typeface="Calibri" pitchFamily="34" charset="0"/>
            </a:endParaRPr>
          </a:p>
        </p:txBody>
      </p:sp>
      <p:sp>
        <p:nvSpPr>
          <p:cNvPr id="67586" name="Rectangle 6"/>
          <p:cNvSpPr>
            <a:spLocks noChangeArrowheads="1"/>
          </p:cNvSpPr>
          <p:nvPr/>
        </p:nvSpPr>
        <p:spPr bwMode="auto">
          <a:xfrm>
            <a:off x="0" y="549275"/>
            <a:ext cx="9144000" cy="6308725"/>
          </a:xfrm>
          <a:prstGeom prst="rect">
            <a:avLst/>
          </a:prstGeom>
          <a:noFill/>
          <a:ln w="9525">
            <a:noFill/>
            <a:miter lim="800000"/>
            <a:headEnd/>
            <a:tailEnd/>
          </a:ln>
        </p:spPr>
        <p:txBody>
          <a:bodyPr anchor="b"/>
          <a:lstStyle/>
          <a:p>
            <a:pPr indent="361950"/>
            <a:endParaRPr lang="ru-RU" sz="1000"/>
          </a:p>
          <a:p>
            <a:pPr indent="361950"/>
            <a:endParaRPr lang="ru-RU" sz="800"/>
          </a:p>
        </p:txBody>
      </p:sp>
      <p:sp useBgFill="1">
        <p:nvSpPr>
          <p:cNvPr id="67587" name="Text Box 3"/>
          <p:cNvSpPr txBox="1">
            <a:spLocks noChangeArrowheads="1"/>
          </p:cNvSpPr>
          <p:nvPr/>
        </p:nvSpPr>
        <p:spPr bwMode="auto">
          <a:xfrm>
            <a:off x="857224" y="285728"/>
            <a:ext cx="7285064" cy="338554"/>
          </a:xfrm>
          <a:prstGeom prst="rect">
            <a:avLst/>
          </a:prstGeom>
          <a:ln w="9525">
            <a:noFill/>
            <a:miter lim="800000"/>
            <a:headEnd/>
            <a:tailEnd/>
          </a:ln>
        </p:spPr>
        <p:txBody>
          <a:bodyPr wrap="square">
            <a:spAutoFit/>
          </a:bodyPr>
          <a:lstStyle/>
          <a:p>
            <a:pPr algn="ctr"/>
            <a:endParaRPr lang="ru-RU" sz="1600" b="1" dirty="0"/>
          </a:p>
        </p:txBody>
      </p:sp>
      <p:sp>
        <p:nvSpPr>
          <p:cNvPr id="7" name="Rectangle 6" descr="Папирус"/>
          <p:cNvSpPr>
            <a:spLocks noChangeArrowheads="1"/>
          </p:cNvSpPr>
          <p:nvPr/>
        </p:nvSpPr>
        <p:spPr bwMode="auto">
          <a:xfrm>
            <a:off x="143656" y="1124744"/>
            <a:ext cx="8712200" cy="5478685"/>
          </a:xfrm>
          <a:prstGeom prst="rect">
            <a:avLst/>
          </a:prstGeom>
          <a:noFill/>
          <a:ln w="9525">
            <a:noFill/>
            <a:miter lim="800000"/>
            <a:headEnd/>
            <a:tailEnd/>
          </a:ln>
        </p:spPr>
        <p:txBody>
          <a:bodyPr anchor="b"/>
          <a:lstStyle/>
          <a:p>
            <a:pPr indent="361950"/>
            <a:r>
              <a:rPr lang="ru-RU" sz="900" dirty="0" smtClean="0"/>
              <a:t>15.1</a:t>
            </a:r>
            <a:r>
              <a:rPr lang="ru-RU" sz="900" dirty="0"/>
              <a:t>) утверждение схемы размещения рекламных конструкций, выдача разрешений на установку и эксплуатацию рекламных конструкций на территории муниципального района, аннулирование таких разрешений, выдача предписаний о демонтаже самовольно установленных рекламных конструкций на территории муниципального района, осуществляемые в соответствии с Федеральным </a:t>
            </a:r>
            <a:r>
              <a:rPr lang="ru-RU" sz="900" dirty="0">
                <a:hlinkClick r:id="rId2"/>
              </a:rPr>
              <a:t>законом</a:t>
            </a:r>
            <a:r>
              <a:rPr lang="ru-RU" sz="900" dirty="0"/>
              <a:t> от 13 марта 2006 года N 38-ФЗ "О рекламе" (далее - Федеральный закон "О рекламе");</a:t>
            </a:r>
          </a:p>
          <a:p>
            <a:pPr indent="361950">
              <a:defRPr/>
            </a:pPr>
            <a:r>
              <a:rPr lang="ru-RU" sz="900" dirty="0" smtClean="0">
                <a:cs typeface="Times New Roman" panose="02020603050405020304" pitchFamily="18" charset="0"/>
              </a:rPr>
              <a:t>16</a:t>
            </a:r>
            <a:r>
              <a:rPr lang="ru-RU" sz="900" dirty="0">
                <a:cs typeface="Times New Roman" panose="02020603050405020304" pitchFamily="18" charset="0"/>
              </a:rPr>
              <a:t>) формирование и содержание муниципального архива, включая хранение архивных фондов поселений;</a:t>
            </a:r>
          </a:p>
          <a:p>
            <a:pPr indent="361950">
              <a:defRPr/>
            </a:pPr>
            <a:r>
              <a:rPr lang="ru-RU" sz="900" dirty="0">
                <a:cs typeface="Times New Roman" panose="02020603050405020304" pitchFamily="18" charset="0"/>
              </a:rPr>
              <a:t>17) содержание на территории муниципального района </a:t>
            </a:r>
            <a:r>
              <a:rPr lang="ru-RU" sz="900" dirty="0" err="1">
                <a:cs typeface="Times New Roman" panose="02020603050405020304" pitchFamily="18" charset="0"/>
              </a:rPr>
              <a:t>межпоселенческих</a:t>
            </a:r>
            <a:r>
              <a:rPr lang="ru-RU" sz="900" dirty="0">
                <a:cs typeface="Times New Roman" panose="02020603050405020304" pitchFamily="18" charset="0"/>
              </a:rPr>
              <a:t> мест захоронения, организация ритуальных услуг;</a:t>
            </a:r>
          </a:p>
          <a:p>
            <a:pPr indent="361950">
              <a:defRPr/>
            </a:pPr>
            <a:r>
              <a:rPr lang="ru-RU" sz="900" dirty="0">
                <a:cs typeface="Times New Roman" panose="02020603050405020304" pitchFamily="18" charset="0"/>
              </a:rPr>
              <a:t>18) создание условий для обеспечения поселений, входящих в состав муниципального района, услугами связи, общественного питания, торговли и бытового обслуживания;</a:t>
            </a:r>
          </a:p>
          <a:p>
            <a:pPr indent="361950">
              <a:defRPr/>
            </a:pPr>
            <a:r>
              <a:rPr lang="ru-RU" sz="900" dirty="0">
                <a:cs typeface="Times New Roman" panose="02020603050405020304" pitchFamily="18" charset="0"/>
              </a:rPr>
              <a:t>19) организация библиотечного обслуживания населения </a:t>
            </a:r>
            <a:r>
              <a:rPr lang="ru-RU" sz="900" dirty="0" err="1">
                <a:cs typeface="Times New Roman" panose="02020603050405020304" pitchFamily="18" charset="0"/>
              </a:rPr>
              <a:t>межпоселенческими</a:t>
            </a:r>
            <a:r>
              <a:rPr lang="ru-RU" sz="900" dirty="0">
                <a:cs typeface="Times New Roman" panose="02020603050405020304" pitchFamily="18" charset="0"/>
              </a:rPr>
              <a:t> библиотеками, комплектование и обеспечение сохранности их библиотечных фондов;</a:t>
            </a:r>
          </a:p>
          <a:p>
            <a:pPr indent="361950">
              <a:defRPr/>
            </a:pPr>
            <a:r>
              <a:rPr lang="ru-RU" sz="900" dirty="0">
                <a:cs typeface="Times New Roman" panose="02020603050405020304" pitchFamily="18" charset="0"/>
              </a:rPr>
              <a:t>19.1) создание условий для обеспечения поселений, входящих в состав муниципального района, услугами по организации досуга и услугами организаций культуры;</a:t>
            </a:r>
          </a:p>
          <a:p>
            <a:pPr indent="361950">
              <a:defRPr/>
            </a:pPr>
            <a:r>
              <a:rPr lang="ru-RU" sz="900" dirty="0">
                <a:cs typeface="Times New Roman" panose="02020603050405020304" pitchFamily="18" charset="0"/>
              </a:rPr>
              <a:t>19.2) создание условий для развития местного традиционного народного художественного творчества в поселениях, входящих в состав муниципального района;</a:t>
            </a:r>
          </a:p>
          <a:p>
            <a:pPr indent="361950">
              <a:defRPr/>
            </a:pPr>
            <a:r>
              <a:rPr lang="ru-RU" sz="900" dirty="0">
                <a:cs typeface="Times New Roman" panose="02020603050405020304" pitchFamily="18" charset="0"/>
              </a:rPr>
              <a:t>20) выравнивание уровня бюджетной обеспеченности поселений, входящих в состав муниципального района, за счет средств бюджета муниципального района;</a:t>
            </a:r>
          </a:p>
          <a:p>
            <a:pPr indent="361950">
              <a:defRPr/>
            </a:pPr>
            <a:r>
              <a:rPr lang="ru-RU" sz="900" dirty="0">
                <a:cs typeface="Times New Roman" panose="02020603050405020304" pitchFamily="18" charset="0"/>
              </a:rPr>
              <a:t>21) организация и осуществление мероприятий по территориальной обороне и гражданской обороне, защите населения и территории муниципального района от чрезвычайных ситуаций природного и техногенного характера;</a:t>
            </a:r>
          </a:p>
          <a:p>
            <a:pPr indent="361950">
              <a:defRPr/>
            </a:pPr>
            <a:r>
              <a:rPr lang="ru-RU" sz="900" dirty="0">
                <a:cs typeface="Times New Roman" panose="02020603050405020304" pitchFamily="18" charset="0"/>
              </a:rPr>
              <a:t>22) создание, развитие и обеспечение охраны лечебно-оздоровительных местностей и курортов местного значения на территории муниципального района, а также осуществление муниципального контроля в области использования и охраны особо охраняемых природных территорий местного значения;</a:t>
            </a:r>
          </a:p>
          <a:p>
            <a:pPr indent="361950">
              <a:defRPr/>
            </a:pPr>
            <a:r>
              <a:rPr lang="ru-RU" sz="900" dirty="0">
                <a:cs typeface="Times New Roman" panose="02020603050405020304" pitchFamily="18" charset="0"/>
              </a:rPr>
              <a:t>23) организация и осуществление мероприятий по мобилизационной подготовке муниципальных предприятий и учреждений, находящихся на территории муниципального района;</a:t>
            </a:r>
          </a:p>
          <a:p>
            <a:pPr indent="361950">
              <a:defRPr/>
            </a:pPr>
            <a:r>
              <a:rPr lang="ru-RU" sz="900" dirty="0">
                <a:cs typeface="Times New Roman" panose="02020603050405020304" pitchFamily="18" charset="0"/>
              </a:rPr>
              <a:t>24) осуществление мероприятий по обеспечению безопасности людей на водных объектах, охране их жизни и здоровья;</a:t>
            </a:r>
          </a:p>
          <a:p>
            <a:pPr indent="361950">
              <a:defRPr/>
            </a:pPr>
            <a:r>
              <a:rPr lang="ru-RU" sz="900" dirty="0">
                <a:cs typeface="Times New Roman" panose="02020603050405020304" pitchFamily="18" charset="0"/>
              </a:rPr>
              <a:t>25) создание условий для развития сельскохозяйственного производства в поселениях, расширения рынка сельскохозяйственной продукции, сырья и продовольствия, содействие развитию малого и среднего предпринимательства, оказание поддержки социально ориентированным некоммерческим организациям, благотворительной деятельности и добровольчеству;</a:t>
            </a:r>
          </a:p>
          <a:p>
            <a:pPr indent="361950">
              <a:defRPr/>
            </a:pPr>
            <a:r>
              <a:rPr lang="ru-RU" sz="900" dirty="0">
                <a:cs typeface="Times New Roman" panose="02020603050405020304" pitchFamily="18" charset="0"/>
              </a:rPr>
              <a:t>26) обеспечение условий для развития на территории муниципального района физической культуры и массового спорта, организация проведения официальных физкультурно-оздоровительных и спортивных мероприятий муниципального района;</a:t>
            </a:r>
          </a:p>
          <a:p>
            <a:pPr indent="361950">
              <a:defRPr/>
            </a:pPr>
            <a:r>
              <a:rPr lang="ru-RU" sz="900" dirty="0">
                <a:cs typeface="Times New Roman" panose="02020603050405020304" pitchFamily="18" charset="0"/>
              </a:rPr>
              <a:t>27) организация и осуществление мероприятий </a:t>
            </a:r>
            <a:r>
              <a:rPr lang="ru-RU" sz="900" dirty="0" err="1">
                <a:cs typeface="Times New Roman" panose="02020603050405020304" pitchFamily="18" charset="0"/>
              </a:rPr>
              <a:t>межпоселенческого</a:t>
            </a:r>
            <a:r>
              <a:rPr lang="ru-RU" sz="900" dirty="0">
                <a:cs typeface="Times New Roman" panose="02020603050405020304" pitchFamily="18" charset="0"/>
              </a:rPr>
              <a:t> характера по работе с детьми и молодежью;</a:t>
            </a:r>
          </a:p>
          <a:p>
            <a:pPr indent="361950">
              <a:defRPr/>
            </a:pPr>
            <a:r>
              <a:rPr lang="ru-RU" sz="900" dirty="0">
                <a:cs typeface="Times New Roman" panose="02020603050405020304" pitchFamily="18" charset="0"/>
              </a:rPr>
              <a:t>28) осуществление в пределах, установленных водным </a:t>
            </a:r>
            <a:r>
              <a:rPr lang="ru-RU" sz="900" dirty="0">
                <a:cs typeface="Times New Roman" panose="02020603050405020304" pitchFamily="18" charset="0"/>
                <a:hlinkClick r:id="rId3"/>
              </a:rPr>
              <a:t>законодательством</a:t>
            </a:r>
            <a:r>
              <a:rPr lang="ru-RU" sz="900" dirty="0">
                <a:cs typeface="Times New Roman" panose="02020603050405020304" pitchFamily="18" charset="0"/>
              </a:rPr>
              <a:t> Российской Федерации, полномочий собственника водных объектов, установление правил использования водных объектов общего пользования для личных и бытовых нужд, включая обеспечение свободного доступа граждан к водным объектам общего пользования и их береговым полосам;</a:t>
            </a:r>
          </a:p>
          <a:p>
            <a:pPr indent="361950">
              <a:defRPr/>
            </a:pPr>
            <a:r>
              <a:rPr lang="ru-RU" sz="900" dirty="0">
                <a:cs typeface="Times New Roman" panose="02020603050405020304" pitchFamily="18" charset="0"/>
              </a:rPr>
              <a:t>29) осуществление муниципального лесного контроля;</a:t>
            </a:r>
          </a:p>
          <a:p>
            <a:pPr indent="361950">
              <a:defRPr/>
            </a:pPr>
            <a:r>
              <a:rPr lang="ru-RU" sz="900" dirty="0">
                <a:cs typeface="Times New Roman" panose="02020603050405020304" pitchFamily="18" charset="0"/>
              </a:rPr>
              <a:t>32) обеспечение выполнения работ, необходимых для создания искусственных земельных участков для нужд муниципального района, проведение открытого аукциона на право заключить договор о создании искусственного земельного участка в соответствии с федеральным </a:t>
            </a:r>
            <a:r>
              <a:rPr lang="ru-RU" sz="900" u="sng" dirty="0">
                <a:effectLst>
                  <a:outerShdw blurRad="38100" dist="38100" dir="2700000" algn="tl">
                    <a:srgbClr val="000000">
                      <a:alpha val="43137"/>
                    </a:srgbClr>
                  </a:outerShdw>
                </a:effectLst>
                <a:cs typeface="Times New Roman" panose="02020603050405020304" pitchFamily="18" charset="0"/>
                <a:hlinkClick r:id="rId4"/>
              </a:rPr>
              <a:t>законом</a:t>
            </a:r>
            <a:r>
              <a:rPr lang="ru-RU" sz="900" u="sng" dirty="0">
                <a:cs typeface="Times New Roman" panose="02020603050405020304" pitchFamily="18" charset="0"/>
              </a:rPr>
              <a:t>;</a:t>
            </a:r>
          </a:p>
          <a:p>
            <a:pPr indent="361950">
              <a:defRPr/>
            </a:pPr>
            <a:r>
              <a:rPr lang="ru-RU" sz="900" dirty="0">
                <a:cs typeface="Times New Roman" panose="02020603050405020304" pitchFamily="18" charset="0"/>
              </a:rPr>
              <a:t>33) осуществление мер по противодействию коррупции в границах муниципального района;</a:t>
            </a:r>
          </a:p>
          <a:p>
            <a:pPr indent="361950">
              <a:defRPr/>
            </a:pPr>
            <a:r>
              <a:rPr lang="ru-RU" sz="900" dirty="0">
                <a:cs typeface="Times New Roman" panose="02020603050405020304" pitchFamily="18" charset="0"/>
              </a:rPr>
              <a:t>34) присвоение адресов объектам адресации, изменение, аннулирование адресов, присвоение наименований элементам улично-дорожной сети (за исключением автомобильных дорог федерального значения, автомобильных дорог регионального или межмуниципального значения), наименований элементам планировочной структуры в границах межселенной территории муниципального района, изменение, аннулирование таких наименований, размещение информации в государственном адресном реестре.</a:t>
            </a:r>
          </a:p>
          <a:p>
            <a:pPr indent="361950" algn="just">
              <a:defRPr/>
            </a:pPr>
            <a:r>
              <a:rPr lang="ru-RU" sz="900" dirty="0">
                <a:cs typeface="Times New Roman" panose="02020603050405020304" pitchFamily="18" charset="0"/>
              </a:rPr>
              <a:t>35) осуществление муниципального земельного контроля на межселенной территории муниципального района;</a:t>
            </a:r>
          </a:p>
          <a:p>
            <a:pPr indent="361950" algn="just">
              <a:defRPr/>
            </a:pPr>
            <a:r>
              <a:rPr lang="ru-RU" sz="900" dirty="0">
                <a:cs typeface="Times New Roman" panose="02020603050405020304" pitchFamily="18" charset="0"/>
              </a:rPr>
              <a:t>36) организация в соответствии с Федеральным </a:t>
            </a:r>
            <a:r>
              <a:rPr lang="ru-RU" sz="900" dirty="0">
                <a:cs typeface="Times New Roman" panose="02020603050405020304" pitchFamily="18" charset="0"/>
                <a:hlinkClick r:id="rId5"/>
              </a:rPr>
              <a:t>законом</a:t>
            </a:r>
            <a:r>
              <a:rPr lang="ru-RU" sz="900" dirty="0">
                <a:cs typeface="Times New Roman" panose="02020603050405020304" pitchFamily="18" charset="0"/>
              </a:rPr>
              <a:t> от 24 июля 2007 года N 221-ФЗ "О государственном кадастре недвижимости" выполнения комплексных кадастровых работ и утверждение карты-плана территории.</a:t>
            </a:r>
          </a:p>
        </p:txBody>
      </p:sp>
      <p:sp>
        <p:nvSpPr>
          <p:cNvPr id="6" name="Text Box 3"/>
          <p:cNvSpPr txBox="1">
            <a:spLocks noChangeArrowheads="1"/>
          </p:cNvSpPr>
          <p:nvPr/>
        </p:nvSpPr>
        <p:spPr bwMode="auto">
          <a:xfrm>
            <a:off x="897891" y="418857"/>
            <a:ext cx="7761288" cy="584775"/>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Расходные обязательства </a:t>
            </a:r>
            <a:r>
              <a:rPr lang="ru-RU" sz="1600" b="1" dirty="0" smtClean="0">
                <a:solidFill>
                  <a:srgbClr val="000066"/>
                </a:solidFill>
                <a:latin typeface="Bad Script" panose="02000000000000000000" pitchFamily="2" charset="0"/>
              </a:rPr>
              <a:t> </a:t>
            </a:r>
            <a:r>
              <a:rPr lang="ru-RU" sz="1600" b="1" dirty="0">
                <a:solidFill>
                  <a:srgbClr val="000066"/>
                </a:solidFill>
                <a:latin typeface="Bad Script" panose="02000000000000000000" pitchFamily="2" charset="0"/>
              </a:rPr>
              <a:t>муниципального </a:t>
            </a:r>
            <a:r>
              <a:rPr lang="ru-RU" sz="1600" b="1" dirty="0" smtClean="0">
                <a:solidFill>
                  <a:srgbClr val="000066"/>
                </a:solidFill>
                <a:latin typeface="Bad Script" panose="02000000000000000000" pitchFamily="2" charset="0"/>
              </a:rPr>
              <a:t>образования «Демидовский район» Смоленской области (продолжение)</a:t>
            </a:r>
            <a:endParaRPr lang="ru-RU" sz="1600" b="1" dirty="0">
              <a:solidFill>
                <a:srgbClr val="000066"/>
              </a:solidFill>
              <a:latin typeface="Bad Script" panose="02000000000000000000" pitchFamily="2" charset="0"/>
            </a:endParaRPr>
          </a:p>
        </p:txBody>
      </p:sp>
      <p:sp>
        <p:nvSpPr>
          <p:cNvPr id="8" name="TextBox 7"/>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02" name="Slide Number Placeholder 5"/>
          <p:cNvSpPr>
            <a:spLocks noGrp="1"/>
          </p:cNvSpPr>
          <p:nvPr>
            <p:ph type="sldNum" sz="quarter" idx="11"/>
          </p:nvPr>
        </p:nvSpPr>
        <p:spPr>
          <a:xfrm>
            <a:off x="6553200" y="6356350"/>
            <a:ext cx="2133600" cy="365125"/>
          </a:xfrm>
          <a:noFill/>
        </p:spPr>
        <p:txBody>
          <a:bodyPr anchor="ctr"/>
          <a:lstStyle/>
          <a:p>
            <a:fld id="{9012D410-0575-4011-8CDC-2289715ACA37}" type="slidenum">
              <a:rPr lang="en-US" altLang="ru-RU" smtClean="0">
                <a:solidFill>
                  <a:srgbClr val="898989"/>
                </a:solidFill>
                <a:latin typeface="Calibri" pitchFamily="34" charset="0"/>
              </a:rPr>
              <a:pPr/>
              <a:t>23</a:t>
            </a:fld>
            <a:endParaRPr lang="en-US" altLang="ru-RU" smtClean="0">
              <a:solidFill>
                <a:srgbClr val="898989"/>
              </a:solidFill>
              <a:latin typeface="Calibri" pitchFamily="34" charset="0"/>
            </a:endParaRPr>
          </a:p>
        </p:txBody>
      </p:sp>
      <p:sp>
        <p:nvSpPr>
          <p:cNvPr id="37903" name="Text Box 3"/>
          <p:cNvSpPr txBox="1">
            <a:spLocks noChangeArrowheads="1"/>
          </p:cNvSpPr>
          <p:nvPr/>
        </p:nvSpPr>
        <p:spPr bwMode="auto">
          <a:xfrm>
            <a:off x="179388" y="476250"/>
            <a:ext cx="8208962" cy="325538"/>
          </a:xfrm>
          <a:prstGeom prst="rect">
            <a:avLst/>
          </a:prstGeom>
          <a:noFill/>
          <a:ln w="9525">
            <a:noFill/>
            <a:miter lim="800000"/>
            <a:headEnd/>
            <a:tailEnd/>
          </a:ln>
        </p:spPr>
        <p:txBody>
          <a:bodyPr>
            <a:spAutoFit/>
          </a:bodyPr>
          <a:lstStyle/>
          <a:p>
            <a:pPr algn="ctr">
              <a:lnSpc>
                <a:spcPct val="75000"/>
              </a:lnSpc>
              <a:spcBef>
                <a:spcPct val="50000"/>
              </a:spcBef>
            </a:pPr>
            <a:r>
              <a:rPr lang="ru-RU" altLang="ru-RU" sz="1600" b="1" dirty="0" smtClean="0">
                <a:solidFill>
                  <a:schemeClr val="bg2"/>
                </a:solidFill>
              </a:rPr>
              <a:t>Основные </a:t>
            </a:r>
            <a:r>
              <a:rPr lang="ru-RU" altLang="ru-RU" sz="1600" b="1" dirty="0">
                <a:solidFill>
                  <a:schemeClr val="bg2"/>
                </a:solidFill>
              </a:rPr>
              <a:t>показатели развития экономики </a:t>
            </a:r>
            <a:r>
              <a:rPr lang="ru-RU" altLang="ru-RU" sz="1600" b="1" dirty="0" smtClean="0">
                <a:solidFill>
                  <a:schemeClr val="bg2"/>
                </a:solidFill>
              </a:rPr>
              <a:t> Демидовского район</a:t>
            </a:r>
            <a:r>
              <a:rPr lang="ru-RU" altLang="ru-RU" sz="2000" b="1" dirty="0" smtClean="0">
                <a:solidFill>
                  <a:schemeClr val="bg2"/>
                </a:solidFill>
              </a:rPr>
              <a:t>а</a:t>
            </a:r>
            <a:endParaRPr lang="ru-RU" altLang="ru-RU" sz="2000" b="1" dirty="0">
              <a:solidFill>
                <a:schemeClr val="bg2"/>
              </a:solidFill>
            </a:endParaRPr>
          </a:p>
        </p:txBody>
      </p:sp>
      <p:sp>
        <p:nvSpPr>
          <p:cNvPr id="37904"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7905"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7906"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7907"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2" name="Object 13"/>
          <p:cNvGraphicFramePr>
            <a:graphicFrameLocks/>
          </p:cNvGraphicFramePr>
          <p:nvPr>
            <p:extLst>
              <p:ext uri="{D42A27DB-BD31-4B8C-83A1-F6EECF244321}">
                <p14:modId xmlns:p14="http://schemas.microsoft.com/office/powerpoint/2010/main" val="1263889317"/>
              </p:ext>
            </p:extLst>
          </p:nvPr>
        </p:nvGraphicFramePr>
        <p:xfrm>
          <a:off x="436563" y="1230313"/>
          <a:ext cx="8429625" cy="5162550"/>
        </p:xfrm>
        <a:graphic>
          <a:graphicData uri="http://schemas.openxmlformats.org/drawingml/2006/chart">
            <c:chart xmlns:c="http://schemas.openxmlformats.org/drawingml/2006/chart" xmlns:r="http://schemas.openxmlformats.org/officeDocument/2006/relationships" r:id="rId3"/>
          </a:graphicData>
        </a:graphic>
      </p:graphicFrame>
      <p:pic>
        <p:nvPicPr>
          <p:cNvPr id="37908" name="Picture 22" descr="strat051gie"/>
          <p:cNvPicPr>
            <a:picLocks noChangeAspect="1" noChangeArrowheads="1"/>
          </p:cNvPicPr>
          <p:nvPr/>
        </p:nvPicPr>
        <p:blipFill>
          <a:blip r:embed="rId4" cstate="print"/>
          <a:srcRect/>
          <a:stretch>
            <a:fillRect/>
          </a:stretch>
        </p:blipFill>
        <p:spPr bwMode="auto">
          <a:xfrm>
            <a:off x="7380288" y="404813"/>
            <a:ext cx="1655762" cy="1655762"/>
          </a:xfrm>
          <a:prstGeom prst="rect">
            <a:avLst/>
          </a:prstGeom>
          <a:noFill/>
          <a:ln w="9525">
            <a:noFill/>
            <a:miter lim="800000"/>
            <a:headEnd/>
            <a:tailEnd/>
          </a:ln>
        </p:spPr>
      </p:pic>
    </p:spTree>
    <p:extLst>
      <p:ext uri="{BB962C8B-B14F-4D97-AF65-F5344CB8AC3E}">
        <p14:creationId xmlns:p14="http://schemas.microsoft.com/office/powerpoint/2010/main" val="370306546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9" name="Slide Number Placeholder 5"/>
          <p:cNvSpPr>
            <a:spLocks noGrp="1"/>
          </p:cNvSpPr>
          <p:nvPr>
            <p:ph type="sldNum" sz="quarter" idx="11"/>
          </p:nvPr>
        </p:nvSpPr>
        <p:spPr>
          <a:xfrm>
            <a:off x="6553200" y="6356350"/>
            <a:ext cx="2133600" cy="365125"/>
          </a:xfrm>
          <a:noFill/>
        </p:spPr>
        <p:txBody>
          <a:bodyPr anchor="ctr"/>
          <a:lstStyle/>
          <a:p>
            <a:fld id="{7F03CBEF-64AA-4946-B822-ADACB6FA706B}" type="slidenum">
              <a:rPr lang="en-US" altLang="ru-RU" smtClean="0">
                <a:solidFill>
                  <a:srgbClr val="898989"/>
                </a:solidFill>
                <a:latin typeface="Calibri" pitchFamily="34" charset="0"/>
              </a:rPr>
              <a:pPr/>
              <a:t>24</a:t>
            </a:fld>
            <a:endParaRPr lang="en-US" altLang="ru-RU" smtClean="0">
              <a:solidFill>
                <a:srgbClr val="898989"/>
              </a:solidFill>
              <a:latin typeface="Calibri" pitchFamily="34" charset="0"/>
            </a:endParaRPr>
          </a:p>
        </p:txBody>
      </p:sp>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p14="http://schemas.microsoft.com/office/powerpoint/2010/main" val="3375470218"/>
              </p:ext>
            </p:extLst>
          </p:nvPr>
        </p:nvGraphicFramePr>
        <p:xfrm>
          <a:off x="328613" y="1989138"/>
          <a:ext cx="8478837" cy="3144837"/>
        </p:xfrm>
        <a:graphic>
          <a:graphicData uri="http://schemas.openxmlformats.org/presentationml/2006/ole">
            <mc:AlternateContent xmlns:mc="http://schemas.openxmlformats.org/markup-compatibility/2006">
              <mc:Choice xmlns:v="urn:schemas-microsoft-com:vml" Requires="v">
                <p:oleObj spid="_x0000_s40695" name="Лист" r:id="rId5" imgW="8401050" imgH="3114675" progId="Excel.Sheet.8">
                  <p:embed/>
                </p:oleObj>
              </mc:Choice>
              <mc:Fallback>
                <p:oleObj name="Лист" r:id="rId5" imgW="8401050" imgH="3114675" progId="Excel.Sheet.8">
                  <p:embed/>
                  <p:pic>
                    <p:nvPicPr>
                      <p:cNvPr id="0" name="Picture 171"/>
                      <p:cNvPicPr>
                        <a:picLocks noChangeArrowheads="1"/>
                      </p:cNvPicPr>
                      <p:nvPr/>
                    </p:nvPicPr>
                    <p:blipFill>
                      <a:blip r:embed="rId6"/>
                      <a:srcRect/>
                      <a:stretch>
                        <a:fillRect/>
                      </a:stretch>
                    </p:blipFill>
                    <p:spPr bwMode="auto">
                      <a:xfrm>
                        <a:off x="328613" y="1989138"/>
                        <a:ext cx="8478837" cy="3144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9954" name="Picture 14" descr="21-04"/>
          <p:cNvPicPr>
            <a:picLocks noChangeAspect="1" noChangeArrowheads="1"/>
          </p:cNvPicPr>
          <p:nvPr/>
        </p:nvPicPr>
        <p:blipFill>
          <a:blip r:embed="rId7" cstate="print"/>
          <a:srcRect/>
          <a:stretch>
            <a:fillRect/>
          </a:stretch>
        </p:blipFill>
        <p:spPr bwMode="auto">
          <a:xfrm>
            <a:off x="6979171" y="1097109"/>
            <a:ext cx="2124075" cy="1268412"/>
          </a:xfrm>
          <a:prstGeom prst="rect">
            <a:avLst/>
          </a:prstGeom>
          <a:noFill/>
          <a:ln w="9525">
            <a:noFill/>
            <a:miter lim="800000"/>
            <a:headEnd/>
            <a:tailEnd/>
          </a:ln>
        </p:spPr>
      </p:pic>
      <p:sp>
        <p:nvSpPr>
          <p:cNvPr id="9" name="TextBox 8"/>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10" name="Text Box 3"/>
          <p:cNvSpPr txBox="1">
            <a:spLocks noChangeArrowheads="1"/>
          </p:cNvSpPr>
          <p:nvPr/>
        </p:nvSpPr>
        <p:spPr bwMode="auto">
          <a:xfrm>
            <a:off x="914400" y="448776"/>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p>
            <a:pPr algn="r"/>
            <a:r>
              <a:rPr lang="ru-RU" sz="1600" b="1" dirty="0" smtClean="0">
                <a:solidFill>
                  <a:srgbClr val="000066"/>
                </a:solidFill>
                <a:latin typeface="Bad Script" panose="02000000000000000000" pitchFamily="2" charset="0"/>
              </a:rPr>
              <a:t>(продолжение)</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9" name="Slide Number Placeholder 5"/>
          <p:cNvSpPr>
            <a:spLocks noGrp="1"/>
          </p:cNvSpPr>
          <p:nvPr>
            <p:ph type="sldNum" sz="quarter" idx="11"/>
          </p:nvPr>
        </p:nvSpPr>
        <p:spPr>
          <a:noFill/>
        </p:spPr>
        <p:txBody>
          <a:bodyPr anchor="ctr"/>
          <a:lstStyle/>
          <a:p>
            <a:fld id="{7F03CBEF-64AA-4946-B822-ADACB6FA706B}" type="slidenum">
              <a:rPr lang="en-US" altLang="ru-RU" smtClean="0">
                <a:solidFill>
                  <a:srgbClr val="898989"/>
                </a:solidFill>
                <a:latin typeface="Calibri" pitchFamily="34" charset="0"/>
              </a:rPr>
              <a:pPr/>
              <a:t>25</a:t>
            </a:fld>
            <a:endParaRPr lang="en-US" altLang="ru-RU" smtClean="0">
              <a:solidFill>
                <a:srgbClr val="898989"/>
              </a:solidFill>
              <a:latin typeface="Calibri" pitchFamily="34" charset="0"/>
            </a:endParaRPr>
          </a:p>
        </p:txBody>
      </p:sp>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p14="http://schemas.microsoft.com/office/powerpoint/2010/main" val="2095616407"/>
              </p:ext>
            </p:extLst>
          </p:nvPr>
        </p:nvGraphicFramePr>
        <p:xfrm>
          <a:off x="900113" y="1989138"/>
          <a:ext cx="7886700" cy="3744912"/>
        </p:xfrm>
        <a:graphic>
          <a:graphicData uri="http://schemas.openxmlformats.org/presentationml/2006/ole">
            <mc:AlternateContent xmlns:mc="http://schemas.openxmlformats.org/markup-compatibility/2006">
              <mc:Choice xmlns:v="urn:schemas-microsoft-com:vml" Requires="v">
                <p:oleObj spid="_x0000_s138978" name="Лист" r:id="rId5" imgW="7781813" imgH="3695588" progId="Excel.Sheet.8">
                  <p:embed/>
                </p:oleObj>
              </mc:Choice>
              <mc:Fallback>
                <p:oleObj name="Лист" r:id="rId5" imgW="7781813" imgH="3695588" progId="Excel.Sheet.8">
                  <p:embed/>
                  <p:pic>
                    <p:nvPicPr>
                      <p:cNvPr id="0" name="Picture 149"/>
                      <p:cNvPicPr>
                        <a:picLocks noChangeArrowheads="1"/>
                      </p:cNvPicPr>
                      <p:nvPr/>
                    </p:nvPicPr>
                    <p:blipFill>
                      <a:blip r:embed="rId6"/>
                      <a:srcRect/>
                      <a:stretch>
                        <a:fillRect/>
                      </a:stretch>
                    </p:blipFill>
                    <p:spPr bwMode="auto">
                      <a:xfrm>
                        <a:off x="900113" y="1989138"/>
                        <a:ext cx="7886700" cy="3744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9" name="Text Box 3"/>
          <p:cNvSpPr txBox="1">
            <a:spLocks noChangeArrowheads="1"/>
          </p:cNvSpPr>
          <p:nvPr/>
        </p:nvSpPr>
        <p:spPr bwMode="auto">
          <a:xfrm>
            <a:off x="914400" y="572513"/>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p>
            <a:pPr algn="r"/>
            <a:r>
              <a:rPr lang="ru-RU" sz="1600" b="1" dirty="0" smtClean="0">
                <a:solidFill>
                  <a:srgbClr val="000066"/>
                </a:solidFill>
                <a:latin typeface="Bad Script" panose="02000000000000000000" pitchFamily="2" charset="0"/>
              </a:rPr>
              <a:t>(продолжение)</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1"/>
          </p:nvPr>
        </p:nvSpPr>
        <p:spPr/>
        <p:txBody>
          <a:bodyPr/>
          <a:lstStyle/>
          <a:p>
            <a:pPr>
              <a:defRPr/>
            </a:pPr>
            <a:fld id="{BDCA13E3-E9F1-4A88-9488-D4F9B9C65B9B}" type="slidenum">
              <a:rPr lang="en-US" altLang="ru-RU" smtClean="0"/>
              <a:pPr>
                <a:defRPr/>
              </a:pPr>
              <a:t>26</a:t>
            </a:fld>
            <a:endParaRPr lang="en-US" altLang="ru-RU"/>
          </a:p>
        </p:txBody>
      </p:sp>
      <p:graphicFrame>
        <p:nvGraphicFramePr>
          <p:cNvPr id="3" name="Объект 2"/>
          <p:cNvGraphicFramePr>
            <a:graphicFrameLocks/>
          </p:cNvGraphicFramePr>
          <p:nvPr>
            <p:extLst>
              <p:ext uri="{D42A27DB-BD31-4B8C-83A1-F6EECF244321}">
                <p14:modId xmlns:p14="http://schemas.microsoft.com/office/powerpoint/2010/main" val="191661762"/>
              </p:ext>
            </p:extLst>
          </p:nvPr>
        </p:nvGraphicFramePr>
        <p:xfrm>
          <a:off x="755650" y="1773238"/>
          <a:ext cx="7926388" cy="3509962"/>
        </p:xfrm>
        <a:graphic>
          <a:graphicData uri="http://schemas.openxmlformats.org/presentationml/2006/ole">
            <mc:AlternateContent xmlns:mc="http://schemas.openxmlformats.org/markup-compatibility/2006">
              <mc:Choice xmlns:v="urn:schemas-microsoft-com:vml" Requires="v">
                <p:oleObj spid="_x0000_s171494" name="Лист" r:id="rId4" imgW="7820137" imgH="3219562" progId="Excel.Sheet.8">
                  <p:embed/>
                </p:oleObj>
              </mc:Choice>
              <mc:Fallback>
                <p:oleObj name="Лист" r:id="rId4" imgW="7820137" imgH="3219562" progId="Excel.Sheet.8">
                  <p:embed/>
                  <p:pic>
                    <p:nvPicPr>
                      <p:cNvPr id="0" name="Object 12"/>
                      <p:cNvPicPr>
                        <a:picLocks noChangeArrowheads="1"/>
                      </p:cNvPicPr>
                      <p:nvPr/>
                    </p:nvPicPr>
                    <p:blipFill>
                      <a:blip r:embed="rId5"/>
                      <a:srcRect/>
                      <a:stretch>
                        <a:fillRect/>
                      </a:stretch>
                    </p:blipFill>
                    <p:spPr bwMode="auto">
                      <a:xfrm>
                        <a:off x="755650" y="1773238"/>
                        <a:ext cx="7926388" cy="3509962"/>
                      </a:xfrm>
                      <a:prstGeom prst="rect">
                        <a:avLst/>
                      </a:prstGeom>
                      <a:noFill/>
                      <a:ln>
                        <a:noFill/>
                      </a:ln>
                      <a:extLst/>
                    </p:spPr>
                  </p:pic>
                </p:oleObj>
              </mc:Fallback>
            </mc:AlternateContent>
          </a:graphicData>
        </a:graphic>
      </p:graphicFrame>
      <p:sp>
        <p:nvSpPr>
          <p:cNvPr id="4" name="Text Box 3"/>
          <p:cNvSpPr txBox="1">
            <a:spLocks noChangeArrowheads="1"/>
          </p:cNvSpPr>
          <p:nvPr/>
        </p:nvSpPr>
        <p:spPr bwMode="auto">
          <a:xfrm>
            <a:off x="827584" y="620688"/>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p>
            <a:pPr algn="r"/>
            <a:r>
              <a:rPr lang="ru-RU" sz="1600" b="1" dirty="0" smtClean="0">
                <a:solidFill>
                  <a:srgbClr val="000066"/>
                </a:solidFill>
                <a:latin typeface="Bad Script" panose="02000000000000000000" pitchFamily="2" charset="0"/>
              </a:rPr>
              <a:t>(продолжение)</a:t>
            </a:r>
            <a:endParaRPr lang="ru-RU" sz="1600" b="1" dirty="0">
              <a:solidFill>
                <a:srgbClr val="000066"/>
              </a:solidFill>
              <a:latin typeface="Bad Script" panose="02000000000000000000" pitchFamily="2"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extLst>
      <p:ext uri="{BB962C8B-B14F-4D97-AF65-F5344CB8AC3E}">
        <p14:creationId xmlns:p14="http://schemas.microsoft.com/office/powerpoint/2010/main" val="25761350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28"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E109BBE2-E3B8-4E5C-8ED8-5198EF15FB85}" type="slidenum">
              <a:rPr lang="en-US" altLang="ru-RU" sz="1200">
                <a:solidFill>
                  <a:srgbClr val="898989"/>
                </a:solidFill>
                <a:latin typeface="Calibri" pitchFamily="34" charset="0"/>
              </a:rPr>
              <a:pPr algn="r"/>
              <a:t>27</a:t>
            </a:fld>
            <a:endParaRPr lang="en-US" altLang="ru-RU" sz="1200">
              <a:solidFill>
                <a:srgbClr val="898989"/>
              </a:solidFill>
              <a:latin typeface="Calibri" pitchFamily="34" charset="0"/>
            </a:endParaRPr>
          </a:p>
        </p:txBody>
      </p:sp>
      <p:sp>
        <p:nvSpPr>
          <p:cNvPr id="23629"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23630"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23632" name="Text Box 7"/>
          <p:cNvSpPr txBox="1">
            <a:spLocks noChangeArrowheads="1"/>
          </p:cNvSpPr>
          <p:nvPr/>
        </p:nvSpPr>
        <p:spPr bwMode="auto">
          <a:xfrm>
            <a:off x="246063" y="755650"/>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3" name="Text Box 8"/>
          <p:cNvSpPr txBox="1">
            <a:spLocks noChangeArrowheads="1"/>
          </p:cNvSpPr>
          <p:nvPr/>
        </p:nvSpPr>
        <p:spPr bwMode="auto">
          <a:xfrm>
            <a:off x="2438400" y="990600"/>
            <a:ext cx="184150" cy="366713"/>
          </a:xfrm>
          <a:prstGeom prst="rect">
            <a:avLst/>
          </a:prstGeom>
          <a:noFill/>
          <a:ln w="9525">
            <a:noFill/>
            <a:miter lim="800000"/>
            <a:headEnd/>
            <a:tailEnd/>
          </a:ln>
        </p:spPr>
        <p:txBody>
          <a:bodyPr wrap="none">
            <a:spAutoFit/>
          </a:bodyPr>
          <a:lstStyle/>
          <a:p>
            <a:endParaRPr lang="ru-RU" altLang="ru-RU" sz="1800">
              <a:latin typeface="Arial" charset="0"/>
            </a:endParaRPr>
          </a:p>
        </p:txBody>
      </p:sp>
      <p:sp>
        <p:nvSpPr>
          <p:cNvPr id="23634" name="Text Box 38"/>
          <p:cNvSpPr txBox="1">
            <a:spLocks noChangeArrowheads="1"/>
          </p:cNvSpPr>
          <p:nvPr/>
        </p:nvSpPr>
        <p:spPr bwMode="auto">
          <a:xfrm>
            <a:off x="704850" y="361950"/>
            <a:ext cx="914400"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5" name="Text Box 6"/>
          <p:cNvSpPr txBox="1">
            <a:spLocks noChangeArrowheads="1"/>
          </p:cNvSpPr>
          <p:nvPr/>
        </p:nvSpPr>
        <p:spPr bwMode="auto">
          <a:xfrm>
            <a:off x="8810625" y="0"/>
            <a:ext cx="333375" cy="366713"/>
          </a:xfrm>
          <a:prstGeom prst="rect">
            <a:avLst/>
          </a:prstGeom>
          <a:noFill/>
          <a:ln w="9525">
            <a:noFill/>
            <a:miter lim="800000"/>
            <a:headEnd/>
            <a:tailEnd/>
          </a:ln>
        </p:spPr>
        <p:txBody>
          <a:bodyPr>
            <a:spAutoFit/>
          </a:bodyPr>
          <a:lstStyle/>
          <a:p>
            <a:pPr algn="ctr">
              <a:spcBef>
                <a:spcPct val="50000"/>
              </a:spcBef>
            </a:pPr>
            <a:endParaRPr lang="ru-RU" altLang="ru-RU" sz="1800" b="1" i="1"/>
          </a:p>
        </p:txBody>
      </p:sp>
      <p:graphicFrame>
        <p:nvGraphicFramePr>
          <p:cNvPr id="23627" name="Object 75"/>
          <p:cNvGraphicFramePr>
            <a:graphicFrameLocks/>
          </p:cNvGraphicFramePr>
          <p:nvPr>
            <p:extLst>
              <p:ext uri="{D42A27DB-BD31-4B8C-83A1-F6EECF244321}">
                <p14:modId xmlns:p14="http://schemas.microsoft.com/office/powerpoint/2010/main" val="852565514"/>
              </p:ext>
            </p:extLst>
          </p:nvPr>
        </p:nvGraphicFramePr>
        <p:xfrm>
          <a:off x="500063" y="2276475"/>
          <a:ext cx="8207375" cy="3344863"/>
        </p:xfrm>
        <a:graphic>
          <a:graphicData uri="http://schemas.openxmlformats.org/presentationml/2006/ole">
            <mc:AlternateContent xmlns:mc="http://schemas.openxmlformats.org/markup-compatibility/2006">
              <mc:Choice xmlns:v="urn:schemas-microsoft-com:vml" Requires="v">
                <p:oleObj spid="_x0000_s24378" name="Лист" r:id="rId5" imgW="7572375" imgH="3086100" progId="Excel.Sheet.8">
                  <p:embed/>
                </p:oleObj>
              </mc:Choice>
              <mc:Fallback>
                <p:oleObj name="Лист" r:id="rId5" imgW="7572375" imgH="3086100" progId="Excel.Sheet.8">
                  <p:embed/>
                  <p:pic>
                    <p:nvPicPr>
                      <p:cNvPr id="0" name="Picture 235"/>
                      <p:cNvPicPr>
                        <a:picLocks noChangeArrowheads="1"/>
                      </p:cNvPicPr>
                      <p:nvPr/>
                    </p:nvPicPr>
                    <p:blipFill>
                      <a:blip r:embed="rId6"/>
                      <a:srcRect/>
                      <a:stretch>
                        <a:fillRect/>
                      </a:stretch>
                    </p:blipFill>
                    <p:spPr bwMode="auto">
                      <a:xfrm>
                        <a:off x="500063" y="2276475"/>
                        <a:ext cx="8207375" cy="3344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3637" name="Picture 22" descr="47fb57196c87"/>
          <p:cNvPicPr>
            <a:picLocks noChangeAspect="1" noChangeArrowheads="1"/>
          </p:cNvPicPr>
          <p:nvPr/>
        </p:nvPicPr>
        <p:blipFill>
          <a:blip r:embed="rId7" cstate="print"/>
          <a:srcRect/>
          <a:stretch>
            <a:fillRect/>
          </a:stretch>
        </p:blipFill>
        <p:spPr bwMode="auto">
          <a:xfrm>
            <a:off x="5999292" y="1628800"/>
            <a:ext cx="2978020" cy="2232919"/>
          </a:xfrm>
          <a:prstGeom prst="rect">
            <a:avLst/>
          </a:prstGeom>
          <a:noFill/>
          <a:ln w="9525">
            <a:noFill/>
            <a:miter lim="800000"/>
            <a:headEnd/>
            <a:tailEnd/>
          </a:ln>
        </p:spPr>
      </p:pic>
      <p:sp>
        <p:nvSpPr>
          <p:cNvPr id="13" name="TextBox 12"/>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14" name="Text Box 3"/>
          <p:cNvSpPr txBox="1">
            <a:spLocks noChangeArrowheads="1"/>
          </p:cNvSpPr>
          <p:nvPr/>
        </p:nvSpPr>
        <p:spPr bwMode="auto">
          <a:xfrm>
            <a:off x="827584" y="620688"/>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p>
            <a:pPr algn="r"/>
            <a:r>
              <a:rPr lang="ru-RU" sz="1600" b="1" dirty="0" smtClean="0">
                <a:solidFill>
                  <a:srgbClr val="000066"/>
                </a:solidFill>
                <a:latin typeface="Bad Script" panose="02000000000000000000" pitchFamily="2" charset="0"/>
              </a:rPr>
              <a:t>(продолжение)</a:t>
            </a:r>
            <a:endParaRPr lang="ru-RU" sz="1600" b="1" dirty="0">
              <a:solidFill>
                <a:srgbClr val="000066"/>
              </a:solidFill>
              <a:latin typeface="Bad Script" panose="02000000000000000000" pitchFamily="2" charset="0"/>
            </a:endParaRPr>
          </a:p>
        </p:txBody>
      </p:sp>
      <p:sp>
        <p:nvSpPr>
          <p:cNvPr id="23636" name="Text Box 12"/>
          <p:cNvSpPr txBox="1">
            <a:spLocks noChangeArrowheads="1"/>
          </p:cNvSpPr>
          <p:nvPr/>
        </p:nvSpPr>
        <p:spPr bwMode="auto">
          <a:xfrm>
            <a:off x="395536" y="1628800"/>
            <a:ext cx="6638952" cy="338554"/>
          </a:xfrm>
          <a:prstGeom prst="rect">
            <a:avLst/>
          </a:prstGeom>
          <a:noFill/>
          <a:ln w="9525">
            <a:noFill/>
            <a:miter lim="800000"/>
            <a:headEnd/>
            <a:tailEnd/>
          </a:ln>
        </p:spPr>
        <p:txBody>
          <a:bodyPr wrap="square">
            <a:spAutoFit/>
          </a:bodyPr>
          <a:lstStyle/>
          <a:p>
            <a:pPr algn="ctr">
              <a:spcBef>
                <a:spcPct val="50000"/>
              </a:spcBef>
            </a:pPr>
            <a:r>
              <a:rPr lang="ru-RU" sz="1600" b="1" dirty="0">
                <a:solidFill>
                  <a:schemeClr val="bg2"/>
                </a:solidFill>
              </a:rPr>
              <a:t>Численность населения </a:t>
            </a:r>
            <a:r>
              <a:rPr lang="ru-RU" sz="1600" b="1" dirty="0" smtClean="0">
                <a:solidFill>
                  <a:schemeClr val="bg2"/>
                </a:solidFill>
              </a:rPr>
              <a:t>Демидовского  </a:t>
            </a:r>
            <a:r>
              <a:rPr lang="ru-RU" sz="1600" b="1" dirty="0">
                <a:solidFill>
                  <a:schemeClr val="bg2"/>
                </a:solidFill>
              </a:rPr>
              <a:t>района </a:t>
            </a:r>
            <a:r>
              <a:rPr lang="ru-RU" sz="1600" b="1" dirty="0" smtClean="0">
                <a:solidFill>
                  <a:schemeClr val="bg2"/>
                </a:solidFill>
              </a:rPr>
              <a:t> (тыс.чел.)</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61" name="Text Box 3"/>
          <p:cNvSpPr txBox="1">
            <a:spLocks noChangeArrowheads="1"/>
          </p:cNvSpPr>
          <p:nvPr/>
        </p:nvSpPr>
        <p:spPr bwMode="auto">
          <a:xfrm>
            <a:off x="250825" y="190500"/>
            <a:ext cx="8893175" cy="366713"/>
          </a:xfrm>
          <a:prstGeom prst="rect">
            <a:avLst/>
          </a:prstGeom>
          <a:noFill/>
          <a:ln w="9525">
            <a:noFill/>
            <a:miter lim="800000"/>
            <a:headEnd/>
            <a:tailEnd/>
          </a:ln>
        </p:spPr>
        <p:txBody>
          <a:bodyPr>
            <a:spAutoFit/>
          </a:bodyPr>
          <a:lstStyle/>
          <a:p>
            <a:endParaRPr lang="ru-RU" altLang="ru-RU" sz="1800" b="1">
              <a:cs typeface="Times New Roman" pitchFamily="18" charset="0"/>
            </a:endParaRPr>
          </a:p>
        </p:txBody>
      </p:sp>
      <p:sp>
        <p:nvSpPr>
          <p:cNvPr id="53262"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endParaRPr lang="ru-RU" altLang="ru-RU" sz="1800" i="1">
              <a:latin typeface="Arial" charset="0"/>
              <a:cs typeface="Arial" charset="0"/>
            </a:endParaRPr>
          </a:p>
        </p:txBody>
      </p:sp>
      <p:sp>
        <p:nvSpPr>
          <p:cNvPr id="53263"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53264"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53265" name="Заголовок 1"/>
          <p:cNvSpPr>
            <a:spLocks/>
          </p:cNvSpPr>
          <p:nvPr/>
        </p:nvSpPr>
        <p:spPr bwMode="auto">
          <a:xfrm>
            <a:off x="0" y="0"/>
            <a:ext cx="863600" cy="457200"/>
          </a:xfrm>
          <a:prstGeom prst="rect">
            <a:avLst/>
          </a:prstGeom>
          <a:noFill/>
          <a:ln w="9525">
            <a:noFill/>
            <a:miter lim="800000"/>
            <a:headEnd/>
            <a:tailEnd/>
          </a:ln>
        </p:spPr>
        <p:txBody>
          <a:bodyPr lIns="0" rIns="0" bIns="0" anchor="b"/>
          <a:lstStyle/>
          <a:p>
            <a:pPr algn="ctr"/>
            <a:endParaRPr lang="ru-RU" altLang="ru-RU" sz="1600" b="1">
              <a:solidFill>
                <a:srgbClr val="000000"/>
              </a:solidFill>
              <a:cs typeface="Times New Roman" pitchFamily="18" charset="0"/>
            </a:endParaRPr>
          </a:p>
        </p:txBody>
      </p:sp>
      <p:graphicFrame>
        <p:nvGraphicFramePr>
          <p:cNvPr id="53260" name="Object 12"/>
          <p:cNvGraphicFramePr>
            <a:graphicFrameLocks/>
          </p:cNvGraphicFramePr>
          <p:nvPr>
            <p:extLst>
              <p:ext uri="{D42A27DB-BD31-4B8C-83A1-F6EECF244321}">
                <p14:modId xmlns:p14="http://schemas.microsoft.com/office/powerpoint/2010/main" val="2657632063"/>
              </p:ext>
            </p:extLst>
          </p:nvPr>
        </p:nvGraphicFramePr>
        <p:xfrm>
          <a:off x="231775" y="2852738"/>
          <a:ext cx="8696325" cy="2619375"/>
        </p:xfrm>
        <a:graphic>
          <a:graphicData uri="http://schemas.openxmlformats.org/presentationml/2006/ole">
            <mc:AlternateContent xmlns:mc="http://schemas.openxmlformats.org/markup-compatibility/2006">
              <mc:Choice xmlns:v="urn:schemas-microsoft-com:vml" Requires="v">
                <p:oleObj spid="_x0000_s54005" name="Лист" r:id="rId5" imgW="8696213" imgH="2619487" progId="Excel.Sheet.8">
                  <p:embed/>
                </p:oleObj>
              </mc:Choice>
              <mc:Fallback>
                <p:oleObj name="Лист" r:id="rId5" imgW="8696213" imgH="2619487" progId="Excel.Sheet.8">
                  <p:embed/>
                  <p:pic>
                    <p:nvPicPr>
                      <p:cNvPr id="0" name="Picture 168"/>
                      <p:cNvPicPr>
                        <a:picLocks noChangeArrowheads="1"/>
                      </p:cNvPicPr>
                      <p:nvPr/>
                    </p:nvPicPr>
                    <p:blipFill>
                      <a:blip r:embed="rId6"/>
                      <a:srcRect/>
                      <a:stretch>
                        <a:fillRect/>
                      </a:stretch>
                    </p:blipFill>
                    <p:spPr bwMode="auto">
                      <a:xfrm>
                        <a:off x="231775" y="2852738"/>
                        <a:ext cx="8696325" cy="2619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66"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8D3D8ECA-C151-4374-B756-90804BAE3BAE}" type="slidenum">
              <a:rPr lang="en-US" altLang="ru-RU" sz="1200">
                <a:solidFill>
                  <a:srgbClr val="898989"/>
                </a:solidFill>
                <a:latin typeface="Calibri" pitchFamily="34" charset="0"/>
              </a:rPr>
              <a:pPr algn="r"/>
              <a:t>28</a:t>
            </a:fld>
            <a:endParaRPr lang="en-US" altLang="ru-RU" sz="1200" dirty="0">
              <a:solidFill>
                <a:srgbClr val="898989"/>
              </a:solidFill>
              <a:latin typeface="Calibri" pitchFamily="34" charset="0"/>
            </a:endParaRPr>
          </a:p>
        </p:txBody>
      </p:sp>
      <p:pic>
        <p:nvPicPr>
          <p:cNvPr id="53267" name="Picture 17" descr="anywalls"/>
          <p:cNvPicPr>
            <a:picLocks noChangeAspect="1" noChangeArrowheads="1"/>
          </p:cNvPicPr>
          <p:nvPr/>
        </p:nvPicPr>
        <p:blipFill>
          <a:blip r:embed="rId7" cstate="print"/>
          <a:srcRect/>
          <a:stretch>
            <a:fillRect/>
          </a:stretch>
        </p:blipFill>
        <p:spPr bwMode="auto">
          <a:xfrm>
            <a:off x="4833977" y="1239821"/>
            <a:ext cx="4075867" cy="2339900"/>
          </a:xfrm>
          <a:prstGeom prst="rect">
            <a:avLst/>
          </a:prstGeom>
          <a:noFill/>
          <a:ln w="9525">
            <a:noFill/>
            <a:miter lim="800000"/>
            <a:headEnd/>
            <a:tailEnd/>
          </a:ln>
          <a:effectLst>
            <a:softEdge rad="127000"/>
          </a:effectLst>
        </p:spPr>
      </p:pic>
      <p:sp>
        <p:nvSpPr>
          <p:cNvPr id="10" name="TextBox 9"/>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11" name="Text Box 3"/>
          <p:cNvSpPr txBox="1">
            <a:spLocks noChangeArrowheads="1"/>
          </p:cNvSpPr>
          <p:nvPr/>
        </p:nvSpPr>
        <p:spPr bwMode="auto">
          <a:xfrm>
            <a:off x="827584" y="620688"/>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p>
            <a:pPr algn="r"/>
            <a:r>
              <a:rPr lang="ru-RU" sz="1600" b="1" dirty="0" smtClean="0">
                <a:solidFill>
                  <a:srgbClr val="000066"/>
                </a:solidFill>
                <a:latin typeface="Bad Script" panose="02000000000000000000" pitchFamily="2" charset="0"/>
              </a:rPr>
              <a:t>(продолжение)</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72" descr="Hangisi_do_ru_hangisi_yanl___23848643320190946"/>
          <p:cNvPicPr>
            <a:picLocks noChangeAspect="1" noChangeArrowheads="1"/>
          </p:cNvPicPr>
          <p:nvPr/>
        </p:nvPicPr>
        <p:blipFill>
          <a:blip r:embed="rId2" cstate="print"/>
          <a:srcRect/>
          <a:stretch>
            <a:fillRect/>
          </a:stretch>
        </p:blipFill>
        <p:spPr bwMode="auto">
          <a:xfrm>
            <a:off x="6947251" y="980728"/>
            <a:ext cx="2051050" cy="1700213"/>
          </a:xfrm>
          <a:prstGeom prst="rect">
            <a:avLst/>
          </a:prstGeom>
          <a:noFill/>
          <a:ln w="9525">
            <a:noFill/>
            <a:miter lim="800000"/>
            <a:headEnd/>
            <a:tailEnd/>
          </a:ln>
        </p:spPr>
      </p:pic>
      <p:grpSp>
        <p:nvGrpSpPr>
          <p:cNvPr id="72706" name="Group 85"/>
          <p:cNvGrpSpPr>
            <a:grpSpLocks/>
          </p:cNvGrpSpPr>
          <p:nvPr/>
        </p:nvGrpSpPr>
        <p:grpSpPr bwMode="auto">
          <a:xfrm>
            <a:off x="68263" y="908446"/>
            <a:ext cx="8967788" cy="5762625"/>
            <a:chOff x="43" y="209"/>
            <a:chExt cx="5649" cy="3630"/>
          </a:xfrm>
        </p:grpSpPr>
        <p:sp>
          <p:nvSpPr>
            <p:cNvPr id="72708" name="AutoShape 4"/>
            <p:cNvSpPr>
              <a:spLocks noChangeArrowheads="1"/>
            </p:cNvSpPr>
            <p:nvPr/>
          </p:nvSpPr>
          <p:spPr bwMode="auto">
            <a:xfrm>
              <a:off x="100" y="209"/>
              <a:ext cx="4354" cy="787"/>
            </a:xfrm>
            <a:prstGeom prst="flowChartAlternateProcess">
              <a:avLst/>
            </a:prstGeom>
            <a:solidFill>
              <a:srgbClr val="800080"/>
            </a:solidFill>
            <a:ln w="9525">
              <a:solidFill>
                <a:schemeClr val="tx1"/>
              </a:solidFill>
              <a:miter lim="800000"/>
              <a:headEnd/>
              <a:tailEnd/>
            </a:ln>
          </p:spPr>
          <p:txBody>
            <a:bodyPr anchor="ctr">
              <a:spAutoFit/>
            </a:bodyPr>
            <a:lstStyle/>
            <a:p>
              <a:pPr algn="ctr"/>
              <a:r>
                <a:rPr lang="ru-RU" b="1" dirty="0">
                  <a:solidFill>
                    <a:schemeClr val="bg1"/>
                  </a:solidFill>
                </a:rPr>
                <a:t>Бюджетная политика-совокупность принимаемых решений, осуществляемых органами законодательной (представительной) и исполнительной власти мер, связанных с определением основных направлений развития бюджетных отношений и выработкой конкретных путей их использования в интересах граждан, общества и государства.</a:t>
              </a:r>
            </a:p>
          </p:txBody>
        </p:sp>
        <p:sp>
          <p:nvSpPr>
            <p:cNvPr id="72709" name="AutoShape 62"/>
            <p:cNvSpPr>
              <a:spLocks noChangeArrowheads="1"/>
            </p:cNvSpPr>
            <p:nvPr/>
          </p:nvSpPr>
          <p:spPr bwMode="auto">
            <a:xfrm>
              <a:off x="249" y="1033"/>
              <a:ext cx="4205" cy="365"/>
            </a:xfrm>
            <a:prstGeom prst="flowChartAlternateProcess">
              <a:avLst/>
            </a:prstGeom>
            <a:solidFill>
              <a:srgbClr val="993366"/>
            </a:solidFill>
            <a:ln w="9525">
              <a:solidFill>
                <a:schemeClr val="tx1"/>
              </a:solidFill>
              <a:miter lim="800000"/>
              <a:headEnd/>
              <a:tailEnd/>
            </a:ln>
          </p:spPr>
          <p:txBody>
            <a:bodyPr anchor="ctr">
              <a:spAutoFit/>
            </a:bodyPr>
            <a:lstStyle/>
            <a:p>
              <a:pPr algn="ctr"/>
              <a:r>
                <a:rPr lang="ru-RU" b="1" dirty="0">
                  <a:solidFill>
                    <a:schemeClr val="bg1"/>
                  </a:solidFill>
                </a:rPr>
                <a:t>Основные приоритеты бюджетной политики </a:t>
              </a:r>
              <a:r>
                <a:rPr lang="ru-RU" b="1" dirty="0" smtClean="0">
                  <a:solidFill>
                    <a:schemeClr val="bg1"/>
                  </a:solidFill>
                </a:rPr>
                <a:t> </a:t>
              </a:r>
              <a:r>
                <a:rPr lang="ru-RU" b="1" dirty="0">
                  <a:solidFill>
                    <a:schemeClr val="bg1"/>
                  </a:solidFill>
                </a:rPr>
                <a:t>муниципального </a:t>
              </a:r>
              <a:r>
                <a:rPr lang="ru-RU" b="1" dirty="0" smtClean="0">
                  <a:solidFill>
                    <a:schemeClr val="bg1"/>
                  </a:solidFill>
                </a:rPr>
                <a:t>образования «Демидовский район» Смоленской области  на  2023 – 2025 года</a:t>
              </a:r>
              <a:endParaRPr lang="ru-RU" b="1" dirty="0">
                <a:solidFill>
                  <a:schemeClr val="bg1"/>
                </a:solidFill>
              </a:endParaRPr>
            </a:p>
          </p:txBody>
        </p:sp>
        <p:sp>
          <p:nvSpPr>
            <p:cNvPr id="72710" name="AutoShape 63"/>
            <p:cNvSpPr>
              <a:spLocks noChangeArrowheads="1"/>
            </p:cNvSpPr>
            <p:nvPr/>
          </p:nvSpPr>
          <p:spPr bwMode="auto">
            <a:xfrm>
              <a:off x="43" y="1538"/>
              <a:ext cx="1228" cy="2195"/>
            </a:xfrm>
            <a:prstGeom prst="flowChartAlternateProcess">
              <a:avLst/>
            </a:prstGeom>
            <a:solidFill>
              <a:srgbClr val="666699"/>
            </a:solidFill>
            <a:ln w="9525">
              <a:solidFill>
                <a:schemeClr val="tx1"/>
              </a:solidFill>
              <a:miter lim="800000"/>
              <a:headEnd/>
              <a:tailEnd/>
            </a:ln>
          </p:spPr>
          <p:txBody>
            <a:bodyPr wrap="square" anchor="ctr">
              <a:spAutoFit/>
            </a:bodyPr>
            <a:lstStyle/>
            <a:p>
              <a:pPr algn="ctr"/>
              <a:r>
                <a:rPr lang="ru-RU" b="1" dirty="0" smtClean="0">
                  <a:solidFill>
                    <a:schemeClr val="bg1"/>
                  </a:solidFill>
                </a:rPr>
                <a:t>Обеспечение  макроэкономической  стабильности, которая  предусматривает  сбалансированный  бюджет  и устойчивость бюджетной  системы, повышение  инвестиционной привлекательности Демидовского района</a:t>
              </a:r>
              <a:endParaRPr lang="ru-RU" b="1" dirty="0">
                <a:solidFill>
                  <a:schemeClr val="bg1"/>
                </a:solidFill>
              </a:endParaRPr>
            </a:p>
          </p:txBody>
        </p:sp>
        <p:sp>
          <p:nvSpPr>
            <p:cNvPr id="72711" name="AutoShape 64"/>
            <p:cNvSpPr>
              <a:spLocks noChangeArrowheads="1"/>
            </p:cNvSpPr>
            <p:nvPr/>
          </p:nvSpPr>
          <p:spPr bwMode="auto">
            <a:xfrm>
              <a:off x="1383" y="1601"/>
              <a:ext cx="998" cy="1602"/>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a:solidFill>
                    <a:schemeClr val="bg1"/>
                  </a:solidFill>
                </a:rPr>
                <a:t>Обеспечение исполнения Указов Президента Российской Федерации о повышении качества жизни населения («майских Указов»)</a:t>
              </a:r>
            </a:p>
          </p:txBody>
        </p:sp>
        <p:sp>
          <p:nvSpPr>
            <p:cNvPr id="72712" name="AutoShape 65"/>
            <p:cNvSpPr>
              <a:spLocks noChangeArrowheads="1"/>
            </p:cNvSpPr>
            <p:nvPr/>
          </p:nvSpPr>
          <p:spPr bwMode="auto">
            <a:xfrm>
              <a:off x="2517" y="1616"/>
              <a:ext cx="1037" cy="642"/>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a:solidFill>
                    <a:schemeClr val="bg1"/>
                  </a:solidFill>
                </a:rPr>
                <a:t>Сохранение социальной направленности бюджета</a:t>
              </a:r>
            </a:p>
          </p:txBody>
        </p:sp>
        <p:sp>
          <p:nvSpPr>
            <p:cNvPr id="72713" name="AutoShape 66"/>
            <p:cNvSpPr>
              <a:spLocks noChangeArrowheads="1"/>
            </p:cNvSpPr>
            <p:nvPr/>
          </p:nvSpPr>
          <p:spPr bwMode="auto">
            <a:xfrm>
              <a:off x="4633" y="2704"/>
              <a:ext cx="1059" cy="1106"/>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Обеспечение прозрачности </a:t>
              </a:r>
              <a:r>
                <a:rPr lang="ru-RU" b="1" dirty="0">
                  <a:solidFill>
                    <a:schemeClr val="bg1"/>
                  </a:solidFill>
                </a:rPr>
                <a:t>и </a:t>
              </a:r>
              <a:r>
                <a:rPr lang="ru-RU" b="1" dirty="0" smtClean="0">
                  <a:solidFill>
                    <a:schemeClr val="bg1"/>
                  </a:solidFill>
                </a:rPr>
                <a:t>открытости бюджета и бюджетного процесса для общества</a:t>
              </a:r>
              <a:endParaRPr lang="ru-RU" b="1" dirty="0">
                <a:solidFill>
                  <a:schemeClr val="bg1"/>
                </a:solidFill>
              </a:endParaRPr>
            </a:p>
          </p:txBody>
        </p:sp>
        <p:sp>
          <p:nvSpPr>
            <p:cNvPr id="72714" name="AutoShape 67"/>
            <p:cNvSpPr>
              <a:spLocks noChangeArrowheads="1"/>
            </p:cNvSpPr>
            <p:nvPr/>
          </p:nvSpPr>
          <p:spPr bwMode="auto">
            <a:xfrm>
              <a:off x="3798" y="1647"/>
              <a:ext cx="1849" cy="515"/>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Повышение качества муниципального  управления местного бюджета  </a:t>
              </a:r>
              <a:endParaRPr lang="ru-RU" b="1" dirty="0">
                <a:solidFill>
                  <a:schemeClr val="bg1"/>
                </a:solidFill>
              </a:endParaRPr>
            </a:p>
          </p:txBody>
        </p:sp>
        <p:sp>
          <p:nvSpPr>
            <p:cNvPr id="72715" name="AutoShape 68"/>
            <p:cNvSpPr>
              <a:spLocks noChangeArrowheads="1"/>
            </p:cNvSpPr>
            <p:nvPr/>
          </p:nvSpPr>
          <p:spPr bwMode="auto">
            <a:xfrm>
              <a:off x="2417" y="2464"/>
              <a:ext cx="2096" cy="815"/>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Обеспечение  нацеленности местного бюджета на достижение конкретных  результатов, применение программно- целевого принципа планирования местного бюджета</a:t>
              </a:r>
              <a:endParaRPr lang="ru-RU" b="1" dirty="0">
                <a:solidFill>
                  <a:schemeClr val="bg1"/>
                </a:solidFill>
              </a:endParaRPr>
            </a:p>
          </p:txBody>
        </p:sp>
        <p:sp>
          <p:nvSpPr>
            <p:cNvPr id="72716" name="AutoShape 69"/>
            <p:cNvSpPr>
              <a:spLocks noChangeArrowheads="1"/>
            </p:cNvSpPr>
            <p:nvPr/>
          </p:nvSpPr>
          <p:spPr bwMode="auto">
            <a:xfrm>
              <a:off x="1296" y="3324"/>
              <a:ext cx="2948" cy="515"/>
            </a:xfrm>
            <a:prstGeom prst="flowChartAlternateProcess">
              <a:avLst/>
            </a:prstGeom>
            <a:solidFill>
              <a:srgbClr val="666699"/>
            </a:solidFill>
            <a:ln w="9525">
              <a:solidFill>
                <a:schemeClr val="tx1"/>
              </a:solidFill>
              <a:miter lim="800000"/>
              <a:headEnd/>
              <a:tailEnd/>
            </a:ln>
          </p:spPr>
          <p:txBody>
            <a:bodyPr wrap="square" anchor="ctr">
              <a:spAutoFit/>
            </a:bodyPr>
            <a:lstStyle/>
            <a:p>
              <a:pPr algn="ctr"/>
              <a:r>
                <a:rPr lang="ru-RU" b="1" dirty="0">
                  <a:solidFill>
                    <a:schemeClr val="bg1"/>
                  </a:solidFill>
                </a:rPr>
                <a:t>Обеспечение сбалансированности и устойчивости районного бюджета, </a:t>
              </a:r>
              <a:r>
                <a:rPr lang="ru-RU" b="1" dirty="0" smtClean="0">
                  <a:solidFill>
                    <a:schemeClr val="bg1"/>
                  </a:solidFill>
                </a:rPr>
                <a:t>выравнивание  уровня развития различных территорий Демидовского района</a:t>
              </a:r>
              <a:endParaRPr lang="ru-RU" b="1" dirty="0">
                <a:solidFill>
                  <a:schemeClr val="bg1"/>
                </a:solidFill>
              </a:endParaRPr>
            </a:p>
          </p:txBody>
        </p:sp>
        <p:sp>
          <p:nvSpPr>
            <p:cNvPr id="72717" name="Line 73"/>
            <p:cNvSpPr>
              <a:spLocks noChangeShapeType="1"/>
            </p:cNvSpPr>
            <p:nvPr/>
          </p:nvSpPr>
          <p:spPr bwMode="auto">
            <a:xfrm flipV="1">
              <a:off x="2290" y="1389"/>
              <a:ext cx="0" cy="91"/>
            </a:xfrm>
            <a:prstGeom prst="line">
              <a:avLst/>
            </a:prstGeom>
            <a:noFill/>
            <a:ln w="38100">
              <a:solidFill>
                <a:srgbClr val="800000"/>
              </a:solidFill>
              <a:round/>
              <a:headEnd/>
              <a:tailEnd/>
            </a:ln>
          </p:spPr>
          <p:txBody>
            <a:bodyPr/>
            <a:lstStyle/>
            <a:p>
              <a:endParaRPr lang="ru-RU"/>
            </a:p>
          </p:txBody>
        </p:sp>
        <p:sp>
          <p:nvSpPr>
            <p:cNvPr id="72718" name="Line 74"/>
            <p:cNvSpPr>
              <a:spLocks noChangeShapeType="1"/>
            </p:cNvSpPr>
            <p:nvPr/>
          </p:nvSpPr>
          <p:spPr bwMode="auto">
            <a:xfrm>
              <a:off x="657" y="1480"/>
              <a:ext cx="5035" cy="0"/>
            </a:xfrm>
            <a:prstGeom prst="line">
              <a:avLst/>
            </a:prstGeom>
            <a:noFill/>
            <a:ln w="38100">
              <a:solidFill>
                <a:srgbClr val="800000"/>
              </a:solidFill>
              <a:round/>
              <a:headEnd/>
              <a:tailEnd/>
            </a:ln>
          </p:spPr>
          <p:txBody>
            <a:bodyPr/>
            <a:lstStyle/>
            <a:p>
              <a:endParaRPr lang="ru-RU"/>
            </a:p>
          </p:txBody>
        </p:sp>
        <p:sp>
          <p:nvSpPr>
            <p:cNvPr id="72719" name="Line 76"/>
            <p:cNvSpPr>
              <a:spLocks noChangeShapeType="1"/>
            </p:cNvSpPr>
            <p:nvPr/>
          </p:nvSpPr>
          <p:spPr bwMode="auto">
            <a:xfrm>
              <a:off x="657" y="1480"/>
              <a:ext cx="0" cy="90"/>
            </a:xfrm>
            <a:prstGeom prst="line">
              <a:avLst/>
            </a:prstGeom>
            <a:noFill/>
            <a:ln w="38100">
              <a:solidFill>
                <a:srgbClr val="800000"/>
              </a:solidFill>
              <a:round/>
              <a:headEnd/>
              <a:tailEnd/>
            </a:ln>
          </p:spPr>
          <p:txBody>
            <a:bodyPr/>
            <a:lstStyle/>
            <a:p>
              <a:endParaRPr lang="ru-RU"/>
            </a:p>
          </p:txBody>
        </p:sp>
        <p:sp>
          <p:nvSpPr>
            <p:cNvPr id="72720" name="Line 77"/>
            <p:cNvSpPr>
              <a:spLocks noChangeShapeType="1"/>
            </p:cNvSpPr>
            <p:nvPr/>
          </p:nvSpPr>
          <p:spPr bwMode="auto">
            <a:xfrm>
              <a:off x="1882" y="1480"/>
              <a:ext cx="0" cy="136"/>
            </a:xfrm>
            <a:prstGeom prst="line">
              <a:avLst/>
            </a:prstGeom>
            <a:noFill/>
            <a:ln w="38100">
              <a:solidFill>
                <a:srgbClr val="800000"/>
              </a:solidFill>
              <a:round/>
              <a:headEnd/>
              <a:tailEnd/>
            </a:ln>
          </p:spPr>
          <p:txBody>
            <a:bodyPr/>
            <a:lstStyle/>
            <a:p>
              <a:endParaRPr lang="ru-RU"/>
            </a:p>
          </p:txBody>
        </p:sp>
        <p:sp>
          <p:nvSpPr>
            <p:cNvPr id="72721" name="Line 78"/>
            <p:cNvSpPr>
              <a:spLocks noChangeShapeType="1"/>
            </p:cNvSpPr>
            <p:nvPr/>
          </p:nvSpPr>
          <p:spPr bwMode="auto">
            <a:xfrm>
              <a:off x="3016" y="1480"/>
              <a:ext cx="0" cy="136"/>
            </a:xfrm>
            <a:prstGeom prst="line">
              <a:avLst/>
            </a:prstGeom>
            <a:noFill/>
            <a:ln w="38100">
              <a:solidFill>
                <a:srgbClr val="800000"/>
              </a:solidFill>
              <a:round/>
              <a:headEnd/>
              <a:tailEnd/>
            </a:ln>
          </p:spPr>
          <p:txBody>
            <a:bodyPr/>
            <a:lstStyle/>
            <a:p>
              <a:endParaRPr lang="ru-RU"/>
            </a:p>
          </p:txBody>
        </p:sp>
        <p:sp>
          <p:nvSpPr>
            <p:cNvPr id="72722" name="Line 79"/>
            <p:cNvSpPr>
              <a:spLocks noChangeShapeType="1"/>
            </p:cNvSpPr>
            <p:nvPr/>
          </p:nvSpPr>
          <p:spPr bwMode="auto">
            <a:xfrm>
              <a:off x="4694" y="1480"/>
              <a:ext cx="0" cy="136"/>
            </a:xfrm>
            <a:prstGeom prst="line">
              <a:avLst/>
            </a:prstGeom>
            <a:noFill/>
            <a:ln w="38100">
              <a:solidFill>
                <a:srgbClr val="800000"/>
              </a:solidFill>
              <a:round/>
              <a:headEnd/>
              <a:tailEnd/>
            </a:ln>
          </p:spPr>
          <p:txBody>
            <a:bodyPr/>
            <a:lstStyle/>
            <a:p>
              <a:endParaRPr lang="ru-RU"/>
            </a:p>
          </p:txBody>
        </p:sp>
        <p:sp>
          <p:nvSpPr>
            <p:cNvPr id="72723" name="Line 80"/>
            <p:cNvSpPr>
              <a:spLocks noChangeShapeType="1"/>
            </p:cNvSpPr>
            <p:nvPr/>
          </p:nvSpPr>
          <p:spPr bwMode="auto">
            <a:xfrm>
              <a:off x="3651" y="1480"/>
              <a:ext cx="0" cy="998"/>
            </a:xfrm>
            <a:prstGeom prst="line">
              <a:avLst/>
            </a:prstGeom>
            <a:noFill/>
            <a:ln w="38100">
              <a:solidFill>
                <a:srgbClr val="800000"/>
              </a:solidFill>
              <a:round/>
              <a:headEnd/>
              <a:tailEnd/>
            </a:ln>
          </p:spPr>
          <p:txBody>
            <a:bodyPr/>
            <a:lstStyle/>
            <a:p>
              <a:endParaRPr lang="ru-RU"/>
            </a:p>
          </p:txBody>
        </p:sp>
        <p:sp>
          <p:nvSpPr>
            <p:cNvPr id="72724" name="Line 81"/>
            <p:cNvSpPr>
              <a:spLocks noChangeShapeType="1"/>
            </p:cNvSpPr>
            <p:nvPr/>
          </p:nvSpPr>
          <p:spPr bwMode="auto">
            <a:xfrm>
              <a:off x="1338" y="1480"/>
              <a:ext cx="0" cy="1859"/>
            </a:xfrm>
            <a:prstGeom prst="line">
              <a:avLst/>
            </a:prstGeom>
            <a:noFill/>
            <a:ln w="38100">
              <a:solidFill>
                <a:srgbClr val="800000"/>
              </a:solidFill>
              <a:round/>
              <a:headEnd/>
              <a:tailEnd/>
            </a:ln>
          </p:spPr>
          <p:txBody>
            <a:bodyPr/>
            <a:lstStyle/>
            <a:p>
              <a:endParaRPr lang="ru-RU"/>
            </a:p>
          </p:txBody>
        </p:sp>
        <p:sp>
          <p:nvSpPr>
            <p:cNvPr id="72725" name="Line 82"/>
            <p:cNvSpPr>
              <a:spLocks noChangeShapeType="1"/>
            </p:cNvSpPr>
            <p:nvPr/>
          </p:nvSpPr>
          <p:spPr bwMode="auto">
            <a:xfrm>
              <a:off x="5148" y="2568"/>
              <a:ext cx="0" cy="136"/>
            </a:xfrm>
            <a:prstGeom prst="line">
              <a:avLst/>
            </a:prstGeom>
            <a:noFill/>
            <a:ln w="38100">
              <a:solidFill>
                <a:srgbClr val="800000"/>
              </a:solidFill>
              <a:round/>
              <a:headEnd/>
              <a:tailEnd/>
            </a:ln>
          </p:spPr>
          <p:txBody>
            <a:bodyPr/>
            <a:lstStyle/>
            <a:p>
              <a:endParaRPr lang="ru-RU"/>
            </a:p>
          </p:txBody>
        </p:sp>
        <p:sp>
          <p:nvSpPr>
            <p:cNvPr id="72726" name="Line 83"/>
            <p:cNvSpPr>
              <a:spLocks noChangeShapeType="1"/>
            </p:cNvSpPr>
            <p:nvPr/>
          </p:nvSpPr>
          <p:spPr bwMode="auto">
            <a:xfrm>
              <a:off x="5148" y="2568"/>
              <a:ext cx="544" cy="0"/>
            </a:xfrm>
            <a:prstGeom prst="line">
              <a:avLst/>
            </a:prstGeom>
            <a:noFill/>
            <a:ln w="38100">
              <a:solidFill>
                <a:srgbClr val="800000"/>
              </a:solidFill>
              <a:round/>
              <a:headEnd/>
              <a:tailEnd/>
            </a:ln>
          </p:spPr>
          <p:txBody>
            <a:bodyPr/>
            <a:lstStyle/>
            <a:p>
              <a:endParaRPr lang="ru-RU"/>
            </a:p>
          </p:txBody>
        </p:sp>
        <p:sp>
          <p:nvSpPr>
            <p:cNvPr id="72727" name="Line 84"/>
            <p:cNvSpPr>
              <a:spLocks noChangeShapeType="1"/>
            </p:cNvSpPr>
            <p:nvPr/>
          </p:nvSpPr>
          <p:spPr bwMode="auto">
            <a:xfrm>
              <a:off x="5692" y="1480"/>
              <a:ext cx="0" cy="1088"/>
            </a:xfrm>
            <a:prstGeom prst="line">
              <a:avLst/>
            </a:prstGeom>
            <a:noFill/>
            <a:ln w="38100">
              <a:solidFill>
                <a:srgbClr val="800000"/>
              </a:solidFill>
              <a:round/>
              <a:headEnd/>
              <a:tailEnd/>
            </a:ln>
          </p:spPr>
          <p:txBody>
            <a:bodyPr/>
            <a:lstStyle/>
            <a:p>
              <a:endParaRPr lang="ru-RU"/>
            </a:p>
          </p:txBody>
        </p:sp>
      </p:grpSp>
      <p:sp>
        <p:nvSpPr>
          <p:cNvPr id="72707" name="Rectangle 86"/>
          <p:cNvSpPr>
            <a:spLocks noChangeArrowheads="1"/>
          </p:cNvSpPr>
          <p:nvPr/>
        </p:nvSpPr>
        <p:spPr bwMode="auto">
          <a:xfrm>
            <a:off x="8782050" y="6553200"/>
            <a:ext cx="361950" cy="304800"/>
          </a:xfrm>
          <a:prstGeom prst="rect">
            <a:avLst/>
          </a:prstGeom>
          <a:noFill/>
          <a:ln w="9525">
            <a:noFill/>
            <a:miter lim="800000"/>
            <a:headEnd/>
            <a:tailEnd/>
          </a:ln>
        </p:spPr>
        <p:txBody>
          <a:bodyPr wrap="none">
            <a:spAutoFit/>
          </a:bodyPr>
          <a:lstStyle/>
          <a:p>
            <a:fld id="{D6AD4AFE-8287-49A0-9B38-42B245B173B2}" type="slidenum">
              <a:rPr lang="en-US" altLang="ru-RU">
                <a:solidFill>
                  <a:srgbClr val="898989"/>
                </a:solidFill>
              </a:rPr>
              <a:pPr/>
              <a:t>29</a:t>
            </a:fld>
            <a:endParaRPr lang="ru-RU" dirty="0">
              <a:solidFill>
                <a:srgbClr val="898989"/>
              </a:solidFill>
            </a:endParaRPr>
          </a:p>
        </p:txBody>
      </p:sp>
      <p:sp>
        <p:nvSpPr>
          <p:cNvPr id="25" name="TextBox 2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26" name="Text Box 3"/>
          <p:cNvSpPr txBox="1">
            <a:spLocks noChangeArrowheads="1"/>
          </p:cNvSpPr>
          <p:nvPr/>
        </p:nvSpPr>
        <p:spPr bwMode="auto">
          <a:xfrm>
            <a:off x="846178" y="442686"/>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направления бюджетной политики Демидовского района</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24128" y="44624"/>
            <a:ext cx="3384376" cy="400110"/>
          </a:xfrm>
          <a:prstGeom prst="rect">
            <a:avLst/>
          </a:prstGeom>
          <a:noFill/>
        </p:spPr>
        <p:txBody>
          <a:bodyPr wrap="square" rtlCol="0">
            <a:spAutoFit/>
          </a:bodyPr>
          <a:lstStyle/>
          <a:p>
            <a:pPr algn="ctr"/>
            <a:r>
              <a:rPr lang="ru-RU" sz="2000" i="1" dirty="0" smtClean="0">
                <a:solidFill>
                  <a:srgbClr val="000066"/>
                </a:solidFill>
                <a:effectLst>
                  <a:outerShdw blurRad="38100" dist="38100" dir="2700000" algn="tl">
                    <a:srgbClr val="000000">
                      <a:alpha val="43137"/>
                    </a:srgbClr>
                  </a:outerShdw>
                </a:effectLst>
              </a:rPr>
              <a:t>Содержание</a:t>
            </a:r>
            <a:endParaRPr lang="ru-RU" sz="2000" i="1" dirty="0">
              <a:solidFill>
                <a:srgbClr val="000066"/>
              </a:solidFill>
              <a:effectLst>
                <a:outerShdw blurRad="38100" dist="38100" dir="2700000" algn="tl">
                  <a:srgbClr val="000000">
                    <a:alpha val="43137"/>
                  </a:srgbClr>
                </a:outerShdw>
              </a:effectLst>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1569587097"/>
              </p:ext>
            </p:extLst>
          </p:nvPr>
        </p:nvGraphicFramePr>
        <p:xfrm>
          <a:off x="395536" y="467856"/>
          <a:ext cx="8597204" cy="3426336"/>
        </p:xfrm>
        <a:graphic>
          <a:graphicData uri="http://schemas.openxmlformats.org/drawingml/2006/table">
            <a:tbl>
              <a:tblPr firstRow="1" bandRow="1">
                <a:tableStyleId>{7DF18680-E054-41AD-8BC1-D1AEF772440D}</a:tableStyleId>
              </a:tblPr>
              <a:tblGrid>
                <a:gridCol w="7852959"/>
                <a:gridCol w="744245"/>
              </a:tblGrid>
              <a:tr h="314504">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b="1" i="1" dirty="0" smtClean="0">
                          <a:solidFill>
                            <a:srgbClr val="000066"/>
                          </a:solidFill>
                          <a:effectLst/>
                          <a:latin typeface="Times New Roman" panose="02020603050405020304" pitchFamily="18" charset="0"/>
                          <a:cs typeface="Times New Roman" panose="02020603050405020304" pitchFamily="18" charset="0"/>
                        </a:rPr>
                        <a:t>Введение</a:t>
                      </a:r>
                    </a:p>
                  </a:txBody>
                  <a:tcPr marL="72000" marR="72000" marT="0" marB="0" anchor="ctr"/>
                </a:tc>
                <a:tc hMerge="1">
                  <a:txBody>
                    <a:bodyPr/>
                    <a:lstStyle/>
                    <a:p>
                      <a:endParaRPr lang="ru-RU" dirty="0"/>
                    </a:p>
                  </a:txBody>
                  <a:tcPr/>
                </a:tc>
              </a:tr>
              <a:tr h="270376">
                <a:tc>
                  <a:txBody>
                    <a:bodyPr/>
                    <a:lstStyle/>
                    <a:p>
                      <a:pPr algn="r"/>
                      <a:r>
                        <a:rPr lang="ru-RU" sz="1000" b="1" dirty="0" err="1" smtClean="0">
                          <a:solidFill>
                            <a:srgbClr val="000066"/>
                          </a:solidFill>
                          <a:latin typeface="Bad Script" panose="02000000000000000000" pitchFamily="2" charset="0"/>
                        </a:rPr>
                        <a:t>Муниципально</a:t>
                      </a:r>
                      <a:r>
                        <a:rPr lang="ru-RU" sz="1000" b="1" dirty="0" smtClean="0">
                          <a:solidFill>
                            <a:srgbClr val="000066"/>
                          </a:solidFill>
                          <a:latin typeface="Bad Script" panose="02000000000000000000" pitchFamily="2" charset="0"/>
                        </a:rPr>
                        <a:t>-территориальное устройство Демидовского района</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5</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16024">
                <a:tc>
                  <a:txBody>
                    <a:bodyPr/>
                    <a:lstStyle/>
                    <a:p>
                      <a:pPr algn="r"/>
                      <a:r>
                        <a:rPr lang="ru-RU" sz="1000" b="1" dirty="0" smtClean="0">
                          <a:solidFill>
                            <a:srgbClr val="000066"/>
                          </a:solidFill>
                          <a:latin typeface="Bad Script" panose="02000000000000000000" pitchFamily="2" charset="0"/>
                        </a:rPr>
                        <a:t>О муниципальном образовании «Демидовский район» Смоленской</a:t>
                      </a:r>
                      <a:r>
                        <a:rPr lang="ru-RU" sz="1000" b="1" baseline="0" dirty="0" smtClean="0">
                          <a:solidFill>
                            <a:srgbClr val="000066"/>
                          </a:solidFill>
                          <a:latin typeface="Bad Script" panose="02000000000000000000" pitchFamily="2" charset="0"/>
                        </a:rPr>
                        <a:t> области</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6</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Глоссарий</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7-18</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16024">
                <a:tc>
                  <a:txBody>
                    <a:bodyPr/>
                    <a:lstStyle/>
                    <a:p>
                      <a:pPr algn="r"/>
                      <a:r>
                        <a:rPr lang="ru-RU" sz="1000" b="1" dirty="0" smtClean="0">
                          <a:solidFill>
                            <a:srgbClr val="000066"/>
                          </a:solidFill>
                          <a:latin typeface="Bad Script" panose="02000000000000000000" pitchFamily="2" charset="0"/>
                        </a:rPr>
                        <a:t>На чем основывается составление проекта бюджета  муниципального района</a:t>
                      </a:r>
                      <a:endParaRPr lang="ru-RU" sz="1000"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19</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49168">
                <a:tc>
                  <a:txBody>
                    <a:bodyPr/>
                    <a:lstStyle/>
                    <a:p>
                      <a:pPr algn="r"/>
                      <a:r>
                        <a:rPr lang="ru-RU" sz="1000" b="1" dirty="0" smtClean="0">
                          <a:solidFill>
                            <a:srgbClr val="000066"/>
                          </a:solidFill>
                          <a:latin typeface="Bad Script" panose="02000000000000000000" pitchFamily="2" charset="0"/>
                        </a:rPr>
                        <a:t>Бюджетный процесс</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20</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16024">
                <a:tc>
                  <a:txBody>
                    <a:bodyPr/>
                    <a:lstStyle/>
                    <a:p>
                      <a:pPr algn="r"/>
                      <a:r>
                        <a:rPr lang="ru-RU" sz="1000" b="1" dirty="0" smtClean="0">
                          <a:solidFill>
                            <a:srgbClr val="000066"/>
                          </a:solidFill>
                          <a:latin typeface="Bad Script" panose="02000000000000000000" pitchFamily="2" charset="0"/>
                        </a:rPr>
                        <a:t>Расходные обязательства  муниципального образования «Демидовский район» Смоленской области</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21-22</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sz="10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23-28</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16024">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sz="1000" b="1" dirty="0" smtClean="0">
                          <a:solidFill>
                            <a:srgbClr val="000066"/>
                          </a:solidFill>
                          <a:latin typeface="Bad Script" panose="02000000000000000000" pitchFamily="2" charset="0"/>
                        </a:rPr>
                        <a:t>Основные направления бюджетной политики Демидовского района</a:t>
                      </a:r>
                      <a:r>
                        <a:rPr lang="ru-RU" sz="1000" b="1" baseline="0" dirty="0" smtClean="0">
                          <a:solidFill>
                            <a:srgbClr val="000066"/>
                          </a:solidFill>
                          <a:latin typeface="Bad Script" panose="02000000000000000000" pitchFamily="2" charset="0"/>
                        </a:rPr>
                        <a:t> </a:t>
                      </a:r>
                      <a:endParaRPr lang="ru-RU" sz="1000" b="1" dirty="0" smtClean="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29</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sz="1000" b="1" dirty="0" smtClean="0">
                          <a:solidFill>
                            <a:srgbClr val="000066"/>
                          </a:solidFill>
                          <a:latin typeface="Bad Script" panose="02000000000000000000" pitchFamily="2" charset="0"/>
                        </a:rPr>
                        <a:t>Основные направления налоговой политики Демидовского района</a:t>
                      </a: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30</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Основные характеристики бюджета муниципального образования «Демидовский  район» Смоленской области</a:t>
                      </a: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31-32</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altLang="ru-RU" sz="1000" b="1" dirty="0" smtClean="0">
                          <a:solidFill>
                            <a:srgbClr val="000066"/>
                          </a:solidFill>
                          <a:latin typeface="Bad Script" panose="02000000000000000000" pitchFamily="2" charset="0"/>
                          <a:cs typeface="Times New Roman" pitchFamily="18" charset="0"/>
                        </a:rPr>
                        <a:t>Основные параметры консолидированного бюджета Демидовского района</a:t>
                      </a:r>
                      <a:endParaRPr lang="ru-RU" sz="1000" b="1" dirty="0" smtClean="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33</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Межбюджетные отношения</a:t>
                      </a: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34</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bl>
          </a:graphicData>
        </a:graphic>
      </p:graphicFrame>
      <p:graphicFrame>
        <p:nvGraphicFramePr>
          <p:cNvPr id="10" name="Таблица 9"/>
          <p:cNvGraphicFramePr>
            <a:graphicFrameLocks noGrp="1"/>
          </p:cNvGraphicFramePr>
          <p:nvPr>
            <p:extLst>
              <p:ext uri="{D42A27DB-BD31-4B8C-83A1-F6EECF244321}">
                <p14:modId xmlns:p14="http://schemas.microsoft.com/office/powerpoint/2010/main" val="2893044451"/>
              </p:ext>
            </p:extLst>
          </p:nvPr>
        </p:nvGraphicFramePr>
        <p:xfrm>
          <a:off x="395536" y="3933056"/>
          <a:ext cx="8597204" cy="944034"/>
        </p:xfrm>
        <a:graphic>
          <a:graphicData uri="http://schemas.openxmlformats.org/drawingml/2006/table">
            <a:tbl>
              <a:tblPr firstRow="1" bandRow="1">
                <a:tableStyleId>{7DF18680-E054-41AD-8BC1-D1AEF772440D}</a:tableStyleId>
              </a:tblPr>
              <a:tblGrid>
                <a:gridCol w="7852959"/>
                <a:gridCol w="744245"/>
              </a:tblGrid>
              <a:tr h="257931">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b="1" i="1" dirty="0" smtClean="0">
                          <a:solidFill>
                            <a:srgbClr val="000066"/>
                          </a:solidFill>
                          <a:effectLst/>
                          <a:latin typeface="Times New Roman" panose="02020603050405020304" pitchFamily="18" charset="0"/>
                          <a:cs typeface="Times New Roman" panose="02020603050405020304" pitchFamily="18" charset="0"/>
                        </a:rPr>
                        <a:t>Раздел </a:t>
                      </a:r>
                      <a:r>
                        <a:rPr lang="en-US" b="1" i="1" dirty="0" smtClean="0">
                          <a:solidFill>
                            <a:srgbClr val="000066"/>
                          </a:solidFill>
                          <a:effectLst/>
                          <a:latin typeface="Times New Roman" panose="02020603050405020304" pitchFamily="18" charset="0"/>
                          <a:cs typeface="Times New Roman" panose="02020603050405020304" pitchFamily="18" charset="0"/>
                        </a:rPr>
                        <a:t>I</a:t>
                      </a:r>
                      <a:r>
                        <a:rPr lang="ru-RU" b="1" i="1" dirty="0" smtClean="0">
                          <a:solidFill>
                            <a:srgbClr val="000066"/>
                          </a:solidFill>
                          <a:effectLst/>
                          <a:latin typeface="Times New Roman" panose="02020603050405020304" pitchFamily="18" charset="0"/>
                          <a:cs typeface="Times New Roman" panose="02020603050405020304" pitchFamily="18" charset="0"/>
                        </a:rPr>
                        <a:t>.</a:t>
                      </a:r>
                      <a:r>
                        <a:rPr lang="ru-RU" b="1" i="1" baseline="0" dirty="0" smtClean="0">
                          <a:solidFill>
                            <a:srgbClr val="000066"/>
                          </a:solidFill>
                          <a:effectLst/>
                          <a:latin typeface="Times New Roman" panose="02020603050405020304" pitchFamily="18" charset="0"/>
                          <a:cs typeface="Times New Roman" panose="02020603050405020304" pitchFamily="18" charset="0"/>
                        </a:rPr>
                        <a:t> Доходы</a:t>
                      </a:r>
                      <a:endParaRPr lang="ru-RU" b="1" i="1" dirty="0" smtClean="0">
                        <a:solidFill>
                          <a:srgbClr val="000066"/>
                        </a:solidFill>
                        <a:effectLst/>
                        <a:latin typeface="Times New Roman" panose="02020603050405020304" pitchFamily="18" charset="0"/>
                        <a:cs typeface="Times New Roman" panose="02020603050405020304" pitchFamily="18" charset="0"/>
                      </a:endParaRPr>
                    </a:p>
                  </a:txBody>
                  <a:tcPr marL="72000" marR="72000" marT="0" marB="0" anchor="ctr"/>
                </a:tc>
                <a:tc hMerge="1">
                  <a:txBody>
                    <a:bodyPr/>
                    <a:lstStyle/>
                    <a:p>
                      <a:endParaRPr lang="ru-RU" dirty="0"/>
                    </a:p>
                  </a:txBody>
                  <a:tcPr/>
                </a:tc>
              </a:tr>
              <a:tr h="283716">
                <a:tc>
                  <a:txBody>
                    <a:bodyPr/>
                    <a:lstStyle/>
                    <a:p>
                      <a:pPr algn="r"/>
                      <a:r>
                        <a:rPr lang="ru-RU" sz="1000" b="1" dirty="0" smtClean="0">
                          <a:solidFill>
                            <a:srgbClr val="000066"/>
                          </a:solidFill>
                          <a:latin typeface="Bad Script" panose="02000000000000000000" pitchFamily="2" charset="0"/>
                        </a:rPr>
                        <a:t>Доходы бюджета муниципального образования «Демидовский  район» Смоленской области</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35</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03118">
                <a:tc>
                  <a:txBody>
                    <a:bodyPr/>
                    <a:lstStyle/>
                    <a:p>
                      <a:pPr algn="r"/>
                      <a:r>
                        <a:rPr lang="ru-RU" sz="1000" b="1" dirty="0" smtClean="0">
                          <a:solidFill>
                            <a:srgbClr val="000066"/>
                          </a:solidFill>
                          <a:latin typeface="Bad Script" panose="02000000000000000000" pitchFamily="2" charset="0"/>
                        </a:rPr>
                        <a:t>Налоговые и неналоговые доходы</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36-42</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174950">
                <a:tc>
                  <a:txBody>
                    <a:bodyPr/>
                    <a:lstStyle/>
                    <a:p>
                      <a:pPr algn="r"/>
                      <a:r>
                        <a:rPr lang="ru-RU" sz="1000" b="1" dirty="0" smtClean="0">
                          <a:solidFill>
                            <a:srgbClr val="000066"/>
                          </a:solidFill>
                          <a:latin typeface="Bad Script" panose="02000000000000000000" pitchFamily="2" charset="0"/>
                        </a:rPr>
                        <a:t>Безвозмездные поступления</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43-46</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2063722916"/>
              </p:ext>
            </p:extLst>
          </p:nvPr>
        </p:nvGraphicFramePr>
        <p:xfrm>
          <a:off x="395536" y="4869160"/>
          <a:ext cx="8597204" cy="1752064"/>
        </p:xfrm>
        <a:graphic>
          <a:graphicData uri="http://schemas.openxmlformats.org/drawingml/2006/table">
            <a:tbl>
              <a:tblPr firstRow="1" bandRow="1">
                <a:tableStyleId>{7DF18680-E054-41AD-8BC1-D1AEF772440D}</a:tableStyleId>
              </a:tblPr>
              <a:tblGrid>
                <a:gridCol w="7852959"/>
                <a:gridCol w="744245"/>
              </a:tblGrid>
              <a:tr h="274320">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b="1" i="1" dirty="0" smtClean="0">
                          <a:solidFill>
                            <a:srgbClr val="000066"/>
                          </a:solidFill>
                          <a:effectLst/>
                          <a:latin typeface="Times New Roman" panose="02020603050405020304" pitchFamily="18" charset="0"/>
                          <a:cs typeface="Times New Roman" panose="02020603050405020304" pitchFamily="18" charset="0"/>
                        </a:rPr>
                        <a:t>Раздел </a:t>
                      </a:r>
                      <a:r>
                        <a:rPr lang="en-US" b="1" i="1" dirty="0" smtClean="0">
                          <a:solidFill>
                            <a:srgbClr val="000066"/>
                          </a:solidFill>
                          <a:effectLst/>
                          <a:latin typeface="Times New Roman" panose="02020603050405020304" pitchFamily="18" charset="0"/>
                          <a:cs typeface="Times New Roman" panose="02020603050405020304" pitchFamily="18" charset="0"/>
                        </a:rPr>
                        <a:t>II</a:t>
                      </a:r>
                      <a:r>
                        <a:rPr lang="ru-RU" b="1" i="1" dirty="0" smtClean="0">
                          <a:solidFill>
                            <a:srgbClr val="000066"/>
                          </a:solidFill>
                          <a:effectLst/>
                          <a:latin typeface="Times New Roman" panose="02020603050405020304" pitchFamily="18" charset="0"/>
                          <a:cs typeface="Times New Roman" panose="02020603050405020304" pitchFamily="18" charset="0"/>
                        </a:rPr>
                        <a:t>.</a:t>
                      </a:r>
                      <a:r>
                        <a:rPr lang="ru-RU" b="1" i="1" baseline="0" dirty="0" smtClean="0">
                          <a:solidFill>
                            <a:srgbClr val="000066"/>
                          </a:solidFill>
                          <a:effectLst/>
                          <a:latin typeface="Times New Roman" panose="02020603050405020304" pitchFamily="18" charset="0"/>
                          <a:cs typeface="Times New Roman" panose="02020603050405020304" pitchFamily="18" charset="0"/>
                        </a:rPr>
                        <a:t> Расходы</a:t>
                      </a:r>
                      <a:endParaRPr lang="ru-RU" b="1" i="1" dirty="0" smtClean="0">
                        <a:solidFill>
                          <a:srgbClr val="000066"/>
                        </a:solidFill>
                        <a:effectLst/>
                        <a:latin typeface="Times New Roman" panose="02020603050405020304" pitchFamily="18" charset="0"/>
                        <a:cs typeface="Times New Roman" panose="02020603050405020304" pitchFamily="18" charset="0"/>
                      </a:endParaRPr>
                    </a:p>
                  </a:txBody>
                  <a:tcPr marL="72000" marR="72000" marT="0" marB="0" anchor="ctr"/>
                </a:tc>
                <a:tc hMerge="1">
                  <a:txBody>
                    <a:bodyPr/>
                    <a:lstStyle/>
                    <a:p>
                      <a:endParaRPr lang="ru-RU" dirty="0"/>
                    </a:p>
                  </a:txBody>
                  <a:tcPr/>
                </a:tc>
              </a:tr>
              <a:tr h="325616">
                <a:tc>
                  <a:txBody>
                    <a:bodyPr/>
                    <a:lstStyle/>
                    <a:p>
                      <a:pPr algn="r"/>
                      <a:r>
                        <a:rPr lang="ru-RU" sz="10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47-52</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Расходы бюджета в расчете на душу населения</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53</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Бюджет в разрезе муниципальных программ</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54-80</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Бюджетные инвестиции на приобретение объектов недвижимого имущества в муниципальную собственность</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81</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sz="1000" b="1" dirty="0" smtClean="0">
                          <a:solidFill>
                            <a:srgbClr val="000066"/>
                          </a:solidFill>
                          <a:latin typeface="Bad Script" panose="02000000000000000000" pitchFamily="2" charset="0"/>
                        </a:rPr>
                        <a:t>Реализация национальных проектов</a:t>
                      </a: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82-86</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bl>
          </a:graphicData>
        </a:graphic>
      </p:graphicFrame>
    </p:spTree>
    <p:extLst>
      <p:ext uri="{BB962C8B-B14F-4D97-AF65-F5344CB8AC3E}">
        <p14:creationId xmlns:p14="http://schemas.microsoft.com/office/powerpoint/2010/main" val="35948681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p:nvPr>
        </p:nvSpPr>
        <p:spPr>
          <a:xfrm>
            <a:off x="606424" y="574888"/>
            <a:ext cx="8229600" cy="5851525"/>
          </a:xfrm>
        </p:spPr>
        <p:txBody>
          <a:bodyPr/>
          <a:lstStyle/>
          <a:p>
            <a:pPr marL="514350" indent="-514350">
              <a:buFont typeface="+mj-lt"/>
              <a:buAutoNum type="arabicPeriod"/>
              <a:defRPr/>
            </a:pPr>
            <a:endParaRPr lang="ru-RU" sz="1200" dirty="0" smtClean="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smtClean="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a:latin typeface="Times New Roman" panose="02020603050405020304" pitchFamily="18" charset="0"/>
              <a:cs typeface="Times New Roman" panose="02020603050405020304" pitchFamily="18" charset="0"/>
            </a:endParaRPr>
          </a:p>
          <a:p>
            <a:pPr>
              <a:defRPr/>
            </a:pPr>
            <a:endParaRPr lang="ru-RU" dirty="0"/>
          </a:p>
        </p:txBody>
      </p:sp>
      <p:sp>
        <p:nvSpPr>
          <p:cNvPr id="112642" name="Номер слайда 2"/>
          <p:cNvSpPr>
            <a:spLocks noGrp="1"/>
          </p:cNvSpPr>
          <p:nvPr>
            <p:ph type="sldNum" sz="quarter" idx="12"/>
          </p:nvPr>
        </p:nvSpPr>
        <p:spPr bwMode="auto">
          <a:xfrm>
            <a:off x="6863437" y="6320273"/>
            <a:ext cx="2133600" cy="457200"/>
          </a:xfrm>
          <a:noFill/>
          <a:ln>
            <a:miter lim="800000"/>
            <a:headEnd/>
            <a:tailEnd/>
          </a:ln>
        </p:spPr>
        <p:txBody>
          <a:bodyPr/>
          <a:lstStyle/>
          <a:p>
            <a:fld id="{74DC0B64-C9F1-49D4-94B2-2A1E6DBCA645}" type="slidenum">
              <a:rPr lang="en-US" altLang="ru-RU" smtClean="0">
                <a:latin typeface="Times New Roman" panose="02020603050405020304" pitchFamily="18" charset="0"/>
                <a:cs typeface="Times New Roman" panose="02020603050405020304" pitchFamily="18" charset="0"/>
              </a:rPr>
              <a:pPr/>
              <a:t>30</a:t>
            </a:fld>
            <a:endParaRPr lang="en-US" altLang="ru-RU" dirty="0" smtClean="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544860" y="901254"/>
            <a:ext cx="6480175" cy="28892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charset="0"/>
              <a:buNone/>
              <a:defRPr/>
            </a:pPr>
            <a:r>
              <a:rPr lang="ru-RU" dirty="0">
                <a:latin typeface="Times New Roman" panose="02020603050405020304" pitchFamily="18" charset="0"/>
                <a:cs typeface="Times New Roman" panose="02020603050405020304" pitchFamily="18" charset="0"/>
              </a:rPr>
              <a:t>ОСНОВНЫЕ </a:t>
            </a:r>
            <a:r>
              <a:rPr lang="ru-RU" dirty="0" smtClean="0">
                <a:latin typeface="Times New Roman" panose="02020603050405020304" pitchFamily="18" charset="0"/>
                <a:cs typeface="Times New Roman" panose="02020603050405020304" pitchFamily="18" charset="0"/>
              </a:rPr>
              <a:t>НАПРАВЛЕНИЯ НАЛОГОВОЙ ПОЛИТИКИ:</a:t>
            </a:r>
            <a:endParaRPr lang="ru-RU"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754919" y="1835530"/>
            <a:ext cx="2375743" cy="112784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Совершенствование работы  администраторов поступлений, усиление их контрольной функции</a:t>
            </a:r>
            <a:endParaRPr lang="ru-RU" sz="1200"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419872" y="1593018"/>
            <a:ext cx="2088232" cy="1617119"/>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Совершенствование взаимодействия с налоговыми органами, усиление мер воздействия  на  плательщиков, имеющих задолженность по платежам, поступающим в местный  бюджет </a:t>
            </a:r>
            <a:endParaRPr lang="ru-RU" sz="1200"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4104307" y="3648642"/>
            <a:ext cx="2519561" cy="2664297"/>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200" dirty="0" smtClean="0">
                <a:latin typeface="Times New Roman" panose="02020603050405020304" pitchFamily="18" charset="0"/>
                <a:cs typeface="Times New Roman" panose="02020603050405020304" pitchFamily="18" charset="0"/>
              </a:rPr>
              <a:t>Расширение налогооблагаемой базы путем реализации мероприятий по содействию предпринимательской активности и развитию малого  и среднего бизнеса на территории муниципального образования «Демидовский район»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5963230" y="1835530"/>
            <a:ext cx="2385581" cy="1398458"/>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Эффективное использование имущественных, земельных и природных ресурсов, находящихся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7043196" y="3576635"/>
            <a:ext cx="1836232" cy="2736304"/>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Выявление и постановка на учет вновь открывшихся  юридических лиц и индивидуальных предпринимателей, осуществляющих деятельность на территории  Демидовского района Смоленской области </a:t>
            </a:r>
            <a:endParaRPr lang="ru-RU" sz="1200" dirty="0">
              <a:latin typeface="Times New Roman" panose="02020603050405020304" pitchFamily="18" charset="0"/>
              <a:cs typeface="Times New Roman" panose="02020603050405020304" pitchFamily="18" charset="0"/>
            </a:endParaRPr>
          </a:p>
        </p:txBody>
      </p:sp>
      <p:cxnSp>
        <p:nvCxnSpPr>
          <p:cNvPr id="16" name="Прямая со стрелкой 15"/>
          <p:cNvCxnSpPr/>
          <p:nvPr/>
        </p:nvCxnSpPr>
        <p:spPr>
          <a:xfrm flipH="1">
            <a:off x="1915226" y="1190506"/>
            <a:ext cx="424526" cy="64502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8" name="Прямая со стрелкой 17"/>
          <p:cNvCxnSpPr>
            <a:endCxn id="9" idx="0"/>
          </p:cNvCxnSpPr>
          <p:nvPr/>
        </p:nvCxnSpPr>
        <p:spPr>
          <a:xfrm>
            <a:off x="4214587" y="1190506"/>
            <a:ext cx="249401" cy="40251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0" name="Прямая со стрелкой 19"/>
          <p:cNvCxnSpPr/>
          <p:nvPr/>
        </p:nvCxnSpPr>
        <p:spPr>
          <a:xfrm>
            <a:off x="5724128" y="1190179"/>
            <a:ext cx="0" cy="248080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2" name="Прямая со стрелкой 21"/>
          <p:cNvCxnSpPr>
            <a:endCxn id="11" idx="0"/>
          </p:cNvCxnSpPr>
          <p:nvPr/>
        </p:nvCxnSpPr>
        <p:spPr>
          <a:xfrm>
            <a:off x="6570854" y="1179916"/>
            <a:ext cx="585167" cy="65561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12643" name="Соединительная линия уступом 112642"/>
          <p:cNvCxnSpPr>
            <a:stCxn id="5" idx="1"/>
          </p:cNvCxnSpPr>
          <p:nvPr/>
        </p:nvCxnSpPr>
        <p:spPr>
          <a:xfrm rot="10800000" flipV="1">
            <a:off x="603276" y="1045717"/>
            <a:ext cx="941585" cy="2249282"/>
          </a:xfrm>
          <a:prstGeom prst="bentConnector2">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12647" name="Соединительная линия уступом 112646"/>
          <p:cNvCxnSpPr/>
          <p:nvPr/>
        </p:nvCxnSpPr>
        <p:spPr>
          <a:xfrm rot="16200000" flipH="1">
            <a:off x="7057794" y="1923098"/>
            <a:ext cx="2591929" cy="715144"/>
          </a:xfrm>
          <a:prstGeom prst="bentConnector3">
            <a:avLst>
              <a:gd name="adj1" fmla="val -786"/>
            </a:avLst>
          </a:prstGeom>
          <a:ln>
            <a:tailEnd type="arrow"/>
          </a:ln>
        </p:spPr>
        <p:style>
          <a:lnRef idx="3">
            <a:schemeClr val="accent1"/>
          </a:lnRef>
          <a:fillRef idx="0">
            <a:schemeClr val="accent1"/>
          </a:fillRef>
          <a:effectRef idx="2">
            <a:schemeClr val="accent1"/>
          </a:effectRef>
          <a:fontRef idx="minor">
            <a:schemeClr val="tx1"/>
          </a:fontRef>
        </p:style>
      </p:cxnSp>
      <p:sp>
        <p:nvSpPr>
          <p:cNvPr id="17" name="Прямоугольник 16"/>
          <p:cNvSpPr/>
          <p:nvPr/>
        </p:nvSpPr>
        <p:spPr>
          <a:xfrm>
            <a:off x="207532" y="3284984"/>
            <a:ext cx="3445256" cy="302795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Повышение эффективности деятельности межведомственной комиссии при Администрации муниципального образования «Демидовский район» по координации работы, связанной с решением вопросов своевременной выплаты и регулирования уровня заработной платы, предотвращения фактов выплаты «теневой» заработной платы, увеличения собираемости и сокращения задолженности налоговых и неналоговых платежей в местный бюджет, снижения неформальной занятости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2" name="Text Box 3"/>
          <p:cNvSpPr txBox="1">
            <a:spLocks noChangeArrowheads="1"/>
          </p:cNvSpPr>
          <p:nvPr/>
        </p:nvSpPr>
        <p:spPr bwMode="auto">
          <a:xfrm>
            <a:off x="846178" y="442686"/>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направления налоговой политики Демидовского района</a:t>
            </a:r>
          </a:p>
        </p:txBody>
      </p:sp>
    </p:spTree>
    <p:extLst>
      <p:ext uri="{BB962C8B-B14F-4D97-AF65-F5344CB8AC3E}">
        <p14:creationId xmlns:p14="http://schemas.microsoft.com/office/powerpoint/2010/main" val="208355481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2034" name="Picture 2" descr="Фон для презентации финансы"/>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461" y="446790"/>
            <a:ext cx="9180513" cy="64112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70660" name="Group 73"/>
          <p:cNvGrpSpPr>
            <a:grpSpLocks/>
          </p:cNvGrpSpPr>
          <p:nvPr/>
        </p:nvGrpSpPr>
        <p:grpSpPr bwMode="auto">
          <a:xfrm>
            <a:off x="218991" y="990667"/>
            <a:ext cx="8496300" cy="1971043"/>
            <a:chOff x="113" y="794"/>
            <a:chExt cx="5352" cy="3135"/>
          </a:xfrm>
        </p:grpSpPr>
        <p:sp>
          <p:nvSpPr>
            <p:cNvPr id="70662" name="AutoShape 54"/>
            <p:cNvSpPr>
              <a:spLocks noChangeArrowheads="1"/>
            </p:cNvSpPr>
            <p:nvPr/>
          </p:nvSpPr>
          <p:spPr bwMode="auto">
            <a:xfrm>
              <a:off x="113" y="1797"/>
              <a:ext cx="2495" cy="68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ДОХОДЫ</a:t>
              </a:r>
            </a:p>
          </p:txBody>
        </p:sp>
        <p:sp>
          <p:nvSpPr>
            <p:cNvPr id="70663" name="AutoShape 55"/>
            <p:cNvSpPr>
              <a:spLocks noChangeArrowheads="1"/>
            </p:cNvSpPr>
            <p:nvPr/>
          </p:nvSpPr>
          <p:spPr bwMode="auto">
            <a:xfrm>
              <a:off x="113" y="2478"/>
              <a:ext cx="2495" cy="725"/>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РАСХОДЫ</a:t>
              </a:r>
            </a:p>
          </p:txBody>
        </p:sp>
        <p:sp>
          <p:nvSpPr>
            <p:cNvPr id="70664" name="AutoShape 57"/>
            <p:cNvSpPr>
              <a:spLocks noChangeArrowheads="1"/>
            </p:cNvSpPr>
            <p:nvPr/>
          </p:nvSpPr>
          <p:spPr bwMode="auto">
            <a:xfrm>
              <a:off x="2608"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2024 </a:t>
              </a:r>
              <a:r>
                <a:rPr lang="ru-RU" sz="1800" b="1" dirty="0">
                  <a:solidFill>
                    <a:schemeClr val="bg1"/>
                  </a:solidFill>
                </a:rPr>
                <a:t>год</a:t>
              </a:r>
            </a:p>
          </p:txBody>
        </p:sp>
        <p:sp>
          <p:nvSpPr>
            <p:cNvPr id="70665" name="AutoShape 58"/>
            <p:cNvSpPr>
              <a:spLocks noChangeArrowheads="1"/>
            </p:cNvSpPr>
            <p:nvPr/>
          </p:nvSpPr>
          <p:spPr bwMode="auto">
            <a:xfrm>
              <a:off x="113" y="3203"/>
              <a:ext cx="2495" cy="725"/>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ДЕФИЦИТ (-), ПРОФИЦИТ (+)</a:t>
              </a:r>
            </a:p>
          </p:txBody>
        </p:sp>
        <p:sp>
          <p:nvSpPr>
            <p:cNvPr id="70666" name="AutoShape 59"/>
            <p:cNvSpPr>
              <a:spLocks noChangeArrowheads="1"/>
            </p:cNvSpPr>
            <p:nvPr/>
          </p:nvSpPr>
          <p:spPr bwMode="auto">
            <a:xfrm>
              <a:off x="3561"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2025 год</a:t>
              </a:r>
              <a:endParaRPr lang="ru-RU" sz="1800" b="1" dirty="0">
                <a:solidFill>
                  <a:schemeClr val="bg1"/>
                </a:solidFill>
              </a:endParaRPr>
            </a:p>
          </p:txBody>
        </p:sp>
        <p:sp>
          <p:nvSpPr>
            <p:cNvPr id="70667" name="AutoShape 60"/>
            <p:cNvSpPr>
              <a:spLocks noChangeArrowheads="1"/>
            </p:cNvSpPr>
            <p:nvPr/>
          </p:nvSpPr>
          <p:spPr bwMode="auto">
            <a:xfrm>
              <a:off x="4513"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2026 год</a:t>
              </a:r>
              <a:endParaRPr lang="ru-RU" sz="1800" b="1" dirty="0">
                <a:solidFill>
                  <a:schemeClr val="bg1"/>
                </a:solidFill>
              </a:endParaRPr>
            </a:p>
          </p:txBody>
        </p:sp>
        <p:sp>
          <p:nvSpPr>
            <p:cNvPr id="70668" name="AutoShape 61"/>
            <p:cNvSpPr>
              <a:spLocks noChangeArrowheads="1"/>
            </p:cNvSpPr>
            <p:nvPr/>
          </p:nvSpPr>
          <p:spPr bwMode="auto">
            <a:xfrm>
              <a:off x="2609"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504 330,4</a:t>
              </a:r>
              <a:endParaRPr lang="ru-RU" sz="1800" b="1" dirty="0"/>
            </a:p>
          </p:txBody>
        </p:sp>
        <p:sp>
          <p:nvSpPr>
            <p:cNvPr id="70669" name="AutoShape 62"/>
            <p:cNvSpPr>
              <a:spLocks noChangeArrowheads="1"/>
            </p:cNvSpPr>
            <p:nvPr/>
          </p:nvSpPr>
          <p:spPr bwMode="auto">
            <a:xfrm>
              <a:off x="2609" y="2477"/>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a:t>504 330,4</a:t>
              </a:r>
            </a:p>
          </p:txBody>
        </p:sp>
        <p:sp>
          <p:nvSpPr>
            <p:cNvPr id="70670" name="AutoShape 63"/>
            <p:cNvSpPr>
              <a:spLocks noChangeArrowheads="1"/>
            </p:cNvSpPr>
            <p:nvPr/>
          </p:nvSpPr>
          <p:spPr bwMode="auto">
            <a:xfrm>
              <a:off x="2608" y="3202"/>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0,0</a:t>
              </a:r>
              <a:endParaRPr lang="ru-RU" sz="1800" b="1" dirty="0"/>
            </a:p>
          </p:txBody>
        </p:sp>
        <p:sp>
          <p:nvSpPr>
            <p:cNvPr id="70671" name="AutoShape 64"/>
            <p:cNvSpPr>
              <a:spLocks noChangeArrowheads="1"/>
            </p:cNvSpPr>
            <p:nvPr/>
          </p:nvSpPr>
          <p:spPr bwMode="auto">
            <a:xfrm>
              <a:off x="3561"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415 045,4</a:t>
              </a:r>
              <a:endParaRPr lang="ru-RU" sz="1800" b="1" dirty="0"/>
            </a:p>
          </p:txBody>
        </p:sp>
        <p:sp>
          <p:nvSpPr>
            <p:cNvPr id="70672" name="AutoShape 65"/>
            <p:cNvSpPr>
              <a:spLocks noChangeArrowheads="1"/>
            </p:cNvSpPr>
            <p:nvPr/>
          </p:nvSpPr>
          <p:spPr bwMode="auto">
            <a:xfrm>
              <a:off x="3560" y="2478"/>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a:t>415 045,4</a:t>
              </a:r>
            </a:p>
          </p:txBody>
        </p:sp>
        <p:sp>
          <p:nvSpPr>
            <p:cNvPr id="70673" name="AutoShape 66"/>
            <p:cNvSpPr>
              <a:spLocks noChangeArrowheads="1"/>
            </p:cNvSpPr>
            <p:nvPr/>
          </p:nvSpPr>
          <p:spPr bwMode="auto">
            <a:xfrm>
              <a:off x="4513"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448 761,2</a:t>
              </a:r>
              <a:endParaRPr lang="ru-RU" sz="1800" b="1" dirty="0"/>
            </a:p>
          </p:txBody>
        </p:sp>
        <p:sp>
          <p:nvSpPr>
            <p:cNvPr id="70674" name="AutoShape 67"/>
            <p:cNvSpPr>
              <a:spLocks noChangeArrowheads="1"/>
            </p:cNvSpPr>
            <p:nvPr/>
          </p:nvSpPr>
          <p:spPr bwMode="auto">
            <a:xfrm>
              <a:off x="4513" y="2478"/>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448 433,8</a:t>
              </a:r>
              <a:endParaRPr lang="ru-RU" sz="1800" b="1" dirty="0"/>
            </a:p>
          </p:txBody>
        </p:sp>
        <p:sp>
          <p:nvSpPr>
            <p:cNvPr id="70675" name="AutoShape 68"/>
            <p:cNvSpPr>
              <a:spLocks noChangeArrowheads="1"/>
            </p:cNvSpPr>
            <p:nvPr/>
          </p:nvSpPr>
          <p:spPr bwMode="auto">
            <a:xfrm>
              <a:off x="3560"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0,0</a:t>
              </a:r>
              <a:endParaRPr lang="ru-RU" sz="1800" b="1" dirty="0"/>
            </a:p>
          </p:txBody>
        </p:sp>
        <p:sp>
          <p:nvSpPr>
            <p:cNvPr id="70676" name="AutoShape 69"/>
            <p:cNvSpPr>
              <a:spLocks noChangeArrowheads="1"/>
            </p:cNvSpPr>
            <p:nvPr/>
          </p:nvSpPr>
          <p:spPr bwMode="auto">
            <a:xfrm>
              <a:off x="4513"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endParaRPr lang="ru-RU" sz="1800" b="1" dirty="0"/>
            </a:p>
            <a:p>
              <a:pPr algn="ctr"/>
              <a:endParaRPr lang="ru-RU" sz="1800" b="1" dirty="0"/>
            </a:p>
            <a:p>
              <a:pPr algn="ctr"/>
              <a:r>
                <a:rPr lang="ru-RU" sz="1800" b="1" dirty="0" smtClean="0"/>
                <a:t>327,4</a:t>
              </a:r>
            </a:p>
            <a:p>
              <a:pPr algn="ctr"/>
              <a:endParaRPr lang="ru-RU" sz="1800" b="1" dirty="0"/>
            </a:p>
            <a:p>
              <a:pPr algn="ctr"/>
              <a:endParaRPr lang="ru-RU" sz="1800" b="1" dirty="0"/>
            </a:p>
          </p:txBody>
        </p:sp>
        <p:sp>
          <p:nvSpPr>
            <p:cNvPr id="70677" name="AutoShape 70"/>
            <p:cNvSpPr>
              <a:spLocks noChangeArrowheads="1"/>
            </p:cNvSpPr>
            <p:nvPr/>
          </p:nvSpPr>
          <p:spPr bwMode="auto">
            <a:xfrm>
              <a:off x="113" y="1207"/>
              <a:ext cx="2495" cy="59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Показатель</a:t>
              </a:r>
            </a:p>
          </p:txBody>
        </p:sp>
        <p:sp>
          <p:nvSpPr>
            <p:cNvPr id="70678" name="Text Box 72"/>
            <p:cNvSpPr txBox="1">
              <a:spLocks noChangeArrowheads="1"/>
            </p:cNvSpPr>
            <p:nvPr/>
          </p:nvSpPr>
          <p:spPr bwMode="auto">
            <a:xfrm>
              <a:off x="4422" y="794"/>
              <a:ext cx="1043" cy="327"/>
            </a:xfrm>
            <a:prstGeom prst="rect">
              <a:avLst/>
            </a:prstGeom>
            <a:noFill/>
            <a:ln w="9525">
              <a:noFill/>
              <a:miter lim="800000"/>
              <a:headEnd/>
              <a:tailEnd/>
            </a:ln>
          </p:spPr>
          <p:txBody>
            <a:bodyPr>
              <a:spAutoFit/>
            </a:bodyPr>
            <a:lstStyle/>
            <a:p>
              <a:pPr algn="ctr">
                <a:spcBef>
                  <a:spcPct val="50000"/>
                </a:spcBef>
              </a:pPr>
              <a:r>
                <a:rPr lang="ru-RU" sz="1600" b="1" dirty="0">
                  <a:solidFill>
                    <a:srgbClr val="000066"/>
                  </a:solidFill>
                </a:rPr>
                <a:t>тыс. рублей</a:t>
              </a:r>
            </a:p>
          </p:txBody>
        </p:sp>
      </p:grpSp>
      <p:sp>
        <p:nvSpPr>
          <p:cNvPr id="70661"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55B86C43-0112-48B3-86D1-7448B4053DFA}" type="slidenum">
              <a:rPr lang="en-US" altLang="ru-RU" sz="1200">
                <a:solidFill>
                  <a:srgbClr val="898989"/>
                </a:solidFill>
                <a:latin typeface="Calibri" pitchFamily="34" charset="0"/>
              </a:rPr>
              <a:pPr algn="r"/>
              <a:t>31</a:t>
            </a:fld>
            <a:endParaRPr lang="en-US" altLang="ru-RU" sz="1200" dirty="0">
              <a:solidFill>
                <a:srgbClr val="898989"/>
              </a:solidFill>
              <a:latin typeface="Calibri" pitchFamily="34" charset="0"/>
            </a:endParaRPr>
          </a:p>
        </p:txBody>
      </p:sp>
      <p:sp>
        <p:nvSpPr>
          <p:cNvPr id="24" name="TextBox 2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25" name="Text Box 3"/>
          <p:cNvSpPr txBox="1">
            <a:spLocks noChangeArrowheads="1"/>
          </p:cNvSpPr>
          <p:nvPr/>
        </p:nvSpPr>
        <p:spPr bwMode="auto">
          <a:xfrm>
            <a:off x="846178" y="442686"/>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характеристики бюджета</a:t>
            </a:r>
          </a:p>
          <a:p>
            <a:pPr algn="ctr"/>
            <a:r>
              <a:rPr lang="ru-RU" sz="1600" b="1" dirty="0" smtClean="0">
                <a:solidFill>
                  <a:srgbClr val="000066"/>
                </a:solidFill>
                <a:latin typeface="Bad Script" panose="02000000000000000000" pitchFamily="2" charset="0"/>
              </a:rPr>
              <a:t>муниципального </a:t>
            </a:r>
            <a:r>
              <a:rPr lang="ru-RU" sz="1600" b="1" dirty="0">
                <a:solidFill>
                  <a:srgbClr val="000066"/>
                </a:solidFill>
                <a:latin typeface="Bad Script" panose="02000000000000000000" pitchFamily="2" charset="0"/>
              </a:rPr>
              <a:t>образования «Демидовский  район» Смоленской области</a:t>
            </a:r>
            <a:endParaRPr lang="ru-RU" sz="1600" b="1" dirty="0" smtClean="0">
              <a:solidFill>
                <a:srgbClr val="000066"/>
              </a:solidFill>
              <a:latin typeface="Bad Script" panose="02000000000000000000" pitchFamily="2" charset="0"/>
            </a:endParaRPr>
          </a:p>
        </p:txBody>
      </p:sp>
      <p:graphicFrame>
        <p:nvGraphicFramePr>
          <p:cNvPr id="5" name="Диаграмма 4"/>
          <p:cNvGraphicFramePr/>
          <p:nvPr>
            <p:extLst>
              <p:ext uri="{D42A27DB-BD31-4B8C-83A1-F6EECF244321}">
                <p14:modId xmlns:p14="http://schemas.microsoft.com/office/powerpoint/2010/main" val="2342663725"/>
              </p:ext>
            </p:extLst>
          </p:nvPr>
        </p:nvGraphicFramePr>
        <p:xfrm>
          <a:off x="252872" y="2961081"/>
          <a:ext cx="8855632" cy="371435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Фон для презентации финансы"/>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461" y="446790"/>
            <a:ext cx="9180513" cy="64112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 Box 3"/>
          <p:cNvSpPr txBox="1">
            <a:spLocks noChangeArrowheads="1"/>
          </p:cNvSpPr>
          <p:nvPr/>
        </p:nvSpPr>
        <p:spPr bwMode="auto">
          <a:xfrm>
            <a:off x="755576" y="442686"/>
            <a:ext cx="7761288" cy="830997"/>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характеристики бюджета</a:t>
            </a:r>
          </a:p>
          <a:p>
            <a:pPr algn="ctr"/>
            <a:r>
              <a:rPr lang="ru-RU" sz="1600" b="1" dirty="0" smtClean="0">
                <a:solidFill>
                  <a:srgbClr val="000066"/>
                </a:solidFill>
                <a:latin typeface="Bad Script" panose="02000000000000000000" pitchFamily="2" charset="0"/>
              </a:rPr>
              <a:t>муниципального </a:t>
            </a:r>
            <a:r>
              <a:rPr lang="ru-RU" sz="1600" b="1" dirty="0">
                <a:solidFill>
                  <a:srgbClr val="000066"/>
                </a:solidFill>
                <a:latin typeface="Bad Script" panose="02000000000000000000" pitchFamily="2" charset="0"/>
              </a:rPr>
              <a:t>образования «Демидовский  район» Смоленской </a:t>
            </a:r>
            <a:r>
              <a:rPr lang="ru-RU" sz="1600" b="1" dirty="0" smtClean="0">
                <a:solidFill>
                  <a:srgbClr val="000066"/>
                </a:solidFill>
                <a:latin typeface="Bad Script" panose="02000000000000000000" pitchFamily="2" charset="0"/>
              </a:rPr>
              <a:t>области</a:t>
            </a:r>
          </a:p>
          <a:p>
            <a:pPr algn="r"/>
            <a:r>
              <a:rPr lang="ru-RU" sz="1600" b="1" dirty="0" smtClean="0">
                <a:solidFill>
                  <a:srgbClr val="000066"/>
                </a:solidFill>
                <a:latin typeface="Bad Script" panose="02000000000000000000" pitchFamily="2" charset="0"/>
              </a:rPr>
              <a:t>(продолжение)</a:t>
            </a:r>
          </a:p>
        </p:txBody>
      </p:sp>
      <p:graphicFrame>
        <p:nvGraphicFramePr>
          <p:cNvPr id="5" name="Таблица 4"/>
          <p:cNvGraphicFramePr>
            <a:graphicFrameLocks noGrp="1"/>
          </p:cNvGraphicFramePr>
          <p:nvPr>
            <p:extLst>
              <p:ext uri="{D42A27DB-BD31-4B8C-83A1-F6EECF244321}">
                <p14:modId xmlns:p14="http://schemas.microsoft.com/office/powerpoint/2010/main" val="529807206"/>
              </p:ext>
            </p:extLst>
          </p:nvPr>
        </p:nvGraphicFramePr>
        <p:xfrm>
          <a:off x="119299" y="1555387"/>
          <a:ext cx="8855361" cy="4346416"/>
        </p:xfrm>
        <a:graphic>
          <a:graphicData uri="http://schemas.openxmlformats.org/drawingml/2006/table">
            <a:tbl>
              <a:tblPr firstRow="1" bandRow="1">
                <a:tableStyleId>{5C22544A-7EE6-4342-B048-85BDC9FD1C3A}</a:tableStyleId>
              </a:tblPr>
              <a:tblGrid>
                <a:gridCol w="996317"/>
                <a:gridCol w="936104"/>
                <a:gridCol w="936104"/>
                <a:gridCol w="864096"/>
                <a:gridCol w="874268"/>
                <a:gridCol w="936104"/>
                <a:gridCol w="720080"/>
                <a:gridCol w="648072"/>
                <a:gridCol w="576064"/>
                <a:gridCol w="720080"/>
                <a:gridCol w="648072"/>
              </a:tblGrid>
              <a:tr h="370840">
                <a:tc rowSpan="2">
                  <a:txBody>
                    <a:bodyPr/>
                    <a:lstStyle/>
                    <a:p>
                      <a:r>
                        <a:rPr lang="ru-RU" sz="1000" dirty="0" smtClean="0">
                          <a:latin typeface="Times New Roman" panose="02020603050405020304" pitchFamily="18" charset="0"/>
                          <a:cs typeface="Times New Roman" panose="02020603050405020304" pitchFamily="18" charset="0"/>
                        </a:rPr>
                        <a:t>Наименование основных характеристик бюджета</a:t>
                      </a:r>
                      <a:endParaRPr lang="ru-RU" sz="1000" dirty="0">
                        <a:latin typeface="Times New Roman" panose="02020603050405020304" pitchFamily="18" charset="0"/>
                        <a:cs typeface="Times New Roman" panose="02020603050405020304" pitchFamily="18" charset="0"/>
                      </a:endParaRPr>
                    </a:p>
                  </a:txBody>
                  <a:tcPr anchor="ctr"/>
                </a:tc>
                <a:tc gridSpan="5">
                  <a:txBody>
                    <a:bodyPr/>
                    <a:lstStyle/>
                    <a:p>
                      <a:pPr algn="ctr"/>
                      <a:r>
                        <a:rPr lang="ru-RU" sz="1400" i="1" dirty="0" smtClean="0">
                          <a:latin typeface="Times New Roman" panose="02020603050405020304" pitchFamily="18" charset="0"/>
                          <a:cs typeface="Times New Roman" panose="02020603050405020304" pitchFamily="18" charset="0"/>
                        </a:rPr>
                        <a:t>Бюджет, тыс. рублей</a:t>
                      </a:r>
                      <a:endParaRPr lang="ru-RU" sz="1400" i="1" dirty="0">
                        <a:latin typeface="Times New Roman" panose="02020603050405020304" pitchFamily="18" charset="0"/>
                        <a:cs typeface="Times New Roman" panose="02020603050405020304" pitchFamily="18" charset="0"/>
                      </a:endParaRPr>
                    </a:p>
                  </a:txBody>
                  <a:tcPr anchor="ctr"/>
                </a:tc>
                <a:tc hMerge="1">
                  <a:txBody>
                    <a:bodyPr/>
                    <a:lstStyle/>
                    <a:p>
                      <a:pPr algn="ctr"/>
                      <a:endParaRPr lang="ru-RU" sz="1600"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600" dirty="0" smtClean="0"/>
                    </a:p>
                  </a:txBody>
                  <a:tcPr/>
                </a:tc>
                <a:tc hMerge="1">
                  <a:txBody>
                    <a:bodyPr/>
                    <a:lstStyle/>
                    <a:p>
                      <a:pPr algn="ctr"/>
                      <a:endParaRPr lang="ru-RU" sz="1600" dirty="0"/>
                    </a:p>
                  </a:txBody>
                  <a:tcPr/>
                </a:tc>
                <a:tc hMerge="1">
                  <a:txBody>
                    <a:bodyPr/>
                    <a:lstStyle/>
                    <a:p>
                      <a:pPr algn="ctr"/>
                      <a:endParaRPr lang="ru-RU" sz="1400" i="1" dirty="0">
                        <a:latin typeface="Times New Roman" panose="02020603050405020304" pitchFamily="18" charset="0"/>
                        <a:cs typeface="Times New Roman" panose="02020603050405020304" pitchFamily="18" charset="0"/>
                      </a:endParaRPr>
                    </a:p>
                  </a:txBody>
                  <a:tcPr anchor="ctr"/>
                </a:tc>
                <a:tc gridSpan="5">
                  <a:txBody>
                    <a:bodyPr/>
                    <a:lstStyle/>
                    <a:p>
                      <a:pPr algn="ctr"/>
                      <a:r>
                        <a:rPr lang="ru-RU" sz="1400" i="1" dirty="0" smtClean="0">
                          <a:latin typeface="Times New Roman" panose="02020603050405020304" pitchFamily="18" charset="0"/>
                          <a:cs typeface="Times New Roman" panose="02020603050405020304" pitchFamily="18" charset="0"/>
                        </a:rPr>
                        <a:t>Темпы роста (снижения) к предыдущему году, % </a:t>
                      </a:r>
                      <a:endParaRPr lang="ru-RU" sz="1400" i="1" dirty="0">
                        <a:latin typeface="Times New Roman" panose="02020603050405020304" pitchFamily="18" charset="0"/>
                        <a:cs typeface="Times New Roman" panose="02020603050405020304" pitchFamily="18" charset="0"/>
                      </a:endParaRPr>
                    </a:p>
                  </a:txBody>
                  <a:tcPr anchor="ctr"/>
                </a:tc>
                <a:tc hMerge="1">
                  <a:txBody>
                    <a:bodyPr/>
                    <a:lstStyle/>
                    <a:p>
                      <a:pPr algn="ctr"/>
                      <a:endParaRPr lang="ru-RU" sz="1600"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600" dirty="0" smtClean="0"/>
                    </a:p>
                  </a:txBody>
                  <a:tcPr/>
                </a:tc>
                <a:tc hMerge="1">
                  <a:txBody>
                    <a:bodyPr/>
                    <a:lstStyle/>
                    <a:p>
                      <a:pPr algn="ctr"/>
                      <a:endParaRPr lang="ru-RU" sz="1600" dirty="0"/>
                    </a:p>
                  </a:txBody>
                  <a:tcPr/>
                </a:tc>
                <a:tc hMerge="1">
                  <a:txBody>
                    <a:bodyPr/>
                    <a:lstStyle/>
                    <a:p>
                      <a:pPr algn="ctr"/>
                      <a:endParaRPr lang="ru-RU" sz="1400" i="1" dirty="0">
                        <a:latin typeface="Times New Roman" panose="02020603050405020304" pitchFamily="18" charset="0"/>
                        <a:cs typeface="Times New Roman" panose="02020603050405020304" pitchFamily="18" charset="0"/>
                      </a:endParaRPr>
                    </a:p>
                  </a:txBody>
                  <a:tcPr anchor="ctr"/>
                </a:tc>
              </a:tr>
              <a:tr h="370840">
                <a:tc vMerge="1">
                  <a:txBody>
                    <a:bodyPr/>
                    <a:lstStyle/>
                    <a:p>
                      <a:endParaRPr lang="ru-RU" sz="1000" dirty="0"/>
                    </a:p>
                  </a:txBody>
                  <a:tcPr/>
                </a:tc>
                <a:tc>
                  <a:txBody>
                    <a:bodyPr/>
                    <a:lstStyle/>
                    <a:p>
                      <a:pPr algn="ctr"/>
                      <a:r>
                        <a:rPr lang="ru-RU" sz="1400" i="1" dirty="0" smtClean="0">
                          <a:latin typeface="Times New Roman" panose="02020603050405020304" pitchFamily="18" charset="0"/>
                          <a:cs typeface="Times New Roman" panose="02020603050405020304" pitchFamily="18" charset="0"/>
                        </a:rPr>
                        <a:t>2022 год</a:t>
                      </a:r>
                    </a:p>
                    <a:p>
                      <a:pPr algn="ctr"/>
                      <a:r>
                        <a:rPr lang="ru-RU" sz="1400" i="1" dirty="0" smtClean="0">
                          <a:latin typeface="Times New Roman" panose="02020603050405020304" pitchFamily="18" charset="0"/>
                          <a:cs typeface="Times New Roman" panose="02020603050405020304" pitchFamily="18" charset="0"/>
                        </a:rPr>
                        <a:t>(отчет)</a:t>
                      </a:r>
                      <a:endParaRPr lang="ru-RU" sz="1400" i="1"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2023 год</a:t>
                      </a:r>
                    </a:p>
                    <a:p>
                      <a:pPr algn="ctr"/>
                      <a:r>
                        <a:rPr lang="ru-RU" sz="1400" i="1" dirty="0" smtClean="0">
                          <a:latin typeface="Times New Roman" panose="02020603050405020304" pitchFamily="18" charset="0"/>
                          <a:cs typeface="Times New Roman" panose="02020603050405020304" pitchFamily="18" charset="0"/>
                        </a:rPr>
                        <a:t>(план)</a:t>
                      </a:r>
                      <a:endParaRPr lang="ru-RU" sz="1400" i="1"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2024 год</a:t>
                      </a:r>
                    </a:p>
                    <a:p>
                      <a:pPr marL="0" marR="0" indent="0" algn="ctr" defTabSz="914400" rtl="0" eaLnBrk="1" fontAlgn="auto" latinLnBrk="0" hangingPunct="1">
                        <a:lnSpc>
                          <a:spcPct val="100000"/>
                        </a:lnSpc>
                        <a:spcBef>
                          <a:spcPts val="0"/>
                        </a:spcBef>
                        <a:spcAft>
                          <a:spcPts val="0"/>
                        </a:spcAft>
                        <a:buClrTx/>
                        <a:buSzTx/>
                        <a:buFontTx/>
                        <a:buNone/>
                        <a:tabLst/>
                        <a:defRPr/>
                      </a:pPr>
                      <a:r>
                        <a:rPr lang="ru-RU" sz="1400" i="1" dirty="0" smtClean="0">
                          <a:latin typeface="Times New Roman" panose="02020603050405020304" pitchFamily="18" charset="0"/>
                          <a:cs typeface="Times New Roman" panose="02020603050405020304" pitchFamily="18" charset="0"/>
                        </a:rPr>
                        <a:t>(план)</a:t>
                      </a: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2025 год</a:t>
                      </a:r>
                    </a:p>
                    <a:p>
                      <a:pPr algn="ctr"/>
                      <a:r>
                        <a:rPr lang="ru-RU" sz="1400" i="1" dirty="0" smtClean="0">
                          <a:latin typeface="Times New Roman" panose="02020603050405020304" pitchFamily="18" charset="0"/>
                          <a:cs typeface="Times New Roman" panose="02020603050405020304" pitchFamily="18" charset="0"/>
                        </a:rPr>
                        <a:t>(план)</a:t>
                      </a:r>
                      <a:endParaRPr lang="ru-RU" sz="1400" i="1"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2026 год </a:t>
                      </a:r>
                    </a:p>
                    <a:p>
                      <a:pPr algn="ctr"/>
                      <a:r>
                        <a:rPr lang="ru-RU" sz="1400" i="1" dirty="0" smtClean="0">
                          <a:latin typeface="Times New Roman" panose="02020603050405020304" pitchFamily="18" charset="0"/>
                          <a:cs typeface="Times New Roman" panose="02020603050405020304" pitchFamily="18" charset="0"/>
                        </a:rPr>
                        <a:t>(план)</a:t>
                      </a:r>
                      <a:endParaRPr lang="ru-RU" sz="1400" i="1"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2022 </a:t>
                      </a:r>
                    </a:p>
                    <a:p>
                      <a:pPr algn="ctr"/>
                      <a:r>
                        <a:rPr lang="ru-RU" sz="1400" i="1" dirty="0" smtClean="0">
                          <a:latin typeface="Times New Roman" panose="02020603050405020304" pitchFamily="18" charset="0"/>
                          <a:cs typeface="Times New Roman" panose="02020603050405020304" pitchFamily="18" charset="0"/>
                        </a:rPr>
                        <a:t>год</a:t>
                      </a: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2023 </a:t>
                      </a:r>
                    </a:p>
                    <a:p>
                      <a:pPr algn="ctr"/>
                      <a:r>
                        <a:rPr lang="ru-RU" sz="1400" i="1" dirty="0" smtClean="0">
                          <a:latin typeface="Times New Roman" panose="02020603050405020304" pitchFamily="18" charset="0"/>
                          <a:cs typeface="Times New Roman" panose="02020603050405020304" pitchFamily="18" charset="0"/>
                        </a:rPr>
                        <a:t>год</a:t>
                      </a: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2024</a:t>
                      </a:r>
                    </a:p>
                    <a:p>
                      <a:pPr algn="ctr"/>
                      <a:r>
                        <a:rPr lang="ru-RU" sz="1400" i="1" dirty="0" smtClean="0">
                          <a:latin typeface="Times New Roman" panose="02020603050405020304" pitchFamily="18" charset="0"/>
                          <a:cs typeface="Times New Roman" panose="02020603050405020304" pitchFamily="18" charset="0"/>
                        </a:rPr>
                        <a:t> год</a:t>
                      </a: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2025</a:t>
                      </a:r>
                    </a:p>
                    <a:p>
                      <a:pPr algn="ctr"/>
                      <a:r>
                        <a:rPr lang="ru-RU" sz="1400" i="1" dirty="0" smtClean="0">
                          <a:latin typeface="Times New Roman" panose="02020603050405020304" pitchFamily="18" charset="0"/>
                          <a:cs typeface="Times New Roman" panose="02020603050405020304" pitchFamily="18" charset="0"/>
                        </a:rPr>
                        <a:t>год</a:t>
                      </a:r>
                      <a:endParaRPr lang="ru-RU" sz="1400" i="1"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2026</a:t>
                      </a:r>
                    </a:p>
                    <a:p>
                      <a:pPr algn="ctr"/>
                      <a:r>
                        <a:rPr lang="ru-RU" sz="1400" i="1" dirty="0" smtClean="0">
                          <a:latin typeface="Times New Roman" panose="02020603050405020304" pitchFamily="18" charset="0"/>
                          <a:cs typeface="Times New Roman" panose="02020603050405020304" pitchFamily="18" charset="0"/>
                        </a:rPr>
                        <a:t>год</a:t>
                      </a:r>
                      <a:endParaRPr lang="ru-RU" sz="1400" i="1"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b="1" dirty="0" smtClean="0">
                          <a:latin typeface="Times New Roman" panose="02020603050405020304" pitchFamily="18" charset="0"/>
                          <a:cs typeface="Times New Roman" panose="02020603050405020304" pitchFamily="18" charset="0"/>
                        </a:rPr>
                        <a:t>Общий объем доходов, в </a:t>
                      </a:r>
                      <a:r>
                        <a:rPr lang="ru-RU" sz="1000" b="1" dirty="0" err="1" smtClean="0">
                          <a:latin typeface="Times New Roman" panose="02020603050405020304" pitchFamily="18" charset="0"/>
                          <a:cs typeface="Times New Roman" panose="02020603050405020304" pitchFamily="18" charset="0"/>
                        </a:rPr>
                        <a:t>т.ч</a:t>
                      </a:r>
                      <a:r>
                        <a:rPr lang="ru-RU" sz="1000" b="1" dirty="0" smtClean="0">
                          <a:latin typeface="Times New Roman" panose="02020603050405020304" pitchFamily="18" charset="0"/>
                          <a:cs typeface="Times New Roman" panose="02020603050405020304" pitchFamily="18" charset="0"/>
                        </a:rPr>
                        <a:t>.</a:t>
                      </a:r>
                      <a:endParaRPr lang="ru-RU" sz="1000" b="1" dirty="0">
                        <a:latin typeface="Times New Roman" panose="02020603050405020304" pitchFamily="18" charset="0"/>
                        <a:cs typeface="Times New Roman" panose="02020603050405020304" pitchFamily="18" charset="0"/>
                      </a:endParaRPr>
                    </a:p>
                  </a:txBody>
                  <a:tcPr/>
                </a:tc>
                <a:tc>
                  <a:txBody>
                    <a:bodyPr/>
                    <a:lstStyle/>
                    <a:p>
                      <a:pPr algn="ctr"/>
                      <a:r>
                        <a:rPr lang="ru-RU" sz="1000" b="1" dirty="0" smtClean="0">
                          <a:latin typeface="Times New Roman" panose="02020603050405020304" pitchFamily="18" charset="0"/>
                          <a:cs typeface="Times New Roman" panose="02020603050405020304" pitchFamily="18" charset="0"/>
                        </a:rPr>
                        <a:t>440 339,0</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434 183,1</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504 330,4</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415 045,4</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448 761,2</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116,1</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98,6</a:t>
                      </a: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84,2</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101,0</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108,1</a:t>
                      </a:r>
                      <a:endParaRPr lang="ru-RU" sz="1000" b="1"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dirty="0" smtClean="0">
                          <a:latin typeface="Times New Roman" panose="02020603050405020304" pitchFamily="18" charset="0"/>
                          <a:cs typeface="Times New Roman" panose="02020603050405020304" pitchFamily="18" charset="0"/>
                        </a:rPr>
                        <a:t>налоговые доходы</a:t>
                      </a:r>
                      <a:endParaRPr lang="ru-RU" sz="1000" dirty="0">
                        <a:latin typeface="Times New Roman" panose="02020603050405020304" pitchFamily="18" charset="0"/>
                        <a:cs typeface="Times New Roman" panose="02020603050405020304" pitchFamily="18" charset="0"/>
                      </a:endParaRPr>
                    </a:p>
                  </a:txBody>
                  <a:tcPr/>
                </a:tc>
                <a:tc>
                  <a:txBody>
                    <a:bodyPr/>
                    <a:lstStyle/>
                    <a:p>
                      <a:pPr algn="ctr"/>
                      <a:r>
                        <a:rPr lang="ru-RU" sz="1000" dirty="0" smtClean="0">
                          <a:latin typeface="Times New Roman" panose="02020603050405020304" pitchFamily="18" charset="0"/>
                          <a:cs typeface="Times New Roman" panose="02020603050405020304" pitchFamily="18" charset="0"/>
                        </a:rPr>
                        <a:t>46</a:t>
                      </a:r>
                      <a:r>
                        <a:rPr lang="ru-RU" sz="1000" baseline="0" dirty="0" smtClean="0">
                          <a:latin typeface="Times New Roman" panose="02020603050405020304" pitchFamily="18" charset="0"/>
                          <a:cs typeface="Times New Roman" panose="02020603050405020304" pitchFamily="18" charset="0"/>
                        </a:rPr>
                        <a:t> 423,9</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43 698,8</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52 292,9</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55 416,1</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58 661,6</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114,2</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94,1</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119,7</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106,0</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105,9</a:t>
                      </a:r>
                      <a:endParaRPr lang="ru-RU" sz="1000" dirty="0">
                        <a:latin typeface="Times New Roman" panose="02020603050405020304" pitchFamily="18" charset="0"/>
                        <a:cs typeface="Times New Roman" panose="02020603050405020304" pitchFamily="18" charset="0"/>
                      </a:endParaRPr>
                    </a:p>
                  </a:txBody>
                  <a:tcPr anchor="ctr"/>
                </a:tc>
              </a:tr>
              <a:tr h="4754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i="0" dirty="0" smtClean="0">
                          <a:latin typeface="Times New Roman" panose="02020603050405020304" pitchFamily="18" charset="0"/>
                          <a:cs typeface="Times New Roman" panose="02020603050405020304" pitchFamily="18" charset="0"/>
                        </a:rPr>
                        <a:t>неналоговые доходы</a:t>
                      </a:r>
                    </a:p>
                  </a:txBody>
                  <a:tcPr/>
                </a:tc>
                <a:tc>
                  <a:txBody>
                    <a:bodyPr/>
                    <a:lstStyle/>
                    <a:p>
                      <a:pPr algn="ctr"/>
                      <a:r>
                        <a:rPr lang="ru-RU" sz="1000" dirty="0" smtClean="0">
                          <a:latin typeface="Times New Roman" panose="02020603050405020304" pitchFamily="18" charset="0"/>
                          <a:cs typeface="Times New Roman" panose="02020603050405020304" pitchFamily="18" charset="0"/>
                        </a:rPr>
                        <a:t>5 201,1</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2 301,8</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1 946,3</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1 525,7</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1 551,2</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143,9</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44,3</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84,6</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78,4</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101,7</a:t>
                      </a:r>
                    </a:p>
                    <a:p>
                      <a:pPr algn="ctr"/>
                      <a:endParaRPr lang="ru-RU" sz="1000"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dirty="0" smtClean="0">
                          <a:latin typeface="Times New Roman" panose="02020603050405020304" pitchFamily="18" charset="0"/>
                          <a:cs typeface="Times New Roman" panose="02020603050405020304" pitchFamily="18" charset="0"/>
                        </a:rPr>
                        <a:t>безвозмездные поступления</a:t>
                      </a:r>
                      <a:endParaRPr lang="ru-RU" sz="1000" dirty="0">
                        <a:latin typeface="Times New Roman" panose="02020603050405020304" pitchFamily="18" charset="0"/>
                        <a:cs typeface="Times New Roman" panose="02020603050405020304" pitchFamily="18" charset="0"/>
                      </a:endParaRPr>
                    </a:p>
                  </a:txBody>
                  <a:tcPr/>
                </a:tc>
                <a:tc>
                  <a:txBody>
                    <a:bodyPr/>
                    <a:lstStyle/>
                    <a:p>
                      <a:pPr algn="ctr"/>
                      <a:r>
                        <a:rPr lang="ru-RU" sz="1000" dirty="0" smtClean="0">
                          <a:latin typeface="Times New Roman" panose="02020603050405020304" pitchFamily="18" charset="0"/>
                          <a:cs typeface="Times New Roman" panose="02020603050405020304" pitchFamily="18" charset="0"/>
                        </a:rPr>
                        <a:t>388 714,0</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388 182,5</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450 091,2</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358 103,6</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388 548,4</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116,1</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99,9</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81,6</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100,1</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108,5</a:t>
                      </a:r>
                      <a:endParaRPr lang="ru-RU" sz="1000"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b="1" dirty="0" smtClean="0">
                          <a:latin typeface="Times New Roman" panose="02020603050405020304" pitchFamily="18" charset="0"/>
                          <a:cs typeface="Times New Roman" panose="02020603050405020304" pitchFamily="18" charset="0"/>
                        </a:rPr>
                        <a:t>Общий объем расходов, в </a:t>
                      </a:r>
                      <a:r>
                        <a:rPr lang="ru-RU" sz="1000" b="1" dirty="0" err="1" smtClean="0">
                          <a:latin typeface="Times New Roman" panose="02020603050405020304" pitchFamily="18" charset="0"/>
                          <a:cs typeface="Times New Roman" panose="02020603050405020304" pitchFamily="18" charset="0"/>
                        </a:rPr>
                        <a:t>т.ч</a:t>
                      </a:r>
                      <a:r>
                        <a:rPr lang="ru-RU" sz="1000" b="1" dirty="0" smtClean="0">
                          <a:latin typeface="Times New Roman" panose="02020603050405020304" pitchFamily="18" charset="0"/>
                          <a:cs typeface="Times New Roman" panose="02020603050405020304" pitchFamily="18" charset="0"/>
                        </a:rPr>
                        <a:t>.</a:t>
                      </a:r>
                      <a:endParaRPr lang="ru-RU" sz="1000" b="1" dirty="0">
                        <a:latin typeface="Times New Roman" panose="02020603050405020304" pitchFamily="18" charset="0"/>
                        <a:cs typeface="Times New Roman" panose="02020603050405020304" pitchFamily="18" charset="0"/>
                      </a:endParaRPr>
                    </a:p>
                  </a:txBody>
                  <a:tcPr/>
                </a:tc>
                <a:tc>
                  <a:txBody>
                    <a:bodyPr/>
                    <a:lstStyle/>
                    <a:p>
                      <a:pPr algn="ctr"/>
                      <a:r>
                        <a:rPr lang="ru-RU" sz="1000" b="1" dirty="0" smtClean="0">
                          <a:latin typeface="Times New Roman" panose="02020603050405020304" pitchFamily="18" charset="0"/>
                          <a:cs typeface="Times New Roman" panose="02020603050405020304" pitchFamily="18" charset="0"/>
                        </a:rPr>
                        <a:t>434 918,5</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443 392,1</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504 330,4</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415 045,4</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448 433,8</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113,5</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101,9</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82,4</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101,0</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108,0</a:t>
                      </a:r>
                      <a:endParaRPr lang="ru-RU" sz="1000" b="1"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dirty="0" smtClean="0">
                          <a:latin typeface="Times New Roman" panose="02020603050405020304" pitchFamily="18" charset="0"/>
                          <a:cs typeface="Times New Roman" panose="02020603050405020304" pitchFamily="18" charset="0"/>
                        </a:rPr>
                        <a:t>Расходы на обслуживание муниципального долга</a:t>
                      </a:r>
                      <a:endParaRPr lang="ru-RU" sz="1000" dirty="0">
                        <a:latin typeface="Times New Roman" panose="02020603050405020304" pitchFamily="18" charset="0"/>
                        <a:cs typeface="Times New Roman" panose="02020603050405020304" pitchFamily="18" charset="0"/>
                      </a:endParaRPr>
                    </a:p>
                  </a:txBody>
                  <a:tcPr/>
                </a:tc>
                <a:tc>
                  <a:txBody>
                    <a:bodyPr/>
                    <a:lstStyle/>
                    <a:p>
                      <a:pPr algn="ctr"/>
                      <a:r>
                        <a:rPr lang="ru-RU" sz="1000" dirty="0" smtClean="0">
                          <a:latin typeface="Times New Roman" panose="02020603050405020304" pitchFamily="18" charset="0"/>
                          <a:cs typeface="Times New Roman" panose="02020603050405020304" pitchFamily="18" charset="0"/>
                        </a:rPr>
                        <a:t>3,6</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3,7</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3,7</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3,7</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3,7</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100,0</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97,3</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100,0</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100,0</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100,0</a:t>
                      </a:r>
                      <a:endParaRPr lang="ru-RU" sz="1000"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b="1" dirty="0" smtClean="0">
                          <a:latin typeface="Times New Roman" panose="02020603050405020304" pitchFamily="18" charset="0"/>
                          <a:cs typeface="Times New Roman" panose="02020603050405020304" pitchFamily="18" charset="0"/>
                        </a:rPr>
                        <a:t>Дефицит (-) / профицит (+)</a:t>
                      </a:r>
                      <a:endParaRPr lang="ru-RU" sz="1000" b="1" dirty="0">
                        <a:latin typeface="Times New Roman" panose="02020603050405020304" pitchFamily="18" charset="0"/>
                        <a:cs typeface="Times New Roman" panose="02020603050405020304" pitchFamily="18" charset="0"/>
                      </a:endParaRPr>
                    </a:p>
                  </a:txBody>
                  <a:tcPr/>
                </a:tc>
                <a:tc>
                  <a:txBody>
                    <a:bodyPr/>
                    <a:lstStyle/>
                    <a:p>
                      <a:pPr algn="ctr"/>
                      <a:r>
                        <a:rPr lang="ru-RU" sz="1000" b="1" dirty="0" smtClean="0">
                          <a:latin typeface="Times New Roman" panose="02020603050405020304" pitchFamily="18" charset="0"/>
                          <a:cs typeface="Times New Roman" panose="02020603050405020304" pitchFamily="18" charset="0"/>
                        </a:rPr>
                        <a:t>5 420,5</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- 9 209,0</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0,0</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0,0</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327,4</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137,2</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169,9</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0,0</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0,0</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327,4</a:t>
                      </a:r>
                      <a:endParaRPr lang="ru-RU" sz="1000" b="1" dirty="0">
                        <a:latin typeface="Times New Roman" panose="02020603050405020304" pitchFamily="18" charset="0"/>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33296357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Фон для презентации финансы"/>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286" y="413956"/>
            <a:ext cx="9180513" cy="64112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1927" name="Text Box 3"/>
          <p:cNvSpPr txBox="1">
            <a:spLocks noChangeArrowheads="1"/>
          </p:cNvSpPr>
          <p:nvPr/>
        </p:nvSpPr>
        <p:spPr bwMode="auto">
          <a:xfrm>
            <a:off x="250825" y="190500"/>
            <a:ext cx="8893175" cy="366713"/>
          </a:xfrm>
          <a:prstGeom prst="rect">
            <a:avLst/>
          </a:prstGeom>
          <a:noFill/>
          <a:ln w="9525">
            <a:noFill/>
            <a:miter lim="800000"/>
            <a:headEnd/>
            <a:tailEnd/>
          </a:ln>
        </p:spPr>
        <p:txBody>
          <a:bodyPr>
            <a:spAutoFit/>
          </a:bodyPr>
          <a:lstStyle/>
          <a:p>
            <a:endParaRPr lang="ru-RU" altLang="ru-RU" sz="1800" b="1">
              <a:cs typeface="Times New Roman" pitchFamily="18" charset="0"/>
            </a:endParaRPr>
          </a:p>
        </p:txBody>
      </p:sp>
      <p:sp>
        <p:nvSpPr>
          <p:cNvPr id="81928"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endParaRPr lang="ru-RU" altLang="ru-RU" sz="1800" i="1">
              <a:latin typeface="Arial" charset="0"/>
              <a:cs typeface="Arial" charset="0"/>
            </a:endParaRPr>
          </a:p>
        </p:txBody>
      </p:sp>
      <p:sp>
        <p:nvSpPr>
          <p:cNvPr id="81929"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0"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1" name="Заголовок 1"/>
          <p:cNvSpPr>
            <a:spLocks/>
          </p:cNvSpPr>
          <p:nvPr/>
        </p:nvSpPr>
        <p:spPr bwMode="auto">
          <a:xfrm>
            <a:off x="1209970" y="1459051"/>
            <a:ext cx="6984776" cy="373720"/>
          </a:xfrm>
          <a:prstGeom prst="rect">
            <a:avLst/>
          </a:prstGeom>
          <a:noFill/>
          <a:ln w="9525">
            <a:noFill/>
            <a:miter lim="800000"/>
            <a:headEnd/>
            <a:tailEnd/>
          </a:ln>
        </p:spPr>
        <p:txBody>
          <a:bodyPr lIns="0" rIns="0" bIns="0" anchor="b"/>
          <a:lstStyle/>
          <a:p>
            <a:pPr algn="ctr"/>
            <a:r>
              <a:rPr lang="ru-RU" altLang="ru-RU" sz="2000" b="1" dirty="0" smtClean="0">
                <a:solidFill>
                  <a:srgbClr val="000066"/>
                </a:solidFill>
                <a:cs typeface="Times New Roman" pitchFamily="18" charset="0"/>
              </a:rPr>
              <a:t>на 2024  год   и на плановый период 2025 и 2026 годов</a:t>
            </a:r>
          </a:p>
        </p:txBody>
      </p:sp>
      <p:graphicFrame>
        <p:nvGraphicFramePr>
          <p:cNvPr id="2" name="Таблица 1"/>
          <p:cNvGraphicFramePr>
            <a:graphicFrameLocks noGrp="1"/>
          </p:cNvGraphicFramePr>
          <p:nvPr>
            <p:extLst>
              <p:ext uri="{D42A27DB-BD31-4B8C-83A1-F6EECF244321}">
                <p14:modId xmlns:p14="http://schemas.microsoft.com/office/powerpoint/2010/main" val="2478881864"/>
              </p:ext>
            </p:extLst>
          </p:nvPr>
        </p:nvGraphicFramePr>
        <p:xfrm>
          <a:off x="313880" y="2492896"/>
          <a:ext cx="8594108" cy="3278485"/>
        </p:xfrm>
        <a:graphic>
          <a:graphicData uri="http://schemas.openxmlformats.org/drawingml/2006/table">
            <a:tbl>
              <a:tblPr firstRow="1" bandRow="1">
                <a:tableStyleId>{5C22544A-7EE6-4342-B048-85BDC9FD1C3A}</a:tableStyleId>
              </a:tblPr>
              <a:tblGrid>
                <a:gridCol w="1447951"/>
                <a:gridCol w="1080120"/>
                <a:gridCol w="1152128"/>
                <a:gridCol w="1296144"/>
                <a:gridCol w="1314682"/>
                <a:gridCol w="1130168"/>
                <a:gridCol w="1172915"/>
              </a:tblGrid>
              <a:tr h="720080">
                <a:tc rowSpan="2">
                  <a:txBody>
                    <a:bodyPr/>
                    <a:lstStyle/>
                    <a:p>
                      <a:r>
                        <a:rPr lang="ru-RU" sz="1800" dirty="0" smtClean="0">
                          <a:solidFill>
                            <a:schemeClr val="accent3">
                              <a:lumMod val="95000"/>
                            </a:schemeClr>
                          </a:solidFill>
                          <a:latin typeface="Times New Roman" panose="02020603050405020304" pitchFamily="18" charset="0"/>
                          <a:cs typeface="Times New Roman" panose="02020603050405020304" pitchFamily="18" charset="0"/>
                        </a:rPr>
                        <a:t>Показатели</a:t>
                      </a:r>
                      <a:endParaRPr lang="ru-RU" sz="1800" dirty="0">
                        <a:solidFill>
                          <a:schemeClr val="accent3">
                            <a:lumMod val="95000"/>
                          </a:schemeClr>
                        </a:solidFill>
                        <a:latin typeface="Times New Roman" panose="02020603050405020304" pitchFamily="18" charset="0"/>
                        <a:cs typeface="Times New Roman" panose="02020603050405020304" pitchFamily="18" charset="0"/>
                      </a:endParaRPr>
                    </a:p>
                  </a:txBody>
                  <a:tcPr anchor="ctr"/>
                </a:tc>
                <a:tc gridSpan="3">
                  <a:txBody>
                    <a:bodyPr/>
                    <a:lstStyle/>
                    <a:p>
                      <a:pPr algn="ctr"/>
                      <a:r>
                        <a:rPr lang="ru-RU" sz="2000" dirty="0" smtClean="0">
                          <a:solidFill>
                            <a:schemeClr val="accent3">
                              <a:lumMod val="95000"/>
                            </a:schemeClr>
                          </a:solidFill>
                          <a:latin typeface="Times New Roman" panose="02020603050405020304" pitchFamily="18" charset="0"/>
                          <a:cs typeface="Times New Roman" panose="02020603050405020304" pitchFamily="18" charset="0"/>
                        </a:rPr>
                        <a:t>Консолидированный бюджет</a:t>
                      </a:r>
                      <a:endParaRPr lang="ru-RU" sz="2000" dirty="0">
                        <a:solidFill>
                          <a:schemeClr val="accent3">
                            <a:lumMod val="95000"/>
                          </a:schemeClr>
                        </a:solidFill>
                        <a:latin typeface="Times New Roman" panose="02020603050405020304" pitchFamily="18" charset="0"/>
                        <a:cs typeface="Times New Roman" panose="02020603050405020304" pitchFamily="18" charset="0"/>
                      </a:endParaRPr>
                    </a:p>
                  </a:txBody>
                  <a:tcPr/>
                </a:tc>
                <a:tc hMerge="1">
                  <a:txBody>
                    <a:bodyPr/>
                    <a:lstStyle/>
                    <a:p>
                      <a:pPr algn="ctr"/>
                      <a:endParaRPr lang="ru-RU" sz="2000" dirty="0">
                        <a:solidFill>
                          <a:schemeClr val="tx1"/>
                        </a:solidFill>
                      </a:endParaRPr>
                    </a:p>
                  </a:txBody>
                  <a:tcPr/>
                </a:tc>
                <a:tc hMerge="1">
                  <a:txBody>
                    <a:bodyPr/>
                    <a:lstStyle/>
                    <a:p>
                      <a:pPr algn="ctr"/>
                      <a:endParaRPr lang="ru-RU" sz="2000" dirty="0">
                        <a:solidFill>
                          <a:schemeClr val="tx1"/>
                        </a:solidFill>
                      </a:endParaRPr>
                    </a:p>
                  </a:txBody>
                  <a:tcPr/>
                </a:tc>
                <a:tc gridSpan="3">
                  <a:txBody>
                    <a:bodyPr/>
                    <a:lstStyle/>
                    <a:p>
                      <a:pPr algn="ctr"/>
                      <a:r>
                        <a:rPr lang="ru-RU" sz="2000" dirty="0" smtClean="0">
                          <a:solidFill>
                            <a:schemeClr val="accent3">
                              <a:lumMod val="95000"/>
                            </a:schemeClr>
                          </a:solidFill>
                          <a:latin typeface="Times New Roman" panose="02020603050405020304" pitchFamily="18" charset="0"/>
                          <a:cs typeface="Times New Roman" panose="02020603050405020304" pitchFamily="18" charset="0"/>
                        </a:rPr>
                        <a:t>Бюджет</a:t>
                      </a:r>
                      <a:r>
                        <a:rPr lang="ru-RU" sz="2000" baseline="0" dirty="0" smtClean="0">
                          <a:solidFill>
                            <a:schemeClr val="accent3">
                              <a:lumMod val="95000"/>
                            </a:schemeClr>
                          </a:solidFill>
                          <a:latin typeface="Times New Roman" panose="02020603050405020304" pitchFamily="18" charset="0"/>
                          <a:cs typeface="Times New Roman" panose="02020603050405020304" pitchFamily="18" charset="0"/>
                        </a:rPr>
                        <a:t> муниципального района</a:t>
                      </a:r>
                      <a:endParaRPr lang="ru-RU" sz="2000" dirty="0">
                        <a:solidFill>
                          <a:schemeClr val="accent3">
                            <a:lumMod val="95000"/>
                          </a:schemeClr>
                        </a:solidFill>
                        <a:latin typeface="Times New Roman" panose="02020603050405020304" pitchFamily="18" charset="0"/>
                        <a:cs typeface="Times New Roman" panose="02020603050405020304" pitchFamily="18" charset="0"/>
                      </a:endParaRPr>
                    </a:p>
                  </a:txBody>
                  <a:tcPr/>
                </a:tc>
                <a:tc hMerge="1">
                  <a:txBody>
                    <a:bodyPr/>
                    <a:lstStyle/>
                    <a:p>
                      <a:pPr algn="ctr"/>
                      <a:endParaRPr lang="ru-RU" sz="2000" dirty="0">
                        <a:solidFill>
                          <a:schemeClr val="accent3">
                            <a:lumMod val="95000"/>
                          </a:schemeClr>
                        </a:solidFill>
                        <a:latin typeface="Times New Roman" panose="02020603050405020304" pitchFamily="18" charset="0"/>
                        <a:cs typeface="Times New Roman" panose="02020603050405020304" pitchFamily="18" charset="0"/>
                      </a:endParaRPr>
                    </a:p>
                  </a:txBody>
                  <a:tcPr/>
                </a:tc>
                <a:tc hMerge="1">
                  <a:txBody>
                    <a:bodyPr/>
                    <a:lstStyle/>
                    <a:p>
                      <a:pPr algn="ctr"/>
                      <a:endParaRPr lang="ru-RU" sz="2000" dirty="0">
                        <a:solidFill>
                          <a:schemeClr val="accent3">
                            <a:lumMod val="95000"/>
                          </a:schemeClr>
                        </a:solidFill>
                        <a:latin typeface="Times New Roman" panose="02020603050405020304" pitchFamily="18" charset="0"/>
                        <a:cs typeface="Times New Roman" panose="02020603050405020304" pitchFamily="18" charset="0"/>
                      </a:endParaRPr>
                    </a:p>
                  </a:txBody>
                  <a:tcPr/>
                </a:tc>
              </a:tr>
              <a:tr h="619489">
                <a:tc vMerge="1">
                  <a:txBody>
                    <a:bodyPr/>
                    <a:lstStyle/>
                    <a:p>
                      <a:endParaRPr lang="ru-RU" sz="1400" dirty="0">
                        <a:solidFill>
                          <a:schemeClr val="tx1"/>
                        </a:solidFill>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2024 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2025 </a:t>
                      </a:r>
                    </a:p>
                    <a:p>
                      <a:pPr algn="ctr"/>
                      <a:r>
                        <a:rPr lang="ru-RU" sz="2000" b="1" dirty="0" smtClean="0">
                          <a:solidFill>
                            <a:schemeClr val="tx1"/>
                          </a:solidFill>
                          <a:latin typeface="Times New Roman" panose="02020603050405020304" pitchFamily="18" charset="0"/>
                          <a:cs typeface="Times New Roman" panose="02020603050405020304" pitchFamily="18" charset="0"/>
                        </a:rPr>
                        <a:t>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2026 </a:t>
                      </a:r>
                    </a:p>
                    <a:p>
                      <a:pPr algn="ctr"/>
                      <a:r>
                        <a:rPr lang="ru-RU" sz="2000" b="1" dirty="0" smtClean="0">
                          <a:solidFill>
                            <a:schemeClr val="tx1"/>
                          </a:solidFill>
                          <a:latin typeface="Times New Roman" panose="02020603050405020304" pitchFamily="18" charset="0"/>
                          <a:cs typeface="Times New Roman" panose="02020603050405020304" pitchFamily="18" charset="0"/>
                        </a:rPr>
                        <a:t>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2024</a:t>
                      </a:r>
                    </a:p>
                    <a:p>
                      <a:pPr algn="ctr"/>
                      <a:r>
                        <a:rPr lang="ru-RU" sz="2000" b="1" dirty="0" smtClean="0">
                          <a:solidFill>
                            <a:schemeClr val="tx1"/>
                          </a:solidFill>
                          <a:latin typeface="Times New Roman" panose="02020603050405020304" pitchFamily="18" charset="0"/>
                          <a:cs typeface="Times New Roman" panose="02020603050405020304" pitchFamily="18" charset="0"/>
                        </a:rPr>
                        <a:t>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2025 </a:t>
                      </a:r>
                    </a:p>
                    <a:p>
                      <a:pPr algn="ctr"/>
                      <a:r>
                        <a:rPr lang="ru-RU" sz="2000" b="1" dirty="0" smtClean="0">
                          <a:solidFill>
                            <a:schemeClr val="tx1"/>
                          </a:solidFill>
                          <a:latin typeface="Times New Roman" panose="02020603050405020304" pitchFamily="18" charset="0"/>
                          <a:cs typeface="Times New Roman" panose="02020603050405020304" pitchFamily="18" charset="0"/>
                        </a:rPr>
                        <a:t>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2026 </a:t>
                      </a:r>
                    </a:p>
                    <a:p>
                      <a:pPr algn="ctr"/>
                      <a:r>
                        <a:rPr lang="ru-RU" sz="2000" b="1" dirty="0" smtClean="0">
                          <a:solidFill>
                            <a:schemeClr val="tx1"/>
                          </a:solidFill>
                          <a:latin typeface="Times New Roman" panose="02020603050405020304" pitchFamily="18" charset="0"/>
                          <a:cs typeface="Times New Roman" panose="02020603050405020304" pitchFamily="18" charset="0"/>
                        </a:rPr>
                        <a:t>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r>
              <a:tr h="619489">
                <a:tc>
                  <a:txBody>
                    <a:bodyPr/>
                    <a:lstStyle/>
                    <a:p>
                      <a:r>
                        <a:rPr lang="ru-RU" sz="1600" dirty="0" smtClean="0">
                          <a:latin typeface="Times New Roman" panose="02020603050405020304" pitchFamily="18" charset="0"/>
                          <a:cs typeface="Times New Roman" panose="02020603050405020304" pitchFamily="18" charset="0"/>
                        </a:rPr>
                        <a:t>ДОХОДЫ</a:t>
                      </a:r>
                      <a:endParaRPr lang="ru-RU" sz="1600"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718 429,5</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962 701,0</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901 545,5</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504 330,4</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415 045,4</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448 761,2</a:t>
                      </a:r>
                      <a:endParaRPr lang="ru-RU" sz="1600" b="1" dirty="0">
                        <a:latin typeface="Times New Roman" panose="02020603050405020304" pitchFamily="18" charset="0"/>
                        <a:cs typeface="Times New Roman" panose="02020603050405020304" pitchFamily="18" charset="0"/>
                      </a:endParaRPr>
                    </a:p>
                  </a:txBody>
                  <a:tcPr anchor="ctr"/>
                </a:tc>
              </a:tr>
              <a:tr h="619489">
                <a:tc>
                  <a:txBody>
                    <a:bodyPr/>
                    <a:lstStyle/>
                    <a:p>
                      <a:r>
                        <a:rPr lang="ru-RU" sz="1600" dirty="0" smtClean="0">
                          <a:latin typeface="Times New Roman" panose="02020603050405020304" pitchFamily="18" charset="0"/>
                          <a:cs typeface="Times New Roman" panose="02020603050405020304" pitchFamily="18" charset="0"/>
                        </a:rPr>
                        <a:t>РАСХОДЫ</a:t>
                      </a:r>
                      <a:endParaRPr lang="ru-RU" sz="1600" dirty="0">
                        <a:latin typeface="Times New Roman" panose="02020603050405020304" pitchFamily="18" charset="0"/>
                        <a:cs typeface="Times New Roman" panose="02020603050405020304" pitchFamily="18" charset="0"/>
                      </a:endParaRPr>
                    </a:p>
                  </a:txBody>
                  <a:tcPr anchor="ctr"/>
                </a:tc>
                <a:tc>
                  <a:txBody>
                    <a:bodyPr/>
                    <a:lstStyle/>
                    <a:p>
                      <a:pPr algn="ctr"/>
                      <a:r>
                        <a:rPr lang="en-US" sz="1600" b="1" dirty="0" smtClean="0">
                          <a:latin typeface="Times New Roman" panose="02020603050405020304" pitchFamily="18" charset="0"/>
                          <a:cs typeface="Times New Roman" panose="02020603050405020304" pitchFamily="18" charset="0"/>
                        </a:rPr>
                        <a:t>718 429,5</a:t>
                      </a: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962 701,0</a:t>
                      </a: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901 081,2</a:t>
                      </a: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504 330,4</a:t>
                      </a: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415 045,4</a:t>
                      </a: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448 433,8</a:t>
                      </a:r>
                    </a:p>
                  </a:txBody>
                  <a:tcPr anchor="ctr"/>
                </a:tc>
              </a:tr>
              <a:tr h="618387">
                <a:tc>
                  <a:txBody>
                    <a:bodyPr/>
                    <a:lstStyle/>
                    <a:p>
                      <a:r>
                        <a:rPr lang="ru-RU" sz="1600" dirty="0" smtClean="0">
                          <a:latin typeface="Times New Roman" panose="02020603050405020304" pitchFamily="18" charset="0"/>
                          <a:cs typeface="Times New Roman" panose="02020603050405020304" pitchFamily="18" charset="0"/>
                        </a:rPr>
                        <a:t>Дефицит(-)</a:t>
                      </a:r>
                    </a:p>
                    <a:p>
                      <a:r>
                        <a:rPr lang="ru-RU" sz="1600" dirty="0" smtClean="0">
                          <a:latin typeface="Times New Roman" panose="02020603050405020304" pitchFamily="18" charset="0"/>
                          <a:cs typeface="Times New Roman" panose="02020603050405020304" pitchFamily="18" charset="0"/>
                        </a:rPr>
                        <a:t>Профицит(+)</a:t>
                      </a:r>
                      <a:endParaRPr lang="ru-RU" sz="1600"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0,0</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0,0</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464,3</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0,0</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0,0</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327,4</a:t>
                      </a:r>
                      <a:endParaRPr lang="ru-RU" sz="1600" b="1" dirty="0">
                        <a:latin typeface="Times New Roman" panose="02020603050405020304" pitchFamily="18" charset="0"/>
                        <a:cs typeface="Times New Roman" panose="02020603050405020304" pitchFamily="18" charset="0"/>
                      </a:endParaRPr>
                    </a:p>
                  </a:txBody>
                  <a:tcPr anchor="ctr"/>
                </a:tc>
              </a:tr>
            </a:tbl>
          </a:graphicData>
        </a:graphic>
      </p:graphicFrame>
      <p:sp>
        <p:nvSpPr>
          <p:cNvPr id="9" name="Прямоугольник 8"/>
          <p:cNvSpPr/>
          <p:nvPr/>
        </p:nvSpPr>
        <p:spPr>
          <a:xfrm>
            <a:off x="7594600" y="2054533"/>
            <a:ext cx="1216551" cy="307777"/>
          </a:xfrm>
          <a:prstGeom prst="rect">
            <a:avLst/>
          </a:prstGeom>
        </p:spPr>
        <p:txBody>
          <a:bodyPr wrap="none">
            <a:spAutoFit/>
          </a:bodyPr>
          <a:lstStyle/>
          <a:p>
            <a:r>
              <a:rPr lang="ru-RU" b="1" i="1" dirty="0" smtClean="0">
                <a:solidFill>
                  <a:schemeClr val="bg1"/>
                </a:solidFill>
                <a:ea typeface="Times New Roman" pitchFamily="18" charset="0"/>
                <a:cs typeface="Times New Roman" pitchFamily="18" charset="0"/>
              </a:rPr>
              <a:t>(тыс.рублей)</a:t>
            </a:r>
            <a:endParaRPr lang="ru-RU" b="1" dirty="0">
              <a:solidFill>
                <a:schemeClr val="bg1"/>
              </a:solidFill>
              <a:cs typeface="Times New Roman" pitchFamily="18" charset="0"/>
            </a:endParaRPr>
          </a:p>
        </p:txBody>
      </p:sp>
      <p:sp>
        <p:nvSpPr>
          <p:cNvPr id="11" name="TextBox 10"/>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12" name="Text Box 3"/>
          <p:cNvSpPr txBox="1">
            <a:spLocks noChangeArrowheads="1"/>
          </p:cNvSpPr>
          <p:nvPr/>
        </p:nvSpPr>
        <p:spPr bwMode="auto">
          <a:xfrm>
            <a:off x="791208" y="524287"/>
            <a:ext cx="7761288" cy="584775"/>
          </a:xfrm>
          <a:prstGeom prst="rect">
            <a:avLst/>
          </a:prstGeom>
          <a:noFill/>
          <a:ln w="9525">
            <a:noFill/>
            <a:miter lim="800000"/>
            <a:headEnd/>
            <a:tailEnd/>
          </a:ln>
        </p:spPr>
        <p:txBody>
          <a:bodyPr wrap="square">
            <a:spAutoFit/>
          </a:bodyPr>
          <a:lstStyle/>
          <a:p>
            <a:pPr algn="ctr"/>
            <a:r>
              <a:rPr lang="ru-RU" altLang="ru-RU" sz="1600" b="1" dirty="0">
                <a:solidFill>
                  <a:srgbClr val="000066"/>
                </a:solidFill>
                <a:latin typeface="Bad Script" panose="02000000000000000000" pitchFamily="2" charset="0"/>
                <a:cs typeface="Times New Roman" pitchFamily="18" charset="0"/>
              </a:rPr>
              <a:t>Основные параметры консолидированного бюджета</a:t>
            </a:r>
          </a:p>
          <a:p>
            <a:pPr algn="ctr"/>
            <a:r>
              <a:rPr lang="ru-RU" altLang="ru-RU" sz="1600" b="1" dirty="0">
                <a:solidFill>
                  <a:srgbClr val="000066"/>
                </a:solidFill>
                <a:latin typeface="Bad Script" panose="02000000000000000000" pitchFamily="2" charset="0"/>
                <a:cs typeface="Times New Roman" pitchFamily="18" charset="0"/>
              </a:rPr>
              <a:t>Демидовского района</a:t>
            </a:r>
            <a:endParaRPr lang="ru-RU" sz="1600" b="1" dirty="0" smtClean="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782786" y="548680"/>
            <a:ext cx="2273379" cy="338554"/>
          </a:xfrm>
          <a:prstGeom prst="rect">
            <a:avLst/>
          </a:prstGeom>
        </p:spPr>
        <p:txBody>
          <a:bodyPr wrap="none">
            <a:spAutoFit/>
          </a:bodyPr>
          <a:lstStyle/>
          <a:p>
            <a:pPr algn="r" fontAlgn="auto">
              <a:spcBef>
                <a:spcPts val="0"/>
              </a:spcBef>
              <a:spcAft>
                <a:spcPts val="0"/>
              </a:spcAft>
              <a:defRPr/>
            </a:pPr>
            <a:r>
              <a:rPr lang="ru-RU" sz="1600" b="1" dirty="0" smtClean="0">
                <a:solidFill>
                  <a:srgbClr val="000066"/>
                </a:solidFill>
                <a:latin typeface="Bad Script" panose="02000000000000000000" pitchFamily="2" charset="0"/>
              </a:rPr>
              <a:t>Межбюджетные отношения</a:t>
            </a:r>
            <a:endParaRPr lang="ru-RU" sz="1600" b="1" dirty="0">
              <a:solidFill>
                <a:srgbClr val="000066"/>
              </a:solidFill>
              <a:latin typeface="Bad Script" panose="02000000000000000000" pitchFamily="2" charset="0"/>
            </a:endParaRPr>
          </a:p>
        </p:txBody>
      </p:sp>
      <p:sp>
        <p:nvSpPr>
          <p:cNvPr id="6" name="Прямоугольник 5"/>
          <p:cNvSpPr/>
          <p:nvPr/>
        </p:nvSpPr>
        <p:spPr>
          <a:xfrm>
            <a:off x="467544" y="885526"/>
            <a:ext cx="8280920" cy="781752"/>
          </a:xfrm>
          <a:prstGeom prst="rect">
            <a:avLst/>
          </a:prstGeom>
        </p:spPr>
        <p:txBody>
          <a:bodyPr wrap="square">
            <a:spAutoFit/>
          </a:bodyPr>
          <a:lstStyle/>
          <a:p>
            <a:pPr marL="12700" marR="5080" algn="just">
              <a:lnSpc>
                <a:spcPct val="80000"/>
              </a:lnSpc>
              <a:spcBef>
                <a:spcPts val="440"/>
              </a:spcBef>
            </a:pPr>
            <a:r>
              <a:rPr lang="ru-RU" b="1" dirty="0">
                <a:solidFill>
                  <a:srgbClr val="001F5F"/>
                </a:solidFill>
                <a:latin typeface="Times New Roman"/>
                <a:cs typeface="Times New Roman"/>
              </a:rPr>
              <a:t>В </a:t>
            </a:r>
            <a:r>
              <a:rPr lang="ru-RU" b="1" spc="-5" dirty="0" smtClean="0">
                <a:solidFill>
                  <a:srgbClr val="001F5F"/>
                </a:solidFill>
                <a:latin typeface="Times New Roman"/>
                <a:cs typeface="Times New Roman"/>
              </a:rPr>
              <a:t>2024 </a:t>
            </a:r>
            <a:r>
              <a:rPr lang="ru-RU" b="1" spc="-20" dirty="0">
                <a:solidFill>
                  <a:srgbClr val="001F5F"/>
                </a:solidFill>
                <a:latin typeface="Times New Roman"/>
                <a:cs typeface="Times New Roman"/>
              </a:rPr>
              <a:t>году </a:t>
            </a:r>
            <a:r>
              <a:rPr lang="ru-RU" dirty="0">
                <a:solidFill>
                  <a:srgbClr val="001F5F"/>
                </a:solidFill>
                <a:latin typeface="Times New Roman"/>
                <a:cs typeface="Times New Roman"/>
              </a:rPr>
              <a:t>в </a:t>
            </a:r>
            <a:r>
              <a:rPr lang="ru-RU" spc="-5" dirty="0">
                <a:solidFill>
                  <a:srgbClr val="001F5F"/>
                </a:solidFill>
                <a:latin typeface="Times New Roman"/>
                <a:cs typeface="Times New Roman"/>
              </a:rPr>
              <a:t>рамках </a:t>
            </a:r>
            <a:r>
              <a:rPr lang="ru-RU" spc="-15" dirty="0">
                <a:solidFill>
                  <a:srgbClr val="001F5F"/>
                </a:solidFill>
                <a:latin typeface="Times New Roman"/>
                <a:cs typeface="Times New Roman"/>
              </a:rPr>
              <a:t>межбюджетных </a:t>
            </a:r>
            <a:r>
              <a:rPr lang="ru-RU" spc="-5" dirty="0">
                <a:solidFill>
                  <a:srgbClr val="001F5F"/>
                </a:solidFill>
                <a:latin typeface="Times New Roman"/>
                <a:cs typeface="Times New Roman"/>
              </a:rPr>
              <a:t>отношений планируются </a:t>
            </a:r>
            <a:r>
              <a:rPr lang="ru-RU" dirty="0">
                <a:solidFill>
                  <a:srgbClr val="001F5F"/>
                </a:solidFill>
                <a:latin typeface="Times New Roman"/>
                <a:cs typeface="Times New Roman"/>
              </a:rPr>
              <a:t>поступления в </a:t>
            </a:r>
            <a:r>
              <a:rPr lang="ru-RU" spc="-20" dirty="0">
                <a:solidFill>
                  <a:srgbClr val="001F5F"/>
                </a:solidFill>
                <a:latin typeface="Times New Roman"/>
                <a:cs typeface="Times New Roman"/>
              </a:rPr>
              <a:t>бюджет </a:t>
            </a:r>
            <a:r>
              <a:rPr lang="ru-RU" spc="-5" dirty="0">
                <a:solidFill>
                  <a:srgbClr val="001F5F"/>
                </a:solidFill>
                <a:latin typeface="Times New Roman"/>
                <a:cs typeface="Times New Roman"/>
              </a:rPr>
              <a:t>муниципального </a:t>
            </a:r>
            <a:r>
              <a:rPr lang="ru-RU" dirty="0">
                <a:solidFill>
                  <a:srgbClr val="001F5F"/>
                </a:solidFill>
                <a:latin typeface="Times New Roman"/>
                <a:cs typeface="Times New Roman"/>
              </a:rPr>
              <a:t> района </a:t>
            </a:r>
            <a:r>
              <a:rPr lang="ru-RU" spc="-10" dirty="0">
                <a:solidFill>
                  <a:srgbClr val="001F5F"/>
                </a:solidFill>
                <a:latin typeface="Times New Roman"/>
                <a:cs typeface="Times New Roman"/>
              </a:rPr>
              <a:t>от </a:t>
            </a:r>
            <a:r>
              <a:rPr lang="ru-RU" spc="-15" dirty="0">
                <a:solidFill>
                  <a:srgbClr val="001F5F"/>
                </a:solidFill>
                <a:latin typeface="Times New Roman"/>
                <a:cs typeface="Times New Roman"/>
              </a:rPr>
              <a:t>бюджетов</a:t>
            </a:r>
            <a:r>
              <a:rPr lang="ru-RU" spc="-10" dirty="0">
                <a:solidFill>
                  <a:srgbClr val="001F5F"/>
                </a:solidFill>
                <a:latin typeface="Times New Roman"/>
                <a:cs typeface="Times New Roman"/>
              </a:rPr>
              <a:t> других</a:t>
            </a:r>
            <a:r>
              <a:rPr lang="ru-RU" spc="-5" dirty="0">
                <a:solidFill>
                  <a:srgbClr val="001F5F"/>
                </a:solidFill>
                <a:latin typeface="Times New Roman"/>
                <a:cs typeface="Times New Roman"/>
              </a:rPr>
              <a:t> уровней </a:t>
            </a:r>
            <a:r>
              <a:rPr lang="ru-RU" b="1" spc="-10" dirty="0">
                <a:solidFill>
                  <a:srgbClr val="001F5F"/>
                </a:solidFill>
                <a:latin typeface="Times New Roman"/>
                <a:cs typeface="Times New Roman"/>
              </a:rPr>
              <a:t>безвозмездные</a:t>
            </a:r>
            <a:r>
              <a:rPr lang="ru-RU" b="1" spc="-5" dirty="0">
                <a:solidFill>
                  <a:srgbClr val="001F5F"/>
                </a:solidFill>
                <a:latin typeface="Times New Roman"/>
                <a:cs typeface="Times New Roman"/>
              </a:rPr>
              <a:t> поступления</a:t>
            </a:r>
            <a:r>
              <a:rPr lang="ru-RU" b="1" dirty="0">
                <a:solidFill>
                  <a:srgbClr val="001F5F"/>
                </a:solidFill>
                <a:latin typeface="Times New Roman"/>
                <a:cs typeface="Times New Roman"/>
              </a:rPr>
              <a:t> </a:t>
            </a:r>
            <a:r>
              <a:rPr lang="ru-RU" dirty="0">
                <a:solidFill>
                  <a:srgbClr val="001F5F"/>
                </a:solidFill>
                <a:latin typeface="Times New Roman"/>
                <a:cs typeface="Times New Roman"/>
              </a:rPr>
              <a:t>в </a:t>
            </a:r>
            <a:r>
              <a:rPr lang="ru-RU" spc="-10" dirty="0">
                <a:solidFill>
                  <a:srgbClr val="001F5F"/>
                </a:solidFill>
                <a:latin typeface="Times New Roman"/>
                <a:cs typeface="Times New Roman"/>
              </a:rPr>
              <a:t>сумме</a:t>
            </a:r>
            <a:r>
              <a:rPr lang="ru-RU" spc="-5" dirty="0">
                <a:solidFill>
                  <a:srgbClr val="001F5F"/>
                </a:solidFill>
                <a:latin typeface="Times New Roman"/>
                <a:cs typeface="Times New Roman"/>
              </a:rPr>
              <a:t> </a:t>
            </a:r>
            <a:r>
              <a:rPr lang="ru-RU" b="1" spc="-5" dirty="0" smtClean="0">
                <a:solidFill>
                  <a:srgbClr val="000066"/>
                </a:solidFill>
                <a:latin typeface="Times New Roman"/>
                <a:cs typeface="Times New Roman"/>
              </a:rPr>
              <a:t>450 091,2 </a:t>
            </a:r>
            <a:r>
              <a:rPr lang="ru-RU" b="1" dirty="0" smtClean="0">
                <a:solidFill>
                  <a:srgbClr val="001F5F"/>
                </a:solidFill>
                <a:latin typeface="Times New Roman"/>
                <a:cs typeface="Times New Roman"/>
              </a:rPr>
              <a:t>тыс</a:t>
            </a:r>
            <a:r>
              <a:rPr lang="ru-RU" b="1" dirty="0">
                <a:solidFill>
                  <a:srgbClr val="001F5F"/>
                </a:solidFill>
                <a:latin typeface="Times New Roman"/>
                <a:cs typeface="Times New Roman"/>
              </a:rPr>
              <a:t>. </a:t>
            </a:r>
            <a:r>
              <a:rPr lang="ru-RU" b="1" spc="-15" dirty="0">
                <a:solidFill>
                  <a:srgbClr val="001F5F"/>
                </a:solidFill>
                <a:latin typeface="Times New Roman"/>
                <a:cs typeface="Times New Roman"/>
              </a:rPr>
              <a:t>рублей</a:t>
            </a:r>
            <a:r>
              <a:rPr lang="ru-RU" spc="-15" dirty="0">
                <a:solidFill>
                  <a:srgbClr val="001F5F"/>
                </a:solidFill>
                <a:latin typeface="Times New Roman"/>
                <a:cs typeface="Times New Roman"/>
              </a:rPr>
              <a:t>.</a:t>
            </a:r>
            <a:r>
              <a:rPr lang="ru-RU" spc="-10" dirty="0">
                <a:solidFill>
                  <a:srgbClr val="001F5F"/>
                </a:solidFill>
                <a:latin typeface="Times New Roman"/>
                <a:cs typeface="Times New Roman"/>
              </a:rPr>
              <a:t> Из </a:t>
            </a:r>
            <a:r>
              <a:rPr lang="ru-RU" spc="-5" dirty="0">
                <a:solidFill>
                  <a:srgbClr val="001F5F"/>
                </a:solidFill>
                <a:latin typeface="Times New Roman"/>
                <a:cs typeface="Times New Roman"/>
              </a:rPr>
              <a:t> </a:t>
            </a:r>
            <a:r>
              <a:rPr lang="ru-RU" spc="-15" dirty="0">
                <a:solidFill>
                  <a:srgbClr val="001F5F"/>
                </a:solidFill>
                <a:latin typeface="Times New Roman"/>
                <a:cs typeface="Times New Roman"/>
              </a:rPr>
              <a:t>бюджета</a:t>
            </a:r>
            <a:r>
              <a:rPr lang="ru-RU" spc="-10" dirty="0">
                <a:solidFill>
                  <a:srgbClr val="001F5F"/>
                </a:solidFill>
                <a:latin typeface="Times New Roman"/>
                <a:cs typeface="Times New Roman"/>
              </a:rPr>
              <a:t> </a:t>
            </a:r>
            <a:r>
              <a:rPr lang="ru-RU" spc="-5" dirty="0">
                <a:solidFill>
                  <a:srgbClr val="001F5F"/>
                </a:solidFill>
                <a:latin typeface="Times New Roman"/>
                <a:cs typeface="Times New Roman"/>
              </a:rPr>
              <a:t>муниципального</a:t>
            </a:r>
            <a:r>
              <a:rPr lang="ru-RU" dirty="0">
                <a:solidFill>
                  <a:srgbClr val="001F5F"/>
                </a:solidFill>
                <a:latin typeface="Times New Roman"/>
                <a:cs typeface="Times New Roman"/>
              </a:rPr>
              <a:t> района</a:t>
            </a:r>
            <a:r>
              <a:rPr lang="ru-RU" spc="5" dirty="0">
                <a:solidFill>
                  <a:srgbClr val="001F5F"/>
                </a:solidFill>
                <a:latin typeface="Times New Roman"/>
                <a:cs typeface="Times New Roman"/>
              </a:rPr>
              <a:t> </a:t>
            </a:r>
            <a:r>
              <a:rPr lang="ru-RU" dirty="0">
                <a:solidFill>
                  <a:srgbClr val="001F5F"/>
                </a:solidFill>
                <a:latin typeface="Times New Roman"/>
                <a:cs typeface="Times New Roman"/>
              </a:rPr>
              <a:t>в</a:t>
            </a:r>
            <a:r>
              <a:rPr lang="ru-RU" spc="5" dirty="0">
                <a:solidFill>
                  <a:srgbClr val="001F5F"/>
                </a:solidFill>
                <a:latin typeface="Times New Roman"/>
                <a:cs typeface="Times New Roman"/>
              </a:rPr>
              <a:t> </a:t>
            </a:r>
            <a:r>
              <a:rPr lang="ru-RU" spc="-15" dirty="0">
                <a:solidFill>
                  <a:srgbClr val="001F5F"/>
                </a:solidFill>
                <a:latin typeface="Times New Roman"/>
                <a:cs typeface="Times New Roman"/>
              </a:rPr>
              <a:t>бюджеты</a:t>
            </a:r>
            <a:r>
              <a:rPr lang="ru-RU" spc="-10" dirty="0">
                <a:solidFill>
                  <a:srgbClr val="001F5F"/>
                </a:solidFill>
                <a:latin typeface="Times New Roman"/>
                <a:cs typeface="Times New Roman"/>
              </a:rPr>
              <a:t> </a:t>
            </a:r>
            <a:r>
              <a:rPr lang="ru-RU" spc="5" dirty="0">
                <a:solidFill>
                  <a:srgbClr val="001F5F"/>
                </a:solidFill>
                <a:latin typeface="Times New Roman"/>
                <a:cs typeface="Times New Roman"/>
              </a:rPr>
              <a:t>поселений</a:t>
            </a:r>
            <a:r>
              <a:rPr lang="ru-RU" spc="10" dirty="0">
                <a:solidFill>
                  <a:srgbClr val="001F5F"/>
                </a:solidFill>
                <a:latin typeface="Times New Roman"/>
                <a:cs typeface="Times New Roman"/>
              </a:rPr>
              <a:t> </a:t>
            </a:r>
            <a:r>
              <a:rPr lang="ru-RU" spc="-5" dirty="0">
                <a:solidFill>
                  <a:srgbClr val="001F5F"/>
                </a:solidFill>
                <a:latin typeface="Times New Roman"/>
                <a:cs typeface="Times New Roman"/>
              </a:rPr>
              <a:t>планируется</a:t>
            </a:r>
            <a:r>
              <a:rPr lang="ru-RU" dirty="0">
                <a:solidFill>
                  <a:srgbClr val="001F5F"/>
                </a:solidFill>
                <a:latin typeface="Times New Roman"/>
                <a:cs typeface="Times New Roman"/>
              </a:rPr>
              <a:t> </a:t>
            </a:r>
            <a:r>
              <a:rPr lang="ru-RU" spc="-5" dirty="0">
                <a:solidFill>
                  <a:srgbClr val="001F5F"/>
                </a:solidFill>
                <a:latin typeface="Times New Roman"/>
                <a:cs typeface="Times New Roman"/>
              </a:rPr>
              <a:t>перечисление</a:t>
            </a:r>
            <a:r>
              <a:rPr lang="ru-RU" dirty="0">
                <a:solidFill>
                  <a:srgbClr val="001F5F"/>
                </a:solidFill>
                <a:latin typeface="Times New Roman"/>
                <a:cs typeface="Times New Roman"/>
              </a:rPr>
              <a:t> </a:t>
            </a:r>
            <a:r>
              <a:rPr lang="ru-RU" spc="-15" dirty="0">
                <a:solidFill>
                  <a:srgbClr val="001F5F"/>
                </a:solidFill>
                <a:latin typeface="Times New Roman"/>
                <a:cs typeface="Times New Roman"/>
              </a:rPr>
              <a:t>межбюджетных </a:t>
            </a:r>
            <a:r>
              <a:rPr lang="ru-RU" spc="-10" dirty="0">
                <a:solidFill>
                  <a:srgbClr val="001F5F"/>
                </a:solidFill>
                <a:latin typeface="Times New Roman"/>
                <a:cs typeface="Times New Roman"/>
              </a:rPr>
              <a:t> </a:t>
            </a:r>
            <a:r>
              <a:rPr lang="ru-RU" spc="-5" dirty="0">
                <a:solidFill>
                  <a:srgbClr val="001F5F"/>
                </a:solidFill>
                <a:latin typeface="Times New Roman"/>
                <a:cs typeface="Times New Roman"/>
              </a:rPr>
              <a:t>трансфертов</a:t>
            </a:r>
            <a:r>
              <a:rPr lang="ru-RU" dirty="0">
                <a:solidFill>
                  <a:srgbClr val="001F5F"/>
                </a:solidFill>
                <a:latin typeface="Times New Roman"/>
                <a:cs typeface="Times New Roman"/>
              </a:rPr>
              <a:t> в</a:t>
            </a:r>
            <a:r>
              <a:rPr lang="ru-RU" spc="-5" dirty="0">
                <a:solidFill>
                  <a:srgbClr val="001F5F"/>
                </a:solidFill>
                <a:latin typeface="Times New Roman"/>
                <a:cs typeface="Times New Roman"/>
              </a:rPr>
              <a:t> </a:t>
            </a:r>
            <a:r>
              <a:rPr lang="ru-RU" spc="-15" dirty="0">
                <a:solidFill>
                  <a:srgbClr val="001F5F"/>
                </a:solidFill>
                <a:latin typeface="Times New Roman"/>
                <a:cs typeface="Times New Roman"/>
              </a:rPr>
              <a:t>сумме</a:t>
            </a:r>
            <a:r>
              <a:rPr lang="ru-RU" spc="30" dirty="0">
                <a:solidFill>
                  <a:srgbClr val="001F5F"/>
                </a:solidFill>
                <a:latin typeface="Times New Roman"/>
                <a:cs typeface="Times New Roman"/>
              </a:rPr>
              <a:t> </a:t>
            </a:r>
            <a:r>
              <a:rPr lang="ru-RU" b="1" dirty="0" smtClean="0">
                <a:solidFill>
                  <a:srgbClr val="000066"/>
                </a:solidFill>
                <a:latin typeface="Times New Roman"/>
                <a:cs typeface="Times New Roman"/>
              </a:rPr>
              <a:t>35 291,6</a:t>
            </a:r>
            <a:r>
              <a:rPr lang="ru-RU" b="1" dirty="0" smtClean="0">
                <a:solidFill>
                  <a:srgbClr val="001F5F"/>
                </a:solidFill>
                <a:latin typeface="Times New Roman"/>
                <a:cs typeface="Times New Roman"/>
              </a:rPr>
              <a:t>тыс</a:t>
            </a:r>
            <a:r>
              <a:rPr lang="ru-RU" b="1" dirty="0">
                <a:solidFill>
                  <a:srgbClr val="001F5F"/>
                </a:solidFill>
                <a:latin typeface="Times New Roman"/>
                <a:cs typeface="Times New Roman"/>
              </a:rPr>
              <a:t>.</a:t>
            </a:r>
            <a:r>
              <a:rPr lang="ru-RU" b="1" spc="-5" dirty="0">
                <a:solidFill>
                  <a:srgbClr val="001F5F"/>
                </a:solidFill>
                <a:latin typeface="Times New Roman"/>
                <a:cs typeface="Times New Roman"/>
              </a:rPr>
              <a:t> </a:t>
            </a:r>
            <a:r>
              <a:rPr lang="ru-RU" b="1" spc="-15" dirty="0">
                <a:solidFill>
                  <a:srgbClr val="001F5F"/>
                </a:solidFill>
                <a:latin typeface="Times New Roman"/>
                <a:cs typeface="Times New Roman"/>
              </a:rPr>
              <a:t>рублей</a:t>
            </a:r>
            <a:r>
              <a:rPr lang="ru-RU" spc="-15" dirty="0">
                <a:solidFill>
                  <a:srgbClr val="001F5F"/>
                </a:solidFill>
                <a:latin typeface="Times New Roman"/>
                <a:cs typeface="Times New Roman"/>
              </a:rPr>
              <a:t>.</a:t>
            </a:r>
            <a:endParaRPr lang="ru-RU" dirty="0">
              <a:latin typeface="Times New Roman"/>
              <a:cs typeface="Times New Roman"/>
            </a:endParaRPr>
          </a:p>
        </p:txBody>
      </p:sp>
      <p:sp>
        <p:nvSpPr>
          <p:cNvPr id="71" name="Табличка 70"/>
          <p:cNvSpPr/>
          <p:nvPr/>
        </p:nvSpPr>
        <p:spPr>
          <a:xfrm>
            <a:off x="1187624" y="1805980"/>
            <a:ext cx="7560840" cy="360040"/>
          </a:xfrm>
          <a:prstGeom prst="plaqu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О б л а с т н о й   б ю д ж е т</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2" name="Табличка 71"/>
          <p:cNvSpPr/>
          <p:nvPr/>
        </p:nvSpPr>
        <p:spPr>
          <a:xfrm>
            <a:off x="2006748" y="4072594"/>
            <a:ext cx="6309668" cy="360040"/>
          </a:xfrm>
          <a:prstGeom prst="plaqu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Бюджет муниципального района</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3" name="Табличка 72"/>
          <p:cNvSpPr/>
          <p:nvPr/>
        </p:nvSpPr>
        <p:spPr>
          <a:xfrm>
            <a:off x="2876599" y="6181997"/>
            <a:ext cx="4752528" cy="360040"/>
          </a:xfrm>
          <a:prstGeom prst="plaqu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Бюджет городских и сельских поселений</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4" name="Стрелка вниз 73"/>
          <p:cNvSpPr/>
          <p:nvPr/>
        </p:nvSpPr>
        <p:spPr>
          <a:xfrm>
            <a:off x="1658329" y="2160686"/>
            <a:ext cx="1794892" cy="1906574"/>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marL="12700" marR="5080" algn="ctr">
              <a:lnSpc>
                <a:spcPct val="100000"/>
              </a:lnSpc>
              <a:spcBef>
                <a:spcPts val="105"/>
              </a:spcBef>
            </a:pPr>
            <a:r>
              <a:rPr lang="ru-RU" sz="1000" spc="-5" dirty="0">
                <a:solidFill>
                  <a:schemeClr val="bg1"/>
                </a:solidFill>
                <a:latin typeface="Franklin Gothic Medium"/>
                <a:cs typeface="Franklin Gothic Medium"/>
              </a:rPr>
              <a:t>На р</a:t>
            </a:r>
            <a:r>
              <a:rPr lang="ru-RU" sz="1000" spc="-10" dirty="0">
                <a:solidFill>
                  <a:schemeClr val="bg1"/>
                </a:solidFill>
                <a:latin typeface="Franklin Gothic Medium"/>
                <a:cs typeface="Franklin Gothic Medium"/>
              </a:rPr>
              <a:t>е</a:t>
            </a:r>
            <a:r>
              <a:rPr lang="ru-RU" sz="1000" spc="-20" dirty="0">
                <a:solidFill>
                  <a:schemeClr val="bg1"/>
                </a:solidFill>
                <a:latin typeface="Franklin Gothic Medium"/>
                <a:cs typeface="Franklin Gothic Medium"/>
              </a:rPr>
              <a:t>ш</a:t>
            </a:r>
            <a:r>
              <a:rPr lang="ru-RU" sz="1000" spc="-5" dirty="0">
                <a:solidFill>
                  <a:schemeClr val="bg1"/>
                </a:solidFill>
                <a:latin typeface="Franklin Gothic Medium"/>
                <a:cs typeface="Franklin Gothic Medium"/>
              </a:rPr>
              <a:t>ен</a:t>
            </a:r>
            <a:r>
              <a:rPr lang="ru-RU" sz="1000" spc="-15" dirty="0">
                <a:solidFill>
                  <a:schemeClr val="bg1"/>
                </a:solidFill>
                <a:latin typeface="Franklin Gothic Medium"/>
                <a:cs typeface="Franklin Gothic Medium"/>
              </a:rPr>
              <a:t>и</a:t>
            </a:r>
            <a:r>
              <a:rPr lang="ru-RU" sz="1000" spc="-5" dirty="0">
                <a:solidFill>
                  <a:schemeClr val="bg1"/>
                </a:solidFill>
                <a:latin typeface="Franklin Gothic Medium"/>
                <a:cs typeface="Franklin Gothic Medium"/>
              </a:rPr>
              <a:t>е  вопросов </a:t>
            </a:r>
            <a:r>
              <a:rPr lang="ru-RU" sz="1000" dirty="0">
                <a:solidFill>
                  <a:schemeClr val="bg1"/>
                </a:solidFill>
                <a:latin typeface="Franklin Gothic Medium"/>
                <a:cs typeface="Franklin Gothic Medium"/>
              </a:rPr>
              <a:t> </a:t>
            </a:r>
            <a:r>
              <a:rPr lang="ru-RU" sz="1000" spc="-10" dirty="0">
                <a:solidFill>
                  <a:schemeClr val="bg1"/>
                </a:solidFill>
                <a:latin typeface="Franklin Gothic Medium"/>
                <a:cs typeface="Franklin Gothic Medium"/>
              </a:rPr>
              <a:t>местного </a:t>
            </a:r>
            <a:r>
              <a:rPr lang="ru-RU" sz="1000" spc="-5" dirty="0">
                <a:solidFill>
                  <a:schemeClr val="bg1"/>
                </a:solidFill>
                <a:latin typeface="Franklin Gothic Medium"/>
                <a:cs typeface="Franklin Gothic Medium"/>
              </a:rPr>
              <a:t> </a:t>
            </a:r>
            <a:r>
              <a:rPr lang="ru-RU" sz="1000" spc="-15" dirty="0">
                <a:solidFill>
                  <a:schemeClr val="bg1"/>
                </a:solidFill>
                <a:latin typeface="Franklin Gothic Medium"/>
                <a:cs typeface="Franklin Gothic Medium"/>
              </a:rPr>
              <a:t>значения </a:t>
            </a:r>
            <a:r>
              <a:rPr lang="ru-RU" sz="1000" spc="-10" dirty="0">
                <a:solidFill>
                  <a:schemeClr val="bg1"/>
                </a:solidFill>
                <a:latin typeface="Franklin Gothic Medium"/>
                <a:cs typeface="Franklin Gothic Medium"/>
              </a:rPr>
              <a:t> </a:t>
            </a:r>
            <a:r>
              <a:rPr lang="ru-RU" sz="1000" spc="-10" dirty="0" smtClean="0">
                <a:solidFill>
                  <a:schemeClr val="bg1"/>
                </a:solidFill>
                <a:latin typeface="Franklin Gothic Medium"/>
                <a:cs typeface="Franklin Gothic Medium"/>
              </a:rPr>
              <a:t>234 917,</a:t>
            </a:r>
            <a:r>
              <a:rPr lang="en-US" sz="1000" spc="-10" dirty="0" smtClean="0">
                <a:solidFill>
                  <a:schemeClr val="bg1"/>
                </a:solidFill>
                <a:latin typeface="Franklin Gothic Medium"/>
                <a:cs typeface="Franklin Gothic Medium"/>
              </a:rPr>
              <a:t>5</a:t>
            </a:r>
            <a:endParaRPr lang="ru-RU" sz="1000" dirty="0">
              <a:solidFill>
                <a:schemeClr val="bg1"/>
              </a:solidFill>
              <a:cs typeface="Arial"/>
            </a:endParaRPr>
          </a:p>
          <a:p>
            <a:pPr marL="44450" marR="25400" indent="-13970" algn="just">
              <a:lnSpc>
                <a:spcPct val="100000"/>
              </a:lnSpc>
            </a:pPr>
            <a:r>
              <a:rPr lang="ru-RU" sz="1000" spc="-20" dirty="0">
                <a:solidFill>
                  <a:schemeClr val="bg1"/>
                </a:solidFill>
                <a:latin typeface="Franklin Gothic Medium"/>
                <a:cs typeface="Franklin Gothic Medium"/>
              </a:rPr>
              <a:t>т</a:t>
            </a:r>
            <a:r>
              <a:rPr lang="ru-RU" sz="1000" spc="-35" dirty="0">
                <a:solidFill>
                  <a:schemeClr val="bg1"/>
                </a:solidFill>
                <a:latin typeface="Franklin Gothic Medium"/>
                <a:cs typeface="Franklin Gothic Medium"/>
              </a:rPr>
              <a:t>ы</a:t>
            </a:r>
            <a:r>
              <a:rPr lang="ru-RU" sz="1000" spc="-5" dirty="0">
                <a:solidFill>
                  <a:schemeClr val="bg1"/>
                </a:solidFill>
                <a:latin typeface="Franklin Gothic Medium"/>
                <a:cs typeface="Franklin Gothic Medium"/>
              </a:rPr>
              <a:t>с</a:t>
            </a:r>
            <a:r>
              <a:rPr lang="ru-RU" sz="1000" spc="5" dirty="0">
                <a:solidFill>
                  <a:schemeClr val="bg1"/>
                </a:solidFill>
                <a:latin typeface="Franklin Gothic Medium"/>
                <a:cs typeface="Franklin Gothic Medium"/>
              </a:rPr>
              <a:t>.</a:t>
            </a:r>
            <a:r>
              <a:rPr lang="ru-RU" sz="1000" spc="-10" dirty="0">
                <a:solidFill>
                  <a:schemeClr val="bg1"/>
                </a:solidFill>
                <a:latin typeface="Franklin Gothic Medium"/>
                <a:cs typeface="Franklin Gothic Medium"/>
              </a:rPr>
              <a:t> </a:t>
            </a:r>
            <a:r>
              <a:rPr lang="ru-RU" sz="1000" spc="-5" dirty="0">
                <a:solidFill>
                  <a:schemeClr val="bg1"/>
                </a:solidFill>
                <a:latin typeface="Franklin Gothic Medium"/>
                <a:cs typeface="Franklin Gothic Medium"/>
              </a:rPr>
              <a:t>р</a:t>
            </a:r>
            <a:r>
              <a:rPr lang="ru-RU" sz="1000" spc="-15" dirty="0">
                <a:solidFill>
                  <a:schemeClr val="bg1"/>
                </a:solidFill>
                <a:latin typeface="Franklin Gothic Medium"/>
                <a:cs typeface="Franklin Gothic Medium"/>
              </a:rPr>
              <a:t>уб</a:t>
            </a:r>
            <a:r>
              <a:rPr lang="ru-RU" sz="1000" spc="-5" dirty="0">
                <a:solidFill>
                  <a:schemeClr val="bg1"/>
                </a:solidFill>
                <a:latin typeface="Franklin Gothic Medium"/>
                <a:cs typeface="Franklin Gothic Medium"/>
              </a:rPr>
              <a:t>лей  </a:t>
            </a:r>
            <a:endParaRPr lang="ru-RU" sz="1000" spc="-5" dirty="0" smtClean="0">
              <a:solidFill>
                <a:schemeClr val="bg1"/>
              </a:solidFill>
              <a:latin typeface="Franklin Gothic Medium"/>
              <a:cs typeface="Franklin Gothic Medium"/>
            </a:endParaRPr>
          </a:p>
          <a:p>
            <a:pPr marL="44450" marR="25400" indent="-13970" algn="just">
              <a:lnSpc>
                <a:spcPct val="100000"/>
              </a:lnSpc>
            </a:pPr>
            <a:endParaRPr lang="ru-RU" sz="1000" spc="-5" dirty="0">
              <a:solidFill>
                <a:schemeClr val="bg1"/>
              </a:solidFill>
              <a:latin typeface="Franklin Gothic Medium"/>
              <a:cs typeface="Franklin Gothic Medium"/>
            </a:endParaRPr>
          </a:p>
          <a:p>
            <a:pPr marL="44450" marR="25400" indent="-13970" algn="just">
              <a:lnSpc>
                <a:spcPct val="100000"/>
              </a:lnSpc>
            </a:pPr>
            <a:r>
              <a:rPr lang="ru-RU" sz="1000" dirty="0" smtClean="0">
                <a:solidFill>
                  <a:schemeClr val="bg1"/>
                </a:solidFill>
                <a:latin typeface="Franklin Gothic Medium"/>
                <a:cs typeface="Franklin Gothic Medium"/>
              </a:rPr>
              <a:t>(</a:t>
            </a:r>
            <a:r>
              <a:rPr lang="ru-RU" sz="1000" spc="-5" dirty="0">
                <a:solidFill>
                  <a:schemeClr val="bg1"/>
                </a:solidFill>
                <a:latin typeface="Franklin Gothic Medium"/>
                <a:cs typeface="Franklin Gothic Medium"/>
              </a:rPr>
              <a:t>До</a:t>
            </a:r>
            <a:r>
              <a:rPr lang="ru-RU" sz="1000" dirty="0">
                <a:solidFill>
                  <a:schemeClr val="bg1"/>
                </a:solidFill>
                <a:latin typeface="Franklin Gothic Medium"/>
                <a:cs typeface="Franklin Gothic Medium"/>
              </a:rPr>
              <a:t>т</a:t>
            </a:r>
            <a:r>
              <a:rPr lang="ru-RU" sz="1000" spc="-20" dirty="0">
                <a:solidFill>
                  <a:schemeClr val="bg1"/>
                </a:solidFill>
                <a:latin typeface="Franklin Gothic Medium"/>
                <a:cs typeface="Franklin Gothic Medium"/>
              </a:rPr>
              <a:t>ац</a:t>
            </a:r>
            <a:r>
              <a:rPr lang="ru-RU" sz="1000" spc="-15" dirty="0">
                <a:solidFill>
                  <a:schemeClr val="bg1"/>
                </a:solidFill>
                <a:latin typeface="Franklin Gothic Medium"/>
                <a:cs typeface="Franklin Gothic Medium"/>
              </a:rPr>
              <a:t>ии</a:t>
            </a:r>
            <a:r>
              <a:rPr lang="ru-RU" sz="1000" spc="-30" dirty="0">
                <a:solidFill>
                  <a:schemeClr val="bg1"/>
                </a:solidFill>
                <a:latin typeface="Franklin Gothic Medium"/>
                <a:cs typeface="Franklin Gothic Medium"/>
              </a:rPr>
              <a:t> </a:t>
            </a:r>
            <a:r>
              <a:rPr lang="ru-RU" sz="1000" dirty="0">
                <a:solidFill>
                  <a:schemeClr val="bg1"/>
                </a:solidFill>
                <a:latin typeface="Franklin Gothic Medium"/>
                <a:cs typeface="Franklin Gothic Medium"/>
              </a:rPr>
              <a:t>+  </a:t>
            </a:r>
            <a:r>
              <a:rPr lang="ru-RU" sz="1000" spc="-10" dirty="0">
                <a:solidFill>
                  <a:schemeClr val="bg1"/>
                </a:solidFill>
                <a:latin typeface="Franklin Gothic Medium"/>
                <a:cs typeface="Franklin Gothic Medium"/>
              </a:rPr>
              <a:t>Субсидии)</a:t>
            </a:r>
            <a:endParaRPr lang="ru-RU" sz="1000" dirty="0">
              <a:solidFill>
                <a:schemeClr val="bg1"/>
              </a:solidFill>
              <a:latin typeface="Franklin Gothic Medium"/>
              <a:cs typeface="Franklin Gothic Medium"/>
            </a:endParaRPr>
          </a:p>
        </p:txBody>
      </p:sp>
      <p:sp>
        <p:nvSpPr>
          <p:cNvPr id="75" name="Стрелка вниз 74"/>
          <p:cNvSpPr/>
          <p:nvPr/>
        </p:nvSpPr>
        <p:spPr>
          <a:xfrm>
            <a:off x="3433588" y="2166020"/>
            <a:ext cx="1819275" cy="1906574"/>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76" name="Стрелка вниз 75"/>
          <p:cNvSpPr/>
          <p:nvPr/>
        </p:nvSpPr>
        <p:spPr>
          <a:xfrm>
            <a:off x="5227663" y="2166020"/>
            <a:ext cx="1860400" cy="1920291"/>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77" name="Стрелка вверх 76"/>
          <p:cNvSpPr/>
          <p:nvPr/>
        </p:nvSpPr>
        <p:spPr>
          <a:xfrm>
            <a:off x="6880450" y="2160686"/>
            <a:ext cx="1868014" cy="1911908"/>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marL="76200" marR="66675" indent="-635" algn="ctr">
              <a:lnSpc>
                <a:spcPct val="100000"/>
              </a:lnSpc>
              <a:spcBef>
                <a:spcPts val="105"/>
              </a:spcBef>
            </a:pPr>
            <a:r>
              <a:rPr lang="ru-RU" sz="1000" spc="-10" dirty="0" smtClean="0">
                <a:solidFill>
                  <a:srgbClr val="000066"/>
                </a:solidFill>
                <a:latin typeface="Franklin Gothic Medium"/>
                <a:cs typeface="Franklin Gothic Medium"/>
              </a:rPr>
              <a:t>Возврат </a:t>
            </a:r>
            <a:r>
              <a:rPr lang="ru-RU" sz="1000" spc="-185" dirty="0" smtClean="0">
                <a:solidFill>
                  <a:srgbClr val="000066"/>
                </a:solidFill>
                <a:latin typeface="Franklin Gothic Medium"/>
                <a:cs typeface="Franklin Gothic Medium"/>
              </a:rPr>
              <a:t> </a:t>
            </a:r>
            <a:r>
              <a:rPr lang="ru-RU" sz="1000" spc="-10" dirty="0" smtClean="0">
                <a:solidFill>
                  <a:srgbClr val="000066"/>
                </a:solidFill>
                <a:latin typeface="Franklin Gothic Medium"/>
                <a:cs typeface="Franklin Gothic Medium"/>
              </a:rPr>
              <a:t>ост</a:t>
            </a:r>
            <a:r>
              <a:rPr lang="ru-RU" sz="1000" spc="-20" dirty="0" smtClean="0">
                <a:solidFill>
                  <a:srgbClr val="000066"/>
                </a:solidFill>
                <a:latin typeface="Franklin Gothic Medium"/>
                <a:cs typeface="Franklin Gothic Medium"/>
              </a:rPr>
              <a:t>ат</a:t>
            </a:r>
            <a:r>
              <a:rPr lang="ru-RU" sz="1000" spc="-25" dirty="0" smtClean="0">
                <a:solidFill>
                  <a:srgbClr val="000066"/>
                </a:solidFill>
                <a:latin typeface="Franklin Gothic Medium"/>
                <a:cs typeface="Franklin Gothic Medium"/>
              </a:rPr>
              <a:t>к</a:t>
            </a:r>
            <a:r>
              <a:rPr lang="ru-RU" sz="1000" spc="-5" dirty="0" smtClean="0">
                <a:solidFill>
                  <a:srgbClr val="000066"/>
                </a:solidFill>
                <a:latin typeface="Franklin Gothic Medium"/>
                <a:cs typeface="Franklin Gothic Medium"/>
              </a:rPr>
              <a:t>ов</a:t>
            </a:r>
            <a:endParaRPr lang="ru-RU" sz="1000" dirty="0" smtClean="0">
              <a:solidFill>
                <a:srgbClr val="000066"/>
              </a:solidFill>
              <a:latin typeface="Franklin Gothic Medium"/>
              <a:cs typeface="Franklin Gothic Medium"/>
            </a:endParaRPr>
          </a:p>
          <a:p>
            <a:pPr marL="635" algn="ctr">
              <a:lnSpc>
                <a:spcPct val="100000"/>
              </a:lnSpc>
            </a:pPr>
            <a:r>
              <a:rPr lang="ru-RU" sz="1000" b="1" spc="-30" dirty="0" smtClean="0">
                <a:solidFill>
                  <a:srgbClr val="000066"/>
                </a:solidFill>
                <a:cs typeface="Arial"/>
              </a:rPr>
              <a:t>0</a:t>
            </a:r>
            <a:r>
              <a:rPr lang="ru-RU" sz="1000" b="1" spc="30" dirty="0" smtClean="0">
                <a:solidFill>
                  <a:srgbClr val="000066"/>
                </a:solidFill>
                <a:cs typeface="Arial"/>
              </a:rPr>
              <a:t>,0</a:t>
            </a:r>
            <a:endParaRPr lang="ru-RU" sz="1000" dirty="0" smtClean="0">
              <a:solidFill>
                <a:srgbClr val="000066"/>
              </a:solidFill>
              <a:cs typeface="Arial"/>
            </a:endParaRPr>
          </a:p>
          <a:p>
            <a:pPr algn="ctr">
              <a:lnSpc>
                <a:spcPct val="100000"/>
              </a:lnSpc>
            </a:pPr>
            <a:r>
              <a:rPr lang="ru-RU" sz="1000" spc="-20" dirty="0" smtClean="0">
                <a:solidFill>
                  <a:srgbClr val="000066"/>
                </a:solidFill>
                <a:latin typeface="Franklin Gothic Medium"/>
                <a:cs typeface="Franklin Gothic Medium"/>
              </a:rPr>
              <a:t>т</a:t>
            </a:r>
            <a:r>
              <a:rPr lang="ru-RU" sz="1000" spc="-35" dirty="0" smtClean="0">
                <a:solidFill>
                  <a:srgbClr val="000066"/>
                </a:solidFill>
                <a:latin typeface="Franklin Gothic Medium"/>
                <a:cs typeface="Franklin Gothic Medium"/>
              </a:rPr>
              <a:t>ы</a:t>
            </a:r>
            <a:r>
              <a:rPr lang="ru-RU" sz="1000" spc="-5" dirty="0" smtClean="0">
                <a:solidFill>
                  <a:srgbClr val="000066"/>
                </a:solidFill>
                <a:latin typeface="Franklin Gothic Medium"/>
                <a:cs typeface="Franklin Gothic Medium"/>
              </a:rPr>
              <a:t>с</a:t>
            </a:r>
            <a:r>
              <a:rPr lang="ru-RU" sz="1000" spc="5" dirty="0" smtClean="0">
                <a:solidFill>
                  <a:srgbClr val="000066"/>
                </a:solidFill>
                <a:latin typeface="Franklin Gothic Medium"/>
                <a:cs typeface="Franklin Gothic Medium"/>
              </a:rPr>
              <a:t>.</a:t>
            </a:r>
            <a:r>
              <a:rPr lang="ru-RU" sz="1000" spc="-10" dirty="0" smtClean="0">
                <a:solidFill>
                  <a:srgbClr val="000066"/>
                </a:solidFill>
                <a:latin typeface="Franklin Gothic Medium"/>
                <a:cs typeface="Franklin Gothic Medium"/>
              </a:rPr>
              <a:t> </a:t>
            </a:r>
            <a:r>
              <a:rPr lang="ru-RU" sz="1000" spc="-5" dirty="0" smtClean="0">
                <a:solidFill>
                  <a:srgbClr val="000066"/>
                </a:solidFill>
                <a:latin typeface="Franklin Gothic Medium"/>
                <a:cs typeface="Franklin Gothic Medium"/>
              </a:rPr>
              <a:t>р</a:t>
            </a:r>
            <a:r>
              <a:rPr lang="ru-RU" sz="1000" spc="-15" dirty="0" smtClean="0">
                <a:solidFill>
                  <a:srgbClr val="000066"/>
                </a:solidFill>
                <a:latin typeface="Franklin Gothic Medium"/>
                <a:cs typeface="Franklin Gothic Medium"/>
              </a:rPr>
              <a:t>уб</a:t>
            </a:r>
            <a:r>
              <a:rPr lang="ru-RU" sz="1000" spc="-5" dirty="0" smtClean="0">
                <a:solidFill>
                  <a:srgbClr val="000066"/>
                </a:solidFill>
                <a:latin typeface="Franklin Gothic Medium"/>
                <a:cs typeface="Franklin Gothic Medium"/>
              </a:rPr>
              <a:t>л</a:t>
            </a:r>
            <a:r>
              <a:rPr lang="ru-RU" sz="1000" spc="-10" dirty="0" smtClean="0">
                <a:solidFill>
                  <a:srgbClr val="000066"/>
                </a:solidFill>
                <a:latin typeface="Franklin Gothic Medium"/>
                <a:cs typeface="Franklin Gothic Medium"/>
              </a:rPr>
              <a:t>ей</a:t>
            </a:r>
            <a:endParaRPr lang="ru-RU" sz="1000" dirty="0">
              <a:solidFill>
                <a:srgbClr val="000066"/>
              </a:solidFill>
            </a:endParaRPr>
          </a:p>
        </p:txBody>
      </p:sp>
      <p:sp>
        <p:nvSpPr>
          <p:cNvPr id="78" name="Стрелка вверх 77"/>
          <p:cNvSpPr/>
          <p:nvPr/>
        </p:nvSpPr>
        <p:spPr>
          <a:xfrm rot="10800000">
            <a:off x="3560117" y="4432634"/>
            <a:ext cx="1728192" cy="1794731"/>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p>
        </p:txBody>
      </p:sp>
      <p:sp>
        <p:nvSpPr>
          <p:cNvPr id="79" name="Стрелка вверх 78"/>
          <p:cNvSpPr/>
          <p:nvPr/>
        </p:nvSpPr>
        <p:spPr>
          <a:xfrm>
            <a:off x="5580112" y="4432634"/>
            <a:ext cx="1648570" cy="1728192"/>
          </a:xfrm>
          <a:prstGeom prst="up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80" name="object 48"/>
          <p:cNvSpPr txBox="1"/>
          <p:nvPr/>
        </p:nvSpPr>
        <p:spPr>
          <a:xfrm>
            <a:off x="3923928" y="2276872"/>
            <a:ext cx="864096" cy="1565172"/>
          </a:xfrm>
          <a:prstGeom prst="rect">
            <a:avLst/>
          </a:prstGeom>
        </p:spPr>
        <p:txBody>
          <a:bodyPr vert="horz" wrap="square" lIns="0" tIns="13335" rIns="0" bIns="0" rtlCol="0">
            <a:spAutoFit/>
          </a:bodyPr>
          <a:lstStyle/>
          <a:p>
            <a:pPr marL="117475" marR="45085" indent="-62865" algn="ctr">
              <a:lnSpc>
                <a:spcPct val="100000"/>
              </a:lnSpc>
              <a:spcBef>
                <a:spcPts val="105"/>
              </a:spcBef>
            </a:pPr>
            <a:r>
              <a:rPr lang="ru-RU" sz="1000" spc="-5" dirty="0">
                <a:solidFill>
                  <a:schemeClr val="bg1"/>
                </a:solidFill>
                <a:latin typeface="Franklin Gothic Medium"/>
                <a:cs typeface="Franklin Gothic Medium"/>
              </a:rPr>
              <a:t>На </a:t>
            </a:r>
            <a:r>
              <a:rPr lang="ru-RU" sz="1000" spc="-15" dirty="0">
                <a:solidFill>
                  <a:schemeClr val="bg1"/>
                </a:solidFill>
                <a:latin typeface="Franklin Gothic Medium"/>
                <a:cs typeface="Franklin Gothic Medium"/>
              </a:rPr>
              <a:t>и</a:t>
            </a:r>
            <a:r>
              <a:rPr lang="ru-RU" sz="1000" spc="-5" dirty="0">
                <a:solidFill>
                  <a:schemeClr val="bg1"/>
                </a:solidFill>
                <a:latin typeface="Franklin Gothic Medium"/>
                <a:cs typeface="Franklin Gothic Medium"/>
              </a:rPr>
              <a:t>с</a:t>
            </a:r>
            <a:r>
              <a:rPr lang="ru-RU" sz="1000" spc="-10" dirty="0">
                <a:solidFill>
                  <a:schemeClr val="bg1"/>
                </a:solidFill>
                <a:latin typeface="Franklin Gothic Medium"/>
                <a:cs typeface="Franklin Gothic Medium"/>
              </a:rPr>
              <a:t>п</a:t>
            </a:r>
            <a:r>
              <a:rPr lang="ru-RU" sz="1000" dirty="0">
                <a:solidFill>
                  <a:schemeClr val="bg1"/>
                </a:solidFill>
                <a:latin typeface="Franklin Gothic Medium"/>
                <a:cs typeface="Franklin Gothic Medium"/>
              </a:rPr>
              <a:t>о</a:t>
            </a:r>
            <a:r>
              <a:rPr lang="ru-RU" sz="1000" spc="-5" dirty="0">
                <a:solidFill>
                  <a:schemeClr val="bg1"/>
                </a:solidFill>
                <a:latin typeface="Franklin Gothic Medium"/>
                <a:cs typeface="Franklin Gothic Medium"/>
              </a:rPr>
              <a:t>л</a:t>
            </a:r>
            <a:r>
              <a:rPr lang="ru-RU" sz="1000" spc="-10" dirty="0">
                <a:solidFill>
                  <a:schemeClr val="bg1"/>
                </a:solidFill>
                <a:latin typeface="Franklin Gothic Medium"/>
                <a:cs typeface="Franklin Gothic Medium"/>
              </a:rPr>
              <a:t>н</a:t>
            </a:r>
            <a:r>
              <a:rPr lang="ru-RU" sz="1000" spc="-5" dirty="0">
                <a:solidFill>
                  <a:schemeClr val="bg1"/>
                </a:solidFill>
                <a:latin typeface="Franklin Gothic Medium"/>
                <a:cs typeface="Franklin Gothic Medium"/>
              </a:rPr>
              <a:t>е</a:t>
            </a:r>
            <a:r>
              <a:rPr lang="ru-RU" sz="1000" spc="-20" dirty="0">
                <a:solidFill>
                  <a:schemeClr val="bg1"/>
                </a:solidFill>
                <a:latin typeface="Franklin Gothic Medium"/>
                <a:cs typeface="Franklin Gothic Medium"/>
              </a:rPr>
              <a:t>н</a:t>
            </a:r>
            <a:r>
              <a:rPr lang="ru-RU" sz="1000" spc="-25" dirty="0">
                <a:solidFill>
                  <a:schemeClr val="bg1"/>
                </a:solidFill>
                <a:latin typeface="Franklin Gothic Medium"/>
                <a:cs typeface="Franklin Gothic Medium"/>
              </a:rPr>
              <a:t>и</a:t>
            </a:r>
            <a:r>
              <a:rPr lang="ru-RU" sz="1000" spc="-5" dirty="0">
                <a:solidFill>
                  <a:schemeClr val="bg1"/>
                </a:solidFill>
                <a:latin typeface="Franklin Gothic Medium"/>
                <a:cs typeface="Franklin Gothic Medium"/>
              </a:rPr>
              <a:t>е  </a:t>
            </a:r>
            <a:r>
              <a:rPr lang="ru-RU" sz="1000" spc="-10" dirty="0">
                <a:solidFill>
                  <a:schemeClr val="bg1"/>
                </a:solidFill>
                <a:latin typeface="Franklin Gothic Medium"/>
                <a:cs typeface="Franklin Gothic Medium"/>
              </a:rPr>
              <a:t>переданных</a:t>
            </a:r>
            <a:endParaRPr lang="ru-RU" sz="1000" dirty="0">
              <a:solidFill>
                <a:schemeClr val="bg1"/>
              </a:solidFill>
              <a:latin typeface="Franklin Gothic Medium"/>
              <a:cs typeface="Franklin Gothic Medium"/>
            </a:endParaRPr>
          </a:p>
          <a:p>
            <a:pPr marL="117475" marR="5080" indent="-105410" algn="ctr">
              <a:lnSpc>
                <a:spcPct val="100000"/>
              </a:lnSpc>
            </a:pPr>
            <a:r>
              <a:rPr lang="ru-RU" sz="900" spc="-10" dirty="0">
                <a:solidFill>
                  <a:schemeClr val="bg1"/>
                </a:solidFill>
                <a:latin typeface="Franklin Gothic Medium"/>
                <a:cs typeface="Franklin Gothic Medium"/>
              </a:rPr>
              <a:t>госуд</a:t>
            </a:r>
            <a:r>
              <a:rPr lang="ru-RU" sz="900" spc="-20" dirty="0">
                <a:solidFill>
                  <a:schemeClr val="bg1"/>
                </a:solidFill>
                <a:latin typeface="Franklin Gothic Medium"/>
                <a:cs typeface="Franklin Gothic Medium"/>
              </a:rPr>
              <a:t>а</a:t>
            </a:r>
            <a:r>
              <a:rPr lang="ru-RU" sz="900" spc="-5" dirty="0">
                <a:solidFill>
                  <a:schemeClr val="bg1"/>
                </a:solidFill>
                <a:latin typeface="Franklin Gothic Medium"/>
                <a:cs typeface="Franklin Gothic Medium"/>
              </a:rPr>
              <a:t>рс</a:t>
            </a:r>
            <a:r>
              <a:rPr lang="ru-RU" sz="900" spc="-20" dirty="0">
                <a:solidFill>
                  <a:schemeClr val="bg1"/>
                </a:solidFill>
                <a:latin typeface="Franklin Gothic Medium"/>
                <a:cs typeface="Franklin Gothic Medium"/>
              </a:rPr>
              <a:t>т</a:t>
            </a:r>
            <a:r>
              <a:rPr lang="ru-RU" sz="900" spc="-10" dirty="0">
                <a:solidFill>
                  <a:schemeClr val="bg1"/>
                </a:solidFill>
                <a:latin typeface="Franklin Gothic Medium"/>
                <a:cs typeface="Franklin Gothic Medium"/>
              </a:rPr>
              <a:t>венн</a:t>
            </a:r>
            <a:r>
              <a:rPr lang="ru-RU" sz="900" spc="-35" dirty="0">
                <a:solidFill>
                  <a:schemeClr val="bg1"/>
                </a:solidFill>
                <a:latin typeface="Franklin Gothic Medium"/>
                <a:cs typeface="Franklin Gothic Medium"/>
              </a:rPr>
              <a:t>ы</a:t>
            </a:r>
            <a:r>
              <a:rPr lang="ru-RU" sz="900" spc="-10" dirty="0">
                <a:solidFill>
                  <a:schemeClr val="bg1"/>
                </a:solidFill>
                <a:latin typeface="Franklin Gothic Medium"/>
                <a:cs typeface="Franklin Gothic Medium"/>
              </a:rPr>
              <a:t>х</a:t>
            </a:r>
            <a:r>
              <a:rPr lang="ru-RU" sz="1000" spc="-10" dirty="0">
                <a:solidFill>
                  <a:schemeClr val="bg1"/>
                </a:solidFill>
                <a:latin typeface="Franklin Gothic Medium"/>
                <a:cs typeface="Franklin Gothic Medium"/>
              </a:rPr>
              <a:t>  </a:t>
            </a:r>
            <a:r>
              <a:rPr lang="ru-RU" sz="1000" spc="-15" dirty="0">
                <a:solidFill>
                  <a:schemeClr val="bg1"/>
                </a:solidFill>
                <a:latin typeface="Franklin Gothic Medium"/>
                <a:cs typeface="Franklin Gothic Medium"/>
              </a:rPr>
              <a:t>полномочий </a:t>
            </a:r>
            <a:r>
              <a:rPr lang="ru-RU" sz="1000" spc="-10" dirty="0">
                <a:solidFill>
                  <a:schemeClr val="bg1"/>
                </a:solidFill>
                <a:latin typeface="Franklin Gothic Medium"/>
                <a:cs typeface="Franklin Gothic Medium"/>
              </a:rPr>
              <a:t> </a:t>
            </a:r>
            <a:r>
              <a:rPr lang="ru-RU" sz="1000" b="1" spc="25" dirty="0" smtClean="0">
                <a:solidFill>
                  <a:schemeClr val="bg1"/>
                </a:solidFill>
                <a:latin typeface="Arial"/>
                <a:cs typeface="Arial"/>
              </a:rPr>
              <a:t>214 969,2</a:t>
            </a:r>
            <a:endParaRPr lang="ru-RU" sz="1000" dirty="0">
              <a:solidFill>
                <a:schemeClr val="bg1"/>
              </a:solidFill>
              <a:latin typeface="Arial"/>
              <a:cs typeface="Arial"/>
            </a:endParaRPr>
          </a:p>
          <a:p>
            <a:pPr marL="117475" marR="109855" indent="15240" algn="ctr">
              <a:lnSpc>
                <a:spcPct val="100000"/>
              </a:lnSpc>
            </a:pPr>
            <a:r>
              <a:rPr lang="ru-RU" sz="1000" spc="-20" dirty="0" err="1" smtClean="0">
                <a:solidFill>
                  <a:schemeClr val="bg1"/>
                </a:solidFill>
                <a:latin typeface="Franklin Gothic Medium"/>
                <a:cs typeface="Franklin Gothic Medium"/>
              </a:rPr>
              <a:t>т</a:t>
            </a:r>
            <a:r>
              <a:rPr lang="ru-RU" sz="1000" spc="-35" dirty="0" err="1" smtClean="0">
                <a:solidFill>
                  <a:schemeClr val="bg1"/>
                </a:solidFill>
                <a:latin typeface="Franklin Gothic Medium"/>
                <a:cs typeface="Franklin Gothic Medium"/>
              </a:rPr>
              <a:t>ы</a:t>
            </a:r>
            <a:r>
              <a:rPr lang="ru-RU" sz="1000" spc="-5" dirty="0" err="1" smtClean="0">
                <a:solidFill>
                  <a:schemeClr val="bg1"/>
                </a:solidFill>
                <a:latin typeface="Franklin Gothic Medium"/>
                <a:cs typeface="Franklin Gothic Medium"/>
              </a:rPr>
              <a:t>с</a:t>
            </a:r>
            <a:r>
              <a:rPr lang="ru-RU" sz="1000" spc="5" dirty="0" err="1" smtClean="0">
                <a:solidFill>
                  <a:schemeClr val="bg1"/>
                </a:solidFill>
                <a:latin typeface="Franklin Gothic Medium"/>
                <a:cs typeface="Franklin Gothic Medium"/>
              </a:rPr>
              <a:t>.</a:t>
            </a:r>
            <a:r>
              <a:rPr lang="ru-RU" sz="1000" spc="-10" dirty="0" err="1" smtClean="0">
                <a:solidFill>
                  <a:schemeClr val="bg1"/>
                </a:solidFill>
                <a:latin typeface="Franklin Gothic Medium"/>
                <a:cs typeface="Franklin Gothic Medium"/>
              </a:rPr>
              <a:t>р</a:t>
            </a:r>
            <a:r>
              <a:rPr lang="ru-RU" sz="1000" spc="-15" dirty="0" err="1" smtClean="0">
                <a:solidFill>
                  <a:schemeClr val="bg1"/>
                </a:solidFill>
                <a:latin typeface="Franklin Gothic Medium"/>
                <a:cs typeface="Franklin Gothic Medium"/>
              </a:rPr>
              <a:t>уб</a:t>
            </a:r>
            <a:r>
              <a:rPr lang="ru-RU" sz="1000" spc="-5" dirty="0" err="1" smtClean="0">
                <a:solidFill>
                  <a:schemeClr val="bg1"/>
                </a:solidFill>
                <a:latin typeface="Franklin Gothic Medium"/>
                <a:cs typeface="Franklin Gothic Medium"/>
              </a:rPr>
              <a:t>лей</a:t>
            </a:r>
            <a:r>
              <a:rPr lang="ru-RU" sz="1000" spc="-5" dirty="0" smtClean="0">
                <a:solidFill>
                  <a:schemeClr val="bg1"/>
                </a:solidFill>
                <a:latin typeface="Franklin Gothic Medium"/>
                <a:cs typeface="Franklin Gothic Medium"/>
              </a:rPr>
              <a:t>  </a:t>
            </a:r>
          </a:p>
          <a:p>
            <a:pPr marL="117475" marR="109855" indent="15240" algn="ctr">
              <a:lnSpc>
                <a:spcPct val="100000"/>
              </a:lnSpc>
            </a:pPr>
            <a:endParaRPr lang="ru-RU" sz="1000" dirty="0" smtClean="0">
              <a:solidFill>
                <a:schemeClr val="bg1"/>
              </a:solidFill>
              <a:latin typeface="Franklin Gothic Medium"/>
              <a:cs typeface="Franklin Gothic Medium"/>
            </a:endParaRPr>
          </a:p>
          <a:p>
            <a:pPr marL="117475" marR="109855" indent="15240" algn="ctr">
              <a:lnSpc>
                <a:spcPct val="100000"/>
              </a:lnSpc>
            </a:pPr>
            <a:r>
              <a:rPr lang="ru-RU" sz="1000" dirty="0" smtClean="0">
                <a:solidFill>
                  <a:schemeClr val="bg1"/>
                </a:solidFill>
                <a:latin typeface="Franklin Gothic Medium"/>
                <a:cs typeface="Franklin Gothic Medium"/>
              </a:rPr>
              <a:t>(</a:t>
            </a:r>
            <a:r>
              <a:rPr lang="ru-RU" sz="900" dirty="0" smtClean="0">
                <a:solidFill>
                  <a:schemeClr val="bg1"/>
                </a:solidFill>
                <a:latin typeface="Franklin Gothic Medium"/>
                <a:cs typeface="Franklin Gothic Medium"/>
              </a:rPr>
              <a:t>С</a:t>
            </a:r>
            <a:r>
              <a:rPr lang="ru-RU" sz="900" spc="-15" dirty="0" smtClean="0">
                <a:solidFill>
                  <a:schemeClr val="bg1"/>
                </a:solidFill>
                <a:latin typeface="Franklin Gothic Medium"/>
                <a:cs typeface="Franklin Gothic Medium"/>
              </a:rPr>
              <a:t>уб</a:t>
            </a:r>
            <a:r>
              <a:rPr lang="ru-RU" sz="900" spc="-10" dirty="0" smtClean="0">
                <a:solidFill>
                  <a:schemeClr val="bg1"/>
                </a:solidFill>
                <a:latin typeface="Franklin Gothic Medium"/>
                <a:cs typeface="Franklin Gothic Medium"/>
              </a:rPr>
              <a:t>вен</a:t>
            </a:r>
            <a:r>
              <a:rPr lang="ru-RU" sz="900" spc="-5" dirty="0" smtClean="0">
                <a:solidFill>
                  <a:schemeClr val="bg1"/>
                </a:solidFill>
                <a:latin typeface="Franklin Gothic Medium"/>
                <a:cs typeface="Franklin Gothic Medium"/>
              </a:rPr>
              <a:t>ц</a:t>
            </a:r>
            <a:r>
              <a:rPr lang="ru-RU" sz="900" spc="-15" dirty="0" smtClean="0">
                <a:solidFill>
                  <a:schemeClr val="bg1"/>
                </a:solidFill>
                <a:latin typeface="Franklin Gothic Medium"/>
                <a:cs typeface="Franklin Gothic Medium"/>
              </a:rPr>
              <a:t>и</a:t>
            </a:r>
            <a:r>
              <a:rPr lang="ru-RU" sz="900" spc="-25" dirty="0" smtClean="0">
                <a:solidFill>
                  <a:schemeClr val="bg1"/>
                </a:solidFill>
                <a:latin typeface="Franklin Gothic Medium"/>
                <a:cs typeface="Franklin Gothic Medium"/>
              </a:rPr>
              <a:t>и)</a:t>
            </a:r>
            <a:endParaRPr lang="ru-RU" sz="900" dirty="0">
              <a:solidFill>
                <a:schemeClr val="bg1"/>
              </a:solidFill>
              <a:latin typeface="Franklin Gothic Medium"/>
              <a:cs typeface="Franklin Gothic Medium"/>
            </a:endParaRPr>
          </a:p>
          <a:p>
            <a:pPr marL="12700" marR="5080" algn="ctr">
              <a:lnSpc>
                <a:spcPct val="100000"/>
              </a:lnSpc>
              <a:spcBef>
                <a:spcPts val="105"/>
              </a:spcBef>
            </a:pPr>
            <a:endParaRPr sz="1000" dirty="0">
              <a:solidFill>
                <a:schemeClr val="bg1"/>
              </a:solidFill>
              <a:latin typeface="Franklin Gothic Medium"/>
              <a:cs typeface="Franklin Gothic Medium"/>
            </a:endParaRPr>
          </a:p>
        </p:txBody>
      </p:sp>
      <p:sp>
        <p:nvSpPr>
          <p:cNvPr id="81" name="object 48"/>
          <p:cNvSpPr txBox="1"/>
          <p:nvPr/>
        </p:nvSpPr>
        <p:spPr>
          <a:xfrm>
            <a:off x="5725815" y="2276872"/>
            <a:ext cx="864096" cy="1411284"/>
          </a:xfrm>
          <a:prstGeom prst="rect">
            <a:avLst/>
          </a:prstGeom>
        </p:spPr>
        <p:txBody>
          <a:bodyPr vert="horz" wrap="square" lIns="0" tIns="13335" rIns="0" bIns="0" rtlCol="0">
            <a:spAutoFit/>
          </a:bodyPr>
          <a:lstStyle/>
          <a:p>
            <a:pPr marL="117475" marR="45085" indent="-62865" algn="ctr">
              <a:lnSpc>
                <a:spcPct val="100000"/>
              </a:lnSpc>
              <a:spcBef>
                <a:spcPts val="105"/>
              </a:spcBef>
            </a:pPr>
            <a:r>
              <a:rPr lang="ru-RU" sz="1000" spc="-5" dirty="0" smtClean="0">
                <a:solidFill>
                  <a:schemeClr val="bg1"/>
                </a:solidFill>
                <a:latin typeface="Franklin Gothic Medium"/>
                <a:cs typeface="Arial"/>
              </a:rPr>
              <a:t>Прочие </a:t>
            </a:r>
            <a:r>
              <a:rPr lang="ru-RU" sz="1000" spc="-5" dirty="0" err="1" smtClean="0">
                <a:solidFill>
                  <a:schemeClr val="bg1"/>
                </a:solidFill>
                <a:latin typeface="Franklin Gothic Medium"/>
                <a:cs typeface="Arial"/>
              </a:rPr>
              <a:t>безввозмездные</a:t>
            </a:r>
            <a:r>
              <a:rPr lang="ru-RU" sz="1000" spc="-5" dirty="0" smtClean="0">
                <a:solidFill>
                  <a:schemeClr val="bg1"/>
                </a:solidFill>
                <a:latin typeface="Franklin Gothic Medium"/>
                <a:cs typeface="Arial"/>
              </a:rPr>
              <a:t> поступления </a:t>
            </a:r>
            <a:r>
              <a:rPr lang="ru-RU" sz="1000" b="1" spc="25" dirty="0" smtClean="0">
                <a:solidFill>
                  <a:schemeClr val="bg1"/>
                </a:solidFill>
                <a:latin typeface="Arial"/>
                <a:cs typeface="Arial"/>
              </a:rPr>
              <a:t>204,5</a:t>
            </a:r>
            <a:endParaRPr lang="ru-RU" sz="1000" dirty="0">
              <a:solidFill>
                <a:schemeClr val="bg1"/>
              </a:solidFill>
              <a:latin typeface="Arial"/>
              <a:cs typeface="Arial"/>
            </a:endParaRPr>
          </a:p>
          <a:p>
            <a:pPr marL="117475" marR="109855" indent="15240" algn="ctr">
              <a:lnSpc>
                <a:spcPct val="100000"/>
              </a:lnSpc>
            </a:pPr>
            <a:r>
              <a:rPr lang="ru-RU" sz="1000" spc="-20" dirty="0" err="1" smtClean="0">
                <a:solidFill>
                  <a:schemeClr val="bg1"/>
                </a:solidFill>
                <a:latin typeface="Franklin Gothic Medium"/>
                <a:cs typeface="Franklin Gothic Medium"/>
              </a:rPr>
              <a:t>т</a:t>
            </a:r>
            <a:r>
              <a:rPr lang="ru-RU" sz="1000" spc="-35" dirty="0" err="1" smtClean="0">
                <a:solidFill>
                  <a:schemeClr val="bg1"/>
                </a:solidFill>
                <a:latin typeface="Franklin Gothic Medium"/>
                <a:cs typeface="Franklin Gothic Medium"/>
              </a:rPr>
              <a:t>ы</a:t>
            </a:r>
            <a:r>
              <a:rPr lang="ru-RU" sz="1000" spc="-5" dirty="0" err="1" smtClean="0">
                <a:solidFill>
                  <a:schemeClr val="bg1"/>
                </a:solidFill>
                <a:latin typeface="Franklin Gothic Medium"/>
                <a:cs typeface="Franklin Gothic Medium"/>
              </a:rPr>
              <a:t>с</a:t>
            </a:r>
            <a:r>
              <a:rPr lang="ru-RU" sz="1000" spc="5" dirty="0" err="1" smtClean="0">
                <a:solidFill>
                  <a:schemeClr val="bg1"/>
                </a:solidFill>
                <a:latin typeface="Franklin Gothic Medium"/>
                <a:cs typeface="Franklin Gothic Medium"/>
              </a:rPr>
              <a:t>.</a:t>
            </a:r>
            <a:r>
              <a:rPr lang="ru-RU" sz="1000" spc="-10" dirty="0" err="1" smtClean="0">
                <a:solidFill>
                  <a:schemeClr val="bg1"/>
                </a:solidFill>
                <a:latin typeface="Franklin Gothic Medium"/>
                <a:cs typeface="Franklin Gothic Medium"/>
              </a:rPr>
              <a:t>р</a:t>
            </a:r>
            <a:r>
              <a:rPr lang="ru-RU" sz="1000" spc="-15" dirty="0" err="1" smtClean="0">
                <a:solidFill>
                  <a:schemeClr val="bg1"/>
                </a:solidFill>
                <a:latin typeface="Franklin Gothic Medium"/>
                <a:cs typeface="Franklin Gothic Medium"/>
              </a:rPr>
              <a:t>уб</a:t>
            </a:r>
            <a:r>
              <a:rPr lang="ru-RU" sz="1000" spc="-5" dirty="0" err="1" smtClean="0">
                <a:solidFill>
                  <a:schemeClr val="bg1"/>
                </a:solidFill>
                <a:latin typeface="Franklin Gothic Medium"/>
                <a:cs typeface="Franklin Gothic Medium"/>
              </a:rPr>
              <a:t>лей</a:t>
            </a:r>
            <a:r>
              <a:rPr lang="ru-RU" sz="1000" spc="-5" dirty="0" smtClean="0">
                <a:solidFill>
                  <a:schemeClr val="bg1"/>
                </a:solidFill>
                <a:latin typeface="Franklin Gothic Medium"/>
                <a:cs typeface="Franklin Gothic Medium"/>
              </a:rPr>
              <a:t>  </a:t>
            </a:r>
          </a:p>
          <a:p>
            <a:pPr marL="117475" marR="109855" indent="15240" algn="ctr">
              <a:lnSpc>
                <a:spcPct val="100000"/>
              </a:lnSpc>
            </a:pPr>
            <a:endParaRPr lang="ru-RU" sz="1000" dirty="0" smtClean="0">
              <a:solidFill>
                <a:schemeClr val="bg1"/>
              </a:solidFill>
              <a:latin typeface="Franklin Gothic Medium"/>
              <a:cs typeface="Franklin Gothic Medium"/>
            </a:endParaRPr>
          </a:p>
          <a:p>
            <a:pPr marL="117475" marR="109855" indent="15240" algn="ctr">
              <a:lnSpc>
                <a:spcPct val="100000"/>
              </a:lnSpc>
            </a:pPr>
            <a:r>
              <a:rPr lang="ru-RU" sz="1000" dirty="0" smtClean="0">
                <a:solidFill>
                  <a:schemeClr val="bg1"/>
                </a:solidFill>
                <a:latin typeface="Franklin Gothic Medium"/>
                <a:cs typeface="Franklin Gothic Medium"/>
              </a:rPr>
              <a:t>(</a:t>
            </a:r>
            <a:r>
              <a:rPr lang="ru-RU" sz="900" dirty="0" smtClean="0">
                <a:solidFill>
                  <a:schemeClr val="bg1"/>
                </a:solidFill>
                <a:latin typeface="Franklin Gothic Medium"/>
                <a:cs typeface="Franklin Gothic Medium"/>
              </a:rPr>
              <a:t>Иные МБТ</a:t>
            </a:r>
            <a:r>
              <a:rPr lang="ru-RU" sz="900" spc="-25" dirty="0" smtClean="0">
                <a:solidFill>
                  <a:schemeClr val="bg1"/>
                </a:solidFill>
                <a:latin typeface="Franklin Gothic Medium"/>
                <a:cs typeface="Franklin Gothic Medium"/>
              </a:rPr>
              <a:t>)</a:t>
            </a:r>
            <a:endParaRPr lang="ru-RU" sz="900" dirty="0">
              <a:solidFill>
                <a:schemeClr val="bg1"/>
              </a:solidFill>
              <a:latin typeface="Franklin Gothic Medium"/>
              <a:cs typeface="Franklin Gothic Medium"/>
            </a:endParaRPr>
          </a:p>
          <a:p>
            <a:pPr marL="12700" marR="5080" algn="ctr">
              <a:lnSpc>
                <a:spcPct val="100000"/>
              </a:lnSpc>
              <a:spcBef>
                <a:spcPts val="105"/>
              </a:spcBef>
            </a:pPr>
            <a:endParaRPr sz="1000" dirty="0">
              <a:solidFill>
                <a:schemeClr val="bg1"/>
              </a:solidFill>
              <a:latin typeface="Franklin Gothic Medium"/>
              <a:cs typeface="Franklin Gothic Medium"/>
            </a:endParaRPr>
          </a:p>
        </p:txBody>
      </p:sp>
      <p:sp>
        <p:nvSpPr>
          <p:cNvPr id="82" name="TextBox 81"/>
          <p:cNvSpPr txBox="1"/>
          <p:nvPr/>
        </p:nvSpPr>
        <p:spPr>
          <a:xfrm>
            <a:off x="3998446" y="4581128"/>
            <a:ext cx="851531" cy="1323439"/>
          </a:xfrm>
          <a:prstGeom prst="rect">
            <a:avLst/>
          </a:prstGeom>
          <a:noFill/>
        </p:spPr>
        <p:txBody>
          <a:bodyPr wrap="square" rtlCol="0">
            <a:spAutoFit/>
          </a:bodyPr>
          <a:lstStyle/>
          <a:p>
            <a:pPr marL="12700" marR="5080" algn="ctr">
              <a:lnSpc>
                <a:spcPct val="100000"/>
              </a:lnSpc>
              <a:spcBef>
                <a:spcPts val="95"/>
              </a:spcBef>
            </a:pPr>
            <a:r>
              <a:rPr lang="ru-RU" sz="1000" spc="-10" dirty="0">
                <a:solidFill>
                  <a:srgbClr val="000066"/>
                </a:solidFill>
                <a:latin typeface="Franklin Gothic Medium"/>
                <a:cs typeface="Franklin Gothic Medium"/>
              </a:rPr>
              <a:t>На</a:t>
            </a:r>
            <a:r>
              <a:rPr lang="ru-RU" sz="1000" spc="-20" dirty="0">
                <a:solidFill>
                  <a:srgbClr val="000066"/>
                </a:solidFill>
                <a:latin typeface="Franklin Gothic Medium"/>
                <a:cs typeface="Franklin Gothic Medium"/>
              </a:rPr>
              <a:t> решение</a:t>
            </a:r>
            <a:r>
              <a:rPr lang="ru-RU" sz="1000" spc="15" dirty="0">
                <a:solidFill>
                  <a:srgbClr val="000066"/>
                </a:solidFill>
                <a:latin typeface="Franklin Gothic Medium"/>
                <a:cs typeface="Franklin Gothic Medium"/>
              </a:rPr>
              <a:t> </a:t>
            </a:r>
            <a:r>
              <a:rPr lang="ru-RU" sz="1000" spc="-15" dirty="0">
                <a:solidFill>
                  <a:srgbClr val="000066"/>
                </a:solidFill>
                <a:latin typeface="Franklin Gothic Medium"/>
                <a:cs typeface="Franklin Gothic Medium"/>
              </a:rPr>
              <a:t>вопросов </a:t>
            </a:r>
            <a:r>
              <a:rPr lang="ru-RU" sz="1000" spc="-235" dirty="0">
                <a:solidFill>
                  <a:srgbClr val="000066"/>
                </a:solidFill>
                <a:latin typeface="Franklin Gothic Medium"/>
                <a:cs typeface="Franklin Gothic Medium"/>
              </a:rPr>
              <a:t> </a:t>
            </a:r>
            <a:r>
              <a:rPr lang="ru-RU" sz="1000" spc="-20" dirty="0">
                <a:solidFill>
                  <a:srgbClr val="000066"/>
                </a:solidFill>
                <a:latin typeface="Franklin Gothic Medium"/>
                <a:cs typeface="Franklin Gothic Medium"/>
              </a:rPr>
              <a:t>местного</a:t>
            </a:r>
            <a:r>
              <a:rPr lang="ru-RU" sz="1000" spc="440" dirty="0">
                <a:solidFill>
                  <a:srgbClr val="000066"/>
                </a:solidFill>
                <a:latin typeface="Franklin Gothic Medium"/>
                <a:cs typeface="Franklin Gothic Medium"/>
              </a:rPr>
              <a:t> </a:t>
            </a:r>
            <a:r>
              <a:rPr lang="ru-RU" sz="1000" spc="-25" dirty="0">
                <a:solidFill>
                  <a:srgbClr val="000066"/>
                </a:solidFill>
                <a:latin typeface="Franklin Gothic Medium"/>
                <a:cs typeface="Franklin Gothic Medium"/>
              </a:rPr>
              <a:t>значения </a:t>
            </a:r>
            <a:r>
              <a:rPr lang="ru-RU" sz="1000" spc="-20" dirty="0">
                <a:solidFill>
                  <a:srgbClr val="000066"/>
                </a:solidFill>
                <a:latin typeface="Franklin Gothic Medium"/>
                <a:cs typeface="Franklin Gothic Medium"/>
              </a:rPr>
              <a:t> </a:t>
            </a:r>
            <a:r>
              <a:rPr lang="ru-RU" sz="1000" b="1" spc="30" dirty="0" smtClean="0">
                <a:solidFill>
                  <a:srgbClr val="000066"/>
                </a:solidFill>
                <a:latin typeface="Arial"/>
                <a:cs typeface="Arial"/>
              </a:rPr>
              <a:t>35 291,6</a:t>
            </a:r>
            <a:endParaRPr lang="ru-RU" sz="1000" dirty="0">
              <a:solidFill>
                <a:srgbClr val="000066"/>
              </a:solidFill>
              <a:latin typeface="Arial"/>
              <a:cs typeface="Arial"/>
            </a:endParaRPr>
          </a:p>
          <a:p>
            <a:pPr algn="ctr">
              <a:lnSpc>
                <a:spcPct val="100000"/>
              </a:lnSpc>
            </a:pPr>
            <a:r>
              <a:rPr lang="ru-RU" sz="1000" spc="-15" dirty="0">
                <a:solidFill>
                  <a:srgbClr val="000066"/>
                </a:solidFill>
                <a:latin typeface="Franklin Gothic Medium"/>
                <a:cs typeface="Franklin Gothic Medium"/>
              </a:rPr>
              <a:t>тыс.</a:t>
            </a:r>
            <a:r>
              <a:rPr lang="ru-RU" sz="1000" spc="-40" dirty="0">
                <a:solidFill>
                  <a:srgbClr val="000066"/>
                </a:solidFill>
                <a:latin typeface="Franklin Gothic Medium"/>
                <a:cs typeface="Franklin Gothic Medium"/>
              </a:rPr>
              <a:t> </a:t>
            </a:r>
            <a:r>
              <a:rPr lang="ru-RU" sz="1000" spc="-15" dirty="0">
                <a:solidFill>
                  <a:srgbClr val="000066"/>
                </a:solidFill>
                <a:latin typeface="Franklin Gothic Medium"/>
                <a:cs typeface="Franklin Gothic Medium"/>
              </a:rPr>
              <a:t>рублей</a:t>
            </a:r>
            <a:endParaRPr lang="ru-RU" sz="1000" dirty="0">
              <a:solidFill>
                <a:srgbClr val="000066"/>
              </a:solidFill>
              <a:latin typeface="Franklin Gothic Medium"/>
              <a:cs typeface="Franklin Gothic Medium"/>
            </a:endParaRPr>
          </a:p>
          <a:p>
            <a:endParaRPr lang="ru-RU" sz="1000" dirty="0">
              <a:solidFill>
                <a:srgbClr val="000066"/>
              </a:solidFill>
            </a:endParaRPr>
          </a:p>
        </p:txBody>
      </p:sp>
      <p:sp>
        <p:nvSpPr>
          <p:cNvPr id="83" name="TextBox 82"/>
          <p:cNvSpPr txBox="1"/>
          <p:nvPr/>
        </p:nvSpPr>
        <p:spPr>
          <a:xfrm>
            <a:off x="5760132" y="4711954"/>
            <a:ext cx="1288530" cy="1169551"/>
          </a:xfrm>
          <a:prstGeom prst="rect">
            <a:avLst/>
          </a:prstGeom>
          <a:noFill/>
        </p:spPr>
        <p:txBody>
          <a:bodyPr wrap="square" rtlCol="0">
            <a:spAutoFit/>
          </a:bodyPr>
          <a:lstStyle/>
          <a:p>
            <a:pPr marL="173990" marR="164465" algn="ctr">
              <a:lnSpc>
                <a:spcPct val="100000"/>
              </a:lnSpc>
              <a:spcBef>
                <a:spcPts val="95"/>
              </a:spcBef>
            </a:pPr>
            <a:r>
              <a:rPr lang="ru-RU" sz="1000" spc="-10" dirty="0">
                <a:solidFill>
                  <a:srgbClr val="001F5F"/>
                </a:solidFill>
                <a:latin typeface="Franklin Gothic Medium"/>
                <a:cs typeface="Franklin Gothic Medium"/>
              </a:rPr>
              <a:t>На </a:t>
            </a:r>
            <a:r>
              <a:rPr lang="ru-RU" sz="1000" spc="-20" dirty="0">
                <a:solidFill>
                  <a:srgbClr val="001F5F"/>
                </a:solidFill>
                <a:latin typeface="Franklin Gothic Medium"/>
                <a:cs typeface="Franklin Gothic Medium"/>
              </a:rPr>
              <a:t>исполнение </a:t>
            </a:r>
            <a:r>
              <a:rPr lang="ru-RU" sz="1000" spc="-240" dirty="0">
                <a:solidFill>
                  <a:srgbClr val="001F5F"/>
                </a:solidFill>
                <a:latin typeface="Franklin Gothic Medium"/>
                <a:cs typeface="Franklin Gothic Medium"/>
              </a:rPr>
              <a:t> </a:t>
            </a:r>
            <a:r>
              <a:rPr lang="ru-RU" sz="1000" spc="-20" dirty="0">
                <a:solidFill>
                  <a:srgbClr val="001F5F"/>
                </a:solidFill>
                <a:latin typeface="Franklin Gothic Medium"/>
                <a:cs typeface="Franklin Gothic Medium"/>
              </a:rPr>
              <a:t>переданных</a:t>
            </a:r>
            <a:endParaRPr lang="ru-RU" sz="1000" dirty="0">
              <a:latin typeface="Franklin Gothic Medium"/>
              <a:cs typeface="Franklin Gothic Medium"/>
            </a:endParaRPr>
          </a:p>
          <a:p>
            <a:pPr algn="ctr">
              <a:lnSpc>
                <a:spcPct val="100000"/>
              </a:lnSpc>
            </a:pPr>
            <a:r>
              <a:rPr lang="ru-RU" sz="1000" spc="-20" dirty="0">
                <a:solidFill>
                  <a:srgbClr val="001F5F"/>
                </a:solidFill>
                <a:latin typeface="Franklin Gothic Medium"/>
                <a:cs typeface="Franklin Gothic Medium"/>
              </a:rPr>
              <a:t>полномочий</a:t>
            </a:r>
            <a:r>
              <a:rPr lang="ru-RU" sz="1000" spc="25" dirty="0">
                <a:solidFill>
                  <a:srgbClr val="001F5F"/>
                </a:solidFill>
                <a:latin typeface="Franklin Gothic Medium"/>
                <a:cs typeface="Franklin Gothic Medium"/>
              </a:rPr>
              <a:t> </a:t>
            </a:r>
            <a:endParaRPr lang="ru-RU" sz="1000" spc="25" dirty="0" smtClean="0">
              <a:solidFill>
                <a:srgbClr val="001F5F"/>
              </a:solidFill>
              <a:latin typeface="Franklin Gothic Medium"/>
              <a:cs typeface="Franklin Gothic Medium"/>
            </a:endParaRPr>
          </a:p>
          <a:p>
            <a:pPr algn="ctr">
              <a:lnSpc>
                <a:spcPct val="100000"/>
              </a:lnSpc>
            </a:pPr>
            <a:r>
              <a:rPr lang="en-US" sz="1000" b="1" spc="25" dirty="0" smtClean="0">
                <a:solidFill>
                  <a:srgbClr val="001F5F"/>
                </a:solidFill>
                <a:latin typeface="Arial"/>
                <a:cs typeface="Arial"/>
              </a:rPr>
              <a:t>204,5</a:t>
            </a:r>
            <a:endParaRPr lang="ru-RU" sz="1000" dirty="0">
              <a:latin typeface="Arial"/>
              <a:cs typeface="Arial"/>
            </a:endParaRPr>
          </a:p>
          <a:p>
            <a:pPr algn="ctr">
              <a:lnSpc>
                <a:spcPct val="100000"/>
              </a:lnSpc>
            </a:pPr>
            <a:r>
              <a:rPr lang="ru-RU" sz="1000" spc="-15" dirty="0">
                <a:solidFill>
                  <a:srgbClr val="001F5F"/>
                </a:solidFill>
                <a:latin typeface="Franklin Gothic Medium"/>
                <a:cs typeface="Franklin Gothic Medium"/>
              </a:rPr>
              <a:t>тыс.</a:t>
            </a:r>
            <a:r>
              <a:rPr lang="ru-RU" sz="1000" spc="-40" dirty="0">
                <a:solidFill>
                  <a:srgbClr val="001F5F"/>
                </a:solidFill>
                <a:latin typeface="Franklin Gothic Medium"/>
                <a:cs typeface="Franklin Gothic Medium"/>
              </a:rPr>
              <a:t> </a:t>
            </a:r>
            <a:r>
              <a:rPr lang="ru-RU" sz="1000" spc="-15" dirty="0">
                <a:solidFill>
                  <a:srgbClr val="001F5F"/>
                </a:solidFill>
                <a:latin typeface="Franklin Gothic Medium"/>
                <a:cs typeface="Franklin Gothic Medium"/>
              </a:rPr>
              <a:t>рублей</a:t>
            </a:r>
            <a:endParaRPr lang="ru-RU" sz="1000" dirty="0">
              <a:latin typeface="Franklin Gothic Medium"/>
              <a:cs typeface="Franklin Gothic Medium"/>
            </a:endParaRPr>
          </a:p>
          <a:p>
            <a:endParaRPr lang="ru-RU" sz="1000" dirty="0"/>
          </a:p>
        </p:txBody>
      </p:sp>
      <p:sp>
        <p:nvSpPr>
          <p:cNvPr id="84" name="TextBox 8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extLst>
      <p:ext uri="{BB962C8B-B14F-4D97-AF65-F5344CB8AC3E}">
        <p14:creationId xmlns:p14="http://schemas.microsoft.com/office/powerpoint/2010/main" val="1812460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31" name="Text Box 3"/>
          <p:cNvSpPr txBox="1">
            <a:spLocks noChangeArrowheads="1"/>
          </p:cNvSpPr>
          <p:nvPr/>
        </p:nvSpPr>
        <p:spPr bwMode="auto">
          <a:xfrm>
            <a:off x="467544" y="1399580"/>
            <a:ext cx="6192687" cy="369332"/>
          </a:xfrm>
          <a:prstGeom prst="rect">
            <a:avLst/>
          </a:prstGeom>
          <a:noFill/>
          <a:ln w="9525">
            <a:noFill/>
            <a:miter lim="800000"/>
            <a:headEnd/>
            <a:tailEnd/>
          </a:ln>
        </p:spPr>
        <p:txBody>
          <a:bodyPr wrap="square">
            <a:spAutoFit/>
          </a:bodyPr>
          <a:lstStyle/>
          <a:p>
            <a:pPr algn="ctr"/>
            <a:r>
              <a:rPr lang="ru-RU" altLang="ru-RU" sz="1800" b="1" dirty="0">
                <a:solidFill>
                  <a:srgbClr val="000066"/>
                </a:solidFill>
                <a:cs typeface="Times New Roman" pitchFamily="18" charset="0"/>
              </a:rPr>
              <a:t>на </a:t>
            </a:r>
            <a:r>
              <a:rPr lang="ru-RU" altLang="ru-RU" sz="1800" b="1" dirty="0" smtClean="0">
                <a:solidFill>
                  <a:srgbClr val="000066"/>
                </a:solidFill>
                <a:cs typeface="Times New Roman" pitchFamily="18" charset="0"/>
              </a:rPr>
              <a:t>202</a:t>
            </a:r>
            <a:r>
              <a:rPr lang="en-US" altLang="ru-RU" sz="1800" b="1" dirty="0" smtClean="0">
                <a:solidFill>
                  <a:srgbClr val="000066"/>
                </a:solidFill>
                <a:cs typeface="Times New Roman" pitchFamily="18" charset="0"/>
              </a:rPr>
              <a:t>4</a:t>
            </a:r>
            <a:r>
              <a:rPr lang="ru-RU" altLang="ru-RU" sz="1800" b="1" dirty="0" smtClean="0">
                <a:solidFill>
                  <a:srgbClr val="000066"/>
                </a:solidFill>
                <a:cs typeface="Times New Roman" pitchFamily="18" charset="0"/>
              </a:rPr>
              <a:t>  </a:t>
            </a:r>
            <a:r>
              <a:rPr lang="ru-RU" altLang="ru-RU" sz="1800" b="1" dirty="0">
                <a:solidFill>
                  <a:srgbClr val="000066"/>
                </a:solidFill>
                <a:cs typeface="Times New Roman" pitchFamily="18" charset="0"/>
              </a:rPr>
              <a:t>год   и на плановый период </a:t>
            </a:r>
            <a:r>
              <a:rPr lang="ru-RU" altLang="ru-RU" sz="1800" b="1" dirty="0" smtClean="0">
                <a:solidFill>
                  <a:srgbClr val="000066"/>
                </a:solidFill>
                <a:cs typeface="Times New Roman" pitchFamily="18" charset="0"/>
              </a:rPr>
              <a:t>202</a:t>
            </a:r>
            <a:r>
              <a:rPr lang="en-US" altLang="ru-RU" sz="1800" b="1" dirty="0" smtClean="0">
                <a:solidFill>
                  <a:srgbClr val="000066"/>
                </a:solidFill>
                <a:cs typeface="Times New Roman" pitchFamily="18" charset="0"/>
              </a:rPr>
              <a:t>5</a:t>
            </a:r>
            <a:r>
              <a:rPr lang="ru-RU" altLang="ru-RU" sz="1800" b="1" dirty="0" smtClean="0">
                <a:solidFill>
                  <a:srgbClr val="000066"/>
                </a:solidFill>
                <a:cs typeface="Times New Roman" pitchFamily="18" charset="0"/>
              </a:rPr>
              <a:t> </a:t>
            </a:r>
            <a:r>
              <a:rPr lang="ru-RU" altLang="ru-RU" sz="1800" b="1" dirty="0">
                <a:solidFill>
                  <a:srgbClr val="000066"/>
                </a:solidFill>
                <a:cs typeface="Times New Roman" pitchFamily="18" charset="0"/>
              </a:rPr>
              <a:t>и </a:t>
            </a:r>
            <a:r>
              <a:rPr lang="ru-RU" altLang="ru-RU" sz="1800" b="1" dirty="0" smtClean="0">
                <a:solidFill>
                  <a:srgbClr val="000066"/>
                </a:solidFill>
                <a:cs typeface="Times New Roman" pitchFamily="18" charset="0"/>
              </a:rPr>
              <a:t>202</a:t>
            </a:r>
            <a:r>
              <a:rPr lang="en-US" altLang="ru-RU" sz="1800" b="1" dirty="0" smtClean="0">
                <a:solidFill>
                  <a:srgbClr val="000066"/>
                </a:solidFill>
                <a:cs typeface="Times New Roman" pitchFamily="18" charset="0"/>
              </a:rPr>
              <a:t>6</a:t>
            </a:r>
            <a:r>
              <a:rPr lang="ru-RU" altLang="ru-RU" sz="1800" b="1" dirty="0" smtClean="0">
                <a:solidFill>
                  <a:srgbClr val="000066"/>
                </a:solidFill>
                <a:cs typeface="Times New Roman" pitchFamily="18" charset="0"/>
              </a:rPr>
              <a:t> </a:t>
            </a:r>
            <a:r>
              <a:rPr lang="ru-RU" altLang="ru-RU" sz="1800" b="1" dirty="0">
                <a:solidFill>
                  <a:srgbClr val="000066"/>
                </a:solidFill>
                <a:cs typeface="Times New Roman" pitchFamily="18" charset="0"/>
              </a:rPr>
              <a:t>годов</a:t>
            </a:r>
          </a:p>
        </p:txBody>
      </p:sp>
      <p:graphicFrame>
        <p:nvGraphicFramePr>
          <p:cNvPr id="47130" name="Object 26"/>
          <p:cNvGraphicFramePr>
            <a:graphicFrameLocks noGrp="1" noChangeAspect="1"/>
          </p:cNvGraphicFramePr>
          <p:nvPr>
            <p:ph idx="4294967295"/>
            <p:extLst>
              <p:ext uri="{D42A27DB-BD31-4B8C-83A1-F6EECF244321}">
                <p14:modId xmlns:p14="http://schemas.microsoft.com/office/powerpoint/2010/main" val="1139340240"/>
              </p:ext>
            </p:extLst>
          </p:nvPr>
        </p:nvGraphicFramePr>
        <p:xfrm>
          <a:off x="638175" y="3106738"/>
          <a:ext cx="7913688" cy="2514600"/>
        </p:xfrm>
        <a:graphic>
          <a:graphicData uri="http://schemas.openxmlformats.org/presentationml/2006/ole">
            <mc:AlternateContent xmlns:mc="http://schemas.openxmlformats.org/markup-compatibility/2006">
              <mc:Choice xmlns:v="urn:schemas-microsoft-com:vml" Requires="v">
                <p:oleObj spid="_x0000_s47891" name="Лист" r:id="rId5" imgW="10944225" imgH="3476625" progId="Excel.Sheet.8">
                  <p:embed/>
                </p:oleObj>
              </mc:Choice>
              <mc:Fallback>
                <p:oleObj name="Лист" r:id="rId5" imgW="10944225" imgH="3476625" progId="Excel.Sheet.8">
                  <p:embed/>
                  <p:pic>
                    <p:nvPicPr>
                      <p:cNvPr id="0" name="Picture 190"/>
                      <p:cNvPicPr>
                        <a:picLocks noGrp="1" noChangeAspect="1" noChangeArrowheads="1"/>
                      </p:cNvPicPr>
                      <p:nvPr/>
                    </p:nvPicPr>
                    <p:blipFill>
                      <a:blip r:embed="rId6"/>
                      <a:srcRect/>
                      <a:stretch>
                        <a:fillRect/>
                      </a:stretch>
                    </p:blipFill>
                    <p:spPr bwMode="auto">
                      <a:xfrm>
                        <a:off x="638175" y="3106738"/>
                        <a:ext cx="7913688" cy="2514600"/>
                      </a:xfrm>
                      <a:prstGeom prst="rect">
                        <a:avLst/>
                      </a:prstGeom>
                      <a:noFill/>
                      <a:extLst/>
                    </p:spPr>
                  </p:pic>
                </p:oleObj>
              </mc:Fallback>
            </mc:AlternateContent>
          </a:graphicData>
        </a:graphic>
      </p:graphicFrame>
      <p:sp>
        <p:nvSpPr>
          <p:cNvPr id="47132"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BAE86598-9F53-46C6-94E3-BD1F96031E86}" type="slidenum">
              <a:rPr lang="en-US" altLang="ru-RU" sz="1200">
                <a:solidFill>
                  <a:srgbClr val="898989"/>
                </a:solidFill>
                <a:latin typeface="Calibri" pitchFamily="34" charset="0"/>
              </a:rPr>
              <a:pPr algn="r"/>
              <a:t>35</a:t>
            </a:fld>
            <a:endParaRPr lang="en-US" altLang="ru-RU" sz="1200">
              <a:solidFill>
                <a:srgbClr val="898989"/>
              </a:solidFill>
              <a:latin typeface="Calibri" pitchFamily="34" charset="0"/>
            </a:endParaRPr>
          </a:p>
        </p:txBody>
      </p:sp>
      <p:pic>
        <p:nvPicPr>
          <p:cNvPr id="47133" name="Picture 33" descr="b1cb1436e9410fde3fb153c1f87c02ec"/>
          <p:cNvPicPr>
            <a:picLocks noChangeAspect="1" noChangeArrowheads="1"/>
          </p:cNvPicPr>
          <p:nvPr/>
        </p:nvPicPr>
        <p:blipFill>
          <a:blip r:embed="rId7" cstate="print"/>
          <a:srcRect/>
          <a:stretch>
            <a:fillRect/>
          </a:stretch>
        </p:blipFill>
        <p:spPr bwMode="auto">
          <a:xfrm>
            <a:off x="6588224" y="809513"/>
            <a:ext cx="2555776" cy="1971415"/>
          </a:xfrm>
          <a:prstGeom prst="rect">
            <a:avLst/>
          </a:prstGeom>
          <a:noFill/>
          <a:ln w="9525">
            <a:noFill/>
            <a:miter lim="800000"/>
            <a:headEnd/>
            <a:tailEnd/>
          </a:ln>
          <a:effectLst>
            <a:softEdge rad="127000"/>
          </a:effectLst>
        </p:spPr>
      </p:pic>
      <p:sp>
        <p:nvSpPr>
          <p:cNvPr id="6" name="TextBox 5"/>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7"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r"/>
            <a:r>
              <a:rPr lang="ru-RU" sz="1600" b="1" dirty="0">
                <a:solidFill>
                  <a:srgbClr val="000066"/>
                </a:solidFill>
                <a:latin typeface="Bad Script" panose="02000000000000000000" pitchFamily="2" charset="0"/>
              </a:rPr>
              <a:t>Доходы бюджета муниципального образования «Демидовский  район» Смоленской области</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154" name="Object 26"/>
          <p:cNvGraphicFramePr>
            <a:graphicFrameLocks noGrp="1" noChangeAspect="1"/>
          </p:cNvGraphicFramePr>
          <p:nvPr>
            <p:ph idx="4294967295"/>
            <p:extLst>
              <p:ext uri="{D42A27DB-BD31-4B8C-83A1-F6EECF244321}">
                <p14:modId xmlns:p14="http://schemas.microsoft.com/office/powerpoint/2010/main" val="4207365876"/>
              </p:ext>
            </p:extLst>
          </p:nvPr>
        </p:nvGraphicFramePr>
        <p:xfrm>
          <a:off x="1065229" y="2420888"/>
          <a:ext cx="7577750" cy="3456384"/>
        </p:xfrm>
        <a:graphic>
          <a:graphicData uri="http://schemas.openxmlformats.org/presentationml/2006/ole">
            <mc:AlternateContent xmlns:mc="http://schemas.openxmlformats.org/markup-compatibility/2006">
              <mc:Choice xmlns:v="urn:schemas-microsoft-com:vml" Requires="v">
                <p:oleObj spid="_x0000_s48901" name="Лист" r:id="rId4" imgW="8267700" imgH="3771900" progId="Excel.Sheet.8">
                  <p:embed/>
                </p:oleObj>
              </mc:Choice>
              <mc:Fallback>
                <p:oleObj name="Лист" r:id="rId4" imgW="8267700" imgH="3771900" progId="Excel.Sheet.8">
                  <p:embed/>
                  <p:pic>
                    <p:nvPicPr>
                      <p:cNvPr id="0" name="Picture 186"/>
                      <p:cNvPicPr>
                        <a:picLocks noGrp="1" noChangeAspect="1" noChangeArrowheads="1"/>
                      </p:cNvPicPr>
                      <p:nvPr/>
                    </p:nvPicPr>
                    <p:blipFill>
                      <a:blip r:embed="rId5"/>
                      <a:srcRect/>
                      <a:stretch>
                        <a:fillRect/>
                      </a:stretch>
                    </p:blipFill>
                    <p:spPr bwMode="auto">
                      <a:xfrm>
                        <a:off x="1065229" y="2420888"/>
                        <a:ext cx="7577750" cy="3456384"/>
                      </a:xfrm>
                      <a:prstGeom prst="rect">
                        <a:avLst/>
                      </a:prstGeom>
                      <a:noFill/>
                      <a:extLst/>
                    </p:spPr>
                  </p:pic>
                </p:oleObj>
              </mc:Fallback>
            </mc:AlternateContent>
          </a:graphicData>
        </a:graphic>
      </p:graphicFrame>
      <p:sp>
        <p:nvSpPr>
          <p:cNvPr id="48156"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0BC69FE7-B0F4-486D-872D-9A4FEE51D2CE}" type="slidenum">
              <a:rPr lang="en-US" altLang="ru-RU" sz="1200">
                <a:solidFill>
                  <a:srgbClr val="898989"/>
                </a:solidFill>
                <a:latin typeface="Calibri" pitchFamily="34" charset="0"/>
              </a:rPr>
              <a:pPr algn="r"/>
              <a:t>36</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69332"/>
          </a:xfrm>
          <a:prstGeom prst="rect">
            <a:avLst/>
          </a:prstGeom>
          <a:noFill/>
          <a:ln w="9525">
            <a:noFill/>
            <a:miter lim="800000"/>
            <a:headEnd/>
            <a:tailEnd/>
          </a:ln>
        </p:spPr>
        <p:txBody>
          <a:bodyPr wrap="square">
            <a:spAutoFit/>
          </a:bodyPr>
          <a:lstStyle/>
          <a:p>
            <a:pPr algn="ctr"/>
            <a:r>
              <a:rPr lang="ru-RU" sz="1800" b="1" dirty="0">
                <a:solidFill>
                  <a:srgbClr val="000066"/>
                </a:solidFill>
                <a:latin typeface="Bad Script" panose="02000000000000000000" pitchFamily="2" charset="0"/>
              </a:rPr>
              <a:t>Налоговые и неналоговые </a:t>
            </a:r>
            <a:r>
              <a:rPr lang="ru-RU" sz="1800" b="1" dirty="0" smtClean="0">
                <a:solidFill>
                  <a:srgbClr val="000066"/>
                </a:solidFill>
                <a:latin typeface="Bad Script" panose="02000000000000000000" pitchFamily="2" charset="0"/>
              </a:rPr>
              <a:t>доходы</a:t>
            </a:r>
            <a:endParaRPr lang="ru-RU" sz="1800" b="1" dirty="0">
              <a:solidFill>
                <a:srgbClr val="000066"/>
              </a:solidFill>
              <a:latin typeface="Bad Script" panose="02000000000000000000" pitchFamily="2" charset="0"/>
            </a:endParaRPr>
          </a:p>
        </p:txBody>
      </p:sp>
      <p:sp>
        <p:nvSpPr>
          <p:cNvPr id="7" name="Text Box 3"/>
          <p:cNvSpPr txBox="1">
            <a:spLocks noChangeArrowheads="1"/>
          </p:cNvSpPr>
          <p:nvPr/>
        </p:nvSpPr>
        <p:spPr bwMode="auto">
          <a:xfrm>
            <a:off x="1475656" y="1392391"/>
            <a:ext cx="6192687" cy="369332"/>
          </a:xfrm>
          <a:prstGeom prst="rect">
            <a:avLst/>
          </a:prstGeom>
          <a:noFill/>
          <a:ln w="9525">
            <a:noFill/>
            <a:miter lim="800000"/>
            <a:headEnd/>
            <a:tailEnd/>
          </a:ln>
        </p:spPr>
        <p:txBody>
          <a:bodyPr wrap="square">
            <a:spAutoFit/>
          </a:bodyPr>
          <a:lstStyle/>
          <a:p>
            <a:pPr algn="ctr"/>
            <a:r>
              <a:rPr lang="ru-RU" altLang="ru-RU" sz="1800" b="1" dirty="0">
                <a:solidFill>
                  <a:srgbClr val="000066"/>
                </a:solidFill>
                <a:cs typeface="Times New Roman" pitchFamily="18" charset="0"/>
              </a:rPr>
              <a:t>на </a:t>
            </a:r>
            <a:r>
              <a:rPr lang="ru-RU" altLang="ru-RU" sz="1800" b="1" dirty="0" smtClean="0">
                <a:solidFill>
                  <a:srgbClr val="000066"/>
                </a:solidFill>
                <a:cs typeface="Times New Roman" pitchFamily="18" charset="0"/>
              </a:rPr>
              <a:t>2024  </a:t>
            </a:r>
            <a:r>
              <a:rPr lang="ru-RU" altLang="ru-RU" sz="1800" b="1" dirty="0">
                <a:solidFill>
                  <a:srgbClr val="000066"/>
                </a:solidFill>
                <a:cs typeface="Times New Roman" pitchFamily="18" charset="0"/>
              </a:rPr>
              <a:t>год   и на плановый период </a:t>
            </a:r>
            <a:r>
              <a:rPr lang="ru-RU" altLang="ru-RU" sz="1800" b="1" dirty="0" smtClean="0">
                <a:solidFill>
                  <a:srgbClr val="000066"/>
                </a:solidFill>
                <a:cs typeface="Times New Roman" pitchFamily="18" charset="0"/>
              </a:rPr>
              <a:t>2025 </a:t>
            </a:r>
            <a:r>
              <a:rPr lang="ru-RU" altLang="ru-RU" sz="1800" b="1" dirty="0">
                <a:solidFill>
                  <a:srgbClr val="000066"/>
                </a:solidFill>
                <a:cs typeface="Times New Roman" pitchFamily="18" charset="0"/>
              </a:rPr>
              <a:t>и </a:t>
            </a:r>
            <a:r>
              <a:rPr lang="ru-RU" altLang="ru-RU" sz="1800" b="1" dirty="0" smtClean="0">
                <a:solidFill>
                  <a:srgbClr val="000066"/>
                </a:solidFill>
                <a:cs typeface="Times New Roman" pitchFamily="18" charset="0"/>
              </a:rPr>
              <a:t>2026 </a:t>
            </a:r>
            <a:r>
              <a:rPr lang="ru-RU" altLang="ru-RU" sz="1800" b="1" dirty="0">
                <a:solidFill>
                  <a:srgbClr val="000066"/>
                </a:solidFill>
                <a:cs typeface="Times New Roman" pitchFamily="18" charset="0"/>
              </a:rPr>
              <a:t>годов</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79" name="Text Box 3"/>
          <p:cNvSpPr txBox="1">
            <a:spLocks noChangeArrowheads="1"/>
          </p:cNvSpPr>
          <p:nvPr/>
        </p:nvSpPr>
        <p:spPr bwMode="auto">
          <a:xfrm>
            <a:off x="369887" y="944956"/>
            <a:ext cx="8640763" cy="830997"/>
          </a:xfrm>
          <a:prstGeom prst="rect">
            <a:avLst/>
          </a:prstGeom>
          <a:noFill/>
          <a:ln w="9525">
            <a:noFill/>
            <a:miter lim="800000"/>
            <a:headEnd/>
            <a:tailEnd/>
          </a:ln>
        </p:spPr>
        <p:txBody>
          <a:bodyPr>
            <a:spAutoFit/>
          </a:bodyPr>
          <a:lstStyle/>
          <a:p>
            <a:pPr algn="ctr"/>
            <a:r>
              <a:rPr lang="ru-RU" sz="1600" b="1" dirty="0">
                <a:solidFill>
                  <a:schemeClr val="tx2"/>
                </a:solidFill>
              </a:rPr>
              <a:t>Структура налоговых и неналоговых доходов бюджета</a:t>
            </a:r>
          </a:p>
          <a:p>
            <a:pPr algn="ctr"/>
            <a:r>
              <a:rPr lang="ru-RU" sz="1600" b="1" dirty="0">
                <a:solidFill>
                  <a:schemeClr val="tx2"/>
                </a:solidFill>
              </a:rPr>
              <a:t>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на </a:t>
            </a:r>
            <a:r>
              <a:rPr lang="ru-RU" sz="1600" b="1" dirty="0" smtClean="0">
                <a:solidFill>
                  <a:schemeClr val="tx2"/>
                </a:solidFill>
              </a:rPr>
              <a:t>2024 </a:t>
            </a:r>
            <a:r>
              <a:rPr lang="ru-RU" sz="1600" b="1" dirty="0">
                <a:solidFill>
                  <a:schemeClr val="tx2"/>
                </a:solidFill>
              </a:rPr>
              <a:t>год </a:t>
            </a:r>
          </a:p>
          <a:p>
            <a:pPr algn="ctr"/>
            <a:r>
              <a:rPr lang="ru-RU" sz="1600" b="1" dirty="0">
                <a:solidFill>
                  <a:schemeClr val="tx2"/>
                </a:solidFill>
              </a:rPr>
              <a:t>всего налоговых и неналоговых доходов – </a:t>
            </a:r>
            <a:r>
              <a:rPr lang="ru-RU" sz="1600" b="1" dirty="0" smtClean="0">
                <a:solidFill>
                  <a:schemeClr val="tx2"/>
                </a:solidFill>
              </a:rPr>
              <a:t>54 239,2тыс</a:t>
            </a:r>
            <a:r>
              <a:rPr lang="ru-RU" sz="1600" b="1" dirty="0">
                <a:solidFill>
                  <a:schemeClr val="tx2"/>
                </a:solidFill>
              </a:rPr>
              <a:t>. рублей</a:t>
            </a:r>
          </a:p>
        </p:txBody>
      </p:sp>
      <p:graphicFrame>
        <p:nvGraphicFramePr>
          <p:cNvPr id="49178" name="Object 26"/>
          <p:cNvGraphicFramePr>
            <a:graphicFrameLocks noGrp="1" noChangeAspect="1"/>
          </p:cNvGraphicFramePr>
          <p:nvPr>
            <p:ph idx="4294967295"/>
            <p:extLst>
              <p:ext uri="{D42A27DB-BD31-4B8C-83A1-F6EECF244321}">
                <p14:modId xmlns:p14="http://schemas.microsoft.com/office/powerpoint/2010/main" val="3076268493"/>
              </p:ext>
            </p:extLst>
          </p:nvPr>
        </p:nvGraphicFramePr>
        <p:xfrm>
          <a:off x="325438" y="2055813"/>
          <a:ext cx="8636000" cy="3389312"/>
        </p:xfrm>
        <a:graphic>
          <a:graphicData uri="http://schemas.openxmlformats.org/presentationml/2006/ole">
            <mc:AlternateContent xmlns:mc="http://schemas.openxmlformats.org/markup-compatibility/2006">
              <mc:Choice xmlns:v="urn:schemas-microsoft-com:vml" Requires="v">
                <p:oleObj spid="_x0000_s49923" name="Лист" r:id="rId4" imgW="8953388" imgH="3514725" progId="Excel.Sheet.8">
                  <p:embed/>
                </p:oleObj>
              </mc:Choice>
              <mc:Fallback>
                <p:oleObj name="Лист" r:id="rId4" imgW="8953388" imgH="3514725" progId="Excel.Sheet.8">
                  <p:embed/>
                  <p:pic>
                    <p:nvPicPr>
                      <p:cNvPr id="0" name="Picture 185"/>
                      <p:cNvPicPr>
                        <a:picLocks noGrp="1" noChangeAspect="1" noChangeArrowheads="1"/>
                      </p:cNvPicPr>
                      <p:nvPr/>
                    </p:nvPicPr>
                    <p:blipFill>
                      <a:blip r:embed="rId5"/>
                      <a:srcRect/>
                      <a:stretch>
                        <a:fillRect/>
                      </a:stretch>
                    </p:blipFill>
                    <p:spPr bwMode="auto">
                      <a:xfrm>
                        <a:off x="325438" y="2055813"/>
                        <a:ext cx="8636000" cy="3389312"/>
                      </a:xfrm>
                      <a:prstGeom prst="rect">
                        <a:avLst/>
                      </a:prstGeom>
                      <a:noFill/>
                      <a:extLst/>
                    </p:spPr>
                  </p:pic>
                </p:oleObj>
              </mc:Fallback>
            </mc:AlternateContent>
          </a:graphicData>
        </a:graphic>
      </p:graphicFrame>
      <p:sp>
        <p:nvSpPr>
          <p:cNvPr id="49180"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2AA3E5CD-43A1-43F6-8D9E-B0CE11DDD2CB}" type="slidenum">
              <a:rPr lang="en-US" altLang="ru-RU" sz="1200">
                <a:solidFill>
                  <a:srgbClr val="898989"/>
                </a:solidFill>
                <a:latin typeface="Calibri" pitchFamily="34" charset="0"/>
              </a:rPr>
              <a:pPr algn="r"/>
              <a:t>37</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980728"/>
            <a:ext cx="8229600" cy="883568"/>
          </a:xfrm>
        </p:spPr>
        <p:txBody>
          <a:bodyPr/>
          <a:lstStyle/>
          <a:p>
            <a:pPr algn="ctr"/>
            <a:r>
              <a:rPr lang="ru-RU" sz="1600" b="1" dirty="0" smtClean="0">
                <a:solidFill>
                  <a:schemeClr val="tx2"/>
                </a:solidFill>
                <a:latin typeface="Times New Roman" pitchFamily="18" charset="0"/>
                <a:cs typeface="Times New Roman" pitchFamily="18" charset="0"/>
              </a:rPr>
              <a:t>Структура налоговых и неналоговых доходов бюджета</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 муниципального образования «Демидовский район» Смоленской области на 2025 год </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всего налоговых и неналоговых доходов – 56 941,8 тыс. рублей</a:t>
            </a:r>
            <a:endParaRPr lang="ru-RU" dirty="0"/>
          </a:p>
        </p:txBody>
      </p:sp>
      <p:graphicFrame>
        <p:nvGraphicFramePr>
          <p:cNvPr id="168962" name="Object 2"/>
          <p:cNvGraphicFramePr>
            <a:graphicFrameLocks noGrp="1" noChangeAspect="1"/>
          </p:cNvGraphicFramePr>
          <p:nvPr>
            <p:extLst>
              <p:ext uri="{D42A27DB-BD31-4B8C-83A1-F6EECF244321}">
                <p14:modId xmlns:p14="http://schemas.microsoft.com/office/powerpoint/2010/main" val="4045142537"/>
              </p:ext>
            </p:extLst>
          </p:nvPr>
        </p:nvGraphicFramePr>
        <p:xfrm>
          <a:off x="468313" y="2133600"/>
          <a:ext cx="8405812" cy="3917950"/>
        </p:xfrm>
        <a:graphic>
          <a:graphicData uri="http://schemas.openxmlformats.org/presentationml/2006/ole">
            <mc:AlternateContent xmlns:mc="http://schemas.openxmlformats.org/markup-compatibility/2006">
              <mc:Choice xmlns:v="urn:schemas-microsoft-com:vml" Requires="v">
                <p:oleObj spid="_x0000_s169593" name="Лист" r:id="rId4" imgW="8372475" imgH="3248137" progId="Excel.Sheet.8">
                  <p:embed/>
                </p:oleObj>
              </mc:Choice>
              <mc:Fallback>
                <p:oleObj name="Лист" r:id="rId4" imgW="8372475" imgH="3248137" progId="Excel.Sheet.8">
                  <p:embed/>
                  <p:pic>
                    <p:nvPicPr>
                      <p:cNvPr id="0" name="Picture 48"/>
                      <p:cNvPicPr>
                        <a:picLocks noGrp="1" noChangeAspect="1" noChangeArrowheads="1"/>
                      </p:cNvPicPr>
                      <p:nvPr/>
                    </p:nvPicPr>
                    <p:blipFill>
                      <a:blip r:embed="rId5"/>
                      <a:srcRect/>
                      <a:stretch>
                        <a:fillRect/>
                      </a:stretch>
                    </p:blipFill>
                    <p:spPr bwMode="auto">
                      <a:xfrm>
                        <a:off x="468313" y="2133600"/>
                        <a:ext cx="8405812" cy="3917950"/>
                      </a:xfrm>
                      <a:prstGeom prst="rect">
                        <a:avLst/>
                      </a:prstGeom>
                      <a:noFill/>
                      <a:extLst/>
                    </p:spPr>
                  </p:pic>
                </p:oleObj>
              </mc:Fallback>
            </mc:AlternateContent>
          </a:graphicData>
        </a:graphic>
      </p:graphicFrame>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5"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340768"/>
            <a:ext cx="8229600" cy="955576"/>
          </a:xfrm>
        </p:spPr>
        <p:txBody>
          <a:bodyPr/>
          <a:lstStyle/>
          <a:p>
            <a:pPr algn="ctr"/>
            <a:r>
              <a:rPr lang="ru-RU" sz="1600" b="1" dirty="0" smtClean="0">
                <a:solidFill>
                  <a:schemeClr val="tx2"/>
                </a:solidFill>
                <a:latin typeface="Times New Roman" pitchFamily="18" charset="0"/>
                <a:cs typeface="Times New Roman" pitchFamily="18" charset="0"/>
              </a:rPr>
              <a:t>Структура налоговых и неналоговых доходов бюджета</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 муниципального образования «Демидовский район» Смоленской области на 2026 год </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всего налоговых и неналоговых доходов – 60 212,8 тыс. рублей</a:t>
            </a:r>
            <a:endParaRPr lang="ru-RU" dirty="0"/>
          </a:p>
        </p:txBody>
      </p:sp>
      <p:graphicFrame>
        <p:nvGraphicFramePr>
          <p:cNvPr id="168962" name="Object 2"/>
          <p:cNvGraphicFramePr>
            <a:graphicFrameLocks noGrp="1" noChangeAspect="1"/>
          </p:cNvGraphicFramePr>
          <p:nvPr>
            <p:extLst>
              <p:ext uri="{D42A27DB-BD31-4B8C-83A1-F6EECF244321}">
                <p14:modId xmlns:p14="http://schemas.microsoft.com/office/powerpoint/2010/main" val="3050352934"/>
              </p:ext>
            </p:extLst>
          </p:nvPr>
        </p:nvGraphicFramePr>
        <p:xfrm>
          <a:off x="511175" y="2276475"/>
          <a:ext cx="8339138" cy="4457700"/>
        </p:xfrm>
        <a:graphic>
          <a:graphicData uri="http://schemas.openxmlformats.org/presentationml/2006/ole">
            <mc:AlternateContent xmlns:mc="http://schemas.openxmlformats.org/markup-compatibility/2006">
              <mc:Choice xmlns:v="urn:schemas-microsoft-com:vml" Requires="v">
                <p:oleObj spid="_x0000_s170618" name="Лист" r:id="rId4" imgW="8372475" imgH="3733912" progId="Excel.Sheet.8">
                  <p:embed/>
                </p:oleObj>
              </mc:Choice>
              <mc:Fallback>
                <p:oleObj name="Лист" r:id="rId4" imgW="8372475" imgH="3733912" progId="Excel.Sheet.8">
                  <p:embed/>
                  <p:pic>
                    <p:nvPicPr>
                      <p:cNvPr id="0" name="Picture 48"/>
                      <p:cNvPicPr>
                        <a:picLocks noGrp="1" noChangeAspect="1" noChangeArrowheads="1"/>
                      </p:cNvPicPr>
                      <p:nvPr/>
                    </p:nvPicPr>
                    <p:blipFill>
                      <a:blip r:embed="rId5"/>
                      <a:srcRect/>
                      <a:stretch>
                        <a:fillRect/>
                      </a:stretch>
                    </p:blipFill>
                    <p:spPr bwMode="auto">
                      <a:xfrm>
                        <a:off x="511175" y="2276475"/>
                        <a:ext cx="8339138" cy="4457700"/>
                      </a:xfrm>
                      <a:prstGeom prst="rect">
                        <a:avLst/>
                      </a:prstGeom>
                      <a:noFill/>
                      <a:extLst/>
                    </p:spPr>
                  </p:pic>
                </p:oleObj>
              </mc:Fallback>
            </mc:AlternateContent>
          </a:graphicData>
        </a:graphic>
      </p:graphicFrame>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5"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36096" y="1340768"/>
            <a:ext cx="3510632" cy="307777"/>
          </a:xfrm>
          <a:prstGeom prst="rect">
            <a:avLst/>
          </a:prstGeom>
          <a:solidFill>
            <a:schemeClr val="accent5"/>
          </a:solidFill>
        </p:spPr>
        <p:txBody>
          <a:bodyPr wrap="square" rtlCol="0">
            <a:spAutoFit/>
          </a:bodyPr>
          <a:lstStyle/>
          <a:p>
            <a:r>
              <a:rPr lang="ru-RU" b="1" i="1" dirty="0" smtClean="0">
                <a:solidFill>
                  <a:srgbClr val="000066"/>
                </a:solidFill>
                <a:effectLst/>
              </a:rPr>
              <a:t>Контактная информация                        </a:t>
            </a:r>
            <a:r>
              <a:rPr lang="ru-RU" sz="1200" b="1" i="1" dirty="0" smtClean="0">
                <a:solidFill>
                  <a:srgbClr val="000066"/>
                </a:solidFill>
                <a:effectLst/>
              </a:rPr>
              <a:t>91</a:t>
            </a:r>
            <a:endParaRPr lang="ru-RU" sz="1200" b="1" i="1" dirty="0">
              <a:solidFill>
                <a:srgbClr val="000066"/>
              </a:solidFill>
              <a:effectLst/>
            </a:endParaRPr>
          </a:p>
        </p:txBody>
      </p:sp>
      <p:sp>
        <p:nvSpPr>
          <p:cNvPr id="8" name="TextBox 7"/>
          <p:cNvSpPr txBox="1"/>
          <p:nvPr/>
        </p:nvSpPr>
        <p:spPr>
          <a:xfrm>
            <a:off x="5724128" y="44624"/>
            <a:ext cx="3384376" cy="400110"/>
          </a:xfrm>
          <a:prstGeom prst="rect">
            <a:avLst/>
          </a:prstGeom>
          <a:noFill/>
        </p:spPr>
        <p:txBody>
          <a:bodyPr wrap="square" rtlCol="0">
            <a:spAutoFit/>
          </a:bodyPr>
          <a:lstStyle/>
          <a:p>
            <a:pPr algn="ctr"/>
            <a:r>
              <a:rPr lang="ru-RU" sz="2000" i="1" dirty="0" smtClean="0">
                <a:solidFill>
                  <a:srgbClr val="000066"/>
                </a:solidFill>
                <a:effectLst>
                  <a:outerShdw blurRad="38100" dist="38100" dir="2700000" algn="tl">
                    <a:srgbClr val="000000">
                      <a:alpha val="43137"/>
                    </a:srgbClr>
                  </a:outerShdw>
                </a:effectLst>
              </a:rPr>
              <a:t>Содержание</a:t>
            </a:r>
            <a:endParaRPr lang="ru-RU" sz="2000" i="1" dirty="0">
              <a:solidFill>
                <a:srgbClr val="000066"/>
              </a:solidFill>
              <a:effectLst>
                <a:outerShdw blurRad="38100" dist="38100" dir="2700000" algn="tl">
                  <a:srgbClr val="000000">
                    <a:alpha val="43137"/>
                  </a:srgbClr>
                </a:outerShdw>
              </a:effectLst>
            </a:endParaRPr>
          </a:p>
        </p:txBody>
      </p:sp>
      <p:graphicFrame>
        <p:nvGraphicFramePr>
          <p:cNvPr id="9" name="Таблица 8"/>
          <p:cNvGraphicFramePr>
            <a:graphicFrameLocks noGrp="1"/>
          </p:cNvGraphicFramePr>
          <p:nvPr>
            <p:extLst>
              <p:ext uri="{D42A27DB-BD31-4B8C-83A1-F6EECF244321}">
                <p14:modId xmlns:p14="http://schemas.microsoft.com/office/powerpoint/2010/main" val="2303421459"/>
              </p:ext>
            </p:extLst>
          </p:nvPr>
        </p:nvGraphicFramePr>
        <p:xfrm>
          <a:off x="345406" y="444734"/>
          <a:ext cx="8597204" cy="928152"/>
        </p:xfrm>
        <a:graphic>
          <a:graphicData uri="http://schemas.openxmlformats.org/drawingml/2006/table">
            <a:tbl>
              <a:tblPr firstRow="1" bandRow="1">
                <a:tableStyleId>{7DF18680-E054-41AD-8BC1-D1AEF772440D}</a:tableStyleId>
              </a:tblPr>
              <a:tblGrid>
                <a:gridCol w="7852959"/>
                <a:gridCol w="744245"/>
              </a:tblGrid>
              <a:tr h="314504">
                <a:tc gridSpan="2">
                  <a:txBody>
                    <a:bodyPr/>
                    <a:lstStyle/>
                    <a:p>
                      <a:pPr algn="r"/>
                      <a:r>
                        <a:rPr lang="ru-RU" b="1" i="1" dirty="0" smtClean="0">
                          <a:solidFill>
                            <a:srgbClr val="000066"/>
                          </a:solidFill>
                          <a:effectLst/>
                          <a:latin typeface="Times New Roman" panose="02020603050405020304" pitchFamily="18" charset="0"/>
                          <a:cs typeface="Times New Roman" panose="02020603050405020304" pitchFamily="18" charset="0"/>
                        </a:rPr>
                        <a:t>Раздел </a:t>
                      </a:r>
                      <a:r>
                        <a:rPr lang="en-US" b="1" i="1" dirty="0" smtClean="0">
                          <a:solidFill>
                            <a:srgbClr val="000066"/>
                          </a:solidFill>
                          <a:effectLst/>
                          <a:latin typeface="Times New Roman" panose="02020603050405020304" pitchFamily="18" charset="0"/>
                          <a:cs typeface="Times New Roman" panose="02020603050405020304" pitchFamily="18" charset="0"/>
                        </a:rPr>
                        <a:t>III</a:t>
                      </a:r>
                      <a:r>
                        <a:rPr lang="ru-RU" b="1" i="1" dirty="0" smtClean="0">
                          <a:solidFill>
                            <a:srgbClr val="000066"/>
                          </a:solidFill>
                          <a:effectLst/>
                          <a:latin typeface="Times New Roman" panose="02020603050405020304" pitchFamily="18" charset="0"/>
                          <a:cs typeface="Times New Roman" panose="02020603050405020304" pitchFamily="18" charset="0"/>
                        </a:rPr>
                        <a:t>.</a:t>
                      </a:r>
                      <a:r>
                        <a:rPr lang="ru-RU" b="1" i="1" baseline="0" dirty="0" smtClean="0">
                          <a:solidFill>
                            <a:srgbClr val="000066"/>
                          </a:solidFill>
                          <a:effectLst/>
                          <a:latin typeface="Times New Roman" panose="02020603050405020304" pitchFamily="18" charset="0"/>
                          <a:cs typeface="Times New Roman" panose="02020603050405020304" pitchFamily="18" charset="0"/>
                        </a:rPr>
                        <a:t> </a:t>
                      </a:r>
                      <a:r>
                        <a:rPr lang="ru-RU" b="1" i="1" dirty="0" smtClean="0">
                          <a:solidFill>
                            <a:srgbClr val="000066"/>
                          </a:solidFill>
                          <a:effectLst/>
                          <a:latin typeface="Times New Roman" panose="02020603050405020304" pitchFamily="18" charset="0"/>
                          <a:cs typeface="Times New Roman" panose="02020603050405020304" pitchFamily="18" charset="0"/>
                        </a:rPr>
                        <a:t>Источники финансирования</a:t>
                      </a:r>
                      <a:endParaRPr lang="ru-RU" b="1" i="1" dirty="0">
                        <a:solidFill>
                          <a:srgbClr val="000066"/>
                        </a:solidFill>
                        <a:effectLst/>
                        <a:latin typeface="Times New Roman" panose="02020603050405020304" pitchFamily="18" charset="0"/>
                        <a:cs typeface="Times New Roman" panose="02020603050405020304" pitchFamily="18" charset="0"/>
                      </a:endParaRPr>
                    </a:p>
                  </a:txBody>
                  <a:tcPr marL="72000" marR="72000" marT="0" marB="0" anchor="ctr"/>
                </a:tc>
                <a:tc hMerge="1">
                  <a:txBody>
                    <a:bodyPr/>
                    <a:lstStyle/>
                    <a:p>
                      <a:endParaRPr lang="ru-RU" dirty="0"/>
                    </a:p>
                  </a:txBody>
                  <a:tcPr/>
                </a:tc>
              </a:tr>
              <a:tr h="325616">
                <a:tc>
                  <a:txBody>
                    <a:bodyPr/>
                    <a:lstStyle/>
                    <a:p>
                      <a:pPr algn="r"/>
                      <a:r>
                        <a:rPr lang="ru-RU" sz="1000" b="1" dirty="0" smtClean="0">
                          <a:solidFill>
                            <a:srgbClr val="000066"/>
                          </a:solidFill>
                          <a:latin typeface="Bad Script" panose="02000000000000000000" pitchFamily="2" charset="0"/>
                        </a:rPr>
                        <a:t>Источники</a:t>
                      </a:r>
                      <a:r>
                        <a:rPr lang="ru-RU" sz="1000" b="1" baseline="0" dirty="0" smtClean="0">
                          <a:solidFill>
                            <a:srgbClr val="000066"/>
                          </a:solidFill>
                          <a:latin typeface="Bad Script" panose="02000000000000000000" pitchFamily="2" charset="0"/>
                        </a:rPr>
                        <a:t> финансирования дефицита бюджета </a:t>
                      </a:r>
                      <a:r>
                        <a:rPr lang="ru-RU" sz="1000" b="1" dirty="0" smtClean="0">
                          <a:solidFill>
                            <a:srgbClr val="000066"/>
                          </a:solidFill>
                          <a:latin typeface="Bad Script" panose="02000000000000000000" pitchFamily="2" charset="0"/>
                        </a:rPr>
                        <a:t>муниципального образования «Демидовский  район» Смоленской области</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87</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Муниципальный долг</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88-90</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bl>
          </a:graphicData>
        </a:graphic>
      </p:graphicFrame>
    </p:spTree>
    <p:extLst>
      <p:ext uri="{BB962C8B-B14F-4D97-AF65-F5344CB8AC3E}">
        <p14:creationId xmlns:p14="http://schemas.microsoft.com/office/powerpoint/2010/main" val="7118068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51" name="Text Box 3"/>
          <p:cNvSpPr txBox="1">
            <a:spLocks noChangeArrowheads="1"/>
          </p:cNvSpPr>
          <p:nvPr/>
        </p:nvSpPr>
        <p:spPr bwMode="auto">
          <a:xfrm>
            <a:off x="539552" y="980728"/>
            <a:ext cx="8215312" cy="830997"/>
          </a:xfrm>
          <a:prstGeom prst="rect">
            <a:avLst/>
          </a:prstGeom>
          <a:noFill/>
          <a:ln w="9525">
            <a:noFill/>
            <a:miter lim="800000"/>
            <a:headEnd/>
            <a:tailEnd/>
          </a:ln>
        </p:spPr>
        <p:txBody>
          <a:bodyPr>
            <a:spAutoFit/>
          </a:bodyPr>
          <a:lstStyle/>
          <a:p>
            <a:pPr algn="ctr"/>
            <a:r>
              <a:rPr lang="ru-RU" sz="1600" b="1" dirty="0">
                <a:solidFill>
                  <a:schemeClr val="tx2"/>
                </a:solidFill>
              </a:rPr>
              <a:t>Динамика поступления налоговых доходов в </a:t>
            </a:r>
            <a:r>
              <a:rPr lang="ru-RU" sz="1600" b="1" dirty="0" smtClean="0">
                <a:solidFill>
                  <a:schemeClr val="tx2"/>
                </a:solidFill>
              </a:rPr>
              <a:t>бюджет </a:t>
            </a:r>
            <a:r>
              <a:rPr lang="ru-RU" sz="1600" b="1" dirty="0">
                <a:solidFill>
                  <a:schemeClr val="tx2"/>
                </a:solidFill>
              </a:rPr>
              <a:t>муниципального </a:t>
            </a:r>
            <a:r>
              <a:rPr lang="ru-RU" sz="1600" b="1" dirty="0" smtClean="0">
                <a:solidFill>
                  <a:schemeClr val="tx2"/>
                </a:solidFill>
              </a:rPr>
              <a:t>образования «Демидовский район» Смоленской области  </a:t>
            </a:r>
            <a:r>
              <a:rPr lang="ru-RU" sz="1600" b="1" dirty="0">
                <a:solidFill>
                  <a:schemeClr val="tx2"/>
                </a:solidFill>
              </a:rPr>
              <a:t>с </a:t>
            </a:r>
            <a:r>
              <a:rPr lang="ru-RU" sz="1600" b="1" dirty="0" smtClean="0">
                <a:solidFill>
                  <a:schemeClr val="tx2"/>
                </a:solidFill>
              </a:rPr>
              <a:t>2024 </a:t>
            </a:r>
            <a:r>
              <a:rPr lang="ru-RU" sz="1600" b="1" dirty="0">
                <a:solidFill>
                  <a:schemeClr val="tx2"/>
                </a:solidFill>
              </a:rPr>
              <a:t>по </a:t>
            </a:r>
            <a:r>
              <a:rPr lang="ru-RU" sz="1600" b="1" dirty="0" smtClean="0">
                <a:solidFill>
                  <a:schemeClr val="tx2"/>
                </a:solidFill>
              </a:rPr>
              <a:t>2026</a:t>
            </a:r>
          </a:p>
          <a:p>
            <a:pPr algn="ctr"/>
            <a:r>
              <a:rPr lang="ru-RU" sz="1600" b="1" dirty="0" smtClean="0">
                <a:solidFill>
                  <a:schemeClr val="tx2"/>
                </a:solidFill>
              </a:rPr>
              <a:t> </a:t>
            </a:r>
            <a:r>
              <a:rPr lang="ru-RU" sz="1600" b="1" dirty="0">
                <a:solidFill>
                  <a:schemeClr val="tx2"/>
                </a:solidFill>
              </a:rPr>
              <a:t>годы, тыс. </a:t>
            </a:r>
            <a:r>
              <a:rPr lang="ru-RU" sz="1600" b="1" dirty="0" smtClean="0">
                <a:solidFill>
                  <a:schemeClr val="tx2"/>
                </a:solidFill>
              </a:rPr>
              <a:t>рублей</a:t>
            </a:r>
          </a:p>
        </p:txBody>
      </p:sp>
      <p:graphicFrame>
        <p:nvGraphicFramePr>
          <p:cNvPr id="52250" name="Object 26"/>
          <p:cNvGraphicFramePr>
            <a:graphicFrameLocks noGrp="1" noChangeAspect="1"/>
          </p:cNvGraphicFramePr>
          <p:nvPr>
            <p:ph idx="4294967295"/>
            <p:extLst>
              <p:ext uri="{D42A27DB-BD31-4B8C-83A1-F6EECF244321}">
                <p14:modId xmlns:p14="http://schemas.microsoft.com/office/powerpoint/2010/main" val="1092956801"/>
              </p:ext>
            </p:extLst>
          </p:nvPr>
        </p:nvGraphicFramePr>
        <p:xfrm>
          <a:off x="633413" y="1917700"/>
          <a:ext cx="8524875" cy="3657600"/>
        </p:xfrm>
        <a:graphic>
          <a:graphicData uri="http://schemas.openxmlformats.org/presentationml/2006/ole">
            <mc:AlternateContent xmlns:mc="http://schemas.openxmlformats.org/markup-compatibility/2006">
              <mc:Choice xmlns:v="urn:schemas-microsoft-com:vml" Requires="v">
                <p:oleObj spid="_x0000_s52993" name="Лист" r:id="rId4" imgW="8324738" imgH="3571875" progId="Excel.Sheet.8">
                  <p:embed/>
                </p:oleObj>
              </mc:Choice>
              <mc:Fallback>
                <p:oleObj name="Лист" r:id="rId4" imgW="8324738" imgH="3571875" progId="Excel.Sheet.8">
                  <p:embed/>
                  <p:pic>
                    <p:nvPicPr>
                      <p:cNvPr id="0" name="Picture 182"/>
                      <p:cNvPicPr>
                        <a:picLocks noGrp="1" noChangeAspect="1" noChangeArrowheads="1"/>
                      </p:cNvPicPr>
                      <p:nvPr/>
                    </p:nvPicPr>
                    <p:blipFill>
                      <a:blip r:embed="rId5"/>
                      <a:srcRect/>
                      <a:stretch>
                        <a:fillRect/>
                      </a:stretch>
                    </p:blipFill>
                    <p:spPr bwMode="auto">
                      <a:xfrm>
                        <a:off x="633413" y="1917700"/>
                        <a:ext cx="8524875" cy="3657600"/>
                      </a:xfrm>
                      <a:prstGeom prst="rect">
                        <a:avLst/>
                      </a:prstGeom>
                      <a:noFill/>
                      <a:extLst/>
                    </p:spPr>
                  </p:pic>
                </p:oleObj>
              </mc:Fallback>
            </mc:AlternateContent>
          </a:graphicData>
        </a:graphic>
      </p:graphicFrame>
      <p:sp>
        <p:nvSpPr>
          <p:cNvPr id="52252"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D7FB315D-9767-4C7D-8E6E-447066BF7365}" type="slidenum">
              <a:rPr lang="en-US" altLang="ru-RU" sz="1200">
                <a:solidFill>
                  <a:srgbClr val="898989"/>
                </a:solidFill>
                <a:latin typeface="Calibri" pitchFamily="34" charset="0"/>
              </a:rPr>
              <a:pPr algn="r"/>
              <a:t>40</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ext Box 3"/>
          <p:cNvSpPr txBox="1">
            <a:spLocks noChangeArrowheads="1"/>
          </p:cNvSpPr>
          <p:nvPr/>
        </p:nvSpPr>
        <p:spPr bwMode="auto">
          <a:xfrm>
            <a:off x="611560" y="1484784"/>
            <a:ext cx="8070850" cy="584775"/>
          </a:xfrm>
          <a:prstGeom prst="rect">
            <a:avLst/>
          </a:prstGeom>
          <a:noFill/>
          <a:ln w="9525">
            <a:noFill/>
            <a:miter lim="800000"/>
            <a:headEnd/>
            <a:tailEnd/>
          </a:ln>
        </p:spPr>
        <p:txBody>
          <a:bodyPr>
            <a:spAutoFit/>
          </a:bodyPr>
          <a:lstStyle/>
          <a:p>
            <a:pPr algn="ctr"/>
            <a:r>
              <a:rPr lang="ru-RU" sz="1600" b="1" dirty="0">
                <a:solidFill>
                  <a:schemeClr val="tx2"/>
                </a:solidFill>
              </a:rPr>
              <a:t>Динамика поступления неналоговых доходов в бюджет </a:t>
            </a:r>
            <a:r>
              <a:rPr lang="ru-RU" sz="1600" b="1" dirty="0" smtClean="0">
                <a:solidFill>
                  <a:schemeClr val="tx2"/>
                </a:solidFill>
              </a:rPr>
              <a:t>Демидовского </a:t>
            </a:r>
            <a:r>
              <a:rPr lang="ru-RU" sz="1600" b="1" dirty="0">
                <a:solidFill>
                  <a:schemeClr val="tx2"/>
                </a:solidFill>
              </a:rPr>
              <a:t>муниципального района с </a:t>
            </a:r>
            <a:r>
              <a:rPr lang="ru-RU" sz="1600" b="1" dirty="0" smtClean="0">
                <a:solidFill>
                  <a:schemeClr val="tx2"/>
                </a:solidFill>
              </a:rPr>
              <a:t>2024 </a:t>
            </a:r>
            <a:r>
              <a:rPr lang="ru-RU" sz="1600" b="1" dirty="0">
                <a:solidFill>
                  <a:schemeClr val="tx2"/>
                </a:solidFill>
              </a:rPr>
              <a:t>по </a:t>
            </a:r>
            <a:r>
              <a:rPr lang="ru-RU" sz="1600" b="1" dirty="0" smtClean="0">
                <a:solidFill>
                  <a:schemeClr val="tx2"/>
                </a:solidFill>
              </a:rPr>
              <a:t>2026 </a:t>
            </a:r>
            <a:r>
              <a:rPr lang="ru-RU" sz="1600" b="1" dirty="0">
                <a:solidFill>
                  <a:schemeClr val="tx2"/>
                </a:solidFill>
              </a:rPr>
              <a:t>годы</a:t>
            </a:r>
          </a:p>
        </p:txBody>
      </p:sp>
      <p:graphicFrame>
        <p:nvGraphicFramePr>
          <p:cNvPr id="75778" name="Object 5"/>
          <p:cNvGraphicFramePr>
            <a:graphicFrameLocks noGrp="1" noChangeAspect="1"/>
          </p:cNvGraphicFramePr>
          <p:nvPr>
            <p:ph idx="4294967295"/>
            <p:extLst>
              <p:ext uri="{D42A27DB-BD31-4B8C-83A1-F6EECF244321}">
                <p14:modId xmlns:p14="http://schemas.microsoft.com/office/powerpoint/2010/main" val="2370218626"/>
              </p:ext>
            </p:extLst>
          </p:nvPr>
        </p:nvGraphicFramePr>
        <p:xfrm>
          <a:off x="254000" y="2060575"/>
          <a:ext cx="8588375" cy="3462338"/>
        </p:xfrm>
        <a:graphic>
          <a:graphicData uri="http://schemas.openxmlformats.org/presentationml/2006/ole">
            <mc:AlternateContent xmlns:mc="http://schemas.openxmlformats.org/markup-compatibility/2006">
              <mc:Choice xmlns:v="urn:schemas-microsoft-com:vml" Requires="v">
                <p:oleObj spid="_x0000_s76524" name="Лист" r:id="rId5" imgW="8315325" imgH="3352688" progId="Excel.Sheet.8">
                  <p:embed/>
                </p:oleObj>
              </mc:Choice>
              <mc:Fallback>
                <p:oleObj name="Лист" r:id="rId5" imgW="8315325" imgH="3352688" progId="Excel.Sheet.8">
                  <p:embed/>
                  <p:pic>
                    <p:nvPicPr>
                      <p:cNvPr id="0" name="Picture 158"/>
                      <p:cNvPicPr>
                        <a:picLocks noGrp="1" noChangeAspect="1" noChangeArrowheads="1"/>
                      </p:cNvPicPr>
                      <p:nvPr/>
                    </p:nvPicPr>
                    <p:blipFill>
                      <a:blip r:embed="rId6"/>
                      <a:srcRect/>
                      <a:stretch>
                        <a:fillRect/>
                      </a:stretch>
                    </p:blipFill>
                    <p:spPr bwMode="auto">
                      <a:xfrm>
                        <a:off x="254000" y="2060575"/>
                        <a:ext cx="8588375" cy="34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780"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2DD59EC3-A1D8-42C0-A2D5-52C07F35C6E4}" type="slidenum">
              <a:rPr lang="en-US" altLang="ru-RU" sz="1200">
                <a:solidFill>
                  <a:srgbClr val="898989"/>
                </a:solidFill>
                <a:latin typeface="Calibri" pitchFamily="34" charset="0"/>
              </a:rPr>
              <a:pPr algn="r"/>
              <a:t>41</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078678200"/>
              </p:ext>
            </p:extLst>
          </p:nvPr>
        </p:nvGraphicFramePr>
        <p:xfrm>
          <a:off x="320936" y="2060848"/>
          <a:ext cx="8643999" cy="4556700"/>
        </p:xfrm>
        <a:graphic>
          <a:graphicData uri="http://schemas.openxmlformats.org/drawingml/2006/table">
            <a:tbl>
              <a:tblPr firstRow="1" bandRow="1">
                <a:tableStyleId>{5C22544A-7EE6-4342-B048-85BDC9FD1C3A}</a:tableStyleId>
              </a:tblPr>
              <a:tblGrid>
                <a:gridCol w="3854802"/>
                <a:gridCol w="1152128"/>
                <a:gridCol w="1080120"/>
                <a:gridCol w="936104"/>
                <a:gridCol w="792088"/>
                <a:gridCol w="828757"/>
              </a:tblGrid>
              <a:tr h="376580">
                <a:tc>
                  <a:txBody>
                    <a:bodyPr/>
                    <a:lstStyle/>
                    <a:p>
                      <a:r>
                        <a:rPr lang="ru-RU" dirty="0" smtClean="0"/>
                        <a:t>н</a:t>
                      </a:r>
                      <a:endParaRPr lang="ru-RU" dirty="0"/>
                    </a:p>
                  </a:txBody>
                  <a:tcPr>
                    <a:noFill/>
                  </a:tcPr>
                </a:tc>
                <a:tc>
                  <a:txBody>
                    <a:bodyPr/>
                    <a:lstStyle/>
                    <a:p>
                      <a:pPr algn="ctr"/>
                      <a:r>
                        <a:rPr lang="ru-RU" dirty="0" smtClean="0"/>
                        <a:t>2022 факт</a:t>
                      </a:r>
                      <a:endParaRPr lang="ru-RU" dirty="0"/>
                    </a:p>
                  </a:txBody>
                  <a:tcPr/>
                </a:tc>
                <a:tc>
                  <a:txBody>
                    <a:bodyPr/>
                    <a:lstStyle/>
                    <a:p>
                      <a:pPr algn="ctr"/>
                      <a:r>
                        <a:rPr lang="ru-RU" dirty="0" smtClean="0"/>
                        <a:t>2023</a:t>
                      </a:r>
                    </a:p>
                    <a:p>
                      <a:pPr algn="ctr"/>
                      <a:r>
                        <a:rPr lang="ru-RU" dirty="0" smtClean="0"/>
                        <a:t>оценка</a:t>
                      </a:r>
                      <a:endParaRPr lang="ru-RU" dirty="0"/>
                    </a:p>
                  </a:txBody>
                  <a:tcPr/>
                </a:tc>
                <a:tc>
                  <a:txBody>
                    <a:bodyPr/>
                    <a:lstStyle/>
                    <a:p>
                      <a:pPr algn="ctr"/>
                      <a:r>
                        <a:rPr lang="ru-RU" dirty="0" smtClean="0"/>
                        <a:t>2024</a:t>
                      </a:r>
                    </a:p>
                    <a:p>
                      <a:pPr algn="ctr"/>
                      <a:r>
                        <a:rPr lang="ru-RU" dirty="0" smtClean="0"/>
                        <a:t>план</a:t>
                      </a:r>
                      <a:endParaRPr lang="ru-RU" dirty="0"/>
                    </a:p>
                  </a:txBody>
                  <a:tcPr/>
                </a:tc>
                <a:tc>
                  <a:txBody>
                    <a:bodyPr/>
                    <a:lstStyle/>
                    <a:p>
                      <a:pPr algn="ctr"/>
                      <a:r>
                        <a:rPr lang="ru-RU" dirty="0" smtClean="0"/>
                        <a:t>2025план</a:t>
                      </a:r>
                      <a:endParaRPr lang="ru-RU" dirty="0"/>
                    </a:p>
                  </a:txBody>
                  <a:tcPr/>
                </a:tc>
                <a:tc>
                  <a:txBody>
                    <a:bodyPr/>
                    <a:lstStyle/>
                    <a:p>
                      <a:pPr algn="ctr"/>
                      <a:r>
                        <a:rPr lang="ru-RU" dirty="0" smtClean="0"/>
                        <a:t>2026 план</a:t>
                      </a:r>
                      <a:endParaRPr lang="ru-RU" dirty="0"/>
                    </a:p>
                  </a:txBody>
                  <a:tcPr/>
                </a:tc>
              </a:tr>
              <a:tr h="810974">
                <a:tc>
                  <a:txBody>
                    <a:bodyPr/>
                    <a:lstStyle/>
                    <a:p>
                      <a:pPr>
                        <a:spcAft>
                          <a:spcPts val="0"/>
                        </a:spcAft>
                      </a:pPr>
                      <a:r>
                        <a:rPr lang="ru-RU" sz="1600" dirty="0" smtClean="0">
                          <a:effectLst/>
                          <a:latin typeface="Times New Roman" pitchFamily="18" charset="0"/>
                          <a:cs typeface="Times New Roman" pitchFamily="18" charset="0"/>
                        </a:rPr>
                        <a:t>Налог на доходы с физических лиц</a:t>
                      </a:r>
                      <a:endParaRPr lang="ru-RU" sz="1600" dirty="0">
                        <a:effectLst/>
                        <a:latin typeface="Times New Roman" pitchFamily="18" charset="0"/>
                        <a:cs typeface="Times New Roman" pitchFamily="18" charset="0"/>
                      </a:endParaRPr>
                    </a:p>
                  </a:txBody>
                  <a:tcPr marL="66126" marR="66126" marT="0"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30 849,8</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34 316,4</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36 485,5 </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39</a:t>
                      </a:r>
                      <a:r>
                        <a:rPr lang="ru-RU" sz="1600" b="1" i="0" u="none" strike="noStrike" baseline="0" dirty="0" smtClean="0">
                          <a:solidFill>
                            <a:srgbClr val="000000"/>
                          </a:solidFill>
                          <a:latin typeface="Times New Roman" pitchFamily="18" charset="0"/>
                          <a:cs typeface="Times New Roman" pitchFamily="18" charset="0"/>
                        </a:rPr>
                        <a:t> 066,9</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42 065,9</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r>
              <a:tr h="692656">
                <a:tc>
                  <a:txBody>
                    <a:bodyPr/>
                    <a:lstStyle/>
                    <a:p>
                      <a:pPr>
                        <a:spcAft>
                          <a:spcPts val="0"/>
                        </a:spcAft>
                      </a:pPr>
                      <a:r>
                        <a:rPr lang="ru-RU" sz="1600" dirty="0" smtClean="0">
                          <a:effectLst/>
                          <a:latin typeface="Times New Roman" pitchFamily="18" charset="0"/>
                          <a:cs typeface="Times New Roman" pitchFamily="18" charset="0"/>
                        </a:rPr>
                        <a:t>Акцизы</a:t>
                      </a:r>
                      <a:endParaRPr lang="ru-RU" sz="1600" dirty="0">
                        <a:effectLst/>
                        <a:latin typeface="Times New Roman" pitchFamily="18" charset="0"/>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10 826,4</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10</a:t>
                      </a:r>
                      <a:r>
                        <a:rPr lang="ru-RU" sz="1600" b="1" i="0" u="none" strike="noStrike" baseline="0" dirty="0" smtClean="0">
                          <a:solidFill>
                            <a:schemeClr val="tx1"/>
                          </a:solidFill>
                          <a:latin typeface="Times New Roman" pitchFamily="18" charset="0"/>
                          <a:cs typeface="Times New Roman" pitchFamily="18" charset="0"/>
                        </a:rPr>
                        <a:t> 896,2</a:t>
                      </a:r>
                      <a:endParaRPr lang="ru-RU" sz="1600" b="1" i="0" u="none" strike="noStrike" dirty="0" smtClean="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10 947,3</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11 244,3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11 237,8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864096">
                <a:tc>
                  <a:txBody>
                    <a:bodyPr/>
                    <a:lstStyle/>
                    <a:p>
                      <a:pPr>
                        <a:spcAft>
                          <a:spcPts val="0"/>
                        </a:spcAft>
                      </a:pPr>
                      <a:r>
                        <a:rPr lang="ru-RU" sz="1600" dirty="0" smtClean="0">
                          <a:effectLst/>
                          <a:latin typeface="Times New Roman" pitchFamily="18" charset="0"/>
                          <a:ea typeface="Times New Roman"/>
                          <a:cs typeface="Times New Roman" pitchFamily="18" charset="0"/>
                        </a:rPr>
                        <a:t>Налоги на совокупный доход</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3 310,5</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a:t>
                      </a:r>
                      <a:r>
                        <a:rPr lang="ru-RU" sz="1600" b="1" i="0" u="none" strike="noStrike" baseline="0" dirty="0" smtClean="0">
                          <a:solidFill>
                            <a:schemeClr val="tx1"/>
                          </a:solidFill>
                          <a:latin typeface="Times New Roman" pitchFamily="18" charset="0"/>
                          <a:cs typeface="Times New Roman" pitchFamily="18" charset="0"/>
                        </a:rPr>
                        <a:t> 049,2</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a:t>
                      </a:r>
                      <a:r>
                        <a:rPr lang="ru-RU" sz="1600" b="1" i="0" u="none" strike="noStrike" baseline="0" dirty="0" smtClean="0">
                          <a:solidFill>
                            <a:schemeClr val="tx1"/>
                          </a:solidFill>
                          <a:latin typeface="Times New Roman" pitchFamily="18" charset="0"/>
                          <a:cs typeface="Times New Roman" pitchFamily="18" charset="0"/>
                        </a:rPr>
                        <a:t> 554,7</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3 747,3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3 946,0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792088">
                <a:tc>
                  <a:txBody>
                    <a:bodyPr/>
                    <a:lstStyle/>
                    <a:p>
                      <a:pPr>
                        <a:spcAft>
                          <a:spcPts val="0"/>
                        </a:spcAft>
                      </a:pPr>
                      <a:r>
                        <a:rPr lang="ru-RU" sz="1600" dirty="0" smtClean="0">
                          <a:effectLst/>
                          <a:latin typeface="Times New Roman" pitchFamily="18" charset="0"/>
                          <a:ea typeface="Times New Roman"/>
                          <a:cs typeface="Times New Roman" pitchFamily="18" charset="0"/>
                        </a:rPr>
                        <a:t>Доходы</a:t>
                      </a:r>
                      <a:r>
                        <a:rPr lang="ru-RU" sz="1600" baseline="0" dirty="0" smtClean="0">
                          <a:effectLst/>
                          <a:latin typeface="Times New Roman" pitchFamily="18" charset="0"/>
                          <a:ea typeface="Times New Roman"/>
                          <a:cs typeface="Times New Roman" pitchFamily="18" charset="0"/>
                        </a:rPr>
                        <a:t> от использования имущества</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a:t>
                      </a:r>
                      <a:r>
                        <a:rPr lang="ru-RU" sz="1600" b="1" i="0" u="none" strike="noStrike" baseline="0" dirty="0" smtClean="0">
                          <a:solidFill>
                            <a:schemeClr val="tx1"/>
                          </a:solidFill>
                          <a:latin typeface="Times New Roman" pitchFamily="18" charset="0"/>
                          <a:cs typeface="Times New Roman" pitchFamily="18" charset="0"/>
                        </a:rPr>
                        <a:t> 281,1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1 418,0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1 160,3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733,8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733,8 </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756806">
                <a:tc>
                  <a:txBody>
                    <a:bodyPr/>
                    <a:lstStyle/>
                    <a:p>
                      <a:pPr>
                        <a:spcAft>
                          <a:spcPts val="0"/>
                        </a:spcAft>
                      </a:pPr>
                      <a:r>
                        <a:rPr lang="ru-RU" sz="1600" dirty="0" smtClean="0">
                          <a:effectLst/>
                          <a:latin typeface="Times New Roman" pitchFamily="18" charset="0"/>
                          <a:ea typeface="Times New Roman"/>
                          <a:cs typeface="Times New Roman" pitchFamily="18" charset="0"/>
                        </a:rPr>
                        <a:t>Штрафы,</a:t>
                      </a:r>
                      <a:r>
                        <a:rPr lang="ru-RU" sz="1600" baseline="0" dirty="0" smtClean="0">
                          <a:effectLst/>
                          <a:latin typeface="Times New Roman" pitchFamily="18" charset="0"/>
                          <a:ea typeface="Times New Roman"/>
                          <a:cs typeface="Times New Roman" pitchFamily="18" charset="0"/>
                        </a:rPr>
                        <a:t> санкции, возмещение ущерба</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809,1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256,5 </a:t>
                      </a:r>
                    </a:p>
                    <a:p>
                      <a:pPr algn="ctr" fontAlgn="t"/>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354,8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355,7</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366,1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bl>
          </a:graphicData>
        </a:graphic>
      </p:graphicFrame>
      <p:sp>
        <p:nvSpPr>
          <p:cNvPr id="3" name="Прямоугольник 2"/>
          <p:cNvSpPr/>
          <p:nvPr/>
        </p:nvSpPr>
        <p:spPr>
          <a:xfrm>
            <a:off x="284019" y="1124400"/>
            <a:ext cx="8429684" cy="584775"/>
          </a:xfrm>
          <a:prstGeom prst="rect">
            <a:avLst/>
          </a:prstGeom>
        </p:spPr>
        <p:txBody>
          <a:bodyPr wrap="square">
            <a:spAutoFit/>
          </a:bodyPr>
          <a:lstStyle/>
          <a:p>
            <a:pPr lvl="0" indent="457200" algn="ctr">
              <a:tabLst>
                <a:tab pos="457200" algn="l"/>
              </a:tabLst>
            </a:pPr>
            <a:r>
              <a:rPr lang="ru-RU" sz="1600" b="1" i="1" dirty="0" smtClean="0">
                <a:solidFill>
                  <a:srgbClr val="C00000"/>
                </a:solidFill>
                <a:ea typeface="Times New Roman" pitchFamily="18" charset="0"/>
                <a:cs typeface="Times New Roman" pitchFamily="18" charset="0"/>
              </a:rPr>
              <a:t>Информация об основных налоговых и неналоговых доходах в динамике за 2022-2026</a:t>
            </a:r>
          </a:p>
          <a:p>
            <a:pPr lvl="0" indent="457200" algn="ctr">
              <a:tabLst>
                <a:tab pos="457200" algn="l"/>
              </a:tabLst>
            </a:pPr>
            <a:r>
              <a:rPr lang="ru-RU" sz="1600" b="1" i="1" dirty="0" smtClean="0">
                <a:solidFill>
                  <a:srgbClr val="C00000"/>
                </a:solidFill>
                <a:ea typeface="Times New Roman" pitchFamily="18" charset="0"/>
                <a:cs typeface="Times New Roman" pitchFamily="18" charset="0"/>
              </a:rPr>
              <a:t> годы</a:t>
            </a:r>
            <a:endParaRPr lang="ru-RU" b="1" i="1" dirty="0" smtClean="0">
              <a:solidFill>
                <a:srgbClr val="002060"/>
              </a:solidFill>
              <a:ea typeface="Times New Roman" pitchFamily="18" charset="0"/>
              <a:cs typeface="Times New Roman" pitchFamily="18" charset="0"/>
            </a:endParaRPr>
          </a:p>
        </p:txBody>
      </p:sp>
      <p:sp>
        <p:nvSpPr>
          <p:cNvPr id="4" name="Прямоугольник 3"/>
          <p:cNvSpPr/>
          <p:nvPr/>
        </p:nvSpPr>
        <p:spPr>
          <a:xfrm>
            <a:off x="7884995" y="1556792"/>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extLst>
      <p:ext uri="{BB962C8B-B14F-4D97-AF65-F5344CB8AC3E}">
        <p14:creationId xmlns:p14="http://schemas.microsoft.com/office/powerpoint/2010/main" val="34633198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1"/>
          </p:nvPr>
        </p:nvSpPr>
        <p:spPr>
          <a:xfrm>
            <a:off x="6804248" y="6237312"/>
            <a:ext cx="2133600" cy="457200"/>
          </a:xfrm>
        </p:spPr>
        <p:txBody>
          <a:bodyPr/>
          <a:lstStyle/>
          <a:p>
            <a:pPr>
              <a:defRPr/>
            </a:pPr>
            <a:fld id="{1D175259-E316-43B5-9896-D0C7ABAC3889}" type="slidenum">
              <a:rPr lang="en-US" altLang="ru-RU" smtClean="0">
                <a:latin typeface="Times New Roman" panose="02020603050405020304" pitchFamily="18" charset="0"/>
                <a:cs typeface="Times New Roman" panose="02020603050405020304" pitchFamily="18" charset="0"/>
              </a:rPr>
              <a:pPr>
                <a:defRPr/>
              </a:pPr>
              <a:t>43</a:t>
            </a:fld>
            <a:endParaRPr lang="en-US" altLang="ru-RU" dirty="0">
              <a:latin typeface="Times New Roman" panose="02020603050405020304" pitchFamily="18" charset="0"/>
              <a:cs typeface="Times New Roman" panose="02020603050405020304" pitchFamily="18" charset="0"/>
            </a:endParaRPr>
          </a:p>
        </p:txBody>
      </p:sp>
      <p:sp>
        <p:nvSpPr>
          <p:cNvPr id="7" name="Заголовок 4"/>
          <p:cNvSpPr txBox="1">
            <a:spLocks/>
          </p:cNvSpPr>
          <p:nvPr/>
        </p:nvSpPr>
        <p:spPr bwMode="auto">
          <a:xfrm>
            <a:off x="428596" y="908720"/>
            <a:ext cx="8424936" cy="2237948"/>
          </a:xfrm>
          <a:prstGeom prst="ellipse">
            <a:avLst/>
          </a:prstGeom>
          <a:solidFill>
            <a:schemeClr val="accent2"/>
          </a:solidFill>
          <a:ln w="25400" cap="rnd"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buFont typeface="Arial" charset="0"/>
              <a:buNone/>
              <a:defRPr/>
            </a:pPr>
            <a:r>
              <a:rPr lang="ru-RU" sz="2400" dirty="0" smtClean="0">
                <a:latin typeface="Times New Roman" panose="02020603050405020304" pitchFamily="18" charset="0"/>
                <a:cs typeface="Times New Roman" panose="02020603050405020304" pitchFamily="18" charset="0"/>
              </a:rPr>
              <a:t>Сведения о налоговых льготах: на уровне бюджета муниципального района налоговые льготы не предоставлялись </a:t>
            </a:r>
            <a:endParaRPr lang="ru-RU" sz="2400" dirty="0">
              <a:latin typeface="Times New Roman" panose="02020603050405020304" pitchFamily="18" charset="0"/>
              <a:cs typeface="Times New Roman" panose="02020603050405020304" pitchFamily="18" charset="0"/>
            </a:endParaRPr>
          </a:p>
        </p:txBody>
      </p:sp>
      <p:sp>
        <p:nvSpPr>
          <p:cNvPr id="8" name="Заголовок 4"/>
          <p:cNvSpPr txBox="1">
            <a:spLocks/>
          </p:cNvSpPr>
          <p:nvPr/>
        </p:nvSpPr>
        <p:spPr bwMode="auto">
          <a:xfrm>
            <a:off x="467544" y="3356992"/>
            <a:ext cx="8424936" cy="2367136"/>
          </a:xfrm>
          <a:prstGeom prst="ellipse">
            <a:avLst/>
          </a:prstGeom>
          <a:solidFill>
            <a:schemeClr val="accent2"/>
          </a:solidFill>
          <a:ln w="25400" cap="rnd"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buFont typeface="Arial" charset="0"/>
              <a:buNone/>
              <a:defRPr/>
            </a:pPr>
            <a:r>
              <a:rPr lang="ru-RU" sz="2400" dirty="0" smtClean="0">
                <a:latin typeface="Times New Roman" panose="02020603050405020304" pitchFamily="18" charset="0"/>
                <a:cs typeface="Times New Roman" panose="02020603050405020304" pitchFamily="18" charset="0"/>
              </a:rPr>
              <a:t>Основные налогоплательщики района (уд. вес в сумме налоговых доходов -13,9%): </a:t>
            </a:r>
          </a:p>
          <a:p>
            <a:pPr>
              <a:buFont typeface="Arial" charset="0"/>
              <a:buNone/>
              <a:defRPr/>
            </a:pPr>
            <a:r>
              <a:rPr lang="ru-RU" sz="2400" dirty="0" smtClean="0">
                <a:latin typeface="Times New Roman" panose="02020603050405020304" pitchFamily="18" charset="0"/>
                <a:cs typeface="Times New Roman" panose="02020603050405020304" pitchFamily="18" charset="0"/>
              </a:rPr>
              <a:t>ПО «Феникс», ПАО «</a:t>
            </a:r>
            <a:r>
              <a:rPr lang="ru-RU" sz="2400" dirty="0" err="1" smtClean="0">
                <a:latin typeface="Times New Roman" panose="02020603050405020304" pitchFamily="18" charset="0"/>
                <a:cs typeface="Times New Roman" panose="02020603050405020304" pitchFamily="18" charset="0"/>
              </a:rPr>
              <a:t>Россети</a:t>
            </a:r>
            <a:r>
              <a:rPr lang="ru-RU" sz="2400" dirty="0" smtClean="0">
                <a:latin typeface="Times New Roman" panose="02020603050405020304" pitchFamily="18" charset="0"/>
                <a:cs typeface="Times New Roman" panose="02020603050405020304" pitchFamily="18" charset="0"/>
              </a:rPr>
              <a:t> Центр», </a:t>
            </a:r>
          </a:p>
          <a:p>
            <a:pPr>
              <a:buFont typeface="Arial" charset="0"/>
              <a:buNone/>
              <a:defRPr/>
            </a:pPr>
            <a:r>
              <a:rPr lang="ru-RU" sz="2400" dirty="0" smtClean="0">
                <a:latin typeface="Times New Roman" panose="02020603050405020304" pitchFamily="18" charset="0"/>
                <a:cs typeface="Times New Roman" panose="02020603050405020304" pitchFamily="18" charset="0"/>
              </a:rPr>
              <a:t> ООО «Аспект», ООО «Фабрика «Шарм», ПО «</a:t>
            </a:r>
            <a:r>
              <a:rPr lang="ru-RU" sz="2400" dirty="0" err="1" smtClean="0">
                <a:latin typeface="Times New Roman" panose="02020603050405020304" pitchFamily="18" charset="0"/>
                <a:cs typeface="Times New Roman" panose="02020603050405020304" pitchFamily="18" charset="0"/>
              </a:rPr>
              <a:t>Хлебокомбинат</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extLst>
      <p:ext uri="{BB962C8B-B14F-4D97-AF65-F5344CB8AC3E}">
        <p14:creationId xmlns:p14="http://schemas.microsoft.com/office/powerpoint/2010/main" val="41246423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99" name="Text Box 3"/>
          <p:cNvSpPr txBox="1">
            <a:spLocks noChangeArrowheads="1"/>
          </p:cNvSpPr>
          <p:nvPr/>
        </p:nvSpPr>
        <p:spPr bwMode="auto">
          <a:xfrm>
            <a:off x="1403648" y="1124744"/>
            <a:ext cx="7010400" cy="584775"/>
          </a:xfrm>
          <a:prstGeom prst="rect">
            <a:avLst/>
          </a:prstGeom>
          <a:noFill/>
          <a:ln w="9525">
            <a:noFill/>
            <a:miter lim="800000"/>
            <a:headEnd/>
            <a:tailEnd/>
          </a:ln>
        </p:spPr>
        <p:txBody>
          <a:bodyPr>
            <a:spAutoFit/>
          </a:bodyPr>
          <a:lstStyle/>
          <a:p>
            <a:pPr algn="ctr"/>
            <a:r>
              <a:rPr lang="ru-RU" altLang="ru-RU" sz="1600" b="1" dirty="0">
                <a:solidFill>
                  <a:srgbClr val="000066"/>
                </a:solidFill>
                <a:cs typeface="Times New Roman" pitchFamily="18" charset="0"/>
              </a:rPr>
              <a:t>на </a:t>
            </a:r>
            <a:r>
              <a:rPr lang="ru-RU" altLang="ru-RU" sz="1600" b="1" dirty="0" smtClean="0">
                <a:solidFill>
                  <a:srgbClr val="000066"/>
                </a:solidFill>
                <a:cs typeface="Times New Roman" pitchFamily="18" charset="0"/>
              </a:rPr>
              <a:t>202</a:t>
            </a:r>
            <a:r>
              <a:rPr lang="en-US" altLang="ru-RU" sz="1600" b="1" dirty="0" smtClean="0">
                <a:solidFill>
                  <a:srgbClr val="000066"/>
                </a:solidFill>
                <a:cs typeface="Times New Roman" pitchFamily="18" charset="0"/>
              </a:rPr>
              <a:t>4</a:t>
            </a:r>
            <a:r>
              <a:rPr lang="ru-RU" altLang="ru-RU" sz="1600" b="1" dirty="0" smtClean="0">
                <a:solidFill>
                  <a:srgbClr val="000066"/>
                </a:solidFill>
                <a:cs typeface="Times New Roman" pitchFamily="18" charset="0"/>
              </a:rPr>
              <a:t> год и </a:t>
            </a:r>
            <a:r>
              <a:rPr lang="ru-RU" altLang="ru-RU" sz="1600" b="1" dirty="0">
                <a:solidFill>
                  <a:srgbClr val="000066"/>
                </a:solidFill>
                <a:cs typeface="Times New Roman" pitchFamily="18" charset="0"/>
              </a:rPr>
              <a:t>на плановый период </a:t>
            </a:r>
            <a:r>
              <a:rPr lang="ru-RU" altLang="ru-RU" sz="1600" b="1" dirty="0" smtClean="0">
                <a:solidFill>
                  <a:srgbClr val="000066"/>
                </a:solidFill>
                <a:cs typeface="Times New Roman" pitchFamily="18" charset="0"/>
              </a:rPr>
              <a:t>202</a:t>
            </a:r>
            <a:r>
              <a:rPr lang="en-US" altLang="ru-RU" sz="1600" b="1" dirty="0" smtClean="0">
                <a:solidFill>
                  <a:srgbClr val="000066"/>
                </a:solidFill>
                <a:cs typeface="Times New Roman" pitchFamily="18" charset="0"/>
              </a:rPr>
              <a:t>5</a:t>
            </a:r>
            <a:r>
              <a:rPr lang="ru-RU" altLang="ru-RU" sz="1600" b="1" dirty="0" smtClean="0">
                <a:solidFill>
                  <a:srgbClr val="000066"/>
                </a:solidFill>
                <a:cs typeface="Times New Roman" pitchFamily="18" charset="0"/>
              </a:rPr>
              <a:t> </a:t>
            </a:r>
            <a:r>
              <a:rPr lang="ru-RU" altLang="ru-RU" sz="1600" b="1" dirty="0">
                <a:solidFill>
                  <a:srgbClr val="000066"/>
                </a:solidFill>
                <a:cs typeface="Times New Roman" pitchFamily="18" charset="0"/>
              </a:rPr>
              <a:t>и </a:t>
            </a:r>
            <a:r>
              <a:rPr lang="ru-RU" altLang="ru-RU" sz="1600" b="1" dirty="0" smtClean="0">
                <a:solidFill>
                  <a:srgbClr val="000066"/>
                </a:solidFill>
                <a:cs typeface="Times New Roman" pitchFamily="18" charset="0"/>
              </a:rPr>
              <a:t>202</a:t>
            </a:r>
            <a:r>
              <a:rPr lang="en-US" altLang="ru-RU" sz="1600" b="1" dirty="0" smtClean="0">
                <a:solidFill>
                  <a:srgbClr val="000066"/>
                </a:solidFill>
                <a:cs typeface="Times New Roman" pitchFamily="18" charset="0"/>
              </a:rPr>
              <a:t>6</a:t>
            </a:r>
            <a:r>
              <a:rPr lang="ru-RU" altLang="ru-RU" sz="1600" b="1" dirty="0" smtClean="0">
                <a:solidFill>
                  <a:srgbClr val="000066"/>
                </a:solidFill>
                <a:cs typeface="Times New Roman" pitchFamily="18" charset="0"/>
              </a:rPr>
              <a:t> </a:t>
            </a:r>
            <a:r>
              <a:rPr lang="ru-RU" altLang="ru-RU" sz="1600" b="1" dirty="0">
                <a:solidFill>
                  <a:srgbClr val="000066"/>
                </a:solidFill>
                <a:cs typeface="Times New Roman" pitchFamily="18" charset="0"/>
              </a:rPr>
              <a:t>годов</a:t>
            </a:r>
          </a:p>
          <a:p>
            <a:pPr algn="r"/>
            <a:r>
              <a:rPr lang="ru-RU" sz="1600" b="1" dirty="0" smtClean="0">
                <a:solidFill>
                  <a:schemeClr val="tx2"/>
                </a:solidFill>
              </a:rPr>
              <a:t> </a:t>
            </a:r>
            <a:r>
              <a:rPr lang="ru-RU" b="1" dirty="0">
                <a:solidFill>
                  <a:schemeClr val="tx2"/>
                </a:solidFill>
              </a:rPr>
              <a:t>тыс. рублей</a:t>
            </a:r>
          </a:p>
        </p:txBody>
      </p:sp>
      <p:sp>
        <p:nvSpPr>
          <p:cNvPr id="54300"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A8D1F1F1-6F8E-4487-A2B6-1C82E15F434C}" type="slidenum">
              <a:rPr lang="en-US" altLang="ru-RU" sz="1200">
                <a:solidFill>
                  <a:srgbClr val="898989"/>
                </a:solidFill>
                <a:latin typeface="Calibri" pitchFamily="34" charset="0"/>
              </a:rPr>
              <a:pPr algn="r"/>
              <a:t>44</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1159063928"/>
              </p:ext>
            </p:extLst>
          </p:nvPr>
        </p:nvGraphicFramePr>
        <p:xfrm>
          <a:off x="539750" y="1709738"/>
          <a:ext cx="8470900" cy="4184650"/>
        </p:xfrm>
        <a:graphic>
          <a:graphicData uri="http://schemas.openxmlformats.org/presentationml/2006/ole">
            <mc:AlternateContent xmlns:mc="http://schemas.openxmlformats.org/markup-compatibility/2006">
              <mc:Choice xmlns:v="urn:schemas-microsoft-com:vml" Requires="v">
                <p:oleObj spid="_x0000_s55072" name="Лист" r:id="rId5" imgW="10429875" imgH="3057525" progId="Excel.Sheet.8">
                  <p:embed/>
                </p:oleObj>
              </mc:Choice>
              <mc:Fallback>
                <p:oleObj name="Лист" r:id="rId5" imgW="10429875" imgH="3057525" progId="Excel.Sheet.8">
                  <p:embed/>
                  <p:pic>
                    <p:nvPicPr>
                      <p:cNvPr id="0" name="Объект 4"/>
                      <p:cNvPicPr>
                        <a:picLocks noGrp="1" noChangeAspect="1" noChangeArrowheads="1"/>
                      </p:cNvPicPr>
                      <p:nvPr/>
                    </p:nvPicPr>
                    <p:blipFill>
                      <a:blip r:embed="rId6"/>
                      <a:srcRect/>
                      <a:stretch>
                        <a:fillRect/>
                      </a:stretch>
                    </p:blipFill>
                    <p:spPr bwMode="auto">
                      <a:xfrm>
                        <a:off x="539750" y="1709738"/>
                        <a:ext cx="8470900" cy="4184650"/>
                      </a:xfrm>
                      <a:prstGeom prst="rect">
                        <a:avLst/>
                      </a:prstGeom>
                      <a:noFill/>
                      <a:ln>
                        <a:noFill/>
                      </a:ln>
                      <a:extLst/>
                    </p:spPr>
                  </p:pic>
                </p:oleObj>
              </mc:Fallback>
            </mc:AlternateContent>
          </a:graphicData>
        </a:graphic>
      </p:graphicFrame>
      <p:sp>
        <p:nvSpPr>
          <p:cNvPr id="6" name="TextBox 5"/>
          <p:cNvSpPr txBox="1"/>
          <p:nvPr/>
        </p:nvSpPr>
        <p:spPr>
          <a:xfrm>
            <a:off x="129527" y="6102647"/>
            <a:ext cx="1274121" cy="461665"/>
          </a:xfrm>
          <a:prstGeom prst="rect">
            <a:avLst/>
          </a:prstGeom>
          <a:noFill/>
        </p:spPr>
        <p:txBody>
          <a:bodyPr wrap="square" rtlCol="0">
            <a:spAutoFit/>
          </a:bodyPr>
          <a:lstStyle/>
          <a:p>
            <a:r>
              <a:rPr lang="ru-RU" sz="1200" dirty="0" smtClean="0"/>
              <a:t>В расчете на душу населения</a:t>
            </a:r>
            <a:endParaRPr lang="ru-RU" sz="1200" dirty="0"/>
          </a:p>
        </p:txBody>
      </p:sp>
      <p:sp>
        <p:nvSpPr>
          <p:cNvPr id="7" name="TextBox 6"/>
          <p:cNvSpPr txBox="1"/>
          <p:nvPr/>
        </p:nvSpPr>
        <p:spPr>
          <a:xfrm>
            <a:off x="2050232" y="6111525"/>
            <a:ext cx="504056" cy="307777"/>
          </a:xfrm>
          <a:prstGeom prst="rect">
            <a:avLst/>
          </a:prstGeom>
          <a:noFill/>
        </p:spPr>
        <p:txBody>
          <a:bodyPr wrap="square" rtlCol="0">
            <a:spAutoFit/>
          </a:bodyPr>
          <a:lstStyle/>
          <a:p>
            <a:r>
              <a:rPr lang="ru-RU" dirty="0" smtClean="0"/>
              <a:t>35,8</a:t>
            </a:r>
          </a:p>
        </p:txBody>
      </p:sp>
      <p:sp>
        <p:nvSpPr>
          <p:cNvPr id="8" name="TextBox 7"/>
          <p:cNvSpPr txBox="1"/>
          <p:nvPr/>
        </p:nvSpPr>
        <p:spPr>
          <a:xfrm>
            <a:off x="3946943" y="6133892"/>
            <a:ext cx="504056" cy="307777"/>
          </a:xfrm>
          <a:prstGeom prst="rect">
            <a:avLst/>
          </a:prstGeom>
          <a:noFill/>
        </p:spPr>
        <p:txBody>
          <a:bodyPr wrap="square" rtlCol="0">
            <a:spAutoFit/>
          </a:bodyPr>
          <a:lstStyle/>
          <a:p>
            <a:r>
              <a:rPr lang="ru-RU" dirty="0" smtClean="0"/>
              <a:t>42,5</a:t>
            </a:r>
            <a:endParaRPr lang="ru-RU" dirty="0"/>
          </a:p>
        </p:txBody>
      </p:sp>
      <p:sp>
        <p:nvSpPr>
          <p:cNvPr id="9" name="TextBox 8"/>
          <p:cNvSpPr txBox="1"/>
          <p:nvPr/>
        </p:nvSpPr>
        <p:spPr>
          <a:xfrm>
            <a:off x="5750396" y="6112805"/>
            <a:ext cx="504056" cy="307777"/>
          </a:xfrm>
          <a:prstGeom prst="rect">
            <a:avLst/>
          </a:prstGeom>
          <a:noFill/>
        </p:spPr>
        <p:txBody>
          <a:bodyPr wrap="square" rtlCol="0">
            <a:spAutoFit/>
          </a:bodyPr>
          <a:lstStyle/>
          <a:p>
            <a:r>
              <a:rPr lang="ru-RU" dirty="0" smtClean="0"/>
              <a:t>34,1</a:t>
            </a:r>
          </a:p>
        </p:txBody>
      </p:sp>
      <p:sp>
        <p:nvSpPr>
          <p:cNvPr id="10" name="TextBox 9"/>
          <p:cNvSpPr txBox="1"/>
          <p:nvPr/>
        </p:nvSpPr>
        <p:spPr>
          <a:xfrm>
            <a:off x="7596957" y="6179590"/>
            <a:ext cx="504056" cy="307777"/>
          </a:xfrm>
          <a:prstGeom prst="rect">
            <a:avLst/>
          </a:prstGeom>
          <a:noFill/>
        </p:spPr>
        <p:txBody>
          <a:bodyPr wrap="square" rtlCol="0">
            <a:spAutoFit/>
          </a:bodyPr>
          <a:lstStyle/>
          <a:p>
            <a:r>
              <a:rPr lang="ru-RU" dirty="0" smtClean="0"/>
              <a:t>37,0</a:t>
            </a:r>
            <a:endParaRPr lang="ru-RU" dirty="0"/>
          </a:p>
        </p:txBody>
      </p:sp>
      <p:sp>
        <p:nvSpPr>
          <p:cNvPr id="11" name="TextBox 10"/>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12"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Безвозмездные поступления</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23" name="Text Box 3"/>
          <p:cNvSpPr txBox="1">
            <a:spLocks noChangeArrowheads="1"/>
          </p:cNvSpPr>
          <p:nvPr/>
        </p:nvSpPr>
        <p:spPr bwMode="auto">
          <a:xfrm>
            <a:off x="1043608" y="1196752"/>
            <a:ext cx="7758112" cy="584775"/>
          </a:xfrm>
          <a:prstGeom prst="rect">
            <a:avLst/>
          </a:prstGeom>
          <a:noFill/>
          <a:ln w="9525">
            <a:noFill/>
            <a:miter lim="800000"/>
            <a:headEnd/>
            <a:tailEnd/>
          </a:ln>
        </p:spPr>
        <p:txBody>
          <a:bodyPr>
            <a:spAutoFit/>
          </a:bodyPr>
          <a:lstStyle/>
          <a:p>
            <a:pPr algn="ctr"/>
            <a:r>
              <a:rPr lang="ru-RU" sz="1600" b="1" dirty="0">
                <a:solidFill>
                  <a:schemeClr val="tx2"/>
                </a:solidFill>
              </a:rPr>
              <a:t>Структура безвозмездных поступлений в бюджет </a:t>
            </a:r>
            <a:r>
              <a:rPr lang="ru-RU" sz="1600" b="1" dirty="0" smtClean="0">
                <a:solidFill>
                  <a:schemeClr val="tx2"/>
                </a:solidFill>
              </a:rPr>
              <a:t>муниципального образования «Демидовский район» Смоленской области с 2024 по 2026 год</a:t>
            </a:r>
          </a:p>
        </p:txBody>
      </p:sp>
      <p:graphicFrame>
        <p:nvGraphicFramePr>
          <p:cNvPr id="55322" name="Object 26"/>
          <p:cNvGraphicFramePr>
            <a:graphicFrameLocks noGrp="1" noChangeAspect="1"/>
          </p:cNvGraphicFramePr>
          <p:nvPr>
            <p:ph idx="4294967295"/>
            <p:extLst>
              <p:ext uri="{D42A27DB-BD31-4B8C-83A1-F6EECF244321}">
                <p14:modId xmlns:p14="http://schemas.microsoft.com/office/powerpoint/2010/main" val="2348792835"/>
              </p:ext>
            </p:extLst>
          </p:nvPr>
        </p:nvGraphicFramePr>
        <p:xfrm>
          <a:off x="319088" y="2122488"/>
          <a:ext cx="8574087" cy="3849687"/>
        </p:xfrm>
        <a:graphic>
          <a:graphicData uri="http://schemas.openxmlformats.org/presentationml/2006/ole">
            <mc:AlternateContent xmlns:mc="http://schemas.openxmlformats.org/markup-compatibility/2006">
              <mc:Choice xmlns:v="urn:schemas-microsoft-com:vml" Requires="v">
                <p:oleObj spid="_x0000_s56089" name="Лист" r:id="rId4" imgW="9334500" imgH="4191000" progId="Excel.Sheet.8">
                  <p:embed/>
                </p:oleObj>
              </mc:Choice>
              <mc:Fallback>
                <p:oleObj name="Лист" r:id="rId4" imgW="9334500" imgH="4191000" progId="Excel.Sheet.8">
                  <p:embed/>
                  <p:pic>
                    <p:nvPicPr>
                      <p:cNvPr id="0" name="Picture 190"/>
                      <p:cNvPicPr>
                        <a:picLocks noGrp="1" noChangeAspect="1" noChangeArrowheads="1"/>
                      </p:cNvPicPr>
                      <p:nvPr/>
                    </p:nvPicPr>
                    <p:blipFill>
                      <a:blip r:embed="rId5"/>
                      <a:srcRect/>
                      <a:stretch>
                        <a:fillRect/>
                      </a:stretch>
                    </p:blipFill>
                    <p:spPr bwMode="auto">
                      <a:xfrm>
                        <a:off x="319088" y="2122488"/>
                        <a:ext cx="8574087" cy="3849687"/>
                      </a:xfrm>
                      <a:prstGeom prst="rect">
                        <a:avLst/>
                      </a:prstGeom>
                      <a:noFill/>
                      <a:extLst/>
                    </p:spPr>
                  </p:pic>
                </p:oleObj>
              </mc:Fallback>
            </mc:AlternateContent>
          </a:graphicData>
        </a:graphic>
      </p:graphicFrame>
      <p:sp>
        <p:nvSpPr>
          <p:cNvPr id="55324"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DDEFA7D-E166-4637-84E6-6804B75F17DB}" type="slidenum">
              <a:rPr lang="en-US" altLang="ru-RU" sz="1200">
                <a:solidFill>
                  <a:srgbClr val="898989"/>
                </a:solidFill>
                <a:latin typeface="Calibri" pitchFamily="34" charset="0"/>
              </a:rPr>
              <a:pPr algn="r"/>
              <a:t>45</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Безвозмездные поступления</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21" name="Text Box 3"/>
          <p:cNvSpPr txBox="1">
            <a:spLocks noChangeArrowheads="1"/>
          </p:cNvSpPr>
          <p:nvPr/>
        </p:nvSpPr>
        <p:spPr bwMode="auto">
          <a:xfrm>
            <a:off x="755576" y="1268760"/>
            <a:ext cx="7999412" cy="581025"/>
          </a:xfrm>
          <a:prstGeom prst="rect">
            <a:avLst/>
          </a:prstGeom>
          <a:noFill/>
          <a:ln w="9525">
            <a:noFill/>
            <a:miter lim="800000"/>
            <a:headEnd/>
            <a:tailEnd/>
          </a:ln>
        </p:spPr>
        <p:txBody>
          <a:bodyPr>
            <a:spAutoFit/>
          </a:bodyPr>
          <a:lstStyle/>
          <a:p>
            <a:pPr algn="ctr"/>
            <a:r>
              <a:rPr lang="ru-RU" sz="1600" b="1" dirty="0">
                <a:solidFill>
                  <a:schemeClr val="tx2"/>
                </a:solidFill>
              </a:rPr>
              <a:t>Динамика безвозмездных поступлений в бюджет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с </a:t>
            </a:r>
            <a:r>
              <a:rPr lang="ru-RU" sz="1600" b="1" dirty="0" smtClean="0">
                <a:solidFill>
                  <a:schemeClr val="tx2"/>
                </a:solidFill>
              </a:rPr>
              <a:t>2024 </a:t>
            </a:r>
            <a:r>
              <a:rPr lang="ru-RU" sz="1600" b="1" dirty="0">
                <a:solidFill>
                  <a:schemeClr val="tx2"/>
                </a:solidFill>
              </a:rPr>
              <a:t>по </a:t>
            </a:r>
            <a:r>
              <a:rPr lang="ru-RU" sz="1600" b="1" dirty="0" smtClean="0">
                <a:solidFill>
                  <a:schemeClr val="tx2"/>
                </a:solidFill>
              </a:rPr>
              <a:t>2026 </a:t>
            </a:r>
            <a:r>
              <a:rPr lang="ru-RU" sz="1600" b="1" dirty="0">
                <a:solidFill>
                  <a:schemeClr val="tx2"/>
                </a:solidFill>
              </a:rPr>
              <a:t>годы, тыс. рублей</a:t>
            </a:r>
          </a:p>
        </p:txBody>
      </p:sp>
      <p:graphicFrame>
        <p:nvGraphicFramePr>
          <p:cNvPr id="64520" name="Object 8"/>
          <p:cNvGraphicFramePr>
            <a:graphicFrameLocks noGrp="1" noChangeAspect="1"/>
          </p:cNvGraphicFramePr>
          <p:nvPr>
            <p:ph idx="4294967295"/>
            <p:extLst>
              <p:ext uri="{D42A27DB-BD31-4B8C-83A1-F6EECF244321}">
                <p14:modId xmlns:p14="http://schemas.microsoft.com/office/powerpoint/2010/main" val="2489664456"/>
              </p:ext>
            </p:extLst>
          </p:nvPr>
        </p:nvGraphicFramePr>
        <p:xfrm>
          <a:off x="620713" y="2363788"/>
          <a:ext cx="8269287" cy="3082925"/>
        </p:xfrm>
        <a:graphic>
          <a:graphicData uri="http://schemas.openxmlformats.org/presentationml/2006/ole">
            <mc:AlternateContent xmlns:mc="http://schemas.openxmlformats.org/markup-compatibility/2006">
              <mc:Choice xmlns:v="urn:schemas-microsoft-com:vml" Requires="v">
                <p:oleObj spid="_x0000_s65284" name="Лист" r:id="rId4" imgW="8763000" imgH="3267075" progId="Excel.Sheet.8">
                  <p:embed/>
                </p:oleObj>
              </mc:Choice>
              <mc:Fallback>
                <p:oleObj name="Лист" r:id="rId4" imgW="8763000" imgH="3267075" progId="Excel.Sheet.8">
                  <p:embed/>
                  <p:pic>
                    <p:nvPicPr>
                      <p:cNvPr id="0" name="Picture 172"/>
                      <p:cNvPicPr>
                        <a:picLocks noGrp="1" noChangeAspect="1" noChangeArrowheads="1"/>
                      </p:cNvPicPr>
                      <p:nvPr/>
                    </p:nvPicPr>
                    <p:blipFill>
                      <a:blip r:embed="rId5"/>
                      <a:srcRect/>
                      <a:stretch>
                        <a:fillRect/>
                      </a:stretch>
                    </p:blipFill>
                    <p:spPr bwMode="auto">
                      <a:xfrm>
                        <a:off x="620713" y="2363788"/>
                        <a:ext cx="8269287" cy="3082925"/>
                      </a:xfrm>
                      <a:prstGeom prst="rect">
                        <a:avLst/>
                      </a:prstGeom>
                      <a:noFill/>
                      <a:extLst/>
                    </p:spPr>
                  </p:pic>
                </p:oleObj>
              </mc:Fallback>
            </mc:AlternateContent>
          </a:graphicData>
        </a:graphic>
      </p:graphicFrame>
      <p:sp>
        <p:nvSpPr>
          <p:cNvPr id="6452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CC095CC5-EEF4-45F1-B69F-A3D18D0BA87B}" type="slidenum">
              <a:rPr lang="en-US" altLang="ru-RU" sz="1200">
                <a:solidFill>
                  <a:srgbClr val="898989"/>
                </a:solidFill>
                <a:latin typeface="Calibri" pitchFamily="34" charset="0"/>
              </a:rPr>
              <a:pPr algn="r"/>
              <a:t>46</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Безвозмездные поступления</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742095" y="1376764"/>
            <a:ext cx="7999412" cy="338554"/>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расходов бюджета на 2024 </a:t>
            </a:r>
            <a:r>
              <a:rPr lang="ru-RU" sz="1600" b="1" dirty="0">
                <a:solidFill>
                  <a:schemeClr val="tx2"/>
                </a:solidFill>
              </a:rPr>
              <a:t>год , тыс.рублей</a:t>
            </a:r>
          </a:p>
        </p:txBody>
      </p:sp>
      <p:graphicFrame>
        <p:nvGraphicFramePr>
          <p:cNvPr id="76860" name="Object 60"/>
          <p:cNvGraphicFramePr>
            <a:graphicFrameLocks noGrp="1" noChangeAspect="1"/>
          </p:cNvGraphicFramePr>
          <p:nvPr>
            <p:ph idx="4294967295"/>
            <p:extLst>
              <p:ext uri="{D42A27DB-BD31-4B8C-83A1-F6EECF244321}">
                <p14:modId xmlns:p14="http://schemas.microsoft.com/office/powerpoint/2010/main" val="3149516824"/>
              </p:ext>
            </p:extLst>
          </p:nvPr>
        </p:nvGraphicFramePr>
        <p:xfrm>
          <a:off x="469900" y="2397125"/>
          <a:ext cx="8404225" cy="3960813"/>
        </p:xfrm>
        <a:graphic>
          <a:graphicData uri="http://schemas.openxmlformats.org/presentationml/2006/ole">
            <mc:AlternateContent xmlns:mc="http://schemas.openxmlformats.org/markup-compatibility/2006">
              <mc:Choice xmlns:v="urn:schemas-microsoft-com:vml" Requires="v">
                <p:oleObj spid="_x0000_s77644" name="Лист" r:id="rId4" imgW="7781925" imgH="3667125" progId="Excel.Sheet.8">
                  <p:embed/>
                </p:oleObj>
              </mc:Choice>
              <mc:Fallback>
                <p:oleObj name="Лист" r:id="rId4" imgW="7781925" imgH="3667125" progId="Excel.Sheet.8">
                  <p:embed/>
                  <p:pic>
                    <p:nvPicPr>
                      <p:cNvPr id="0" name="Picture 227"/>
                      <p:cNvPicPr>
                        <a:picLocks noGrp="1" noChangeAspect="1" noChangeArrowheads="1"/>
                      </p:cNvPicPr>
                      <p:nvPr/>
                    </p:nvPicPr>
                    <p:blipFill>
                      <a:blip r:embed="rId5"/>
                      <a:srcRect/>
                      <a:stretch>
                        <a:fillRect/>
                      </a:stretch>
                    </p:blipFill>
                    <p:spPr bwMode="auto">
                      <a:xfrm>
                        <a:off x="469900" y="2397125"/>
                        <a:ext cx="8404225" cy="3960813"/>
                      </a:xfrm>
                      <a:prstGeom prst="rect">
                        <a:avLst/>
                      </a:prstGeom>
                      <a:noFill/>
                      <a:ln>
                        <a:noFill/>
                      </a:ln>
                      <a:extLst/>
                    </p:spPr>
                  </p:pic>
                </p:oleObj>
              </mc:Fallback>
            </mc:AlternateContent>
          </a:graphicData>
        </a:graphic>
      </p:graphicFrame>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47</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17804" y="1327184"/>
            <a:ext cx="7999412" cy="338554"/>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на 2025 </a:t>
            </a:r>
            <a:r>
              <a:rPr lang="ru-RU" sz="1600" b="1" dirty="0">
                <a:solidFill>
                  <a:schemeClr val="tx2"/>
                </a:solidFill>
              </a:rPr>
              <a:t>год , тыс.рублей</a:t>
            </a:r>
          </a:p>
        </p:txBody>
      </p:sp>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48</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4273662146"/>
              </p:ext>
            </p:extLst>
          </p:nvPr>
        </p:nvGraphicFramePr>
        <p:xfrm>
          <a:off x="254000" y="2406449"/>
          <a:ext cx="8713787" cy="3976687"/>
        </p:xfrm>
        <a:graphic>
          <a:graphicData uri="http://schemas.openxmlformats.org/presentationml/2006/ole">
            <mc:AlternateContent xmlns:mc="http://schemas.openxmlformats.org/markup-compatibility/2006">
              <mc:Choice xmlns:v="urn:schemas-microsoft-com:vml" Requires="v">
                <p:oleObj spid="_x0000_s140964" name="Лист" r:id="rId4" imgW="7743825" imgH="3533775" progId="Excel.Sheet.8">
                  <p:embed/>
                </p:oleObj>
              </mc:Choice>
              <mc:Fallback>
                <p:oleObj name="Лист" r:id="rId4" imgW="7743825" imgH="3533775" progId="Excel.Sheet.8">
                  <p:embed/>
                  <p:pic>
                    <p:nvPicPr>
                      <p:cNvPr id="0" name="Object 60"/>
                      <p:cNvPicPr>
                        <a:picLocks noGrp="1" noChangeAspect="1" noChangeArrowheads="1"/>
                      </p:cNvPicPr>
                      <p:nvPr/>
                    </p:nvPicPr>
                    <p:blipFill>
                      <a:blip r:embed="rId5"/>
                      <a:srcRect/>
                      <a:stretch>
                        <a:fillRect/>
                      </a:stretch>
                    </p:blipFill>
                    <p:spPr bwMode="auto">
                      <a:xfrm>
                        <a:off x="254000" y="2406449"/>
                        <a:ext cx="8713787" cy="3976687"/>
                      </a:xfrm>
                      <a:prstGeom prst="rect">
                        <a:avLst/>
                      </a:prstGeom>
                      <a:noFill/>
                      <a:ln>
                        <a:noFill/>
                      </a:ln>
                    </p:spPr>
                  </p:pic>
                </p:oleObj>
              </mc:Fallback>
            </mc:AlternateContent>
          </a:graphicData>
        </a:graphic>
      </p:graphicFrame>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extLst>
      <p:ext uri="{BB962C8B-B14F-4D97-AF65-F5344CB8AC3E}">
        <p14:creationId xmlns:p14="http://schemas.microsoft.com/office/powerpoint/2010/main" val="912923899"/>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26152" y="1124744"/>
            <a:ext cx="7999412" cy="338554"/>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на 2026 </a:t>
            </a:r>
            <a:r>
              <a:rPr lang="ru-RU" sz="1600" b="1" dirty="0">
                <a:solidFill>
                  <a:schemeClr val="tx2"/>
                </a:solidFill>
              </a:rPr>
              <a:t>год , тыс.рублей</a:t>
            </a:r>
          </a:p>
        </p:txBody>
      </p:sp>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49</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2154956350"/>
              </p:ext>
            </p:extLst>
          </p:nvPr>
        </p:nvGraphicFramePr>
        <p:xfrm>
          <a:off x="269875" y="1844675"/>
          <a:ext cx="8707438" cy="4465638"/>
        </p:xfrm>
        <a:graphic>
          <a:graphicData uri="http://schemas.openxmlformats.org/presentationml/2006/ole">
            <mc:AlternateContent xmlns:mc="http://schemas.openxmlformats.org/markup-compatibility/2006">
              <mc:Choice xmlns:v="urn:schemas-microsoft-com:vml" Requires="v">
                <p:oleObj spid="_x0000_s141982" name="Лист" r:id="rId4" imgW="7772400" imgH="3724275" progId="Excel.Sheet.8">
                  <p:embed/>
                </p:oleObj>
              </mc:Choice>
              <mc:Fallback>
                <p:oleObj name="Лист" r:id="rId4" imgW="7772400" imgH="3724275" progId="Excel.Sheet.8">
                  <p:embed/>
                  <p:pic>
                    <p:nvPicPr>
                      <p:cNvPr id="0" name="Object 60"/>
                      <p:cNvPicPr>
                        <a:picLocks noGrp="1" noChangeAspect="1" noChangeArrowheads="1"/>
                      </p:cNvPicPr>
                      <p:nvPr/>
                    </p:nvPicPr>
                    <p:blipFill>
                      <a:blip r:embed="rId5"/>
                      <a:srcRect/>
                      <a:stretch>
                        <a:fillRect/>
                      </a:stretch>
                    </p:blipFill>
                    <p:spPr bwMode="auto">
                      <a:xfrm>
                        <a:off x="269875" y="1844675"/>
                        <a:ext cx="8707438" cy="4465638"/>
                      </a:xfrm>
                      <a:prstGeom prst="rect">
                        <a:avLst/>
                      </a:prstGeom>
                      <a:noFill/>
                      <a:ln>
                        <a:noFill/>
                      </a:ln>
                    </p:spPr>
                  </p:pic>
                </p:oleObj>
              </mc:Fallback>
            </mc:AlternateContent>
          </a:graphicData>
        </a:graphic>
      </p:graphicFrame>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extLst>
      <p:ext uri="{BB962C8B-B14F-4D97-AF65-F5344CB8AC3E}">
        <p14:creationId xmlns:p14="http://schemas.microsoft.com/office/powerpoint/2010/main" val="390683654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Box 2"/>
          <p:cNvSpPr txBox="1"/>
          <p:nvPr/>
        </p:nvSpPr>
        <p:spPr>
          <a:xfrm>
            <a:off x="-35496" y="472144"/>
            <a:ext cx="9144000" cy="338554"/>
          </a:xfrm>
          <a:prstGeom prst="rect">
            <a:avLst/>
          </a:prstGeom>
          <a:noFill/>
        </p:spPr>
        <p:txBody>
          <a:bodyPr wrap="square" rtlCol="0">
            <a:spAutoFit/>
          </a:bodyPr>
          <a:lstStyle/>
          <a:p>
            <a:pPr algn="ctr"/>
            <a:r>
              <a:rPr lang="ru-RU" sz="1600" b="1" dirty="0" err="1">
                <a:solidFill>
                  <a:srgbClr val="000066"/>
                </a:solidFill>
                <a:latin typeface="Bad Script" panose="02000000000000000000" pitchFamily="2" charset="0"/>
              </a:rPr>
              <a:t>Муниципально</a:t>
            </a:r>
            <a:r>
              <a:rPr lang="ru-RU" sz="1600" b="1" dirty="0">
                <a:solidFill>
                  <a:srgbClr val="000066"/>
                </a:solidFill>
                <a:latin typeface="Bad Script" panose="02000000000000000000" pitchFamily="2" charset="0"/>
              </a:rPr>
              <a:t>-территориальное </a:t>
            </a:r>
            <a:r>
              <a:rPr lang="ru-RU" sz="1600" b="1" dirty="0" smtClean="0">
                <a:solidFill>
                  <a:srgbClr val="000066"/>
                </a:solidFill>
                <a:latin typeface="Bad Script" panose="02000000000000000000" pitchFamily="2" charset="0"/>
              </a:rPr>
              <a:t>устройство Демидовского района</a:t>
            </a:r>
            <a:endParaRPr lang="ru-RU" sz="1600" b="1" dirty="0">
              <a:solidFill>
                <a:srgbClr val="000066"/>
              </a:solidFill>
              <a:latin typeface="Bad Script" panose="02000000000000000000" pitchFamily="2" charset="0"/>
            </a:endParaRPr>
          </a:p>
        </p:txBody>
      </p:sp>
      <p:pic>
        <p:nvPicPr>
          <p:cNvPr id="172034" name="Picture 2" descr="Демидовский район на карт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24" y="2099288"/>
            <a:ext cx="4536504" cy="4491139"/>
          </a:xfrm>
          <a:prstGeom prst="rect">
            <a:avLst/>
          </a:prstGeom>
          <a:noFill/>
          <a:extLst>
            <a:ext uri="{909E8E84-426E-40DD-AFC4-6F175D3DCCD1}">
              <a14:hiddenFill xmlns:a14="http://schemas.microsoft.com/office/drawing/2010/main">
                <a:solidFill>
                  <a:srgbClr val="FFFFFF"/>
                </a:solidFill>
              </a14:hiddenFill>
            </a:ext>
          </a:extLst>
        </p:spPr>
      </p:pic>
      <p:pic>
        <p:nvPicPr>
          <p:cNvPr id="172042" name="Picture 10" descr="Герб"/>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1050" y="2973893"/>
            <a:ext cx="337129" cy="576966"/>
          </a:xfrm>
          <a:prstGeom prst="rect">
            <a:avLst/>
          </a:prstGeom>
          <a:noFill/>
          <a:extLst>
            <a:ext uri="{909E8E84-426E-40DD-AFC4-6F175D3DCCD1}">
              <a14:hiddenFill xmlns:a14="http://schemas.microsoft.com/office/drawing/2010/main">
                <a:solidFill>
                  <a:srgbClr val="FFFFFF"/>
                </a:solidFill>
              </a14:hiddenFill>
            </a:ext>
          </a:extLst>
        </p:spPr>
      </p:pic>
      <p:pic>
        <p:nvPicPr>
          <p:cNvPr id="172045"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8818" y="3941101"/>
            <a:ext cx="3832965"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0" descr="Герб"/>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8818" y="4367341"/>
            <a:ext cx="477558" cy="817298"/>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51520" y="1188622"/>
            <a:ext cx="1456190" cy="923330"/>
          </a:xfrm>
          <a:prstGeom prst="rect">
            <a:avLst/>
          </a:prstGeom>
        </p:spPr>
        <p:txBody>
          <a:bodyPr wrap="square">
            <a:spAutoFit/>
          </a:bodyPr>
          <a:lstStyle/>
          <a:p>
            <a:pPr algn="ctr"/>
            <a:r>
              <a:rPr lang="en-US" sz="3600" dirty="0" smtClean="0">
                <a:solidFill>
                  <a:srgbClr val="000066"/>
                </a:solidFill>
              </a:rPr>
              <a:t>S</a:t>
            </a:r>
            <a:r>
              <a:rPr lang="en-US" sz="1800" dirty="0" smtClean="0"/>
              <a:t> </a:t>
            </a:r>
          </a:p>
          <a:p>
            <a:pPr algn="ctr"/>
            <a:r>
              <a:rPr lang="ru-RU" sz="1800" b="1" dirty="0" smtClean="0">
                <a:solidFill>
                  <a:srgbClr val="000066"/>
                </a:solidFill>
              </a:rPr>
              <a:t>2512,16</a:t>
            </a:r>
            <a:r>
              <a:rPr lang="ru-RU" sz="1800" b="1" dirty="0">
                <a:solidFill>
                  <a:srgbClr val="000066"/>
                </a:solidFill>
              </a:rPr>
              <a:t> км²</a:t>
            </a:r>
          </a:p>
        </p:txBody>
      </p:sp>
      <p:graphicFrame>
        <p:nvGraphicFramePr>
          <p:cNvPr id="8" name="Таблица 7"/>
          <p:cNvGraphicFramePr>
            <a:graphicFrameLocks noGrp="1"/>
          </p:cNvGraphicFramePr>
          <p:nvPr>
            <p:extLst>
              <p:ext uri="{D42A27DB-BD31-4B8C-83A1-F6EECF244321}">
                <p14:modId xmlns:p14="http://schemas.microsoft.com/office/powerpoint/2010/main" val="3239338187"/>
              </p:ext>
            </p:extLst>
          </p:nvPr>
        </p:nvGraphicFramePr>
        <p:xfrm>
          <a:off x="4625425" y="1340769"/>
          <a:ext cx="4195047" cy="2605785"/>
        </p:xfrm>
        <a:graphic>
          <a:graphicData uri="http://schemas.openxmlformats.org/drawingml/2006/table">
            <a:tbl>
              <a:tblPr/>
              <a:tblGrid>
                <a:gridCol w="351310"/>
                <a:gridCol w="1899521"/>
                <a:gridCol w="792088"/>
                <a:gridCol w="614030"/>
                <a:gridCol w="538098"/>
              </a:tblGrid>
              <a:tr h="648071">
                <a:tc>
                  <a:txBody>
                    <a:bodyPr/>
                    <a:lstStyle/>
                    <a:p>
                      <a:r>
                        <a:rPr lang="ru-RU" sz="900" dirty="0">
                          <a:effectLst/>
                        </a:rPr>
                        <a:t>№</a:t>
                      </a:r>
                    </a:p>
                  </a:txBody>
                  <a:tcPr marL="44161" marR="64402"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F3FF"/>
                    </a:solidFill>
                  </a:tcPr>
                </a:tc>
                <a:tc>
                  <a:txBody>
                    <a:bodyPr/>
                    <a:lstStyle/>
                    <a:p>
                      <a:r>
                        <a:rPr lang="ru-RU" sz="900" dirty="0">
                          <a:effectLst/>
                        </a:rPr>
                        <a:t>Муниципальное</a:t>
                      </a:r>
                      <a:br>
                        <a:rPr lang="ru-RU" sz="900" dirty="0">
                          <a:effectLst/>
                        </a:rPr>
                      </a:br>
                      <a:r>
                        <a:rPr lang="ru-RU" sz="900" dirty="0">
                          <a:effectLst/>
                        </a:rPr>
                        <a:t>образование</a:t>
                      </a:r>
                    </a:p>
                  </a:txBody>
                  <a:tcPr marL="44161" marR="64402"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F3FF"/>
                    </a:solidFill>
                  </a:tcPr>
                </a:tc>
                <a:tc>
                  <a:txBody>
                    <a:bodyPr/>
                    <a:lstStyle/>
                    <a:p>
                      <a:r>
                        <a:rPr lang="ru-RU" sz="900" dirty="0">
                          <a:effectLst/>
                        </a:rPr>
                        <a:t>Административный</a:t>
                      </a:r>
                      <a:br>
                        <a:rPr lang="ru-RU" sz="900" dirty="0">
                          <a:effectLst/>
                        </a:rPr>
                      </a:br>
                      <a:r>
                        <a:rPr lang="ru-RU" sz="900" dirty="0">
                          <a:effectLst/>
                        </a:rPr>
                        <a:t>центр</a:t>
                      </a:r>
                    </a:p>
                  </a:txBody>
                  <a:tcPr marL="44161" marR="64402"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F3FF"/>
                    </a:solidFill>
                  </a:tcPr>
                </a:tc>
                <a:tc>
                  <a:txBody>
                    <a:bodyPr/>
                    <a:lstStyle/>
                    <a:p>
                      <a:r>
                        <a:rPr lang="ru-RU" sz="900" dirty="0" smtClean="0">
                          <a:effectLst/>
                        </a:rPr>
                        <a:t>Кол-во</a:t>
                      </a:r>
                      <a:r>
                        <a:rPr lang="ru-RU" sz="900" dirty="0">
                          <a:effectLst/>
                        </a:rPr>
                        <a:t/>
                      </a:r>
                      <a:br>
                        <a:rPr lang="ru-RU" sz="900" dirty="0">
                          <a:effectLst/>
                        </a:rPr>
                      </a:br>
                      <a:r>
                        <a:rPr lang="ru-RU" sz="900" dirty="0">
                          <a:effectLst/>
                        </a:rPr>
                        <a:t>населённых</a:t>
                      </a:r>
                      <a:br>
                        <a:rPr lang="ru-RU" sz="900" dirty="0">
                          <a:effectLst/>
                        </a:rPr>
                      </a:br>
                      <a:r>
                        <a:rPr lang="ru-RU" sz="900" dirty="0">
                          <a:effectLst/>
                        </a:rPr>
                        <a:t>пунктов</a:t>
                      </a:r>
                    </a:p>
                  </a:txBody>
                  <a:tcPr marL="44161" marR="64402"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F3FF"/>
                    </a:solidFill>
                  </a:tcPr>
                </a:tc>
                <a:tc>
                  <a:txBody>
                    <a:bodyPr/>
                    <a:lstStyle/>
                    <a:p>
                      <a:r>
                        <a:rPr lang="ru-RU" sz="900" dirty="0">
                          <a:effectLst/>
                        </a:rPr>
                        <a:t>Население</a:t>
                      </a:r>
                      <a:br>
                        <a:rPr lang="ru-RU" sz="900" dirty="0">
                          <a:effectLst/>
                        </a:rPr>
                      </a:br>
                      <a:r>
                        <a:rPr lang="ru-RU" sz="900" dirty="0">
                          <a:effectLst/>
                        </a:rPr>
                        <a:t>(чел.)</a:t>
                      </a:r>
                    </a:p>
                  </a:txBody>
                  <a:tcPr marL="44161" marR="64402"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F3FF"/>
                    </a:solidFill>
                  </a:tcPr>
                </a:tc>
              </a:tr>
              <a:tr h="157514">
                <a:tc>
                  <a:txBody>
                    <a:bodyPr/>
                    <a:lstStyle/>
                    <a:p>
                      <a:pPr algn="ctr"/>
                      <a:r>
                        <a:rPr lang="ru-RU" sz="900">
                          <a:effectLst/>
                        </a:rPr>
                        <a:t>1</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r>
                        <a:rPr lang="ru-RU" sz="900" u="none" strike="noStrike">
                          <a:solidFill>
                            <a:srgbClr val="0645AD"/>
                          </a:solidFill>
                          <a:effectLst/>
                          <a:hlinkClick r:id="rId5" tooltip="Демидовское городское поселение"/>
                        </a:rPr>
                        <a:t>Демидовское городское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r>
                        <a:rPr lang="ru-RU" sz="900" dirty="0">
                          <a:effectLst/>
                        </a:rPr>
                        <a:t>город </a:t>
                      </a:r>
                      <a:r>
                        <a:rPr lang="ru-RU" sz="900" u="none" strike="noStrike" dirty="0">
                          <a:solidFill>
                            <a:srgbClr val="0645AD"/>
                          </a:solidFill>
                          <a:effectLst/>
                          <a:hlinkClick r:id="rId6" tooltip="Демидов (город)"/>
                        </a:rPr>
                        <a:t>Демидов</a:t>
                      </a: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pPr algn="r"/>
                      <a:r>
                        <a:rPr lang="ru-RU" sz="900">
                          <a:effectLst/>
                        </a:rPr>
                        <a:t>5</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r>
              <a:tr h="271080">
                <a:tc>
                  <a:txBody>
                    <a:bodyPr/>
                    <a:lstStyle/>
                    <a:p>
                      <a:pPr algn="ctr"/>
                      <a:r>
                        <a:rPr lang="ru-RU" sz="900">
                          <a:effectLst/>
                        </a:rPr>
                        <a:t>2</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r>
                        <a:rPr lang="ru-RU" sz="900" u="none" strike="noStrike">
                          <a:solidFill>
                            <a:srgbClr val="0645AD"/>
                          </a:solidFill>
                          <a:effectLst/>
                          <a:hlinkClick r:id="rId7" tooltip="Пржевальское городское поселение"/>
                        </a:rPr>
                        <a:t>Пржевальское городское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r>
                        <a:rPr lang="ru-RU" sz="900" dirty="0" err="1">
                          <a:effectLst/>
                        </a:rPr>
                        <a:t>пгт</a:t>
                      </a:r>
                      <a:r>
                        <a:rPr lang="ru-RU" sz="900" dirty="0">
                          <a:effectLst/>
                        </a:rPr>
                        <a:t> </a:t>
                      </a:r>
                      <a:r>
                        <a:rPr lang="ru-RU" sz="900" u="none" strike="noStrike" dirty="0">
                          <a:solidFill>
                            <a:srgbClr val="0645AD"/>
                          </a:solidFill>
                          <a:effectLst/>
                          <a:hlinkClick r:id="rId8" tooltip="Пржевальское"/>
                        </a:rPr>
                        <a:t>Пржевальское</a:t>
                      </a: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pPr algn="r"/>
                      <a:r>
                        <a:rPr lang="ru-RU" sz="900" dirty="0">
                          <a:effectLst/>
                        </a:rPr>
                        <a:t>1</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r>
              <a:tr h="168622">
                <a:tc>
                  <a:txBody>
                    <a:bodyPr/>
                    <a:lstStyle/>
                    <a:p>
                      <a:pPr algn="ctr"/>
                      <a:r>
                        <a:rPr lang="ru-RU" sz="900">
                          <a:effectLst/>
                        </a:rPr>
                        <a:t>3</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u="none" strike="noStrike">
                          <a:solidFill>
                            <a:srgbClr val="0645AD"/>
                          </a:solidFill>
                          <a:effectLst/>
                          <a:hlinkClick r:id="rId9" tooltip="Борковское сельское поселение (Смоленская область)"/>
                        </a:rPr>
                        <a:t>Борковское сельское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dirty="0">
                          <a:effectLst/>
                        </a:rPr>
                        <a:t>деревня </a:t>
                      </a:r>
                      <a:r>
                        <a:rPr lang="ru-RU" sz="900" u="none" strike="noStrike" dirty="0" err="1">
                          <a:solidFill>
                            <a:srgbClr val="0645AD"/>
                          </a:solidFill>
                          <a:effectLst/>
                          <a:hlinkClick r:id="rId10" tooltip="Жеруны"/>
                        </a:rPr>
                        <a:t>Жеруны</a:t>
                      </a: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r>
                        <a:rPr lang="ru-RU" sz="900">
                          <a:effectLst/>
                        </a:rPr>
                        <a:t>28</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r>
              <a:tr h="354196">
                <a:tc>
                  <a:txBody>
                    <a:bodyPr/>
                    <a:lstStyle/>
                    <a:p>
                      <a:pPr algn="ctr"/>
                      <a:r>
                        <a:rPr lang="ru-RU" sz="900">
                          <a:effectLst/>
                        </a:rPr>
                        <a:t>4</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u="none" strike="noStrike">
                          <a:solidFill>
                            <a:srgbClr val="0645AD"/>
                          </a:solidFill>
                          <a:effectLst/>
                          <a:hlinkClick r:id="rId11" tooltip="Заборьевское сельское поселение (Смоленская область)"/>
                        </a:rPr>
                        <a:t>Заборьевское сельское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dirty="0">
                          <a:effectLst/>
                        </a:rPr>
                        <a:t>деревня </a:t>
                      </a:r>
                      <a:r>
                        <a:rPr lang="ru-RU" sz="900" u="none" strike="noStrike" dirty="0">
                          <a:solidFill>
                            <a:srgbClr val="0645AD"/>
                          </a:solidFill>
                          <a:effectLst/>
                          <a:hlinkClick r:id="rId12" tooltip="Заборье (Демидовский район)"/>
                        </a:rPr>
                        <a:t>Заборье</a:t>
                      </a: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r>
                        <a:rPr lang="ru-RU" sz="900">
                          <a:effectLst/>
                        </a:rPr>
                        <a:t>81</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r>
              <a:tr h="216024">
                <a:tc>
                  <a:txBody>
                    <a:bodyPr/>
                    <a:lstStyle/>
                    <a:p>
                      <a:pPr algn="ctr"/>
                      <a:r>
                        <a:rPr lang="ru-RU" sz="900">
                          <a:effectLst/>
                        </a:rPr>
                        <a:t>5</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u="none" strike="noStrike">
                          <a:solidFill>
                            <a:srgbClr val="0645AD"/>
                          </a:solidFill>
                          <a:effectLst/>
                          <a:hlinkClick r:id="rId13" tooltip="Слободское сельское поселение (Демидовский район)"/>
                        </a:rPr>
                        <a:t>Слободское сельское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a:effectLst/>
                        </a:rPr>
                        <a:t>деревня </a:t>
                      </a:r>
                      <a:r>
                        <a:rPr lang="ru-RU" sz="900" u="none" strike="noStrike">
                          <a:solidFill>
                            <a:srgbClr val="0645AD"/>
                          </a:solidFill>
                          <a:effectLst/>
                          <a:hlinkClick r:id="rId14" tooltip="Старый Двор (Смоленская область)"/>
                        </a:rPr>
                        <a:t>Старый Двор</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r>
                        <a:rPr lang="ru-RU" sz="900">
                          <a:effectLst/>
                        </a:rPr>
                        <a:t>24</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r>
              <a:tr h="329590">
                <a:tc>
                  <a:txBody>
                    <a:bodyPr/>
                    <a:lstStyle/>
                    <a:p>
                      <a:pPr algn="ctr"/>
                      <a:r>
                        <a:rPr lang="ru-RU" sz="900">
                          <a:effectLst/>
                        </a:rPr>
                        <a:t>6</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u="none" strike="noStrike">
                          <a:solidFill>
                            <a:srgbClr val="0645AD"/>
                          </a:solidFill>
                          <a:effectLst/>
                          <a:hlinkClick r:id="rId15" tooltip="Титовщинское сельское поселение"/>
                        </a:rPr>
                        <a:t>Титовщинское сельское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a:effectLst/>
                        </a:rPr>
                        <a:t>деревня </a:t>
                      </a:r>
                      <a:r>
                        <a:rPr lang="ru-RU" sz="900" u="none" strike="noStrike">
                          <a:solidFill>
                            <a:srgbClr val="0645AD"/>
                          </a:solidFill>
                          <a:effectLst/>
                          <a:hlinkClick r:id="rId16" tooltip="Титовщина (Смоленская область)"/>
                        </a:rPr>
                        <a:t>Титовщина</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r>
                        <a:rPr lang="ru-RU" sz="900">
                          <a:effectLst/>
                        </a:rPr>
                        <a:t>94</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r>
            </a:tbl>
          </a:graphicData>
        </a:graphic>
      </p:graphicFrame>
      <p:sp>
        <p:nvSpPr>
          <p:cNvPr id="10" name="Rectangle 14"/>
          <p:cNvSpPr>
            <a:spLocks noChangeArrowheads="1"/>
          </p:cNvSpPr>
          <p:nvPr/>
        </p:nvSpPr>
        <p:spPr bwMode="auto">
          <a:xfrm>
            <a:off x="1331640" y="765230"/>
            <a:ext cx="678529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tx1"/>
                </a:solidFill>
                <a:effectLst/>
                <a:latin typeface="Arial" charset="0"/>
                <a:cs typeface="Arial" charset="0"/>
              </a:rPr>
              <a:t>В муниципальный район входят 6 </a:t>
            </a:r>
            <a:r>
              <a:rPr kumimoji="0" lang="ru-RU" altLang="ru-RU" b="0" i="0" u="none" strike="noStrike" cap="none" normalizeH="0" baseline="0" dirty="0" smtClean="0">
                <a:ln>
                  <a:noFill/>
                </a:ln>
                <a:solidFill>
                  <a:srgbClr val="0645AD"/>
                </a:solidFill>
                <a:effectLst/>
                <a:latin typeface="Arial" charset="0"/>
                <a:cs typeface="Arial" charset="0"/>
                <a:hlinkClick r:id="rId17" tooltip="Муниципальное образование"/>
              </a:rPr>
              <a:t>муниципальных образований</a:t>
            </a:r>
            <a:r>
              <a:rPr kumimoji="0" lang="ru-RU" altLang="ru-RU" b="0" i="0" u="none" strike="noStrike" cap="none" normalizeH="0" baseline="0" dirty="0" smtClean="0">
                <a:ln>
                  <a:noFill/>
                </a:ln>
                <a:solidFill>
                  <a:schemeClr val="tx1"/>
                </a:solidFill>
                <a:effectLst/>
                <a:latin typeface="Arial" charset="0"/>
                <a:cs typeface="Arial" charset="0"/>
              </a:rPr>
              <a:t>, </a:t>
            </a:r>
          </a:p>
          <a:p>
            <a:pPr marL="0" marR="0" lvl="0" indent="0" algn="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tx1"/>
                </a:solidFill>
                <a:effectLst/>
                <a:latin typeface="Arial" charset="0"/>
                <a:cs typeface="Arial" charset="0"/>
              </a:rPr>
              <a:t>в том числе  2 </a:t>
            </a:r>
            <a:r>
              <a:rPr kumimoji="0" lang="ru-RU" altLang="ru-RU" b="0" i="0" u="none" strike="noStrike" cap="none" normalizeH="0" baseline="0" dirty="0" smtClean="0">
                <a:ln>
                  <a:noFill/>
                </a:ln>
                <a:solidFill>
                  <a:srgbClr val="0645AD"/>
                </a:solidFill>
                <a:effectLst/>
                <a:latin typeface="Arial" charset="0"/>
                <a:cs typeface="Arial" charset="0"/>
                <a:hlinkClick r:id="rId18" tooltip="Городское поселение"/>
              </a:rPr>
              <a:t>городских поселения</a:t>
            </a:r>
            <a:r>
              <a:rPr kumimoji="0" lang="ru-RU" altLang="ru-RU" b="0" i="0" u="none" strike="noStrike" cap="none" normalizeH="0" baseline="0" dirty="0" smtClean="0">
                <a:ln>
                  <a:noFill/>
                </a:ln>
                <a:solidFill>
                  <a:schemeClr val="tx1"/>
                </a:solidFill>
                <a:effectLst/>
                <a:latin typeface="Arial" charset="0"/>
                <a:cs typeface="Arial" charset="0"/>
              </a:rPr>
              <a:t> и 4 </a:t>
            </a:r>
            <a:r>
              <a:rPr kumimoji="0" lang="ru-RU" altLang="ru-RU" b="0" i="0" u="none" strike="noStrike" cap="none" normalizeH="0" baseline="0" dirty="0" smtClean="0">
                <a:ln>
                  <a:noFill/>
                </a:ln>
                <a:solidFill>
                  <a:srgbClr val="0645AD"/>
                </a:solidFill>
                <a:effectLst/>
                <a:latin typeface="Arial" charset="0"/>
                <a:cs typeface="Arial" charset="0"/>
                <a:hlinkClick r:id="rId19" tooltip="Сельское поселение"/>
              </a:rPr>
              <a:t>сельских поселений</a:t>
            </a:r>
            <a:r>
              <a:rPr kumimoji="0" lang="ru-RU" altLang="ru-RU" b="0" i="0" u="none" strike="noStrike" cap="none" normalizeH="0" baseline="0" dirty="0" smtClean="0">
                <a:ln>
                  <a:noFill/>
                </a:ln>
                <a:solidFill>
                  <a:schemeClr val="tx1"/>
                </a:solidFill>
                <a:effectLst/>
                <a:latin typeface="Arial" charset="0"/>
                <a:cs typeface="Arial" charset="0"/>
              </a:rPr>
              <a:t>:</a:t>
            </a:r>
          </a:p>
        </p:txBody>
      </p:sp>
    </p:spTree>
    <p:extLst>
      <p:ext uri="{BB962C8B-B14F-4D97-AF65-F5344CB8AC3E}">
        <p14:creationId xmlns:p14="http://schemas.microsoft.com/office/powerpoint/2010/main" val="21629538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7" name="Text Box 3"/>
          <p:cNvSpPr txBox="1">
            <a:spLocks noChangeArrowheads="1"/>
          </p:cNvSpPr>
          <p:nvPr/>
        </p:nvSpPr>
        <p:spPr bwMode="auto">
          <a:xfrm>
            <a:off x="511618" y="1260435"/>
            <a:ext cx="8280400" cy="369332"/>
          </a:xfrm>
          <a:prstGeom prst="rect">
            <a:avLst/>
          </a:prstGeom>
          <a:noFill/>
          <a:ln w="9525">
            <a:noFill/>
            <a:miter lim="800000"/>
            <a:headEnd/>
            <a:tailEnd/>
          </a:ln>
        </p:spPr>
        <p:txBody>
          <a:bodyPr>
            <a:spAutoFit/>
          </a:bodyPr>
          <a:lstStyle/>
          <a:p>
            <a:pPr algn="ctr"/>
            <a:r>
              <a:rPr lang="ru-RU" sz="1800" b="1" dirty="0">
                <a:solidFill>
                  <a:schemeClr val="hlink"/>
                </a:solidFill>
              </a:rPr>
              <a:t>Ведомственная структура расходов бюджета </a:t>
            </a:r>
            <a:r>
              <a:rPr lang="ru-RU" sz="1800" b="1" dirty="0" smtClean="0">
                <a:solidFill>
                  <a:schemeClr val="hlink"/>
                </a:solidFill>
              </a:rPr>
              <a:t>с 2024 по 2026 годы, </a:t>
            </a:r>
            <a:r>
              <a:rPr lang="ru-RU" sz="1800" b="1" dirty="0">
                <a:solidFill>
                  <a:schemeClr val="hlink"/>
                </a:solidFill>
              </a:rPr>
              <a:t>тыс. рублей</a:t>
            </a:r>
          </a:p>
        </p:txBody>
      </p:sp>
      <p:graphicFrame>
        <p:nvGraphicFramePr>
          <p:cNvPr id="122906" name="Object 26"/>
          <p:cNvGraphicFramePr>
            <a:graphicFrameLocks noGrp="1" noChangeAspect="1"/>
          </p:cNvGraphicFramePr>
          <p:nvPr>
            <p:ph idx="4294967295"/>
            <p:extLst>
              <p:ext uri="{D42A27DB-BD31-4B8C-83A1-F6EECF244321}">
                <p14:modId xmlns:p14="http://schemas.microsoft.com/office/powerpoint/2010/main" val="1615498368"/>
              </p:ext>
            </p:extLst>
          </p:nvPr>
        </p:nvGraphicFramePr>
        <p:xfrm>
          <a:off x="347899" y="1772816"/>
          <a:ext cx="8577057" cy="4392487"/>
        </p:xfrm>
        <a:graphic>
          <a:graphicData uri="http://schemas.openxmlformats.org/presentationml/2006/ole">
            <mc:AlternateContent xmlns:mc="http://schemas.openxmlformats.org/markup-compatibility/2006">
              <mc:Choice xmlns:v="urn:schemas-microsoft-com:vml" Requires="v">
                <p:oleObj spid="_x0000_s123676" name="Лист" r:id="rId4" imgW="9001125" imgH="4610100" progId="Excel.Sheet.8">
                  <p:embed/>
                </p:oleObj>
              </mc:Choice>
              <mc:Fallback>
                <p:oleObj name="Лист" r:id="rId4" imgW="9001125" imgH="4610100" progId="Excel.Sheet.8">
                  <p:embed/>
                  <p:pic>
                    <p:nvPicPr>
                      <p:cNvPr id="0" name="Picture 189"/>
                      <p:cNvPicPr>
                        <a:picLocks noGrp="1" noChangeAspect="1" noChangeArrowheads="1"/>
                      </p:cNvPicPr>
                      <p:nvPr/>
                    </p:nvPicPr>
                    <p:blipFill>
                      <a:blip r:embed="rId5"/>
                      <a:srcRect/>
                      <a:stretch>
                        <a:fillRect/>
                      </a:stretch>
                    </p:blipFill>
                    <p:spPr bwMode="auto">
                      <a:xfrm>
                        <a:off x="347899" y="1772816"/>
                        <a:ext cx="8577057" cy="4392487"/>
                      </a:xfrm>
                      <a:prstGeom prst="rect">
                        <a:avLst/>
                      </a:prstGeom>
                      <a:noFill/>
                      <a:extLst/>
                    </p:spPr>
                  </p:pic>
                </p:oleObj>
              </mc:Fallback>
            </mc:AlternateContent>
          </a:graphicData>
        </a:graphic>
      </p:graphicFrame>
      <p:sp>
        <p:nvSpPr>
          <p:cNvPr id="122908"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27A6EB51-829F-4B56-A78D-D9C0FE75F183}" type="slidenum">
              <a:rPr lang="en-US" altLang="ru-RU" sz="1200">
                <a:solidFill>
                  <a:srgbClr val="898989"/>
                </a:solidFill>
                <a:latin typeface="Calibri" pitchFamily="34" charset="0"/>
              </a:rPr>
              <a:pPr algn="r"/>
              <a:t>50</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85786" y="836712"/>
            <a:ext cx="7143800" cy="461665"/>
          </a:xfrm>
          <a:prstGeom prst="rect">
            <a:avLst/>
          </a:prstGeom>
        </p:spPr>
        <p:txBody>
          <a:bodyPr wrap="square">
            <a:spAutoFit/>
          </a:bodyPr>
          <a:lstStyle/>
          <a:p>
            <a:pPr algn="ctr">
              <a:buNone/>
            </a:pPr>
            <a:r>
              <a:rPr lang="ru-RU" sz="2400" b="1" i="1" dirty="0" smtClean="0">
                <a:solidFill>
                  <a:srgbClr val="C00000"/>
                </a:solidFill>
              </a:rPr>
              <a:t>ПУБЛИЧНЫЕ  ОБЯЗАТЕЛЬСТВА</a:t>
            </a:r>
          </a:p>
        </p:txBody>
      </p:sp>
      <p:sp>
        <p:nvSpPr>
          <p:cNvPr id="4" name="Прямоугольник 3"/>
          <p:cNvSpPr/>
          <p:nvPr/>
        </p:nvSpPr>
        <p:spPr>
          <a:xfrm>
            <a:off x="108177" y="1169243"/>
            <a:ext cx="8215370" cy="830997"/>
          </a:xfrm>
          <a:prstGeom prst="rect">
            <a:avLst/>
          </a:prstGeom>
        </p:spPr>
        <p:txBody>
          <a:bodyPr wrap="square">
            <a:spAutoFit/>
          </a:bodyPr>
          <a:lstStyle/>
          <a:p>
            <a:pPr algn="ctr">
              <a:buNone/>
            </a:pPr>
            <a:r>
              <a:rPr lang="ru-RU" sz="2400" i="1" dirty="0" smtClean="0">
                <a:solidFill>
                  <a:schemeClr val="accent5">
                    <a:lumMod val="50000"/>
                  </a:schemeClr>
                </a:solidFill>
              </a:rPr>
              <a:t>Местным бюджетом предусмотрено  исполнение: </a:t>
            </a:r>
          </a:p>
          <a:p>
            <a:pPr algn="ctr">
              <a:buNone/>
            </a:pPr>
            <a:r>
              <a:rPr lang="ru-RU" sz="2400" i="1" dirty="0" smtClean="0">
                <a:solidFill>
                  <a:schemeClr val="accent5">
                    <a:lumMod val="50000"/>
                  </a:schemeClr>
                </a:solidFill>
              </a:rPr>
              <a:t>202</a:t>
            </a:r>
            <a:r>
              <a:rPr lang="en-US" sz="2400" i="1" dirty="0" smtClean="0">
                <a:solidFill>
                  <a:schemeClr val="accent5">
                    <a:lumMod val="50000"/>
                  </a:schemeClr>
                </a:solidFill>
              </a:rPr>
              <a:t>4</a:t>
            </a:r>
            <a:r>
              <a:rPr lang="ru-RU" sz="2400" i="1" dirty="0" smtClean="0">
                <a:solidFill>
                  <a:schemeClr val="accent5">
                    <a:lumMod val="50000"/>
                  </a:schemeClr>
                </a:solidFill>
              </a:rPr>
              <a:t>-202</a:t>
            </a:r>
            <a:r>
              <a:rPr lang="en-US" sz="2400" i="1" dirty="0" smtClean="0">
                <a:solidFill>
                  <a:schemeClr val="accent5">
                    <a:lumMod val="50000"/>
                  </a:schemeClr>
                </a:solidFill>
              </a:rPr>
              <a:t>6</a:t>
            </a:r>
            <a:r>
              <a:rPr lang="ru-RU" sz="2400" i="1" dirty="0" smtClean="0">
                <a:solidFill>
                  <a:schemeClr val="accent5">
                    <a:lumMod val="50000"/>
                  </a:schemeClr>
                </a:solidFill>
              </a:rPr>
              <a:t> года – 12 публичных  обязательств</a:t>
            </a:r>
          </a:p>
        </p:txBody>
      </p:sp>
      <p:sp>
        <p:nvSpPr>
          <p:cNvPr id="19" name="Скругленный прямоугольник 18"/>
          <p:cNvSpPr/>
          <p:nvPr/>
        </p:nvSpPr>
        <p:spPr>
          <a:xfrm>
            <a:off x="1857356"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19 </a:t>
            </a:r>
            <a:r>
              <a:rPr lang="ru-RU" sz="2000" b="1" dirty="0" smtClean="0">
                <a:solidFill>
                  <a:srgbClr val="C00000"/>
                </a:solidFill>
                <a:latin typeface="Times New Roman" pitchFamily="18" charset="0"/>
                <a:cs typeface="Times New Roman" pitchFamily="18" charset="0"/>
              </a:rPr>
              <a:t>105,2</a:t>
            </a:r>
          </a:p>
        </p:txBody>
      </p:sp>
      <p:sp>
        <p:nvSpPr>
          <p:cNvPr id="20" name="Скругленный прямоугольник 19"/>
          <p:cNvSpPr/>
          <p:nvPr/>
        </p:nvSpPr>
        <p:spPr>
          <a:xfrm>
            <a:off x="4429124" y="2071678"/>
            <a:ext cx="2143140"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за счет областного бюджета</a:t>
            </a:r>
          </a:p>
          <a:p>
            <a:pPr algn="ctr"/>
            <a:endParaRPr lang="ru-RU" dirty="0"/>
          </a:p>
        </p:txBody>
      </p:sp>
      <p:sp>
        <p:nvSpPr>
          <p:cNvPr id="21" name="Скругленный прямоугольник 20"/>
          <p:cNvSpPr/>
          <p:nvPr/>
        </p:nvSpPr>
        <p:spPr>
          <a:xfrm>
            <a:off x="1714480" y="2000240"/>
            <a:ext cx="1928826" cy="114300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a:ea typeface="Times New Roman"/>
                <a:cs typeface="Times New Roman"/>
              </a:rPr>
              <a:t>ВСЕГО</a:t>
            </a:r>
          </a:p>
          <a:p>
            <a:pPr algn="ctr"/>
            <a:r>
              <a:rPr lang="ru-RU" sz="2000" b="1" i="1" dirty="0" smtClean="0">
                <a:latin typeface="Times New Roman"/>
                <a:ea typeface="Times New Roman"/>
                <a:cs typeface="Times New Roman"/>
              </a:rPr>
              <a:t>публичных</a:t>
            </a:r>
          </a:p>
          <a:p>
            <a:pPr algn="ctr"/>
            <a:r>
              <a:rPr lang="ru-RU" sz="2000" b="1" i="1" dirty="0" smtClean="0">
                <a:latin typeface="Times New Roman"/>
                <a:ea typeface="Times New Roman"/>
                <a:cs typeface="Times New Roman"/>
              </a:rPr>
              <a:t>обязательств</a:t>
            </a:r>
          </a:p>
          <a:p>
            <a:pPr algn="ctr"/>
            <a:endParaRPr lang="ru-RU" b="1" dirty="0"/>
          </a:p>
        </p:txBody>
      </p:sp>
      <p:sp>
        <p:nvSpPr>
          <p:cNvPr id="22" name="Скругленный прямоугольник 21"/>
          <p:cNvSpPr/>
          <p:nvPr/>
        </p:nvSpPr>
        <p:spPr>
          <a:xfrm>
            <a:off x="357158" y="3429000"/>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a:solidFill>
                  <a:srgbClr val="C00000"/>
                </a:solidFill>
              </a:rPr>
              <a:t>4</a:t>
            </a:r>
            <a:endParaRPr lang="ru-RU" sz="2400" dirty="0">
              <a:solidFill>
                <a:srgbClr val="C00000"/>
              </a:solidFill>
            </a:endParaRPr>
          </a:p>
        </p:txBody>
      </p:sp>
      <p:sp>
        <p:nvSpPr>
          <p:cNvPr id="23" name="Равно 22"/>
          <p:cNvSpPr/>
          <p:nvPr/>
        </p:nvSpPr>
        <p:spPr>
          <a:xfrm>
            <a:off x="3643306" y="2357430"/>
            <a:ext cx="785818" cy="428628"/>
          </a:xfrm>
          <a:prstGeom prst="mathEqual">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24" name="Плюс 23"/>
          <p:cNvSpPr/>
          <p:nvPr/>
        </p:nvSpPr>
        <p:spPr>
          <a:xfrm>
            <a:off x="6572264" y="2357430"/>
            <a:ext cx="428628" cy="428628"/>
          </a:xfrm>
          <a:prstGeom prst="mathPl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кругленный прямоугольник 24"/>
          <p:cNvSpPr/>
          <p:nvPr/>
        </p:nvSpPr>
        <p:spPr>
          <a:xfrm>
            <a:off x="450056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13 897,1</a:t>
            </a:r>
          </a:p>
        </p:txBody>
      </p:sp>
      <p:sp>
        <p:nvSpPr>
          <p:cNvPr id="26" name="Скругленный прямоугольник 25"/>
          <p:cNvSpPr/>
          <p:nvPr/>
        </p:nvSpPr>
        <p:spPr>
          <a:xfrm>
            <a:off x="700089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5 </a:t>
            </a:r>
            <a:r>
              <a:rPr lang="en-US" sz="2000" b="1" dirty="0" smtClean="0">
                <a:solidFill>
                  <a:srgbClr val="C00000"/>
                </a:solidFill>
                <a:latin typeface="Times New Roman" pitchFamily="18" charset="0"/>
                <a:cs typeface="Times New Roman" pitchFamily="18" charset="0"/>
              </a:rPr>
              <a:t>208,1</a:t>
            </a:r>
            <a:endParaRPr lang="ru-RU" sz="2000" b="1" dirty="0" smtClean="0">
              <a:solidFill>
                <a:srgbClr val="C00000"/>
              </a:solidFill>
              <a:latin typeface="Times New Roman" pitchFamily="18" charset="0"/>
              <a:cs typeface="Times New Roman" pitchFamily="18" charset="0"/>
            </a:endParaRPr>
          </a:p>
        </p:txBody>
      </p:sp>
      <p:sp>
        <p:nvSpPr>
          <p:cNvPr id="27" name="Скругленный прямоугольник 26"/>
          <p:cNvSpPr/>
          <p:nvPr/>
        </p:nvSpPr>
        <p:spPr>
          <a:xfrm>
            <a:off x="344092" y="4607727"/>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a:solidFill>
                  <a:srgbClr val="C00000"/>
                </a:solidFill>
              </a:rPr>
              <a:t>5</a:t>
            </a:r>
            <a:endParaRPr lang="ru-RU" sz="2400" dirty="0">
              <a:solidFill>
                <a:srgbClr val="C00000"/>
              </a:solidFill>
            </a:endParaRPr>
          </a:p>
        </p:txBody>
      </p:sp>
      <p:sp>
        <p:nvSpPr>
          <p:cNvPr id="28" name="Скругленный прямоугольник 27"/>
          <p:cNvSpPr/>
          <p:nvPr/>
        </p:nvSpPr>
        <p:spPr>
          <a:xfrm>
            <a:off x="357158" y="5786454"/>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a:solidFill>
                  <a:srgbClr val="C00000"/>
                </a:solidFill>
              </a:rPr>
              <a:t>6</a:t>
            </a:r>
            <a:endParaRPr lang="ru-RU" sz="2400" dirty="0">
              <a:solidFill>
                <a:srgbClr val="C00000"/>
              </a:solidFill>
            </a:endParaRPr>
          </a:p>
        </p:txBody>
      </p:sp>
      <p:sp>
        <p:nvSpPr>
          <p:cNvPr id="29" name="Скругленный прямоугольник 28"/>
          <p:cNvSpPr/>
          <p:nvPr/>
        </p:nvSpPr>
        <p:spPr>
          <a:xfrm>
            <a:off x="192879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14 </a:t>
            </a:r>
            <a:r>
              <a:rPr lang="ru-RU" sz="2000" b="1" dirty="0" smtClean="0">
                <a:solidFill>
                  <a:srgbClr val="C00000"/>
                </a:solidFill>
                <a:latin typeface="Times New Roman" pitchFamily="18" charset="0"/>
                <a:cs typeface="Times New Roman" pitchFamily="18" charset="0"/>
              </a:rPr>
              <a:t>082,0</a:t>
            </a:r>
          </a:p>
        </p:txBody>
      </p:sp>
      <p:sp>
        <p:nvSpPr>
          <p:cNvPr id="30" name="Скругленный прямоугольник 29"/>
          <p:cNvSpPr/>
          <p:nvPr/>
        </p:nvSpPr>
        <p:spPr>
          <a:xfrm>
            <a:off x="192879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14 </a:t>
            </a:r>
            <a:r>
              <a:rPr lang="ru-RU" sz="2000" b="1" dirty="0" smtClean="0">
                <a:solidFill>
                  <a:srgbClr val="C00000"/>
                </a:solidFill>
                <a:latin typeface="Times New Roman" pitchFamily="18" charset="0"/>
                <a:cs typeface="Times New Roman" pitchFamily="18" charset="0"/>
              </a:rPr>
              <a:t>088,9</a:t>
            </a:r>
          </a:p>
        </p:txBody>
      </p:sp>
      <p:sp>
        <p:nvSpPr>
          <p:cNvPr id="31" name="Скругленный прямоугольник 30"/>
          <p:cNvSpPr/>
          <p:nvPr/>
        </p:nvSpPr>
        <p:spPr>
          <a:xfrm>
            <a:off x="442912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13 </a:t>
            </a:r>
            <a:r>
              <a:rPr lang="ru-RU" sz="2000" b="1" dirty="0" smtClean="0">
                <a:solidFill>
                  <a:srgbClr val="C00000"/>
                </a:solidFill>
                <a:latin typeface="Times New Roman" pitchFamily="18" charset="0"/>
                <a:cs typeface="Times New Roman" pitchFamily="18" charset="0"/>
              </a:rPr>
              <a:t>772,0</a:t>
            </a:r>
          </a:p>
        </p:txBody>
      </p:sp>
      <p:sp>
        <p:nvSpPr>
          <p:cNvPr id="32" name="Скругленный прямоугольник 31"/>
          <p:cNvSpPr/>
          <p:nvPr/>
        </p:nvSpPr>
        <p:spPr>
          <a:xfrm>
            <a:off x="442912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13 </a:t>
            </a:r>
            <a:r>
              <a:rPr lang="ru-RU" sz="2000" b="1" smtClean="0">
                <a:solidFill>
                  <a:srgbClr val="C00000"/>
                </a:solidFill>
                <a:latin typeface="Times New Roman" pitchFamily="18" charset="0"/>
                <a:cs typeface="Times New Roman" pitchFamily="18" charset="0"/>
              </a:rPr>
              <a:t>778,9</a:t>
            </a:r>
            <a:endParaRPr lang="ru-RU" sz="2000" b="1" dirty="0" smtClean="0">
              <a:solidFill>
                <a:srgbClr val="C00000"/>
              </a:solidFill>
              <a:latin typeface="Times New Roman" pitchFamily="18" charset="0"/>
              <a:cs typeface="Times New Roman" pitchFamily="18" charset="0"/>
            </a:endParaRPr>
          </a:p>
        </p:txBody>
      </p:sp>
      <p:sp>
        <p:nvSpPr>
          <p:cNvPr id="33" name="Скругленный прямоугольник 32"/>
          <p:cNvSpPr/>
          <p:nvPr/>
        </p:nvSpPr>
        <p:spPr>
          <a:xfrm>
            <a:off x="7000892"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310,0</a:t>
            </a:r>
            <a:endParaRPr lang="ru-RU" sz="2000" b="1" dirty="0" smtClean="0">
              <a:solidFill>
                <a:srgbClr val="C00000"/>
              </a:solidFill>
              <a:latin typeface="Times New Roman" pitchFamily="18" charset="0"/>
              <a:cs typeface="Times New Roman" pitchFamily="18" charset="0"/>
            </a:endParaRPr>
          </a:p>
        </p:txBody>
      </p:sp>
      <p:sp>
        <p:nvSpPr>
          <p:cNvPr id="34" name="Скругленный прямоугольник 33"/>
          <p:cNvSpPr/>
          <p:nvPr/>
        </p:nvSpPr>
        <p:spPr>
          <a:xfrm>
            <a:off x="7000892"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310,0</a:t>
            </a:r>
            <a:endParaRPr lang="ru-RU" sz="2000" b="1" dirty="0" smtClean="0">
              <a:solidFill>
                <a:srgbClr val="C00000"/>
              </a:solidFill>
              <a:latin typeface="Times New Roman" pitchFamily="18" charset="0"/>
              <a:cs typeface="Times New Roman" pitchFamily="18" charset="0"/>
            </a:endParaRPr>
          </a:p>
        </p:txBody>
      </p:sp>
      <p:sp>
        <p:nvSpPr>
          <p:cNvPr id="35" name="Скругленный прямоугольник 34"/>
          <p:cNvSpPr/>
          <p:nvPr/>
        </p:nvSpPr>
        <p:spPr>
          <a:xfrm>
            <a:off x="7000892" y="2071678"/>
            <a:ext cx="2000264"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за счет местного</a:t>
            </a:r>
          </a:p>
          <a:p>
            <a:pPr algn="ctr"/>
            <a:r>
              <a:rPr lang="ru-RU" sz="1800" b="1" i="1" dirty="0" smtClean="0">
                <a:latin typeface="Times New Roman"/>
                <a:ea typeface="Times New Roman"/>
                <a:cs typeface="Times New Roman"/>
              </a:rPr>
              <a:t>бюджета</a:t>
            </a:r>
          </a:p>
          <a:p>
            <a:pPr algn="ctr"/>
            <a:endParaRPr lang="ru-RU" dirty="0"/>
          </a:p>
        </p:txBody>
      </p:sp>
      <p:sp>
        <p:nvSpPr>
          <p:cNvPr id="38" name="Прямоугольник 37"/>
          <p:cNvSpPr/>
          <p:nvPr/>
        </p:nvSpPr>
        <p:spPr>
          <a:xfrm>
            <a:off x="7715272" y="164305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
        <p:nvSpPr>
          <p:cNvPr id="36" name="TextBox 35"/>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37" name="Text Box 3"/>
          <p:cNvSpPr txBox="1">
            <a:spLocks noChangeArrowheads="1"/>
          </p:cNvSpPr>
          <p:nvPr/>
        </p:nvSpPr>
        <p:spPr bwMode="auto">
          <a:xfrm>
            <a:off x="857697" y="393418"/>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228752125"/>
              </p:ext>
            </p:extLst>
          </p:nvPr>
        </p:nvGraphicFramePr>
        <p:xfrm>
          <a:off x="218623" y="980728"/>
          <a:ext cx="8678201" cy="5814738"/>
        </p:xfrm>
        <a:graphic>
          <a:graphicData uri="http://schemas.openxmlformats.org/drawingml/2006/table">
            <a:tbl>
              <a:tblPr firstRow="1" bandRow="1">
                <a:tableStyleId>{5C22544A-7EE6-4342-B048-85BDC9FD1C3A}</a:tableStyleId>
              </a:tblPr>
              <a:tblGrid>
                <a:gridCol w="5820679"/>
                <a:gridCol w="1000132"/>
                <a:gridCol w="1000132"/>
                <a:gridCol w="857258"/>
              </a:tblGrid>
              <a:tr h="250702">
                <a:tc>
                  <a:txBody>
                    <a:bodyPr/>
                    <a:lstStyle/>
                    <a:p>
                      <a:endParaRPr lang="ru-RU" sz="1100" dirty="0"/>
                    </a:p>
                  </a:txBody>
                  <a:tcPr>
                    <a:noFill/>
                  </a:tcPr>
                </a:tc>
                <a:tc>
                  <a:txBody>
                    <a:bodyPr/>
                    <a:lstStyle/>
                    <a:p>
                      <a:pPr algn="ctr"/>
                      <a:r>
                        <a:rPr lang="ru-RU" sz="1400" dirty="0" smtClean="0"/>
                        <a:t>202</a:t>
                      </a:r>
                      <a:r>
                        <a:rPr lang="en-US" sz="1400" dirty="0" smtClean="0"/>
                        <a:t>4</a:t>
                      </a:r>
                      <a:endParaRPr lang="ru-RU" sz="1400" dirty="0"/>
                    </a:p>
                  </a:txBody>
                  <a:tcPr/>
                </a:tc>
                <a:tc>
                  <a:txBody>
                    <a:bodyPr/>
                    <a:lstStyle/>
                    <a:p>
                      <a:pPr algn="ctr"/>
                      <a:r>
                        <a:rPr lang="ru-RU" sz="1400" dirty="0" smtClean="0"/>
                        <a:t>202</a:t>
                      </a:r>
                      <a:r>
                        <a:rPr lang="en-US" sz="1400" dirty="0" smtClean="0"/>
                        <a:t>5</a:t>
                      </a:r>
                      <a:endParaRPr lang="ru-RU" sz="1400" dirty="0"/>
                    </a:p>
                  </a:txBody>
                  <a:tcPr/>
                </a:tc>
                <a:tc>
                  <a:txBody>
                    <a:bodyPr/>
                    <a:lstStyle/>
                    <a:p>
                      <a:pPr algn="ctr"/>
                      <a:r>
                        <a:rPr lang="ru-RU" sz="1400" dirty="0" smtClean="0"/>
                        <a:t>202</a:t>
                      </a:r>
                      <a:r>
                        <a:rPr lang="en-US" sz="1400" dirty="0" smtClean="0"/>
                        <a:t>6</a:t>
                      </a:r>
                      <a:endParaRPr lang="ru-RU" sz="1400" dirty="0"/>
                    </a:p>
                  </a:txBody>
                  <a:tcPr/>
                </a:tc>
              </a:tr>
              <a:tr h="445442">
                <a:tc>
                  <a:txBody>
                    <a:bodyPr/>
                    <a:lstStyle/>
                    <a:p>
                      <a:r>
                        <a:rPr lang="ru-RU" sz="1200" dirty="0" smtClean="0">
                          <a:latin typeface="Times New Roman" pitchFamily="18" charset="0"/>
                          <a:cs typeface="Times New Roman" pitchFamily="18" charset="0"/>
                        </a:rPr>
                        <a:t> Предоставление молодым семьям социальных выплат на приобретение жилья или строительство индивидуального жилого дома</a:t>
                      </a:r>
                      <a:endParaRPr lang="ru-RU" sz="1200" dirty="0">
                        <a:latin typeface="Times New Roman" pitchFamily="18" charset="0"/>
                        <a:cs typeface="Times New Roman" pitchFamily="18" charset="0"/>
                      </a:endParaRPr>
                    </a:p>
                  </a:txBody>
                  <a:tcPr/>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917,9</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792,8</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799,7</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623619">
                <a:tc>
                  <a:txBody>
                    <a:bodyPr/>
                    <a:lstStyle/>
                    <a:p>
                      <a:r>
                        <a:rPr lang="ru-RU" sz="1200" dirty="0" smtClean="0">
                          <a:latin typeface="Times New Roman" pitchFamily="18" charset="0"/>
                          <a:cs typeface="Times New Roman" pitchFamily="18" charset="0"/>
                        </a:rPr>
                        <a:t> Организация отдыха детей в загородных детских оздоровительных лагерях, расположенных на территории Российской Федерации, в каникулярное время за счет местного бюджета</a:t>
                      </a:r>
                      <a:endParaRPr lang="ru-RU" sz="1200" dirty="0">
                        <a:latin typeface="Times New Roman" pitchFamily="18" charset="0"/>
                        <a:cs typeface="Times New Roman" pitchFamily="18" charset="0"/>
                      </a:endParaRPr>
                    </a:p>
                  </a:txBody>
                  <a:tcPr/>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09656">
                <a:tc>
                  <a:txBody>
                    <a:bodyPr/>
                    <a:lstStyle/>
                    <a:p>
                      <a:r>
                        <a:rPr lang="ru-RU" sz="1200" dirty="0" smtClean="0">
                          <a:latin typeface="Times New Roman" pitchFamily="18" charset="0"/>
                          <a:cs typeface="Times New Roman" pitchFamily="18" charset="0"/>
                        </a:rPr>
                        <a:t>Поддержка  молодежи  победителей конкурса «Наши надежды» </a:t>
                      </a:r>
                      <a:endParaRPr lang="ru-RU" sz="1200" dirty="0">
                        <a:latin typeface="Times New Roman" pitchFamily="18" charset="0"/>
                        <a:cs typeface="Times New Roman" pitchFamily="18" charset="0"/>
                      </a:endParaRPr>
                    </a:p>
                  </a:txBody>
                  <a:tcPr/>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60,0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60,0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60,0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445442">
                <a:tc>
                  <a:txBody>
                    <a:bodyPr/>
                    <a:lstStyle/>
                    <a:p>
                      <a:r>
                        <a:rPr lang="ru-RU" sz="1200" dirty="0" smtClean="0">
                          <a:latin typeface="Times New Roman" pitchFamily="18" charset="0"/>
                          <a:cs typeface="Times New Roman" pitchFamily="18" charset="0"/>
                        </a:rPr>
                        <a:t>Выплата денежных средств на содержание ребенка, переданного на воспитание в приемную семью</a:t>
                      </a:r>
                      <a:endParaRPr lang="ru-RU" sz="1200" dirty="0">
                        <a:latin typeface="Times New Roman" pitchFamily="18" charset="0"/>
                        <a:cs typeface="Times New Roman" pitchFamily="18" charset="0"/>
                      </a:endParaRPr>
                    </a:p>
                  </a:txBody>
                  <a:tcPr/>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 </a:t>
                      </a:r>
                      <a:r>
                        <a:rPr lang="ru-RU" sz="1200" b="1" i="0" u="none" strike="noStrike" dirty="0" smtClean="0">
                          <a:solidFill>
                            <a:srgbClr val="000000"/>
                          </a:solidFill>
                          <a:latin typeface="Times New Roman" pitchFamily="18" charset="0"/>
                          <a:cs typeface="Times New Roman" pitchFamily="18" charset="0"/>
                        </a:rPr>
                        <a:t>134,5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smtClean="0">
                          <a:solidFill>
                            <a:srgbClr val="000000"/>
                          </a:solidFill>
                          <a:latin typeface="Times New Roman" pitchFamily="18" charset="0"/>
                          <a:cs typeface="Times New Roman" pitchFamily="18" charset="0"/>
                        </a:rPr>
                        <a:t>7 </a:t>
                      </a:r>
                      <a:r>
                        <a:rPr lang="ru-RU" sz="1200" b="1" i="0" u="none" strike="noStrike" smtClean="0">
                          <a:solidFill>
                            <a:srgbClr val="000000"/>
                          </a:solidFill>
                          <a:latin typeface="Times New Roman" pitchFamily="18" charset="0"/>
                          <a:cs typeface="Times New Roman" pitchFamily="18" charset="0"/>
                        </a:rPr>
                        <a:t>134,5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 </a:t>
                      </a:r>
                      <a:r>
                        <a:rPr lang="ru-RU" sz="1200" b="1" i="0" u="none" strike="noStrike" dirty="0" smtClean="0">
                          <a:solidFill>
                            <a:srgbClr val="000000"/>
                          </a:solidFill>
                          <a:latin typeface="Times New Roman" pitchFamily="18" charset="0"/>
                          <a:cs typeface="Times New Roman" pitchFamily="18" charset="0"/>
                        </a:rPr>
                        <a:t>134,5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53092">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вознаграждения, причитающегося приемным родителям</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2 354,2</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2 354,2</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2 354,2</a:t>
                      </a:r>
                    </a:p>
                  </a:txBody>
                  <a:tcPr marL="9525" marR="9525" marT="9525" marB="0"/>
                </a:tc>
              </a:tr>
              <a:tr h="365634">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ежемесячных денежных средств на содержание ребенка, находящегося под опекой (попечительством)</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1 566,1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smtClean="0">
                          <a:solidFill>
                            <a:srgbClr val="000000"/>
                          </a:solidFill>
                          <a:latin typeface="Times New Roman" pitchFamily="18" charset="0"/>
                          <a:cs typeface="Times New Roman" pitchFamily="18" charset="0"/>
                        </a:rPr>
                        <a:t>1 566,1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1 566,1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626407">
                <a:tc>
                  <a:txBody>
                    <a:bodyPr/>
                    <a:lstStyle/>
                    <a:p>
                      <a:pPr algn="l" fontAlgn="t"/>
                      <a:r>
                        <a:rPr lang="ru-RU" sz="1200" b="0" i="0" u="none" strike="noStrike" dirty="0" smtClean="0">
                          <a:solidFill>
                            <a:srgbClr val="000000"/>
                          </a:solidFill>
                          <a:latin typeface="Times New Roman" pitchFamily="18" charset="0"/>
                          <a:cs typeface="Times New Roman" pitchFamily="18" charset="0"/>
                        </a:rPr>
                        <a:t> </a:t>
                      </a:r>
                      <a:r>
                        <a:rPr lang="en-US" sz="1200" b="0" i="0" u="none" strike="noStrike" dirty="0" smtClean="0">
                          <a:solidFill>
                            <a:srgbClr val="000000"/>
                          </a:solidFill>
                          <a:latin typeface="Times New Roman" pitchFamily="18" charset="0"/>
                          <a:cs typeface="Times New Roman" pitchFamily="18" charset="0"/>
                        </a:rPr>
                        <a:t>   </a:t>
                      </a:r>
                      <a:r>
                        <a:rPr lang="ru-RU" sz="1200" b="0" i="0" u="none" strike="noStrike" dirty="0" smtClean="0">
                          <a:solidFill>
                            <a:srgbClr val="000000"/>
                          </a:solidFill>
                          <a:latin typeface="Times New Roman" pitchFamily="18" charset="0"/>
                          <a:cs typeface="Times New Roman" pitchFamily="18" charset="0"/>
                        </a:rPr>
                        <a:t>Осуществление мер социальной поддержки по предоставлению компенсации расходов на оплату жилых помещений, отопления и освещения педагогическим</a:t>
                      </a:r>
                      <a:r>
                        <a:rPr lang="en-US" sz="1200" b="0" i="0" u="none" strike="noStrike" dirty="0" smtClean="0">
                          <a:solidFill>
                            <a:srgbClr val="000000"/>
                          </a:solidFill>
                          <a:latin typeface="Times New Roman" pitchFamily="18" charset="0"/>
                          <a:cs typeface="Times New Roman" pitchFamily="18" charset="0"/>
                        </a:rPr>
                        <a:t> </a:t>
                      </a:r>
                      <a:r>
                        <a:rPr lang="ru-RU" sz="1200" b="0" i="0" u="none" strike="noStrike" dirty="0" smtClean="0">
                          <a:solidFill>
                            <a:srgbClr val="000000"/>
                          </a:solidFill>
                          <a:latin typeface="Times New Roman" pitchFamily="18" charset="0"/>
                          <a:cs typeface="Times New Roman" pitchFamily="18" charset="0"/>
                        </a:rPr>
                        <a:t>и</a:t>
                      </a:r>
                      <a:r>
                        <a:rPr lang="ru-RU" sz="1200" b="0" i="0" u="none" strike="noStrike" baseline="0" dirty="0" smtClean="0">
                          <a:solidFill>
                            <a:srgbClr val="000000"/>
                          </a:solidFill>
                          <a:latin typeface="Times New Roman" pitchFamily="18" charset="0"/>
                          <a:cs typeface="Times New Roman" pitchFamily="18" charset="0"/>
                        </a:rPr>
                        <a:t> иным</a:t>
                      </a:r>
                      <a:r>
                        <a:rPr lang="ru-RU" sz="1200" b="0" i="0" u="none" strike="noStrike" dirty="0" smtClean="0">
                          <a:solidFill>
                            <a:srgbClr val="000000"/>
                          </a:solidFill>
                          <a:latin typeface="Times New Roman" pitchFamily="18" charset="0"/>
                          <a:cs typeface="Times New Roman" pitchFamily="18" charset="0"/>
                        </a:rPr>
                        <a:t> работникам образовательных организаций</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en-US" sz="1200" b="1" i="0" u="none" strike="noStrike" dirty="0" smtClean="0">
                          <a:solidFill>
                            <a:srgbClr val="000000"/>
                          </a:solidFill>
                          <a:latin typeface="Times New Roman" pitchFamily="18" charset="0"/>
                          <a:cs typeface="Times New Roman" pitchFamily="18" charset="0"/>
                        </a:rPr>
                        <a:t>2 </a:t>
                      </a:r>
                      <a:r>
                        <a:rPr lang="ru-RU" sz="1200" b="1" i="0" u="none" strike="noStrike" dirty="0" smtClean="0">
                          <a:solidFill>
                            <a:srgbClr val="000000"/>
                          </a:solidFill>
                          <a:latin typeface="Times New Roman" pitchFamily="18" charset="0"/>
                          <a:cs typeface="Times New Roman" pitchFamily="18" charset="0"/>
                        </a:rPr>
                        <a:t>174,4</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en-US" sz="1200" b="1" i="0" u="none" strike="noStrike" dirty="0" smtClean="0">
                          <a:solidFill>
                            <a:srgbClr val="000000"/>
                          </a:solidFill>
                          <a:latin typeface="Times New Roman" pitchFamily="18" charset="0"/>
                          <a:cs typeface="Times New Roman" pitchFamily="18" charset="0"/>
                        </a:rPr>
                        <a:t>2 </a:t>
                      </a:r>
                      <a:r>
                        <a:rPr lang="ru-RU" sz="1200" b="1" i="0" u="none" strike="noStrike" dirty="0" smtClean="0">
                          <a:solidFill>
                            <a:srgbClr val="000000"/>
                          </a:solidFill>
                          <a:latin typeface="Times New Roman" pitchFamily="18" charset="0"/>
                          <a:cs typeface="Times New Roman" pitchFamily="18" charset="0"/>
                        </a:rPr>
                        <a:t>174,4</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en-US" sz="1200" b="1" i="0" u="none" strike="noStrike" dirty="0" smtClean="0">
                          <a:solidFill>
                            <a:srgbClr val="000000"/>
                          </a:solidFill>
                          <a:latin typeface="Times New Roman" pitchFamily="18" charset="0"/>
                          <a:cs typeface="Times New Roman" pitchFamily="18" charset="0"/>
                        </a:rPr>
                        <a:t>2 </a:t>
                      </a:r>
                      <a:r>
                        <a:rPr lang="ru-RU" sz="1200" b="1" i="0" u="none" strike="noStrike" dirty="0" smtClean="0">
                          <a:solidFill>
                            <a:srgbClr val="000000"/>
                          </a:solidFill>
                          <a:latin typeface="Times New Roman" pitchFamily="18" charset="0"/>
                          <a:cs typeface="Times New Roman" pitchFamily="18" charset="0"/>
                        </a:rPr>
                        <a:t>174,4</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835209">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компенсации платы, взимаемой с родителей (законных представителей), за присмотр и уход за детьми в образовательных организациях (за исключением государственных образовательных организаций), реализующих образовательную программу дошкольного образования</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p>
                  </a:txBody>
                  <a:tcPr marL="9525" marR="9525" marT="9525" marB="0"/>
                </a:tc>
              </a:tr>
              <a:tr h="222125">
                <a:tc>
                  <a:txBody>
                    <a:bodyPr/>
                    <a:lstStyle/>
                    <a:p>
                      <a:pPr algn="l" fontAlgn="t"/>
                      <a:r>
                        <a:rPr lang="ru-RU" sz="1200" b="0" i="0" u="none" strike="noStrike" dirty="0">
                          <a:solidFill>
                            <a:srgbClr val="000000"/>
                          </a:solidFill>
                          <a:latin typeface="Times New Roman" pitchFamily="18" charset="0"/>
                          <a:cs typeface="Times New Roman" pitchFamily="18" charset="0"/>
                        </a:rPr>
                        <a:t>    Доплаты к пенсиям муниципальных служащих</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4 826,1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p>
                  </a:txBody>
                  <a:tcPr marL="9525" marR="9525" marT="9525" marB="0"/>
                </a:tc>
              </a:tr>
              <a:tr h="222125">
                <a:tc>
                  <a:txBody>
                    <a:bodyPr/>
                    <a:lstStyle/>
                    <a:p>
                      <a:pPr algn="l" fontAlgn="t"/>
                      <a:r>
                        <a:rPr lang="ru-RU" sz="1200" b="0" i="0" u="none" strike="noStrike" dirty="0" smtClean="0">
                          <a:solidFill>
                            <a:srgbClr val="000000"/>
                          </a:solidFill>
                          <a:latin typeface="Times New Roman" pitchFamily="18" charset="0"/>
                          <a:cs typeface="Times New Roman" pitchFamily="18" charset="0"/>
                        </a:rPr>
                        <a:t>     Выплата</a:t>
                      </a:r>
                      <a:r>
                        <a:rPr lang="ru-RU" sz="1200" b="0" i="0" u="none" strike="noStrike" baseline="0" dirty="0" smtClean="0">
                          <a:solidFill>
                            <a:srgbClr val="000000"/>
                          </a:solidFill>
                          <a:latin typeface="Times New Roman" pitchFamily="18" charset="0"/>
                          <a:cs typeface="Times New Roman" pitchFamily="18" charset="0"/>
                        </a:rPr>
                        <a:t> денежного поощрения к Почетной грамоте  Демидовского РСД</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22125">
                <a:tc>
                  <a:txBody>
                    <a:bodyPr/>
                    <a:lstStyle/>
                    <a:p>
                      <a:pPr algn="l" fontAlgn="t"/>
                      <a:r>
                        <a:rPr lang="ru-RU" sz="1200" b="0" i="0" u="none" strike="noStrike" dirty="0" smtClean="0">
                          <a:solidFill>
                            <a:srgbClr val="000000"/>
                          </a:solidFill>
                          <a:latin typeface="Times New Roman" pitchFamily="18" charset="0"/>
                          <a:cs typeface="Times New Roman" pitchFamily="18" charset="0"/>
                        </a:rPr>
                        <a:t>     Выплаты</a:t>
                      </a:r>
                      <a:r>
                        <a:rPr lang="ru-RU" sz="1200" b="0" i="0" u="none" strike="noStrike" baseline="0" dirty="0" smtClean="0">
                          <a:solidFill>
                            <a:srgbClr val="000000"/>
                          </a:solidFill>
                          <a:latin typeface="Times New Roman" pitchFamily="18" charset="0"/>
                          <a:cs typeface="Times New Roman" pitchFamily="18" charset="0"/>
                        </a:rPr>
                        <a:t> уволенным работникам</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22125">
                <a:tc>
                  <a:txBody>
                    <a:bodyPr/>
                    <a:lstStyle/>
                    <a:p>
                      <a:pPr algn="l" fontAlgn="t"/>
                      <a:r>
                        <a:rPr lang="ru-RU" sz="1200" b="0" i="0" u="none" strike="noStrike" dirty="0" smtClean="0">
                          <a:solidFill>
                            <a:srgbClr val="000000"/>
                          </a:solidFill>
                          <a:latin typeface="Times New Roman" pitchFamily="18" charset="0"/>
                          <a:cs typeface="Times New Roman" pitchFamily="18" charset="0"/>
                        </a:rPr>
                        <a:t>     Ежемесячная денежная выплата, назначаемая студентам обучающимся по очной форме обучения и заключившим договор о целевом обучении с органом местного самоуправления</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a:t>
                      </a:r>
                      <a:r>
                        <a:rPr lang="ru-RU" sz="1200" b="1" i="0" u="none" strike="noStrike" dirty="0" smtClean="0">
                          <a:solidFill>
                            <a:srgbClr val="000000"/>
                          </a:solidFill>
                          <a:latin typeface="Times New Roman" pitchFamily="18" charset="0"/>
                          <a:cs typeface="Times New Roman" pitchFamily="18" charset="0"/>
                        </a:rPr>
                        <a:t>2,0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31269">
                <a:tc>
                  <a:txBody>
                    <a:bodyPr/>
                    <a:lstStyle/>
                    <a:p>
                      <a:pPr algn="ctr" fontAlgn="t"/>
                      <a:r>
                        <a:rPr lang="ru-RU" sz="1200" b="1" i="0" u="sng" strike="noStrike" dirty="0" smtClean="0">
                          <a:solidFill>
                            <a:srgbClr val="000000"/>
                          </a:solidFill>
                          <a:latin typeface="Times New Roman" pitchFamily="18" charset="0"/>
                          <a:cs typeface="Times New Roman" pitchFamily="18" charset="0"/>
                        </a:rPr>
                        <a:t>     ИТОГО</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sng" strike="noStrike" dirty="0" smtClean="0">
                          <a:solidFill>
                            <a:srgbClr val="000000"/>
                          </a:solidFill>
                          <a:latin typeface="Times New Roman" pitchFamily="18" charset="0"/>
                          <a:cs typeface="Times New Roman" pitchFamily="18" charset="0"/>
                        </a:rPr>
                        <a:t>19 </a:t>
                      </a:r>
                      <a:r>
                        <a:rPr lang="ru-RU" sz="1200" b="1" i="0" u="sng" strike="noStrike" dirty="0" smtClean="0">
                          <a:solidFill>
                            <a:srgbClr val="000000"/>
                          </a:solidFill>
                          <a:latin typeface="Times New Roman" pitchFamily="18" charset="0"/>
                          <a:cs typeface="Times New Roman" pitchFamily="18" charset="0"/>
                        </a:rPr>
                        <a:t>105,2</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sng" strike="noStrike" dirty="0" smtClean="0">
                          <a:solidFill>
                            <a:srgbClr val="000000"/>
                          </a:solidFill>
                          <a:latin typeface="Times New Roman" pitchFamily="18" charset="0"/>
                          <a:cs typeface="Times New Roman" pitchFamily="18" charset="0"/>
                        </a:rPr>
                        <a:t>14 </a:t>
                      </a:r>
                      <a:r>
                        <a:rPr lang="ru-RU" sz="1200" b="1" i="0" u="sng" strike="noStrike" dirty="0" smtClean="0">
                          <a:solidFill>
                            <a:srgbClr val="000000"/>
                          </a:solidFill>
                          <a:latin typeface="Times New Roman" pitchFamily="18" charset="0"/>
                          <a:cs typeface="Times New Roman" pitchFamily="18" charset="0"/>
                        </a:rPr>
                        <a:t>082,0</a:t>
                      </a:r>
                    </a:p>
                  </a:txBody>
                  <a:tcPr marL="9525" marR="9525" marT="9525" marB="0"/>
                </a:tc>
                <a:tc>
                  <a:txBody>
                    <a:bodyPr/>
                    <a:lstStyle/>
                    <a:p>
                      <a:pPr algn="ctr" fontAlgn="t"/>
                      <a:r>
                        <a:rPr lang="en-US" sz="1200" b="1" i="0" u="sng" strike="noStrike" dirty="0" smtClean="0">
                          <a:solidFill>
                            <a:srgbClr val="000000"/>
                          </a:solidFill>
                          <a:latin typeface="Times New Roman" pitchFamily="18" charset="0"/>
                          <a:cs typeface="Times New Roman" pitchFamily="18" charset="0"/>
                        </a:rPr>
                        <a:t>14 </a:t>
                      </a:r>
                      <a:r>
                        <a:rPr lang="ru-RU" sz="1200" b="1" i="0" u="sng" strike="noStrike" dirty="0" smtClean="0">
                          <a:solidFill>
                            <a:srgbClr val="000000"/>
                          </a:solidFill>
                          <a:latin typeface="Times New Roman" pitchFamily="18" charset="0"/>
                          <a:cs typeface="Times New Roman" pitchFamily="18" charset="0"/>
                        </a:rPr>
                        <a:t>088,9</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r>
            </a:tbl>
          </a:graphicData>
        </a:graphic>
      </p:graphicFrame>
      <p:sp>
        <p:nvSpPr>
          <p:cNvPr id="3" name="Прямоугольник 2"/>
          <p:cNvSpPr/>
          <p:nvPr/>
        </p:nvSpPr>
        <p:spPr>
          <a:xfrm>
            <a:off x="35074" y="836712"/>
            <a:ext cx="6572296" cy="461665"/>
          </a:xfrm>
          <a:prstGeom prst="rect">
            <a:avLst/>
          </a:prstGeom>
        </p:spPr>
        <p:txBody>
          <a:bodyPr wrap="square">
            <a:spAutoFit/>
          </a:bodyPr>
          <a:lstStyle/>
          <a:p>
            <a:pPr algn="ctr">
              <a:buNone/>
            </a:pPr>
            <a:r>
              <a:rPr lang="ru-RU" sz="1200" b="1" i="1" dirty="0" smtClean="0">
                <a:solidFill>
                  <a:srgbClr val="C00000"/>
                </a:solidFill>
              </a:rPr>
              <a:t>РАСХОДЫ НА ОКАЗАНИЕ МЕР СОЦИАЛЬНОЙ ПОДДЕРЖКИ </a:t>
            </a:r>
          </a:p>
          <a:p>
            <a:pPr algn="ctr">
              <a:buNone/>
            </a:pPr>
            <a:r>
              <a:rPr lang="ru-RU" sz="1200" b="1" i="1" dirty="0" smtClean="0">
                <a:solidFill>
                  <a:srgbClr val="C00000"/>
                </a:solidFill>
              </a:rPr>
              <a:t>ОТДЕЛЬНЫМИ КАТЕГОРИЯМИ ГРАЖДАН  (публичных обязательств)</a:t>
            </a:r>
          </a:p>
        </p:txBody>
      </p:sp>
      <p:sp>
        <p:nvSpPr>
          <p:cNvPr id="4" name="Прямоугольник 3"/>
          <p:cNvSpPr/>
          <p:nvPr/>
        </p:nvSpPr>
        <p:spPr>
          <a:xfrm>
            <a:off x="7956376" y="698212"/>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857697" y="413956"/>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78" y="1196752"/>
            <a:ext cx="9144000" cy="497216"/>
          </a:xfrm>
        </p:spPr>
        <p:txBody>
          <a:bodyPr/>
          <a:lstStyle/>
          <a:p>
            <a:pPr algn="ctr"/>
            <a:r>
              <a:rPr lang="ru-RU" sz="1800" dirty="0" smtClean="0">
                <a:solidFill>
                  <a:srgbClr val="000066"/>
                </a:solidFill>
                <a:effectLst>
                  <a:outerShdw blurRad="38100" dist="38100" dir="2700000" algn="tl">
                    <a:srgbClr val="000000">
                      <a:alpha val="43137"/>
                    </a:srgbClr>
                  </a:outerShdw>
                </a:effectLst>
              </a:rPr>
              <a:t>в 202</a:t>
            </a:r>
            <a:r>
              <a:rPr lang="en-US" sz="1800" dirty="0" smtClean="0">
                <a:solidFill>
                  <a:srgbClr val="000066"/>
                </a:solidFill>
                <a:effectLst>
                  <a:outerShdw blurRad="38100" dist="38100" dir="2700000" algn="tl">
                    <a:srgbClr val="000000">
                      <a:alpha val="43137"/>
                    </a:srgbClr>
                  </a:outerShdw>
                </a:effectLst>
              </a:rPr>
              <a:t>4</a:t>
            </a:r>
            <a:r>
              <a:rPr lang="ru-RU" sz="1800" dirty="0" smtClean="0">
                <a:solidFill>
                  <a:srgbClr val="000066"/>
                </a:solidFill>
                <a:effectLst>
                  <a:outerShdw blurRad="38100" dist="38100" dir="2700000" algn="tl">
                    <a:srgbClr val="000000">
                      <a:alpha val="43137"/>
                    </a:srgbClr>
                  </a:outerShdw>
                </a:effectLst>
              </a:rPr>
              <a:t> году</a:t>
            </a:r>
            <a:endParaRPr lang="ru-RU" sz="1800" dirty="0">
              <a:solidFill>
                <a:srgbClr val="000066"/>
              </a:solidFill>
              <a:effectLst>
                <a:outerShdw blurRad="38100" dist="38100" dir="2700000" algn="tl">
                  <a:srgbClr val="000000">
                    <a:alpha val="43137"/>
                  </a:srgbClr>
                </a:outerShdw>
              </a:effectLst>
            </a:endParaRPr>
          </a:p>
        </p:txBody>
      </p:sp>
      <p:graphicFrame>
        <p:nvGraphicFramePr>
          <p:cNvPr id="9" name="Содержимое 8"/>
          <p:cNvGraphicFramePr>
            <a:graphicFrameLocks noGrp="1"/>
          </p:cNvGraphicFramePr>
          <p:nvPr>
            <p:ph idx="1"/>
            <p:extLst>
              <p:ext uri="{D42A27DB-BD31-4B8C-83A1-F6EECF244321}">
                <p14:modId xmlns:p14="http://schemas.microsoft.com/office/powerpoint/2010/main" val="3599427798"/>
              </p:ext>
            </p:extLst>
          </p:nvPr>
        </p:nvGraphicFramePr>
        <p:xfrm>
          <a:off x="500034" y="1643050"/>
          <a:ext cx="8229600" cy="4572000"/>
        </p:xfrm>
        <a:graphic>
          <a:graphicData uri="http://schemas.openxmlformats.org/drawingml/2006/table">
            <a:tbl>
              <a:tblPr firstRow="1" bandRow="1">
                <a:tableStyleId>{5C22544A-7EE6-4342-B048-85BDC9FD1C3A}</a:tableStyleId>
              </a:tblPr>
              <a:tblGrid>
                <a:gridCol w="2143140"/>
                <a:gridCol w="6086460"/>
              </a:tblGrid>
              <a:tr h="583569">
                <a:tc>
                  <a:txBody>
                    <a:bodyPr/>
                    <a:lstStyle/>
                    <a:p>
                      <a:pPr algn="ctr"/>
                      <a:r>
                        <a:rPr lang="en-US" dirty="0" smtClean="0"/>
                        <a:t>47 578</a:t>
                      </a:r>
                      <a:endParaRPr lang="ru-RU" dirty="0" smtClean="0"/>
                    </a:p>
                    <a:p>
                      <a:pPr algn="ctr"/>
                      <a:r>
                        <a:rPr lang="ru-RU" dirty="0" smtClean="0"/>
                        <a:t> рубля в год</a:t>
                      </a:r>
                      <a:endParaRPr lang="ru-RU" dirty="0"/>
                    </a:p>
                  </a:txBody>
                  <a:tcPr/>
                </a:tc>
                <a:tc>
                  <a:txBody>
                    <a:bodyPr/>
                    <a:lstStyle/>
                    <a:p>
                      <a:r>
                        <a:rPr lang="ru-RU" dirty="0" smtClean="0"/>
                        <a:t>Расходов местного бюджета (всего) приходится на одного гражданина</a:t>
                      </a:r>
                    </a:p>
                    <a:p>
                      <a:endParaRPr lang="ru-RU" dirty="0" smtClean="0"/>
                    </a:p>
                  </a:txBody>
                  <a:tcPr/>
                </a:tc>
              </a:tr>
              <a:tr h="653919">
                <a:tc>
                  <a:txBody>
                    <a:bodyPr/>
                    <a:lstStyle/>
                    <a:p>
                      <a:pPr algn="ctr"/>
                      <a:r>
                        <a:rPr lang="en-US" dirty="0" smtClean="0"/>
                        <a:t>28 743</a:t>
                      </a:r>
                      <a:endParaRPr lang="ru-RU" dirty="0" smtClean="0"/>
                    </a:p>
                    <a:p>
                      <a:pPr algn="ctr"/>
                      <a:r>
                        <a:rPr lang="ru-RU" dirty="0" smtClean="0"/>
                        <a:t>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образование приходится на одного гражданина  </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en-US" dirty="0" smtClean="0"/>
                        <a:t>5 025</a:t>
                      </a:r>
                      <a:endParaRPr lang="ru-RU" dirty="0" smtClean="0"/>
                    </a:p>
                    <a:p>
                      <a:pPr algn="ctr"/>
                      <a:r>
                        <a:rPr lang="ru-RU" dirty="0" smtClean="0"/>
                        <a:t>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общегосударственные вопросы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en-US" dirty="0" smtClean="0"/>
                        <a:t>5 750</a:t>
                      </a:r>
                      <a:endParaRPr lang="ru-RU" dirty="0" smtClean="0"/>
                    </a:p>
                    <a:p>
                      <a:pPr algn="ctr"/>
                      <a:r>
                        <a:rPr lang="ru-RU" dirty="0" smtClean="0"/>
                        <a:t>рубля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культуру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en-US" dirty="0" smtClean="0"/>
                        <a:t>3 374</a:t>
                      </a:r>
                      <a:endParaRPr lang="ru-RU" dirty="0" smtClean="0"/>
                    </a:p>
                    <a:p>
                      <a:pPr algn="ctr"/>
                      <a:r>
                        <a:rPr lang="ru-RU" dirty="0" smtClean="0"/>
                        <a:t> 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социальную политику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bl>
          </a:graphicData>
        </a:graphic>
      </p:graphicFrame>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в расчете на душу населения</a:t>
            </a:r>
            <a:endParaRPr lang="ru-RU" sz="1600" b="1" dirty="0">
              <a:solidFill>
                <a:srgbClr val="000066"/>
              </a:solidFill>
              <a:latin typeface="Bad Script" panose="02000000000000000000" pitchFamily="2"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кругленный прямоугольник 9"/>
          <p:cNvSpPr/>
          <p:nvPr/>
        </p:nvSpPr>
        <p:spPr>
          <a:xfrm>
            <a:off x="1857356"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504 330,4</a:t>
            </a:r>
            <a:endParaRPr lang="ru-RU" sz="2000" b="1" dirty="0" smtClean="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9" name="Скругленный прямоугольник 8"/>
          <p:cNvSpPr/>
          <p:nvPr/>
        </p:nvSpPr>
        <p:spPr>
          <a:xfrm>
            <a:off x="7000892" y="2071678"/>
            <a:ext cx="2000264"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err="1" smtClean="0">
                <a:latin typeface="Times New Roman"/>
                <a:ea typeface="Times New Roman"/>
                <a:cs typeface="Times New Roman"/>
              </a:rPr>
              <a:t>Непрограммные</a:t>
            </a:r>
            <a:r>
              <a:rPr lang="ru-RU" sz="1800" b="1" i="1" dirty="0" smtClean="0">
                <a:latin typeface="Times New Roman"/>
                <a:ea typeface="Times New Roman"/>
                <a:cs typeface="Times New Roman"/>
              </a:rPr>
              <a:t> расходы</a:t>
            </a:r>
          </a:p>
          <a:p>
            <a:pPr algn="ctr"/>
            <a:endParaRPr lang="ru-RU" dirty="0"/>
          </a:p>
        </p:txBody>
      </p:sp>
      <p:sp>
        <p:nvSpPr>
          <p:cNvPr id="8" name="Скругленный прямоугольник 7"/>
          <p:cNvSpPr/>
          <p:nvPr/>
        </p:nvSpPr>
        <p:spPr>
          <a:xfrm>
            <a:off x="4429124" y="2071678"/>
            <a:ext cx="2143140"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Расходы в рамках муниципальных программ</a:t>
            </a:r>
          </a:p>
          <a:p>
            <a:pPr algn="ctr"/>
            <a:endParaRPr lang="ru-RU" dirty="0"/>
          </a:p>
        </p:txBody>
      </p:sp>
      <p:sp>
        <p:nvSpPr>
          <p:cNvPr id="5" name="Скругленный прямоугольник 4"/>
          <p:cNvSpPr/>
          <p:nvPr/>
        </p:nvSpPr>
        <p:spPr>
          <a:xfrm>
            <a:off x="1785918" y="2000240"/>
            <a:ext cx="1857388" cy="114300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a:ea typeface="Times New Roman"/>
                <a:cs typeface="Times New Roman"/>
              </a:rPr>
              <a:t>Расходы местного бюджета</a:t>
            </a:r>
          </a:p>
          <a:p>
            <a:pPr algn="ctr"/>
            <a:endParaRPr lang="ru-RU" b="1" dirty="0"/>
          </a:p>
        </p:txBody>
      </p:sp>
      <p:sp>
        <p:nvSpPr>
          <p:cNvPr id="11" name="Скругленный прямоугольник 10"/>
          <p:cNvSpPr/>
          <p:nvPr/>
        </p:nvSpPr>
        <p:spPr>
          <a:xfrm>
            <a:off x="357158" y="3429000"/>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smtClean="0">
                <a:solidFill>
                  <a:srgbClr val="C00000"/>
                </a:solidFill>
              </a:rPr>
              <a:t>4</a:t>
            </a:r>
            <a:endParaRPr lang="ru-RU" sz="2400" dirty="0">
              <a:solidFill>
                <a:srgbClr val="C00000"/>
              </a:solidFill>
            </a:endParaRPr>
          </a:p>
        </p:txBody>
      </p:sp>
      <p:sp>
        <p:nvSpPr>
          <p:cNvPr id="160770" name="Rectangle 2"/>
          <p:cNvSpPr>
            <a:spLocks noChangeArrowheads="1"/>
          </p:cNvSpPr>
          <p:nvPr/>
        </p:nvSpPr>
        <p:spPr bwMode="auto">
          <a:xfrm>
            <a:off x="767094" y="1269577"/>
            <a:ext cx="7798672"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МУНИЦИПАЛЬНЫЕ ПРОГРАММЫ</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 202</a:t>
            </a:r>
            <a:r>
              <a:rPr kumimoji="0" lang="en-US"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a:t>
            </a: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- 202</a:t>
            </a:r>
            <a:r>
              <a:rPr kumimoji="0" lang="en-US"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6</a:t>
            </a:r>
            <a:r>
              <a:rPr kumimoji="0" lang="ru-RU" sz="2000" b="0" i="1"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годы</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45720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Равно 16"/>
          <p:cNvSpPr/>
          <p:nvPr/>
        </p:nvSpPr>
        <p:spPr>
          <a:xfrm>
            <a:off x="3643306" y="2357430"/>
            <a:ext cx="785818" cy="428628"/>
          </a:xfrm>
          <a:prstGeom prst="mathEqual">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18" name="Плюс 17"/>
          <p:cNvSpPr/>
          <p:nvPr/>
        </p:nvSpPr>
        <p:spPr>
          <a:xfrm>
            <a:off x="6572264" y="2357430"/>
            <a:ext cx="428628" cy="428628"/>
          </a:xfrm>
          <a:prstGeom prst="mathPl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кругленный прямоугольник 18"/>
          <p:cNvSpPr/>
          <p:nvPr/>
        </p:nvSpPr>
        <p:spPr>
          <a:xfrm>
            <a:off x="450056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499 467,2</a:t>
            </a:r>
            <a:endParaRPr lang="ru-RU" sz="2000" b="1" dirty="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(9</a:t>
            </a:r>
            <a:r>
              <a:rPr lang="en-US" sz="1600" b="1" i="1" dirty="0" smtClean="0">
                <a:solidFill>
                  <a:srgbClr val="7D5CDA"/>
                </a:solidFill>
                <a:latin typeface="Times New Roman" pitchFamily="18" charset="0"/>
                <a:cs typeface="Times New Roman" pitchFamily="18" charset="0"/>
              </a:rPr>
              <a:t>9,0</a:t>
            </a:r>
            <a:r>
              <a:rPr lang="ru-RU" sz="1600" b="1" i="1" dirty="0" smtClean="0">
                <a:solidFill>
                  <a:srgbClr val="7D5CDA"/>
                </a:solidFill>
                <a:latin typeface="Times New Roman" pitchFamily="18" charset="0"/>
                <a:cs typeface="Times New Roman" pitchFamily="18" charset="0"/>
              </a:rPr>
              <a:t>%)</a:t>
            </a:r>
            <a:endParaRPr lang="ru-RU" sz="1600" b="1" i="1" dirty="0">
              <a:solidFill>
                <a:srgbClr val="7D5CDA"/>
              </a:solidFill>
              <a:latin typeface="Times New Roman" pitchFamily="18" charset="0"/>
              <a:cs typeface="Times New Roman" pitchFamily="18" charset="0"/>
            </a:endParaRPr>
          </a:p>
        </p:txBody>
      </p:sp>
      <p:sp>
        <p:nvSpPr>
          <p:cNvPr id="20" name="Скругленный прямоугольник 19"/>
          <p:cNvSpPr/>
          <p:nvPr/>
        </p:nvSpPr>
        <p:spPr>
          <a:xfrm>
            <a:off x="700089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4 863,2</a:t>
            </a:r>
            <a:endParaRPr lang="ru-RU" sz="2000" b="1" dirty="0" smtClean="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a:t>
            </a:r>
            <a:r>
              <a:rPr lang="en-US" sz="1600" b="1" i="1" dirty="0" smtClean="0">
                <a:solidFill>
                  <a:srgbClr val="7D5CDA"/>
                </a:solidFill>
                <a:latin typeface="Times New Roman" pitchFamily="18" charset="0"/>
                <a:cs typeface="Times New Roman" pitchFamily="18" charset="0"/>
              </a:rPr>
              <a:t>1,0</a:t>
            </a:r>
            <a:r>
              <a:rPr lang="ru-RU" sz="1600" b="1" i="1" dirty="0" smtClean="0">
                <a:solidFill>
                  <a:srgbClr val="7D5CDA"/>
                </a:solidFill>
                <a:latin typeface="Times New Roman" pitchFamily="18" charset="0"/>
                <a:cs typeface="Times New Roman" pitchFamily="18" charset="0"/>
              </a:rPr>
              <a:t>%)</a:t>
            </a:r>
            <a:endParaRPr lang="ru-RU" sz="1600" b="1" i="1" dirty="0">
              <a:solidFill>
                <a:srgbClr val="7D5CDA"/>
              </a:solidFill>
              <a:latin typeface="Times New Roman" pitchFamily="18" charset="0"/>
              <a:cs typeface="Times New Roman" pitchFamily="18" charset="0"/>
            </a:endParaRPr>
          </a:p>
        </p:txBody>
      </p:sp>
      <p:sp>
        <p:nvSpPr>
          <p:cNvPr id="21" name="Скругленный прямоугольник 20"/>
          <p:cNvSpPr/>
          <p:nvPr/>
        </p:nvSpPr>
        <p:spPr>
          <a:xfrm>
            <a:off x="357158" y="4643446"/>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smtClean="0">
                <a:solidFill>
                  <a:srgbClr val="C00000"/>
                </a:solidFill>
              </a:rPr>
              <a:t>5</a:t>
            </a:r>
            <a:endParaRPr lang="ru-RU" sz="2400" dirty="0">
              <a:solidFill>
                <a:srgbClr val="C00000"/>
              </a:solidFill>
            </a:endParaRPr>
          </a:p>
        </p:txBody>
      </p:sp>
      <p:sp>
        <p:nvSpPr>
          <p:cNvPr id="22" name="Скругленный прямоугольник 21"/>
          <p:cNvSpPr/>
          <p:nvPr/>
        </p:nvSpPr>
        <p:spPr>
          <a:xfrm>
            <a:off x="357158" y="5786454"/>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smtClean="0">
                <a:solidFill>
                  <a:srgbClr val="C00000"/>
                </a:solidFill>
              </a:rPr>
              <a:t>6</a:t>
            </a:r>
            <a:endParaRPr lang="ru-RU" sz="2400" dirty="0">
              <a:solidFill>
                <a:srgbClr val="C00000"/>
              </a:solidFill>
            </a:endParaRPr>
          </a:p>
        </p:txBody>
      </p:sp>
      <p:sp>
        <p:nvSpPr>
          <p:cNvPr id="23" name="Скругленный прямоугольник 22"/>
          <p:cNvSpPr/>
          <p:nvPr/>
        </p:nvSpPr>
        <p:spPr>
          <a:xfrm>
            <a:off x="192879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415 045,4</a:t>
            </a: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24" name="Скругленный прямоугольник 23"/>
          <p:cNvSpPr/>
          <p:nvPr/>
        </p:nvSpPr>
        <p:spPr>
          <a:xfrm>
            <a:off x="192879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448 433,8</a:t>
            </a: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25" name="Скругленный прямоугольник 24"/>
          <p:cNvSpPr/>
          <p:nvPr/>
        </p:nvSpPr>
        <p:spPr>
          <a:xfrm>
            <a:off x="442912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406 631,8</a:t>
            </a:r>
            <a:endParaRPr lang="ru-RU" sz="2000" b="1" dirty="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(98,0%)</a:t>
            </a:r>
            <a:endParaRPr lang="ru-RU" sz="1600" b="1" i="1" dirty="0">
              <a:solidFill>
                <a:srgbClr val="7D5CDA"/>
              </a:solidFill>
              <a:latin typeface="Times New Roman" pitchFamily="18" charset="0"/>
              <a:cs typeface="Times New Roman" pitchFamily="18" charset="0"/>
            </a:endParaRPr>
          </a:p>
        </p:txBody>
      </p:sp>
      <p:sp>
        <p:nvSpPr>
          <p:cNvPr id="26" name="Скругленный прямоугольник 25"/>
          <p:cNvSpPr/>
          <p:nvPr/>
        </p:nvSpPr>
        <p:spPr>
          <a:xfrm>
            <a:off x="442912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435 111,2</a:t>
            </a:r>
            <a:endParaRPr lang="ru-RU" sz="2000" b="1" dirty="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a:t>
            </a:r>
            <a:r>
              <a:rPr lang="en-US" sz="1600" b="1" i="1" dirty="0" smtClean="0">
                <a:solidFill>
                  <a:srgbClr val="7D5CDA"/>
                </a:solidFill>
                <a:latin typeface="Times New Roman" pitchFamily="18" charset="0"/>
                <a:cs typeface="Times New Roman" pitchFamily="18" charset="0"/>
              </a:rPr>
              <a:t>9</a:t>
            </a:r>
            <a:r>
              <a:rPr lang="ru-RU" sz="1600" b="1" i="1" dirty="0" smtClean="0">
                <a:solidFill>
                  <a:srgbClr val="7D5CDA"/>
                </a:solidFill>
                <a:latin typeface="Times New Roman" pitchFamily="18" charset="0"/>
                <a:cs typeface="Times New Roman" pitchFamily="18" charset="0"/>
              </a:rPr>
              <a:t>7,0%)</a:t>
            </a:r>
            <a:endParaRPr lang="ru-RU" sz="1600" b="1" i="1" dirty="0">
              <a:solidFill>
                <a:srgbClr val="7D5CDA"/>
              </a:solidFill>
              <a:latin typeface="Times New Roman" pitchFamily="18" charset="0"/>
              <a:cs typeface="Times New Roman" pitchFamily="18" charset="0"/>
            </a:endParaRPr>
          </a:p>
        </p:txBody>
      </p:sp>
      <p:sp>
        <p:nvSpPr>
          <p:cNvPr id="27" name="Скругленный прямоугольник 26"/>
          <p:cNvSpPr/>
          <p:nvPr/>
        </p:nvSpPr>
        <p:spPr>
          <a:xfrm>
            <a:off x="7000892"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8 413,6</a:t>
            </a:r>
          </a:p>
          <a:p>
            <a:pPr algn="ctr"/>
            <a:r>
              <a:rPr lang="en-US" sz="1600" b="1" i="1" dirty="0" smtClean="0">
                <a:solidFill>
                  <a:srgbClr val="7D5CDA"/>
                </a:solidFill>
                <a:latin typeface="Times New Roman" pitchFamily="18" charset="0"/>
                <a:cs typeface="Times New Roman" pitchFamily="18" charset="0"/>
              </a:rPr>
              <a:t>(</a:t>
            </a:r>
            <a:r>
              <a:rPr lang="ru-RU" sz="1600" b="1" i="1" dirty="0" smtClean="0">
                <a:solidFill>
                  <a:srgbClr val="7D5CDA"/>
                </a:solidFill>
                <a:latin typeface="Times New Roman" pitchFamily="18" charset="0"/>
                <a:cs typeface="Times New Roman" pitchFamily="18" charset="0"/>
              </a:rPr>
              <a:t>2,0%)</a:t>
            </a:r>
            <a:endParaRPr lang="ru-RU" sz="1600" b="1" i="1" dirty="0">
              <a:solidFill>
                <a:srgbClr val="7D5CDA"/>
              </a:solidFill>
              <a:latin typeface="Times New Roman" pitchFamily="18" charset="0"/>
              <a:cs typeface="Times New Roman" pitchFamily="18" charset="0"/>
            </a:endParaRPr>
          </a:p>
        </p:txBody>
      </p:sp>
      <p:sp>
        <p:nvSpPr>
          <p:cNvPr id="28" name="Скругленный прямоугольник 27"/>
          <p:cNvSpPr/>
          <p:nvPr/>
        </p:nvSpPr>
        <p:spPr>
          <a:xfrm>
            <a:off x="7000892"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13 322,6</a:t>
            </a:r>
          </a:p>
          <a:p>
            <a:pPr algn="ctr"/>
            <a:r>
              <a:rPr lang="ru-RU" sz="1600" b="1" i="1" dirty="0" smtClean="0">
                <a:solidFill>
                  <a:srgbClr val="7D5CDA"/>
                </a:solidFill>
                <a:latin typeface="Times New Roman" pitchFamily="18" charset="0"/>
                <a:cs typeface="Times New Roman" pitchFamily="18" charset="0"/>
              </a:rPr>
              <a:t>(3,0%)</a:t>
            </a:r>
            <a:endParaRPr lang="ru-RU" sz="1600" b="1" i="1" dirty="0">
              <a:solidFill>
                <a:srgbClr val="7D5CDA"/>
              </a:solidFill>
              <a:latin typeface="Times New Roman" pitchFamily="18" charset="0"/>
              <a:cs typeface="Times New Roman" pitchFamily="18" charset="0"/>
            </a:endParaRPr>
          </a:p>
        </p:txBody>
      </p:sp>
      <p:sp>
        <p:nvSpPr>
          <p:cNvPr id="29" name="Прямоугольник 28"/>
          <p:cNvSpPr/>
          <p:nvPr/>
        </p:nvSpPr>
        <p:spPr>
          <a:xfrm>
            <a:off x="7715272" y="164305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
        <p:nvSpPr>
          <p:cNvPr id="30" name="TextBox 29"/>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31" name="Text Box 3"/>
          <p:cNvSpPr txBox="1">
            <a:spLocks noChangeArrowheads="1"/>
          </p:cNvSpPr>
          <p:nvPr/>
        </p:nvSpPr>
        <p:spPr bwMode="auto">
          <a:xfrm>
            <a:off x="80447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ChangeArrowheads="1"/>
          </p:cNvSpPr>
          <p:nvPr/>
        </p:nvSpPr>
        <p:spPr bwMode="auto">
          <a:xfrm>
            <a:off x="683568" y="1052736"/>
            <a:ext cx="7798672"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2000" b="1" dirty="0">
                <a:solidFill>
                  <a:srgbClr val="000066"/>
                </a:solidFill>
              </a:rPr>
              <a:t>Структура расходов бюджета на </a:t>
            </a:r>
            <a:r>
              <a:rPr lang="ru-RU" sz="2000" b="1" dirty="0" smtClean="0">
                <a:solidFill>
                  <a:srgbClr val="000066"/>
                </a:solidFill>
              </a:rPr>
              <a:t>202</a:t>
            </a:r>
            <a:r>
              <a:rPr lang="en-US" sz="2000" b="1" dirty="0" smtClean="0">
                <a:solidFill>
                  <a:srgbClr val="000066"/>
                </a:solidFill>
              </a:rPr>
              <a:t>4</a:t>
            </a:r>
            <a:r>
              <a:rPr lang="ru-RU" sz="2000" b="1" dirty="0" smtClean="0">
                <a:solidFill>
                  <a:srgbClr val="000066"/>
                </a:solidFill>
              </a:rPr>
              <a:t> - 202</a:t>
            </a:r>
            <a:r>
              <a:rPr lang="en-US" sz="2000" b="1" dirty="0" smtClean="0">
                <a:solidFill>
                  <a:srgbClr val="000066"/>
                </a:solidFill>
              </a:rPr>
              <a:t>6</a:t>
            </a:r>
            <a:r>
              <a:rPr lang="ru-RU" sz="2000" b="1" dirty="0" smtClean="0">
                <a:solidFill>
                  <a:srgbClr val="000066"/>
                </a:solidFill>
              </a:rPr>
              <a:t> </a:t>
            </a:r>
            <a:r>
              <a:rPr lang="ru-RU" sz="2000" b="1" dirty="0">
                <a:solidFill>
                  <a:srgbClr val="000066"/>
                </a:solidFill>
              </a:rPr>
              <a:t>год , тыс</a:t>
            </a:r>
            <a:r>
              <a:rPr lang="ru-RU" sz="2000" b="1" dirty="0" smtClean="0">
                <a:solidFill>
                  <a:srgbClr val="000066"/>
                </a:solidFill>
              </a:rPr>
              <a:t>. рублей</a:t>
            </a:r>
            <a:endParaRPr lang="ru-RU" sz="2000" b="1" dirty="0">
              <a:solidFill>
                <a:srgbClr val="000066"/>
              </a:solidFill>
            </a:endParaRPr>
          </a:p>
          <a:p>
            <a:pPr marL="0" marR="0" lvl="0" indent="457200" algn="l" defTabSz="914400" rtl="0" eaLnBrk="0" fontAlgn="base" latinLnBrk="0" hangingPunct="0">
              <a:lnSpc>
                <a:spcPct val="100000"/>
              </a:lnSpc>
              <a:spcBef>
                <a:spcPct val="0"/>
              </a:spcBef>
              <a:spcAft>
                <a:spcPct val="0"/>
              </a:spcAft>
              <a:buClrTx/>
              <a:buSzTx/>
              <a:buFontTx/>
              <a:buNone/>
              <a:tabLst>
                <a:tab pos="457200" algn="l"/>
              </a:tabLst>
            </a:pPr>
            <a:endParaRPr kumimoji="0" lang="ru-RU" sz="1800" b="0" i="0" u="none" strike="noStrike" cap="none" normalizeH="0" baseline="0" dirty="0" smtClean="0">
              <a:ln>
                <a:noFill/>
              </a:ln>
              <a:solidFill>
                <a:srgbClr val="000066"/>
              </a:solidFill>
              <a:effectLst/>
              <a:latin typeface="Arial" pitchFamily="34" charset="0"/>
              <a:cs typeface="Arial" pitchFamily="34" charset="0"/>
            </a:endParaRPr>
          </a:p>
        </p:txBody>
      </p:sp>
      <p:sp>
        <p:nvSpPr>
          <p:cNvPr id="30" name="TextBox 29"/>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31" name="Text Box 3"/>
          <p:cNvSpPr txBox="1">
            <a:spLocks noChangeArrowheads="1"/>
          </p:cNvSpPr>
          <p:nvPr/>
        </p:nvSpPr>
        <p:spPr bwMode="auto">
          <a:xfrm>
            <a:off x="80447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graphicFrame>
        <p:nvGraphicFramePr>
          <p:cNvPr id="2" name="Диаграмма 1"/>
          <p:cNvGraphicFramePr/>
          <p:nvPr>
            <p:extLst>
              <p:ext uri="{D42A27DB-BD31-4B8C-83A1-F6EECF244321}">
                <p14:modId xmlns:p14="http://schemas.microsoft.com/office/powerpoint/2010/main" val="1424967926"/>
              </p:ext>
            </p:extLst>
          </p:nvPr>
        </p:nvGraphicFramePr>
        <p:xfrm>
          <a:off x="107504" y="1361599"/>
          <a:ext cx="4032448" cy="35283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4" name="Диаграмма 33"/>
          <p:cNvGraphicFramePr/>
          <p:nvPr>
            <p:extLst>
              <p:ext uri="{D42A27DB-BD31-4B8C-83A1-F6EECF244321}">
                <p14:modId xmlns:p14="http://schemas.microsoft.com/office/powerpoint/2010/main" val="495953841"/>
              </p:ext>
            </p:extLst>
          </p:nvPr>
        </p:nvGraphicFramePr>
        <p:xfrm>
          <a:off x="4932040" y="1484784"/>
          <a:ext cx="4032448" cy="35283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5" name="Диаграмма 34"/>
          <p:cNvGraphicFramePr/>
          <p:nvPr>
            <p:extLst>
              <p:ext uri="{D42A27DB-BD31-4B8C-83A1-F6EECF244321}">
                <p14:modId xmlns:p14="http://schemas.microsoft.com/office/powerpoint/2010/main" val="173520472"/>
              </p:ext>
            </p:extLst>
          </p:nvPr>
        </p:nvGraphicFramePr>
        <p:xfrm>
          <a:off x="2339752" y="3329608"/>
          <a:ext cx="4032448" cy="3528392"/>
        </p:xfrm>
        <a:graphic>
          <a:graphicData uri="http://schemas.openxmlformats.org/drawingml/2006/chart">
            <c:chart xmlns:c="http://schemas.openxmlformats.org/drawingml/2006/chart" xmlns:r="http://schemas.openxmlformats.org/officeDocument/2006/relationships" r:id="rId4"/>
          </a:graphicData>
        </a:graphic>
      </p:graphicFrame>
      <p:sp>
        <p:nvSpPr>
          <p:cNvPr id="3" name="Прямоугольник 2"/>
          <p:cNvSpPr/>
          <p:nvPr/>
        </p:nvSpPr>
        <p:spPr>
          <a:xfrm>
            <a:off x="6902263" y="5346898"/>
            <a:ext cx="216024"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6984268" y="6202982"/>
            <a:ext cx="216024" cy="14401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7" name="TextBox 6"/>
          <p:cNvSpPr txBox="1"/>
          <p:nvPr/>
        </p:nvSpPr>
        <p:spPr>
          <a:xfrm>
            <a:off x="7092280" y="5219908"/>
            <a:ext cx="1800200" cy="738664"/>
          </a:xfrm>
          <a:prstGeom prst="rect">
            <a:avLst/>
          </a:prstGeom>
          <a:noFill/>
        </p:spPr>
        <p:txBody>
          <a:bodyPr wrap="square" rtlCol="0">
            <a:spAutoFit/>
          </a:bodyPr>
          <a:lstStyle/>
          <a:p>
            <a:pPr algn="ctr"/>
            <a:r>
              <a:rPr lang="ru-RU" b="1" i="1" dirty="0">
                <a:latin typeface="Times New Roman"/>
                <a:ea typeface="Times New Roman"/>
                <a:cs typeface="Times New Roman"/>
              </a:rPr>
              <a:t>Расходы в рамках муниципальных </a:t>
            </a:r>
            <a:r>
              <a:rPr lang="ru-RU" b="1" i="1" dirty="0" smtClean="0">
                <a:latin typeface="Times New Roman"/>
                <a:ea typeface="Times New Roman"/>
                <a:cs typeface="Times New Roman"/>
              </a:rPr>
              <a:t>программ</a:t>
            </a:r>
            <a:endParaRPr lang="ru-RU" b="1" i="1" dirty="0">
              <a:latin typeface="Times New Roman"/>
              <a:ea typeface="Times New Roman"/>
              <a:cs typeface="Times New Roman"/>
            </a:endParaRPr>
          </a:p>
        </p:txBody>
      </p:sp>
      <p:sp>
        <p:nvSpPr>
          <p:cNvPr id="12" name="TextBox 11"/>
          <p:cNvSpPr txBox="1"/>
          <p:nvPr/>
        </p:nvSpPr>
        <p:spPr>
          <a:xfrm>
            <a:off x="7371506" y="6119336"/>
            <a:ext cx="1512168" cy="738664"/>
          </a:xfrm>
          <a:prstGeom prst="rect">
            <a:avLst/>
          </a:prstGeom>
          <a:noFill/>
        </p:spPr>
        <p:txBody>
          <a:bodyPr wrap="square" rtlCol="0">
            <a:spAutoFit/>
          </a:bodyPr>
          <a:lstStyle/>
          <a:p>
            <a:r>
              <a:rPr lang="ru-RU" b="1" i="1" dirty="0">
                <a:latin typeface="Times New Roman"/>
                <a:ea typeface="Times New Roman"/>
                <a:cs typeface="Times New Roman"/>
              </a:rPr>
              <a:t>Непрограммные расходы</a:t>
            </a:r>
          </a:p>
          <a:p>
            <a:endParaRPr lang="ru-RU" dirty="0"/>
          </a:p>
        </p:txBody>
      </p:sp>
    </p:spTree>
    <p:extLst>
      <p:ext uri="{BB962C8B-B14F-4D97-AF65-F5344CB8AC3E}">
        <p14:creationId xmlns:p14="http://schemas.microsoft.com/office/powerpoint/2010/main" val="2657532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3086868286"/>
              </p:ext>
            </p:extLst>
          </p:nvPr>
        </p:nvGraphicFramePr>
        <p:xfrm>
          <a:off x="179512" y="714356"/>
          <a:ext cx="8821644" cy="6152798"/>
        </p:xfrm>
        <a:graphic>
          <a:graphicData uri="http://schemas.openxmlformats.org/drawingml/2006/table">
            <a:tbl>
              <a:tblPr>
                <a:tableStyleId>{16D9F66E-5EB9-4882-86FB-DCBF35E3C3E4}</a:tableStyleId>
              </a:tblPr>
              <a:tblGrid>
                <a:gridCol w="7107132"/>
                <a:gridCol w="571504"/>
                <a:gridCol w="571504"/>
                <a:gridCol w="571504"/>
              </a:tblGrid>
              <a:tr h="140307">
                <a:tc>
                  <a:txBody>
                    <a:bodyPr/>
                    <a:lstStyle/>
                    <a:p>
                      <a:pPr algn="ctr" fontAlgn="ctr"/>
                      <a:r>
                        <a:rPr lang="ru-RU" sz="900" b="1" u="none" strike="noStrike" dirty="0">
                          <a:latin typeface="Times New Roman" pitchFamily="18" charset="0"/>
                          <a:cs typeface="Times New Roman" pitchFamily="18" charset="0"/>
                        </a:rPr>
                        <a:t> </a:t>
                      </a:r>
                      <a:endParaRPr lang="ru-RU" sz="9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a:t>
                      </a:r>
                      <a:r>
                        <a:rPr lang="en-US" sz="1400" b="1" u="none" strike="noStrike" dirty="0" smtClean="0">
                          <a:latin typeface="Times New Roman" pitchFamily="18" charset="0"/>
                          <a:cs typeface="Times New Roman" pitchFamily="18" charset="0"/>
                        </a:rPr>
                        <a:t>4</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a:t>
                      </a:r>
                      <a:r>
                        <a:rPr lang="en-US" sz="1400" b="1" u="none" strike="noStrike" dirty="0" smtClean="0">
                          <a:latin typeface="Times New Roman" pitchFamily="18" charset="0"/>
                          <a:cs typeface="Times New Roman" pitchFamily="18" charset="0"/>
                        </a:rPr>
                        <a:t>5</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a:t>
                      </a:r>
                      <a:r>
                        <a:rPr lang="en-US" sz="1400" b="1" u="none" strike="noStrike" dirty="0" smtClean="0">
                          <a:latin typeface="Times New Roman" pitchFamily="18" charset="0"/>
                          <a:cs typeface="Times New Roman" pitchFamily="18" charset="0"/>
                        </a:rPr>
                        <a:t>6</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r>
              <a:tr h="140307">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жильем молодых семей»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917,9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792,8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799,7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дорожно-транспортного комплекса муниципального образования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12 242,3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12 553,1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11 237,8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2051">
                <a:tc>
                  <a:txBody>
                    <a:bodyPr/>
                    <a:lstStyle/>
                    <a:p>
                      <a:pPr algn="l" fontAlgn="t"/>
                      <a:r>
                        <a:rPr lang="ru-RU" sz="900" b="1" i="0" u="none" strike="noStrike" dirty="0" smtClean="0">
                          <a:solidFill>
                            <a:srgbClr val="000066"/>
                          </a:solidFill>
                          <a:latin typeface="Times New Roman" pitchFamily="18" charset="0"/>
                          <a:cs typeface="Times New Roman" pitchFamily="18" charset="0"/>
                        </a:rPr>
                        <a:t>Муниципальная программа «Развитие водохозяйственного комплекса Демидовского района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физической культуры и спорта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337,4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199,5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209,6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81679">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образования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324 981,5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268 621,3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274 210,3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59182">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культуры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68 085,3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53 830,0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54 643,2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«Гражданско – патриотическое воспитание граждан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111,2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малого и среднего предпринимательства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58,1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48</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50</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обеспечения безопасности жизнедеятельности населения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76,8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76,8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76,8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«Модернизация объектов коммунального назначения муниципальных учреждений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128</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23</a:t>
                      </a:r>
                      <a:r>
                        <a:rPr lang="en-US" sz="1000" b="1" i="0" u="none" strike="noStrike" baseline="0" dirty="0" smtClean="0">
                          <a:solidFill>
                            <a:srgbClr val="000066"/>
                          </a:solidFill>
                          <a:latin typeface="Times New Roman" pitchFamily="18" charset="0"/>
                          <a:cs typeface="Times New Roman" pitchFamily="18" charset="0"/>
                        </a:rPr>
                        <a:t> 70</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«Развитие  добровольчества (</a:t>
                      </a:r>
                      <a:r>
                        <a:rPr lang="ru-RU" sz="900" b="1" u="none" strike="noStrike" dirty="0" err="1" smtClean="0">
                          <a:solidFill>
                            <a:srgbClr val="000066"/>
                          </a:solidFill>
                          <a:latin typeface="Times New Roman" pitchFamily="18" charset="0"/>
                          <a:cs typeface="Times New Roman" pitchFamily="18" charset="0"/>
                        </a:rPr>
                        <a:t>волонтерства</a:t>
                      </a:r>
                      <a:r>
                        <a:rPr lang="ru-RU" sz="900" b="1" u="none" strike="noStrike" dirty="0" smtClean="0">
                          <a:solidFill>
                            <a:srgbClr val="000066"/>
                          </a:solidFill>
                          <a:latin typeface="Times New Roman" pitchFamily="18" charset="0"/>
                          <a:cs typeface="Times New Roman" pitchFamily="18" charset="0"/>
                        </a:rPr>
                        <a:t>) в муниципальном  образовании  «Демидовский район»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30</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70729">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«Демографическое развитие муниципального образования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0</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4016">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«Доступная среда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344,0</a:t>
                      </a:r>
                      <a:r>
                        <a:rPr lang="ru-RU" sz="1000" b="1" i="0" u="none" strike="noStrike" dirty="0" smtClean="0">
                          <a:solidFill>
                            <a:srgbClr val="000066"/>
                          </a:solidFill>
                          <a:latin typeface="Times New Roman" pitchFamily="18" charset="0"/>
                          <a:cs typeface="Times New Roman" pitchFamily="18" charset="0"/>
                        </a:rPr>
                        <a:t> </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0</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эффективного управления муниципальными финансами в муниципальном образовании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43 721,0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 </a:t>
                      </a:r>
                      <a:r>
                        <a:rPr lang="en-US" sz="1000" b="1" i="0" u="none" strike="noStrike" dirty="0" smtClean="0">
                          <a:solidFill>
                            <a:srgbClr val="000066"/>
                          </a:solidFill>
                          <a:latin typeface="Times New Roman" pitchFamily="18" charset="0"/>
                          <a:cs typeface="Times New Roman" pitchFamily="18" charset="0"/>
                        </a:rPr>
                        <a:t>775,4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35 774,0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«Поддержка общественных некоммерческих организаций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468,3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319907">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 </a:t>
                      </a:r>
                      <a:r>
                        <a:rPr lang="en-US" sz="1000" b="1" i="0" u="none" strike="noStrike" dirty="0" smtClean="0">
                          <a:solidFill>
                            <a:srgbClr val="000066"/>
                          </a:solidFill>
                          <a:latin typeface="Times New Roman" pitchFamily="18" charset="0"/>
                          <a:cs typeface="Times New Roman" pitchFamily="18" charset="0"/>
                        </a:rPr>
                        <a:t>826,1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деятельности Администрации и содержание аппарата Администрации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29 620,5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23 278,4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23 278,4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«Противодействие экстремизму и профилактика терроризма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15</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«Повышение эффективности управления муниципальным имуществом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377,9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39</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390,0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«Организация автотранспортного обслуживания органов местного самоуправления муниципального образования «Демидовский район»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7 782,5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6 185,8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6 185,8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финансовых расходов Отдела городского хозяйства Администрации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4 094,4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3 498,2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3 498,2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«Энергосбережение и повышение  энергетической эффективности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689</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95</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95</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«Разработка</a:t>
                      </a:r>
                      <a:r>
                        <a:rPr lang="ru-RU" sz="900" b="1" u="none" strike="noStrike" baseline="0" dirty="0" smtClean="0">
                          <a:solidFill>
                            <a:srgbClr val="000066"/>
                          </a:solidFill>
                          <a:latin typeface="Times New Roman" pitchFamily="18" charset="0"/>
                          <a:cs typeface="Times New Roman" pitchFamily="18" charset="0"/>
                        </a:rPr>
                        <a:t> проектов генеральных планов и правил землепользования и застройки сельских поселений</a:t>
                      </a:r>
                      <a:r>
                        <a:rPr lang="ru-RU" sz="900" b="1" u="none" strike="noStrike" dirty="0" smtClean="0">
                          <a:solidFill>
                            <a:srgbClr val="000066"/>
                          </a:solidFill>
                          <a:latin typeface="Times New Roman" pitchFamily="18" charset="0"/>
                          <a:cs typeface="Times New Roman" pitchFamily="18" charset="0"/>
                        </a:rPr>
                        <a:t> Демидовского района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42</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402,5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77,4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0307">
                <a:tc>
                  <a:txBody>
                    <a:bodyPr/>
                    <a:lstStyle/>
                    <a:p>
                      <a:pPr algn="r" fontAlgn="t"/>
                      <a:r>
                        <a:rPr lang="ru-RU" sz="900" b="1" u="none" strike="noStrike" dirty="0" smtClean="0">
                          <a:solidFill>
                            <a:srgbClr val="000066"/>
                          </a:solidFill>
                          <a:latin typeface="Times New Roman" pitchFamily="18" charset="0"/>
                          <a:cs typeface="Times New Roman" pitchFamily="18" charset="0"/>
                        </a:rPr>
                        <a:t>ВСЕГО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499 467,2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406 631,8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435 111,2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bl>
          </a:graphicData>
        </a:graphic>
      </p:graphicFrame>
      <p:sp>
        <p:nvSpPr>
          <p:cNvPr id="5" name="Прямоугольник 4"/>
          <p:cNvSpPr/>
          <p:nvPr/>
        </p:nvSpPr>
        <p:spPr>
          <a:xfrm>
            <a:off x="8017317" y="416889"/>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
        <p:nvSpPr>
          <p:cNvPr id="7" name="TextBox 6"/>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8" name="Text Box 3"/>
          <p:cNvSpPr txBox="1">
            <a:spLocks noChangeArrowheads="1"/>
          </p:cNvSpPr>
          <p:nvPr/>
        </p:nvSpPr>
        <p:spPr bwMode="auto">
          <a:xfrm>
            <a:off x="395536" y="511054"/>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2910" y="1285860"/>
            <a:ext cx="3353026" cy="5632311"/>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«Обеспечение жильем молодых семей»</a:t>
            </a:r>
          </a:p>
          <a:p>
            <a:r>
              <a:rPr lang="ru-RU" sz="1200" i="1" u="sng" dirty="0" smtClean="0">
                <a:solidFill>
                  <a:schemeClr val="accent1">
                    <a:lumMod val="25000"/>
                  </a:schemeClr>
                </a:solidFill>
              </a:rPr>
              <a:t>Цель программы </a:t>
            </a:r>
            <a:r>
              <a:rPr lang="ru-RU" sz="1200" dirty="0" smtClean="0"/>
              <a:t>- поддержка органами местного самоуправления муниципального образования «Демидовский район» Смоленской области молодых семей, проживающих на территории муниципального образования «Демидовский район» Смоленской области, признанных в установленном порядке нуждающимися в улучшении жилищных условий, в решении жилищной проблемы</a:t>
            </a:r>
          </a:p>
          <a:p>
            <a:r>
              <a:rPr lang="ru-RU" sz="1200" i="1" u="sng" dirty="0" smtClean="0">
                <a:solidFill>
                  <a:schemeClr val="accent1">
                    <a:lumMod val="25000"/>
                  </a:schemeClr>
                </a:solidFill>
              </a:rPr>
              <a:t>Задачи программы:</a:t>
            </a:r>
          </a:p>
          <a:p>
            <a:r>
              <a:rPr lang="ru-RU" sz="1200" dirty="0" smtClean="0"/>
              <a:t>1) предоставление молодым семьям социальных выплат на приобретение жилья эконом класса или строительство индивидуального жилого дома эконом класса (далее также - социальная выплата);</a:t>
            </a:r>
          </a:p>
          <a:p>
            <a:r>
              <a:rPr lang="ru-RU" sz="1200" dirty="0" smtClean="0"/>
              <a:t>2) создание на территории муниципального образования «Демидовский район» Смоленской области условий для привлечения молодыми семьями собственных средств, дополнительных финансовых средств кредитных и других организаций, предоставляющих жилищные кредиты и займы, в том числе ипотечные,  для приобретения жилья  или строительства жилого дома эконом класса (далее также – кредиты или займы).</a:t>
            </a:r>
            <a:endParaRPr lang="ru-RU" sz="1200" dirty="0"/>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2319423" y="524287"/>
            <a:ext cx="658605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graphicFrame>
        <p:nvGraphicFramePr>
          <p:cNvPr id="7" name="Таблица 6"/>
          <p:cNvGraphicFramePr>
            <a:graphicFrameLocks noGrp="1"/>
          </p:cNvGraphicFramePr>
          <p:nvPr>
            <p:extLst>
              <p:ext uri="{D42A27DB-BD31-4B8C-83A1-F6EECF244321}">
                <p14:modId xmlns:p14="http://schemas.microsoft.com/office/powerpoint/2010/main" val="123786843"/>
              </p:ext>
            </p:extLst>
          </p:nvPr>
        </p:nvGraphicFramePr>
        <p:xfrm>
          <a:off x="4139952" y="1556792"/>
          <a:ext cx="4789767" cy="1113942"/>
        </p:xfrm>
        <a:graphic>
          <a:graphicData uri="http://schemas.openxmlformats.org/drawingml/2006/table">
            <a:tbl>
              <a:tblPr firstRow="1" bandRow="1">
                <a:tableStyleId>{5C22544A-7EE6-4342-B048-85BDC9FD1C3A}</a:tableStyleId>
              </a:tblPr>
              <a:tblGrid>
                <a:gridCol w="2394883"/>
                <a:gridCol w="730663"/>
                <a:gridCol w="889761"/>
                <a:gridCol w="774460"/>
              </a:tblGrid>
              <a:tr h="260502">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4</a:t>
                      </a:r>
                      <a:endParaRPr lang="ru-RU" sz="1000" b="1" i="1" dirty="0"/>
                    </a:p>
                  </a:txBody>
                  <a:tcPr/>
                </a:tc>
                <a:tc>
                  <a:txBody>
                    <a:bodyPr/>
                    <a:lstStyle/>
                    <a:p>
                      <a:pPr algn="ctr"/>
                      <a:r>
                        <a:rPr lang="ru-RU" sz="1000" i="1" dirty="0" smtClean="0"/>
                        <a:t>202</a:t>
                      </a:r>
                      <a:r>
                        <a:rPr lang="en-US" sz="1000" i="1" dirty="0" smtClean="0"/>
                        <a:t>5</a:t>
                      </a:r>
                      <a:endParaRPr lang="ru-RU" sz="1000" i="1" dirty="0"/>
                    </a:p>
                  </a:txBody>
                  <a:tcPr/>
                </a:tc>
                <a:tc>
                  <a:txBody>
                    <a:bodyPr/>
                    <a:lstStyle/>
                    <a:p>
                      <a:pPr algn="ctr"/>
                      <a:r>
                        <a:rPr lang="ru-RU" sz="1000" i="1" dirty="0" smtClean="0"/>
                        <a:t>202</a:t>
                      </a:r>
                      <a:r>
                        <a:rPr lang="en-US" sz="1000" i="1" dirty="0" smtClean="0"/>
                        <a:t>6</a:t>
                      </a:r>
                      <a:endParaRPr lang="ru-RU" sz="1000" i="1" dirty="0"/>
                    </a:p>
                  </a:txBody>
                  <a:tcPr/>
                </a:tc>
              </a:tr>
              <a:tr h="722454">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dirty="0" smtClean="0">
                          <a:solidFill>
                            <a:schemeClr val="accent1">
                              <a:lumMod val="25000"/>
                            </a:schemeClr>
                          </a:solidFill>
                          <a:latin typeface="Times New Roman" pitchFamily="18" charset="0"/>
                          <a:cs typeface="Times New Roman" pitchFamily="18" charset="0"/>
                        </a:rPr>
                        <a:t>«Предоставление молодым семьям социальных выплат на приобретение или строительство жилья </a:t>
                      </a:r>
                      <a:r>
                        <a:rPr lang="ru-RU" sz="1000" dirty="0" err="1" smtClean="0">
                          <a:solidFill>
                            <a:schemeClr val="accent1">
                              <a:lumMod val="25000"/>
                            </a:schemeClr>
                          </a:solidFill>
                          <a:latin typeface="Times New Roman" pitchFamily="18" charset="0"/>
                          <a:cs typeface="Times New Roman" pitchFamily="18" charset="0"/>
                        </a:rPr>
                        <a:t>экономкласса</a:t>
                      </a:r>
                      <a:r>
                        <a:rPr lang="ru-RU" sz="1000" dirty="0" smtClean="0">
                          <a:solidFill>
                            <a:schemeClr val="accent1">
                              <a:lumMod val="25000"/>
                            </a:schemeClr>
                          </a:solidFill>
                          <a:latin typeface="Times New Roman" pitchFamily="18" charset="0"/>
                          <a:cs typeface="Times New Roman" pitchFamily="18" charset="0"/>
                        </a:rPr>
                        <a:t>»</a:t>
                      </a:r>
                      <a:endParaRPr lang="ru-RU" sz="100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917,9</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792,8</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799,7</a:t>
                      </a:r>
                      <a:endParaRPr lang="ru-RU" sz="1000" b="1" i="1" dirty="0">
                        <a:solidFill>
                          <a:schemeClr val="accent1">
                            <a:lumMod val="25000"/>
                          </a:schemeClr>
                        </a:solidFill>
                      </a:endParaRPr>
                    </a:p>
                  </a:txBody>
                  <a:tcPr/>
                </a:tc>
              </a:tr>
            </a:tbl>
          </a:graphicData>
        </a:graphic>
      </p:graphicFrame>
      <p:sp>
        <p:nvSpPr>
          <p:cNvPr id="8" name="Прямоугольник 7"/>
          <p:cNvSpPr/>
          <p:nvPr/>
        </p:nvSpPr>
        <p:spPr>
          <a:xfrm>
            <a:off x="7956376" y="1300133"/>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692696"/>
            <a:ext cx="3855942" cy="630942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дорожно-транспортного комплекса муниципального образования «Демидовский район» Смоленской области» </a:t>
            </a:r>
          </a:p>
          <a:p>
            <a:r>
              <a:rPr lang="ru-RU" sz="1200" i="1" u="sng" dirty="0" smtClean="0">
                <a:solidFill>
                  <a:schemeClr val="accent1">
                    <a:lumMod val="25000"/>
                  </a:schemeClr>
                </a:solidFill>
              </a:rPr>
              <a:t>Цели программы :</a:t>
            </a:r>
          </a:p>
          <a:p>
            <a:r>
              <a:rPr lang="ru-RU" sz="1200" dirty="0" smtClean="0"/>
              <a:t>- обеспечение сохранности автомобильных дорог общего пользования между населенными пунктами МО«Демидовский район»</a:t>
            </a:r>
          </a:p>
          <a:p>
            <a:r>
              <a:rPr lang="ru-RU" sz="1200" dirty="0" smtClean="0"/>
              <a:t>- увеличение срока службы дорожных покрытий, сооружений</a:t>
            </a:r>
          </a:p>
          <a:p>
            <a:pPr>
              <a:buFontTx/>
              <a:buChar char="-"/>
            </a:pPr>
            <a:r>
              <a:rPr lang="ru-RU" sz="1200" dirty="0" smtClean="0"/>
              <a:t>улучшение технического состояния автомобильных дорог общего пользования между населенными пунктами МО«Демидовский район»</a:t>
            </a:r>
          </a:p>
          <a:p>
            <a:pPr>
              <a:buFontTx/>
              <a:buChar char="-"/>
            </a:pPr>
            <a:r>
              <a:rPr lang="ru-RU" sz="1200" dirty="0" smtClean="0"/>
              <a:t> обеспечение  транспортного обслуживания населения автомобильным транспортом на пригородных  маршрутах  в границах МО«Демидовский район»  </a:t>
            </a:r>
          </a:p>
          <a:p>
            <a:r>
              <a:rPr lang="ru-RU" sz="1200" i="1" u="sng" dirty="0" smtClean="0">
                <a:solidFill>
                  <a:schemeClr val="accent1">
                    <a:lumMod val="25000"/>
                  </a:schemeClr>
                </a:solidFill>
              </a:rPr>
              <a:t>Задачи программы:</a:t>
            </a:r>
          </a:p>
          <a:p>
            <a:r>
              <a:rPr lang="ru-RU" sz="1200" dirty="0" smtClean="0"/>
              <a:t>- содержание дорог на современном уровне эстетики и безопасности</a:t>
            </a:r>
          </a:p>
          <a:p>
            <a:r>
              <a:rPr lang="ru-RU" sz="1200" dirty="0" smtClean="0"/>
              <a:t>- своевременность и плановость уборки дорог от снега, наледи, мусора</a:t>
            </a:r>
          </a:p>
          <a:p>
            <a:pPr>
              <a:buFontTx/>
              <a:buChar char="-"/>
            </a:pPr>
            <a:r>
              <a:rPr lang="ru-RU" sz="1200" dirty="0" smtClean="0"/>
              <a:t> ремонт существующей сети автомобильных дорог общего пользования между населенными пунктами МО«Демидовский район», улучшение их транспортно-эксплуатационного состояния для обеспечения безопасности дорожного движения</a:t>
            </a:r>
          </a:p>
          <a:p>
            <a:pPr>
              <a:buFontTx/>
              <a:buChar char="-"/>
            </a:pPr>
            <a:r>
              <a:rPr lang="ru-RU" sz="1200" dirty="0" smtClean="0"/>
              <a:t> совершенствование системы организации дорожного движения в Демидовском районе</a:t>
            </a:r>
          </a:p>
          <a:p>
            <a:pPr>
              <a:buFontTx/>
              <a:buChar char="-"/>
            </a:pPr>
            <a:r>
              <a:rPr lang="ru-RU" sz="1200" dirty="0" smtClean="0"/>
              <a:t> обеспечение жителей Демидовского района доступностью транспортных услуг</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628076332"/>
              </p:ext>
            </p:extLst>
          </p:nvPr>
        </p:nvGraphicFramePr>
        <p:xfrm>
          <a:off x="4035454" y="1546354"/>
          <a:ext cx="4888960" cy="2802255"/>
        </p:xfrm>
        <a:graphic>
          <a:graphicData uri="http://schemas.openxmlformats.org/drawingml/2006/table">
            <a:tbl>
              <a:tblPr firstRow="1" bandRow="1">
                <a:tableStyleId>{5C22544A-7EE6-4342-B048-85BDC9FD1C3A}</a:tableStyleId>
              </a:tblPr>
              <a:tblGrid>
                <a:gridCol w="3105167"/>
                <a:gridCol w="642248"/>
                <a:gridCol w="546367"/>
                <a:gridCol w="595178"/>
              </a:tblGrid>
              <a:tr h="214684">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4</a:t>
                      </a:r>
                      <a:endParaRPr lang="ru-RU" sz="1000" b="1" i="1" dirty="0"/>
                    </a:p>
                  </a:txBody>
                  <a:tcPr/>
                </a:tc>
                <a:tc>
                  <a:txBody>
                    <a:bodyPr/>
                    <a:lstStyle/>
                    <a:p>
                      <a:pPr algn="ctr"/>
                      <a:r>
                        <a:rPr lang="ru-RU" sz="1000" i="1" dirty="0" smtClean="0"/>
                        <a:t>202</a:t>
                      </a:r>
                      <a:r>
                        <a:rPr lang="en-US" sz="1000" i="1" dirty="0" smtClean="0"/>
                        <a:t>5</a:t>
                      </a:r>
                      <a:endParaRPr lang="ru-RU" sz="1000" i="1" dirty="0"/>
                    </a:p>
                  </a:txBody>
                  <a:tcPr/>
                </a:tc>
                <a:tc>
                  <a:txBody>
                    <a:bodyPr/>
                    <a:lstStyle/>
                    <a:p>
                      <a:pPr algn="ctr"/>
                      <a:r>
                        <a:rPr lang="ru-RU" sz="1000" i="1" dirty="0" smtClean="0"/>
                        <a:t>202</a:t>
                      </a:r>
                      <a:r>
                        <a:rPr lang="en-US" sz="1000" i="1" dirty="0" smtClean="0"/>
                        <a:t>6</a:t>
                      </a:r>
                      <a:endParaRPr lang="ru-RU" sz="1000" i="1" dirty="0"/>
                    </a:p>
                  </a:txBody>
                  <a:tcPr/>
                </a:tc>
              </a:tr>
              <a:tr h="195168">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1000" b="1" i="1" dirty="0" smtClean="0">
                          <a:solidFill>
                            <a:schemeClr val="accent1">
                              <a:lumMod val="25000"/>
                            </a:schemeClr>
                          </a:solidFill>
                        </a:rPr>
                        <a:t>12 242,3</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12 553,1</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11 237,8</a:t>
                      </a:r>
                      <a:endParaRPr lang="ru-RU" sz="1000" b="1" i="1" dirty="0">
                        <a:solidFill>
                          <a:schemeClr val="accent1">
                            <a:lumMod val="25000"/>
                          </a:schemeClr>
                        </a:solidFill>
                      </a:endParaRPr>
                    </a:p>
                  </a:txBody>
                  <a:tcPr/>
                </a:tc>
              </a:tr>
              <a:tr h="552568">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«Содержание и ремонт автомобильных дорог общего пользования между населенными пунктами в границах  муниципального образования «Демидовский район» Смоленской области»</a:t>
                      </a:r>
                    </a:p>
                  </a:txBody>
                  <a:tcPr marL="9525" marR="9525" marT="9525" marB="0"/>
                </a:tc>
                <a:tc>
                  <a:txBody>
                    <a:bodyPr/>
                    <a:lstStyle/>
                    <a:p>
                      <a:pPr algn="ctr"/>
                      <a:r>
                        <a:rPr lang="en-US" sz="1000" b="1" i="1" dirty="0" smtClean="0">
                          <a:solidFill>
                            <a:schemeClr val="accent1">
                              <a:lumMod val="25000"/>
                            </a:schemeClr>
                          </a:solidFill>
                        </a:rPr>
                        <a:t>10 747,3</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11 044,3</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11 037,8</a:t>
                      </a:r>
                      <a:endParaRPr lang="ru-RU" sz="1000" b="1" i="1" dirty="0">
                        <a:solidFill>
                          <a:schemeClr val="accent1">
                            <a:lumMod val="25000"/>
                          </a:schemeClr>
                        </a:solidFill>
                      </a:endParaRPr>
                    </a:p>
                  </a:txBody>
                  <a:tcPr/>
                </a:tc>
              </a:tr>
              <a:tr h="415951">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«Обеспечение  безопасности дорожного движения на территории муниципального образования «Демидовский район» Смоленской области»</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1000" b="1" i="1" dirty="0" smtClean="0">
                          <a:solidFill>
                            <a:schemeClr val="accent1">
                              <a:lumMod val="25000"/>
                            </a:schemeClr>
                          </a:solidFill>
                        </a:rPr>
                        <a:t>245,0</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20</a:t>
                      </a: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20</a:t>
                      </a: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552568">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«Создание условий для обеспечения транспортного обслуживания населения на пригородных маршрутах в границах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1 </a:t>
                      </a:r>
                      <a:r>
                        <a:rPr lang="en-US" sz="1000" b="1" i="1" dirty="0" smtClean="0">
                          <a:solidFill>
                            <a:schemeClr val="accent1">
                              <a:lumMod val="25000"/>
                            </a:schemeClr>
                          </a:solidFill>
                        </a:rPr>
                        <a:t>250,0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 </a:t>
                      </a:r>
                      <a:r>
                        <a:rPr lang="en-US" sz="1000" b="1" i="1" dirty="0" smtClean="0">
                          <a:solidFill>
                            <a:schemeClr val="accent1">
                              <a:lumMod val="25000"/>
                            </a:schemeClr>
                          </a:solidFill>
                        </a:rPr>
                        <a:t>308,8</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6" name="Прямоугольник 5"/>
          <p:cNvSpPr/>
          <p:nvPr/>
        </p:nvSpPr>
        <p:spPr>
          <a:xfrm>
            <a:off x="7956376" y="1300133"/>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1619672"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1196752"/>
            <a:ext cx="3783934" cy="4308872"/>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водохозяйственного комплекса Демидовского района Смоленской области»</a:t>
            </a:r>
          </a:p>
          <a:p>
            <a:endParaRPr lang="ru-RU" sz="1200" i="1" u="sng" dirty="0" smtClean="0">
              <a:solidFill>
                <a:schemeClr val="accent1">
                  <a:lumMod val="25000"/>
                </a:schemeClr>
              </a:solidFill>
            </a:endParaRPr>
          </a:p>
          <a:p>
            <a:r>
              <a:rPr lang="ru-RU" sz="1200" i="1" u="sng" dirty="0" smtClean="0">
                <a:solidFill>
                  <a:schemeClr val="accent1">
                    <a:lumMod val="25000"/>
                  </a:schemeClr>
                </a:solidFill>
              </a:rPr>
              <a:t>Цели программы :</a:t>
            </a:r>
          </a:p>
          <a:p>
            <a:r>
              <a:rPr lang="ru-RU" sz="1200" dirty="0" smtClean="0"/>
              <a:t>- создание условий для сохранения в исправном состоянии и обеспечения безаварийной эксплуатации гидротехнических сооружений, расположенных на территории муниципального образования «Демидовский район» Смоленской области;</a:t>
            </a:r>
          </a:p>
          <a:p>
            <a:r>
              <a:rPr lang="ru-RU" sz="1200" dirty="0" smtClean="0"/>
              <a:t>- восстановление водных объектов до состояния, обеспечивающего экологически благоприятные условия жизни населения.</a:t>
            </a:r>
          </a:p>
          <a:p>
            <a:r>
              <a:rPr lang="ru-RU" sz="1200" i="1" u="sng" dirty="0" smtClean="0">
                <a:solidFill>
                  <a:schemeClr val="accent1">
                    <a:lumMod val="25000"/>
                  </a:schemeClr>
                </a:solidFill>
              </a:rPr>
              <a:t>Задачи программы:</a:t>
            </a:r>
          </a:p>
          <a:p>
            <a:r>
              <a:rPr lang="ru-RU" sz="1200" dirty="0" smtClean="0"/>
              <a:t>- проведение инвентаризации бесхозяйных подземных водозаборных сооружений, разработка проектов и проведение работ по ликвидационному тампонажу бесхозяйных подземных водозаборных скважин;</a:t>
            </a:r>
          </a:p>
          <a:p>
            <a:r>
              <a:rPr lang="ru-RU" sz="1200" dirty="0" smtClean="0"/>
              <a:t>- осуществление капитального ремонта бесхозяйных гидротехнических сооружений</a:t>
            </a:r>
            <a:r>
              <a:rPr lang="ru-RU" sz="1800" dirty="0" smtClean="0"/>
              <a:t>.</a:t>
            </a:r>
            <a:endParaRPr lang="ru-RU" sz="18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Text Box 3"/>
          <p:cNvSpPr txBox="1">
            <a:spLocks noChangeArrowheads="1"/>
          </p:cNvSpPr>
          <p:nvPr/>
        </p:nvSpPr>
        <p:spPr bwMode="auto">
          <a:xfrm>
            <a:off x="1619672"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graphicFrame>
        <p:nvGraphicFramePr>
          <p:cNvPr id="6" name="Таблица 5"/>
          <p:cNvGraphicFramePr>
            <a:graphicFrameLocks noGrp="1"/>
          </p:cNvGraphicFramePr>
          <p:nvPr>
            <p:extLst>
              <p:ext uri="{D42A27DB-BD31-4B8C-83A1-F6EECF244321}">
                <p14:modId xmlns:p14="http://schemas.microsoft.com/office/powerpoint/2010/main" val="3397599289"/>
              </p:ext>
            </p:extLst>
          </p:nvPr>
        </p:nvGraphicFramePr>
        <p:xfrm>
          <a:off x="4403334" y="1772816"/>
          <a:ext cx="4501733" cy="990039"/>
        </p:xfrm>
        <a:graphic>
          <a:graphicData uri="http://schemas.openxmlformats.org/drawingml/2006/table">
            <a:tbl>
              <a:tblPr firstRow="1" bandRow="1">
                <a:tableStyleId>{5C22544A-7EE6-4342-B048-85BDC9FD1C3A}</a:tableStyleId>
              </a:tblPr>
              <a:tblGrid>
                <a:gridCol w="2859225"/>
                <a:gridCol w="591379"/>
                <a:gridCol w="503092"/>
                <a:gridCol w="548037"/>
              </a:tblGrid>
              <a:tr h="279474">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latin typeface="Times New Roman" panose="02020603050405020304" pitchFamily="18" charset="0"/>
                          <a:cs typeface="Times New Roman" panose="02020603050405020304" pitchFamily="18" charset="0"/>
                        </a:rPr>
                        <a:t>202</a:t>
                      </a:r>
                      <a:r>
                        <a:rPr lang="en-US" sz="1000" b="1" i="1" dirty="0" smtClean="0">
                          <a:latin typeface="Times New Roman" panose="02020603050405020304" pitchFamily="18" charset="0"/>
                          <a:cs typeface="Times New Roman" panose="02020603050405020304" pitchFamily="18" charset="0"/>
                        </a:rPr>
                        <a:t>4</a:t>
                      </a:r>
                      <a:endParaRPr lang="ru-RU" sz="1000" b="1" i="1" dirty="0">
                        <a:latin typeface="Times New Roman" panose="02020603050405020304" pitchFamily="18" charset="0"/>
                        <a:cs typeface="Times New Roman" panose="02020603050405020304" pitchFamily="18" charset="0"/>
                      </a:endParaRPr>
                    </a:p>
                  </a:txBody>
                  <a:tcPr/>
                </a:tc>
                <a:tc>
                  <a:txBody>
                    <a:bodyPr/>
                    <a:lstStyle/>
                    <a:p>
                      <a:pPr algn="ctr"/>
                      <a:r>
                        <a:rPr lang="ru-RU" sz="1000" i="1" dirty="0" smtClean="0">
                          <a:latin typeface="Times New Roman" panose="02020603050405020304" pitchFamily="18" charset="0"/>
                          <a:cs typeface="Times New Roman" panose="02020603050405020304" pitchFamily="18" charset="0"/>
                        </a:rPr>
                        <a:t>202</a:t>
                      </a:r>
                      <a:r>
                        <a:rPr lang="en-US" sz="1000" i="1" dirty="0" smtClean="0">
                          <a:latin typeface="Times New Roman" panose="02020603050405020304" pitchFamily="18" charset="0"/>
                          <a:cs typeface="Times New Roman" panose="02020603050405020304" pitchFamily="18" charset="0"/>
                        </a:rPr>
                        <a:t>5</a:t>
                      </a:r>
                      <a:endParaRPr lang="ru-RU" sz="1000" i="1" dirty="0">
                        <a:latin typeface="Times New Roman" panose="02020603050405020304" pitchFamily="18" charset="0"/>
                        <a:cs typeface="Times New Roman" panose="02020603050405020304" pitchFamily="18" charset="0"/>
                      </a:endParaRPr>
                    </a:p>
                  </a:txBody>
                  <a:tcPr/>
                </a:tc>
                <a:tc>
                  <a:txBody>
                    <a:bodyPr/>
                    <a:lstStyle/>
                    <a:p>
                      <a:pPr algn="ctr"/>
                      <a:r>
                        <a:rPr lang="ru-RU" sz="1000" i="1" dirty="0" smtClean="0">
                          <a:latin typeface="Times New Roman" panose="02020603050405020304" pitchFamily="18" charset="0"/>
                          <a:cs typeface="Times New Roman" panose="02020603050405020304" pitchFamily="18" charset="0"/>
                        </a:rPr>
                        <a:t>202</a:t>
                      </a:r>
                      <a:r>
                        <a:rPr lang="en-US" sz="1000" i="1" dirty="0" smtClean="0">
                          <a:latin typeface="Times New Roman" panose="02020603050405020304" pitchFamily="18" charset="0"/>
                          <a:cs typeface="Times New Roman" panose="02020603050405020304" pitchFamily="18" charset="0"/>
                        </a:rPr>
                        <a:t>6</a:t>
                      </a:r>
                      <a:endParaRPr lang="ru-RU" sz="1000" i="1" dirty="0">
                        <a:latin typeface="Times New Roman" panose="02020603050405020304" pitchFamily="18" charset="0"/>
                        <a:cs typeface="Times New Roman" panose="02020603050405020304" pitchFamily="18" charset="0"/>
                      </a:endParaRPr>
                    </a:p>
                  </a:txBody>
                  <a:tcPr/>
                </a:tc>
              </a:tr>
              <a:tr h="196155">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0,0</a:t>
                      </a:r>
                      <a:endParaRPr lang="ru-RU" sz="1000" b="1" i="1" dirty="0">
                        <a:solidFill>
                          <a:schemeClr val="accent1">
                            <a:lumMod val="25000"/>
                          </a:schemeClr>
                        </a:solidFill>
                        <a:latin typeface="Times New Roman" panose="02020603050405020304" pitchFamily="18" charset="0"/>
                        <a:cs typeface="Times New Roman" panose="02020603050405020304" pitchFamily="18" charset="0"/>
                      </a:endParaRPr>
                    </a:p>
                  </a:txBody>
                  <a:tcPr/>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0,0</a:t>
                      </a:r>
                    </a:p>
                  </a:txBody>
                  <a:tcPr/>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10,0</a:t>
                      </a:r>
                      <a:endParaRPr lang="ru-RU" sz="1000" b="1" i="1" dirty="0">
                        <a:solidFill>
                          <a:schemeClr val="accent1">
                            <a:lumMod val="25000"/>
                          </a:schemeClr>
                        </a:solidFill>
                        <a:latin typeface="Times New Roman" panose="02020603050405020304" pitchFamily="18" charset="0"/>
                        <a:cs typeface="Times New Roman" panose="02020603050405020304" pitchFamily="18" charset="0"/>
                      </a:endParaRPr>
                    </a:p>
                  </a:txBody>
                  <a:tcPr/>
                </a:tc>
              </a:tr>
              <a:tr h="280746">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«Гарантированное обеспечение водными ресурсами»</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0,0</a:t>
                      </a:r>
                      <a:endParaRPr lang="ru-RU" sz="1000" b="1" i="1" dirty="0">
                        <a:solidFill>
                          <a:schemeClr val="accent1">
                            <a:lumMod val="25000"/>
                          </a:schemeClr>
                        </a:solidFill>
                        <a:latin typeface="Times New Roman" panose="02020603050405020304" pitchFamily="18" charset="0"/>
                        <a:cs typeface="Times New Roman" panose="02020603050405020304" pitchFamily="18" charset="0"/>
                      </a:endParaRPr>
                    </a:p>
                  </a:txBody>
                  <a:tcPr/>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0,0</a:t>
                      </a:r>
                      <a:endParaRPr lang="ru-RU" sz="1000" b="1" i="1" dirty="0">
                        <a:solidFill>
                          <a:schemeClr val="accent1">
                            <a:lumMod val="25000"/>
                          </a:schemeClr>
                        </a:solidFill>
                        <a:latin typeface="Times New Roman" panose="02020603050405020304" pitchFamily="18" charset="0"/>
                        <a:cs typeface="Times New Roman" panose="02020603050405020304" pitchFamily="18" charset="0"/>
                      </a:endParaRPr>
                    </a:p>
                  </a:txBody>
                  <a:tcPr/>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10,0</a:t>
                      </a:r>
                      <a:endParaRPr lang="ru-RU" sz="1000" b="1" i="1" dirty="0">
                        <a:solidFill>
                          <a:schemeClr val="accent1">
                            <a:lumMod val="25000"/>
                          </a:schemeClr>
                        </a:solidFill>
                        <a:latin typeface="Times New Roman" panose="02020603050405020304" pitchFamily="18" charset="0"/>
                        <a:cs typeface="Times New Roman" panose="02020603050405020304" pitchFamily="18" charset="0"/>
                      </a:endParaRPr>
                    </a:p>
                  </a:txBody>
                  <a:tcPr/>
                </a:tc>
              </a:tr>
            </a:tbl>
          </a:graphicData>
        </a:graphic>
      </p:graphicFrame>
      <p:sp>
        <p:nvSpPr>
          <p:cNvPr id="7" name="Прямоугольник 6"/>
          <p:cNvSpPr/>
          <p:nvPr/>
        </p:nvSpPr>
        <p:spPr>
          <a:xfrm>
            <a:off x="7956376" y="1407497"/>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Box 2"/>
          <p:cNvSpPr txBox="1"/>
          <p:nvPr/>
        </p:nvSpPr>
        <p:spPr>
          <a:xfrm>
            <a:off x="-35496" y="472144"/>
            <a:ext cx="9144000" cy="338554"/>
          </a:xfrm>
          <a:prstGeom prst="rect">
            <a:avLst/>
          </a:prstGeom>
          <a:noFill/>
        </p:spPr>
        <p:txBody>
          <a:bodyPr wrap="square" rtlCol="0">
            <a:spAutoFit/>
          </a:bodyPr>
          <a:lstStyle/>
          <a:p>
            <a:pPr algn="ctr"/>
            <a:r>
              <a:rPr lang="ru-RU" sz="1600" b="1" dirty="0" smtClean="0">
                <a:solidFill>
                  <a:srgbClr val="000066"/>
                </a:solidFill>
                <a:latin typeface="Bad Script" panose="02000000000000000000" pitchFamily="2" charset="0"/>
              </a:rPr>
              <a:t>О муниципальном образовании «Демидовский район» Смоленской области</a:t>
            </a:r>
            <a:endParaRPr lang="ru-RU" sz="1600" b="1" dirty="0">
              <a:solidFill>
                <a:srgbClr val="000066"/>
              </a:solidFill>
              <a:latin typeface="Bad Script" panose="02000000000000000000" pitchFamily="2" charset="0"/>
            </a:endParaRPr>
          </a:p>
        </p:txBody>
      </p:sp>
      <p:sp>
        <p:nvSpPr>
          <p:cNvPr id="4" name="Прямоугольник 3"/>
          <p:cNvSpPr/>
          <p:nvPr/>
        </p:nvSpPr>
        <p:spPr>
          <a:xfrm>
            <a:off x="368606" y="810698"/>
            <a:ext cx="8595882" cy="6001643"/>
          </a:xfrm>
          <a:prstGeom prst="rect">
            <a:avLst/>
          </a:prstGeom>
        </p:spPr>
        <p:txBody>
          <a:bodyPr wrap="square">
            <a:spAutoFit/>
          </a:bodyPr>
          <a:lstStyle/>
          <a:p>
            <a:r>
              <a:rPr lang="ru-RU" sz="1600" dirty="0"/>
              <a:t>Демидов (до 1918 года Поречье) — город, расположенный в 98 км к северу от Смоленска, на месте слияния рек </a:t>
            </a:r>
            <a:r>
              <a:rPr lang="ru-RU" sz="1600" dirty="0" err="1"/>
              <a:t>Каспля</a:t>
            </a:r>
            <a:r>
              <a:rPr lang="ru-RU" sz="1600" dirty="0"/>
              <a:t> и </a:t>
            </a:r>
            <a:r>
              <a:rPr lang="ru-RU" sz="1600" dirty="0" err="1"/>
              <a:t>Гобза</a:t>
            </a:r>
            <a:r>
              <a:rPr lang="ru-RU" sz="1600" dirty="0"/>
              <a:t>, где в IX—XI веках проходила северная ветвь пути «из варяг в греки». Позднее, в ХII-XIV веках — водный путь в прибалтийские города. Первое письменное сообщение о сельском поселении Поречье («место у реки») относится к XV </a:t>
            </a:r>
            <a:r>
              <a:rPr lang="ru-RU" sz="1600" dirty="0" smtClean="0"/>
              <a:t>веку.</a:t>
            </a:r>
          </a:p>
          <a:p>
            <a:r>
              <a:rPr lang="ru-RU" sz="1600" dirty="0"/>
              <a:t>Район расположен на северо-западе области. Граничит на севере с Тверской областью, на северо-западе с </a:t>
            </a:r>
            <a:r>
              <a:rPr lang="ru-RU" sz="1600" dirty="0" err="1"/>
              <a:t>Велижским</a:t>
            </a:r>
            <a:r>
              <a:rPr lang="ru-RU" sz="1600" dirty="0"/>
              <a:t> районом, на юго-западе и западе с </a:t>
            </a:r>
            <a:r>
              <a:rPr lang="ru-RU" sz="1600" dirty="0" err="1"/>
              <a:t>Руднянским</a:t>
            </a:r>
            <a:r>
              <a:rPr lang="ru-RU" sz="1600" dirty="0"/>
              <a:t> районом, на юге со Смоленским районом, на востоке с </a:t>
            </a:r>
            <a:r>
              <a:rPr lang="ru-RU" sz="1600" dirty="0" err="1"/>
              <a:t>Духовщинским</a:t>
            </a:r>
            <a:r>
              <a:rPr lang="ru-RU" sz="1600" dirty="0"/>
              <a:t> районом Смоленской области.</a:t>
            </a:r>
          </a:p>
          <a:p>
            <a:r>
              <a:rPr lang="ru-RU" sz="1600" dirty="0"/>
              <a:t>В юго-восточной части района находится окраина </a:t>
            </a:r>
            <a:r>
              <a:rPr lang="ru-RU" sz="1600" dirty="0" err="1">
                <a:hlinkClick r:id="rId2" tooltip="Духовщинская возвышенность"/>
              </a:rPr>
              <a:t>Духовщинской</a:t>
            </a:r>
            <a:r>
              <a:rPr lang="ru-RU" sz="1600" dirty="0">
                <a:hlinkClick r:id="rId2" tooltip="Духовщинская возвышенность"/>
              </a:rPr>
              <a:t> возвышенности</a:t>
            </a:r>
            <a:r>
              <a:rPr lang="ru-RU" sz="1600" dirty="0"/>
              <a:t>. В северо-восточной части — </a:t>
            </a:r>
            <a:r>
              <a:rPr lang="ru-RU" sz="1600" dirty="0" err="1">
                <a:hlinkClick r:id="rId3" tooltip="Ельшанско-Свитская низина (страница отсутствует)"/>
              </a:rPr>
              <a:t>Ельшанско</a:t>
            </a:r>
            <a:r>
              <a:rPr lang="ru-RU" sz="1600" dirty="0">
                <a:hlinkClick r:id="rId3" tooltip="Ельшанско-Свитская низина (страница отсутствует)"/>
              </a:rPr>
              <a:t>-Свитская низина</a:t>
            </a:r>
            <a:r>
              <a:rPr lang="ru-RU" sz="1600" dirty="0"/>
              <a:t>. По территории района протекает несколько рек: </a:t>
            </a:r>
            <a:r>
              <a:rPr lang="ru-RU" sz="1600" dirty="0" err="1">
                <a:hlinkClick r:id="rId4" tooltip="Каспля"/>
              </a:rPr>
              <a:t>Каспля</a:t>
            </a:r>
            <a:r>
              <a:rPr lang="ru-RU" sz="1600" dirty="0"/>
              <a:t>, </a:t>
            </a:r>
            <a:r>
              <a:rPr lang="ru-RU" sz="1600" dirty="0" err="1">
                <a:hlinkClick r:id="rId5" tooltip="Вятша"/>
              </a:rPr>
              <a:t>Вятша</a:t>
            </a:r>
            <a:r>
              <a:rPr lang="ru-RU" sz="1600" dirty="0"/>
              <a:t>, </a:t>
            </a:r>
            <a:r>
              <a:rPr lang="ru-RU" sz="1600" dirty="0" err="1">
                <a:hlinkClick r:id="rId6" tooltip="Половья (страница отсутствует)"/>
              </a:rPr>
              <a:t>Половья</a:t>
            </a:r>
            <a:r>
              <a:rPr lang="ru-RU" sz="1600" dirty="0"/>
              <a:t>, </a:t>
            </a:r>
            <a:r>
              <a:rPr lang="ru-RU" sz="1600" dirty="0" err="1">
                <a:hlinkClick r:id="rId7" tooltip="Борожанка (страница отсутствует)"/>
              </a:rPr>
              <a:t>Борожанка</a:t>
            </a:r>
            <a:r>
              <a:rPr lang="ru-RU" sz="1600" dirty="0"/>
              <a:t>, </a:t>
            </a:r>
            <a:r>
              <a:rPr lang="ru-RU" sz="1600" dirty="0" err="1">
                <a:hlinkClick r:id="rId8" tooltip="Ельша"/>
              </a:rPr>
              <a:t>Ельша</a:t>
            </a:r>
            <a:r>
              <a:rPr lang="ru-RU" sz="1600" dirty="0"/>
              <a:t>, </a:t>
            </a:r>
            <a:r>
              <a:rPr lang="ru-RU" sz="1600" dirty="0">
                <a:hlinkClick r:id="rId9" tooltip="Ольша"/>
              </a:rPr>
              <a:t>Ольша</a:t>
            </a:r>
            <a:r>
              <a:rPr lang="ru-RU" sz="1600" dirty="0"/>
              <a:t>. На территории также много озёр: </a:t>
            </a:r>
            <a:r>
              <a:rPr lang="ru-RU" sz="1600" dirty="0" err="1">
                <a:hlinkClick r:id="rId10" tooltip="Сапшо"/>
              </a:rPr>
              <a:t>Сапшо</a:t>
            </a:r>
            <a:r>
              <a:rPr lang="ru-RU" sz="1600" dirty="0"/>
              <a:t>, </a:t>
            </a:r>
            <a:r>
              <a:rPr lang="ru-RU" sz="1600" dirty="0" err="1">
                <a:hlinkClick r:id="rId11" tooltip="Дго"/>
              </a:rPr>
              <a:t>Дго</a:t>
            </a:r>
            <a:r>
              <a:rPr lang="ru-RU" sz="1600" dirty="0"/>
              <a:t>, </a:t>
            </a:r>
            <a:r>
              <a:rPr lang="ru-RU" sz="1600" dirty="0" err="1">
                <a:hlinkClick r:id="rId12" tooltip="Баклановское"/>
              </a:rPr>
              <a:t>Баклановское</a:t>
            </a:r>
            <a:r>
              <a:rPr lang="ru-RU" sz="1600" dirty="0"/>
              <a:t>, </a:t>
            </a:r>
            <a:r>
              <a:rPr lang="ru-RU" sz="1600" dirty="0">
                <a:hlinkClick r:id="rId13" tooltip="Рытое"/>
              </a:rPr>
              <a:t>Рытое</a:t>
            </a:r>
            <a:r>
              <a:rPr lang="ru-RU" sz="1600" dirty="0"/>
              <a:t>, </a:t>
            </a:r>
            <a:r>
              <a:rPr lang="ru-RU" sz="1600" dirty="0">
                <a:hlinkClick r:id="rId14" tooltip="Петровское (Лососно) (страница отсутствует)"/>
              </a:rPr>
              <a:t>Петровское (</a:t>
            </a:r>
            <a:r>
              <a:rPr lang="ru-RU" sz="1600" dirty="0" err="1">
                <a:hlinkClick r:id="rId14" tooltip="Петровское (Лососно) (страница отсутствует)"/>
              </a:rPr>
              <a:t>Лососно</a:t>
            </a:r>
            <a:r>
              <a:rPr lang="ru-RU" sz="1600" dirty="0">
                <a:hlinkClick r:id="rId14" tooltip="Петровское (Лососно) (страница отсутствует)"/>
              </a:rPr>
              <a:t>)</a:t>
            </a:r>
            <a:r>
              <a:rPr lang="ru-RU" sz="1600" dirty="0"/>
              <a:t>, </a:t>
            </a:r>
            <a:r>
              <a:rPr lang="ru-RU" sz="1600" dirty="0">
                <a:hlinkClick r:id="rId15" tooltip="Чистик"/>
              </a:rPr>
              <a:t>Чистик</a:t>
            </a:r>
            <a:r>
              <a:rPr lang="ru-RU" sz="1600" dirty="0"/>
              <a:t>, </a:t>
            </a:r>
            <a:r>
              <a:rPr lang="ru-RU" sz="1600" dirty="0" err="1">
                <a:hlinkClick r:id="rId16" tooltip="Лошамье"/>
              </a:rPr>
              <a:t>Лошамье</a:t>
            </a:r>
            <a:r>
              <a:rPr lang="ru-RU" sz="1600" dirty="0"/>
              <a:t>, </a:t>
            </a:r>
            <a:r>
              <a:rPr lang="ru-RU" sz="1600" dirty="0">
                <a:hlinkClick r:id="rId17" tooltip="Мутное"/>
              </a:rPr>
              <a:t>Мутное</a:t>
            </a:r>
            <a:r>
              <a:rPr lang="ru-RU" sz="1600" dirty="0"/>
              <a:t>, </a:t>
            </a:r>
            <a:r>
              <a:rPr lang="ru-RU" sz="1600" dirty="0" err="1">
                <a:hlinkClick r:id="rId18" tooltip="Дивинское (страница отсутствует)"/>
              </a:rPr>
              <a:t>Дивинское</a:t>
            </a:r>
            <a:r>
              <a:rPr lang="ru-RU" sz="1600" dirty="0"/>
              <a:t>, </a:t>
            </a:r>
            <a:r>
              <a:rPr lang="ru-RU" sz="1600" dirty="0" err="1">
                <a:hlinkClick r:id="rId19" tooltip="Акатовское"/>
              </a:rPr>
              <a:t>Акатовское</a:t>
            </a:r>
            <a:r>
              <a:rPr lang="ru-RU" sz="1600" dirty="0"/>
              <a:t>, </a:t>
            </a:r>
            <a:r>
              <a:rPr lang="ru-RU" sz="1600" dirty="0">
                <a:hlinkClick r:id="rId20" tooltip="Щучье"/>
              </a:rPr>
              <a:t>Щучье</a:t>
            </a:r>
            <a:r>
              <a:rPr lang="ru-RU" sz="1600" dirty="0"/>
              <a:t>.</a:t>
            </a:r>
          </a:p>
          <a:p>
            <a:r>
              <a:rPr lang="ru-RU" sz="1600" dirty="0" smtClean="0"/>
              <a:t>Сеть </a:t>
            </a:r>
            <a:r>
              <a:rPr lang="ru-RU" sz="1600" dirty="0"/>
              <a:t>муниципальных образовательных учреждений </a:t>
            </a:r>
            <a:r>
              <a:rPr lang="ru-RU" sz="1600" dirty="0" smtClean="0"/>
              <a:t>состоит </a:t>
            </a:r>
            <a:r>
              <a:rPr lang="ru-RU" sz="1600" dirty="0"/>
              <a:t>из 10 школ (из них – 4 имеют дошкольные группы), 4 детских садов, 2 домов детского творчества и 1 детско-юношеской спортивной школы.</a:t>
            </a:r>
            <a:r>
              <a:rPr lang="ru-RU" sz="1600" dirty="0" smtClean="0"/>
              <a:t> </a:t>
            </a:r>
          </a:p>
          <a:p>
            <a:r>
              <a:rPr lang="ru-RU" sz="1600" dirty="0"/>
              <a:t>На территории муниципального образования действует централизованная клубная система, объединяющая 11 сельских домов культуры</a:t>
            </a:r>
            <a:r>
              <a:rPr lang="ru-RU" sz="1600" dirty="0" smtClean="0"/>
              <a:t>.</a:t>
            </a:r>
          </a:p>
          <a:p>
            <a:r>
              <a:rPr lang="ru-RU" sz="1600" dirty="0"/>
              <a:t>В северной части Демидовского и частично </a:t>
            </a:r>
            <a:r>
              <a:rPr lang="ru-RU" sz="1600" dirty="0" err="1"/>
              <a:t>Духовщинского</a:t>
            </a:r>
            <a:r>
              <a:rPr lang="ru-RU" sz="1600" dirty="0"/>
              <a:t> района находится Национальный парк «Смоленское </a:t>
            </a:r>
            <a:r>
              <a:rPr lang="ru-RU" sz="1600" dirty="0" err="1"/>
              <a:t>Поозерье</a:t>
            </a:r>
            <a:r>
              <a:rPr lang="ru-RU" sz="1600" dirty="0"/>
              <a:t>». Территория парка обладает значительным потенциалом для развития туризма. Местные природные ландшафты уникальны, их яркая особенность — большая изрезанность береговой линии оврагами, покрытыми хвойными и лиственными лесами. На территории парка чистота воды рек и своеобразный гидрологический режим способствуют развитию водного туризма и отдыха у воды. Особо популярны на территории парка  велотуризм и водный туризм, рыбалка, кемпинг, семейный отдых.</a:t>
            </a:r>
          </a:p>
        </p:txBody>
      </p:sp>
    </p:spTree>
    <p:extLst>
      <p:ext uri="{BB962C8B-B14F-4D97-AF65-F5344CB8AC3E}">
        <p14:creationId xmlns:p14="http://schemas.microsoft.com/office/powerpoint/2010/main" val="27980334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836712"/>
            <a:ext cx="3783934" cy="590931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физической культуры и спорта в муниципальном образовании «Демидовский район» Смоленской области» </a:t>
            </a:r>
          </a:p>
          <a:p>
            <a:endParaRPr lang="ru-RU" sz="16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увеличение числа людей, занимающихся физической культурой и спортом, до 15 процентов от общей численности населения  Демидовского района Смоленской области.</a:t>
            </a:r>
          </a:p>
          <a:p>
            <a:endParaRPr lang="ru-RU" sz="1200" dirty="0" smtClean="0"/>
          </a:p>
          <a:p>
            <a:r>
              <a:rPr lang="ru-RU" sz="1200" i="1" u="sng" dirty="0" smtClean="0">
                <a:solidFill>
                  <a:schemeClr val="accent1">
                    <a:lumMod val="25000"/>
                  </a:schemeClr>
                </a:solidFill>
              </a:rPr>
              <a:t>Задачи программы:</a:t>
            </a:r>
          </a:p>
          <a:p>
            <a:r>
              <a:rPr lang="ru-RU" sz="1200" dirty="0" smtClean="0"/>
              <a:t>- увеличение численности детей, подростков и молодежи, регулярно занимающихся физической культурой и спортом, до 40 процентов от общего количества детей,  подростков  и     молодежи,     посещающих занятия физической культурой в      образовательных учреждениях  Демидовского района Смоленской области</a:t>
            </a:r>
          </a:p>
          <a:p>
            <a:r>
              <a:rPr lang="ru-RU" sz="1200" dirty="0" smtClean="0"/>
              <a:t>- увеличение    количества подготовленных спортсменов  высокого   класса,     выступающих  на   областных,  российских и международных спортивных соревнованиях</a:t>
            </a:r>
          </a:p>
          <a:p>
            <a:r>
              <a:rPr lang="ru-RU" sz="1200" dirty="0" smtClean="0"/>
              <a:t>- создание детских спортивных клубов</a:t>
            </a:r>
          </a:p>
          <a:p>
            <a:r>
              <a:rPr lang="ru-RU" sz="1200" dirty="0" smtClean="0"/>
              <a:t>- повышение эффективности пропаганды здорового образа жизни, физической культуры и спорта на территории МО«Демидовский район»</a:t>
            </a:r>
          </a:p>
          <a:p>
            <a:r>
              <a:rPr lang="ru-RU" sz="1200" dirty="0" smtClean="0"/>
              <a:t>- создание и поддержка групп «Здоровья».</a:t>
            </a:r>
          </a:p>
          <a:p>
            <a:pPr>
              <a:buFontTx/>
              <a:buChar char="-"/>
            </a:pPr>
            <a:endParaRPr lang="ru-RU" sz="18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Text Box 3"/>
          <p:cNvSpPr txBox="1">
            <a:spLocks noChangeArrowheads="1"/>
          </p:cNvSpPr>
          <p:nvPr/>
        </p:nvSpPr>
        <p:spPr bwMode="auto">
          <a:xfrm>
            <a:off x="1619672"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graphicFrame>
        <p:nvGraphicFramePr>
          <p:cNvPr id="6" name="Таблица 5"/>
          <p:cNvGraphicFramePr>
            <a:graphicFrameLocks noGrp="1"/>
          </p:cNvGraphicFramePr>
          <p:nvPr>
            <p:extLst>
              <p:ext uri="{D42A27DB-BD31-4B8C-83A1-F6EECF244321}">
                <p14:modId xmlns:p14="http://schemas.microsoft.com/office/powerpoint/2010/main" val="4274743535"/>
              </p:ext>
            </p:extLst>
          </p:nvPr>
        </p:nvGraphicFramePr>
        <p:xfrm>
          <a:off x="4078864" y="1290072"/>
          <a:ext cx="4933783" cy="3507080"/>
        </p:xfrm>
        <a:graphic>
          <a:graphicData uri="http://schemas.openxmlformats.org/drawingml/2006/table">
            <a:tbl>
              <a:tblPr firstRow="1" bandRow="1">
                <a:tableStyleId>{5C22544A-7EE6-4342-B048-85BDC9FD1C3A}</a:tableStyleId>
              </a:tblPr>
              <a:tblGrid>
                <a:gridCol w="2823737"/>
                <a:gridCol w="758616"/>
                <a:gridCol w="674325"/>
                <a:gridCol w="677105"/>
              </a:tblGrid>
              <a:tr h="369862">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4</a:t>
                      </a:r>
                      <a:endParaRPr lang="ru-RU" sz="1000" b="1" i="1" dirty="0"/>
                    </a:p>
                  </a:txBody>
                  <a:tcPr/>
                </a:tc>
                <a:tc>
                  <a:txBody>
                    <a:bodyPr/>
                    <a:lstStyle/>
                    <a:p>
                      <a:pPr algn="ctr"/>
                      <a:r>
                        <a:rPr lang="ru-RU" sz="1000" i="1" dirty="0" smtClean="0"/>
                        <a:t>202</a:t>
                      </a:r>
                      <a:r>
                        <a:rPr lang="en-US" sz="1000" i="1" dirty="0" smtClean="0"/>
                        <a:t>5</a:t>
                      </a:r>
                      <a:endParaRPr lang="ru-RU" sz="1000" i="1" dirty="0"/>
                    </a:p>
                  </a:txBody>
                  <a:tcPr/>
                </a:tc>
                <a:tc>
                  <a:txBody>
                    <a:bodyPr/>
                    <a:lstStyle/>
                    <a:p>
                      <a:pPr algn="ctr"/>
                      <a:r>
                        <a:rPr lang="ru-RU" sz="1000" i="1" dirty="0" smtClean="0"/>
                        <a:t>202</a:t>
                      </a:r>
                      <a:r>
                        <a:rPr lang="en-US" sz="1000" i="1" dirty="0" smtClean="0"/>
                        <a:t>6</a:t>
                      </a:r>
                      <a:endParaRPr lang="ru-RU" sz="1000" i="1" dirty="0"/>
                    </a:p>
                  </a:txBody>
                  <a:tcPr/>
                </a:tc>
              </a:tr>
              <a:tr h="312423">
                <a:tc>
                  <a:txBody>
                    <a:bodyPr/>
                    <a:lstStyle/>
                    <a:p>
                      <a:r>
                        <a:rPr lang="ru-RU" sz="1000" b="0" i="0" dirty="0" smtClean="0">
                          <a:solidFill>
                            <a:schemeClr val="accent1">
                              <a:lumMod val="25000"/>
                            </a:schemeClr>
                          </a:solidFill>
                          <a:latin typeface="Times New Roman" pitchFamily="18" charset="0"/>
                          <a:cs typeface="Times New Roman" pitchFamily="18" charset="0"/>
                        </a:rPr>
                        <a:t>ВСЕГО</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en-US" sz="1000" b="1" i="1" dirty="0" smtClean="0">
                          <a:solidFill>
                            <a:schemeClr val="accent1">
                              <a:lumMod val="25000"/>
                            </a:schemeClr>
                          </a:solidFill>
                        </a:rPr>
                        <a:t>337,4</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199,5</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209,6</a:t>
                      </a:r>
                      <a:endParaRPr lang="ru-RU" sz="1000" b="1" i="1" dirty="0">
                        <a:solidFill>
                          <a:schemeClr val="accent1">
                            <a:lumMod val="25000"/>
                          </a:schemeClr>
                        </a:solidFill>
                      </a:endParaRPr>
                    </a:p>
                  </a:txBody>
                  <a:tcPr/>
                </a:tc>
              </a:tr>
              <a:tr h="430996">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«Проведение спортивно-массовых мероприятий»</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190,0</a:t>
                      </a:r>
                      <a:endParaRPr lang="ru-RU" sz="1000" b="1" i="1" dirty="0" smtClean="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199,5</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209,6</a:t>
                      </a:r>
                      <a:endParaRPr lang="ru-RU" sz="1000" b="1" i="1" dirty="0">
                        <a:solidFill>
                          <a:schemeClr val="accent1">
                            <a:lumMod val="25000"/>
                          </a:schemeClr>
                        </a:solidFill>
                      </a:endParaRPr>
                    </a:p>
                  </a:txBody>
                  <a:tcPr/>
                </a:tc>
              </a:tr>
              <a:tr h="5692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«Обеспечение  оказания услуг (работ) муниципальными учреждениями»</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147,4</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0</a:t>
                      </a:r>
                      <a:r>
                        <a:rPr lang="ru-RU" sz="1000" b="1" i="1" dirty="0" smtClean="0">
                          <a:solidFill>
                            <a:schemeClr val="accent1">
                              <a:lumMod val="25000"/>
                            </a:schemeClr>
                          </a:solidFill>
                        </a:rPr>
                        <a:t>,0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0,0</a:t>
                      </a:r>
                      <a:endParaRPr lang="ru-RU" sz="1000" b="1" i="1" dirty="0">
                        <a:solidFill>
                          <a:schemeClr val="accent1">
                            <a:lumMod val="25000"/>
                          </a:schemeClr>
                        </a:solidFill>
                      </a:endParaRPr>
                    </a:p>
                  </a:txBody>
                  <a:tcPr/>
                </a:tc>
              </a:tr>
              <a:tr h="4309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«Внедрение Всероссийского физкультурно-спортивного</a:t>
                      </a:r>
                      <a:r>
                        <a:rPr lang="ru-RU" sz="1000" b="0" i="0" baseline="0" dirty="0" smtClean="0">
                          <a:solidFill>
                            <a:schemeClr val="accent1">
                              <a:lumMod val="25000"/>
                            </a:schemeClr>
                          </a:solidFill>
                          <a:latin typeface="Times New Roman" pitchFamily="18" charset="0"/>
                          <a:cs typeface="Times New Roman" pitchFamily="18" charset="0"/>
                        </a:rPr>
                        <a:t> комплекса «Готов к труду и обороне» (ГТО)</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0,0</a:t>
                      </a:r>
                      <a:endParaRPr lang="ru-RU" sz="1000" b="1" i="1" dirty="0">
                        <a:solidFill>
                          <a:schemeClr val="accent1">
                            <a:lumMod val="25000"/>
                          </a:schemeClr>
                        </a:solidFill>
                      </a:endParaRPr>
                    </a:p>
                  </a:txBody>
                  <a:tcPr/>
                </a:tc>
              </a:tr>
              <a:tr h="883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«Развитие инфраструктуры физической культуры и спорта, в том числе для лиц с ограниченным</a:t>
                      </a:r>
                      <a:r>
                        <a:rPr lang="ru-RU" sz="1000" b="0" i="0" baseline="0" dirty="0" smtClean="0">
                          <a:solidFill>
                            <a:schemeClr val="accent1">
                              <a:lumMod val="25000"/>
                            </a:schemeClr>
                          </a:solidFill>
                          <a:latin typeface="Times New Roman" pitchFamily="18" charset="0"/>
                          <a:cs typeface="Times New Roman" pitchFamily="18" charset="0"/>
                        </a:rPr>
                        <a:t> возможностями здоровья и инвалидов»</a:t>
                      </a:r>
                      <a:endParaRPr lang="ru-RU" sz="1000" b="0" i="0" dirty="0" smtClean="0">
                        <a:solidFill>
                          <a:schemeClr val="accent1">
                            <a:lumMod val="25000"/>
                          </a:schemeClr>
                        </a:solidFill>
                        <a:latin typeface="Times New Roman" pitchFamily="18" charset="0"/>
                        <a:cs typeface="Times New Roman" pitchFamily="18" charset="0"/>
                      </a:endParaRPr>
                    </a:p>
                    <a:p>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7" name="Прямоугольник 6"/>
          <p:cNvSpPr/>
          <p:nvPr/>
        </p:nvSpPr>
        <p:spPr>
          <a:xfrm>
            <a:off x="8065791" y="98072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2910" y="500042"/>
            <a:ext cx="8286808" cy="400110"/>
          </a:xfrm>
          <a:prstGeom prst="rect">
            <a:avLst/>
          </a:prstGeom>
          <a:noFill/>
        </p:spPr>
        <p:txBody>
          <a:bodyPr wrap="square" rtlCol="0">
            <a:spAutoFit/>
          </a:bodyPr>
          <a:lstStyle/>
          <a:p>
            <a:pPr algn="ctr"/>
            <a:endParaRPr lang="ru-RU" sz="2000" b="1" i="1" dirty="0">
              <a:solidFill>
                <a:schemeClr val="accent1">
                  <a:lumMod val="25000"/>
                </a:schemeClr>
              </a:solidFill>
            </a:endParaRPr>
          </a:p>
        </p:txBody>
      </p:sp>
      <p:sp>
        <p:nvSpPr>
          <p:cNvPr id="4" name="TextBox 3"/>
          <p:cNvSpPr txBox="1"/>
          <p:nvPr/>
        </p:nvSpPr>
        <p:spPr>
          <a:xfrm>
            <a:off x="23292" y="500042"/>
            <a:ext cx="3612604" cy="630942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образования в муниципальном образовании «Демидовский район» Смоленской области»</a:t>
            </a:r>
          </a:p>
          <a:p>
            <a:r>
              <a:rPr lang="ru-RU" sz="1200" i="1" u="sng" dirty="0" smtClean="0">
                <a:solidFill>
                  <a:schemeClr val="accent1">
                    <a:lumMod val="25000"/>
                  </a:schemeClr>
                </a:solidFill>
              </a:rPr>
              <a:t>Цели программы:</a:t>
            </a:r>
          </a:p>
          <a:p>
            <a:r>
              <a:rPr lang="ru-RU" sz="1200" dirty="0" smtClean="0">
                <a:solidFill>
                  <a:schemeClr val="accent1">
                    <a:lumMod val="25000"/>
                  </a:schemeClr>
                </a:solidFill>
              </a:rPr>
              <a:t>- </a:t>
            </a:r>
            <a:r>
              <a:rPr lang="ru-RU" sz="1200" dirty="0" smtClean="0"/>
              <a:t> обеспечение устойчивого развития и совершенствования системы дошкольного образования в МО«Демидовский район»</a:t>
            </a:r>
          </a:p>
          <a:p>
            <a:pPr>
              <a:buFontTx/>
              <a:buChar char="-"/>
            </a:pPr>
            <a:r>
              <a:rPr lang="ru-RU" sz="1200" dirty="0" smtClean="0"/>
              <a:t>повышение качества, доступности и эффективности бесплатного общего образования в муниципальных бюджетных образовательных учреждениях Демидовского района Смоленской области</a:t>
            </a:r>
          </a:p>
          <a:p>
            <a:pPr>
              <a:buFontTx/>
              <a:buChar char="-"/>
            </a:pPr>
            <a:r>
              <a:rPr lang="ru-RU" sz="1200" dirty="0" smtClean="0"/>
              <a:t> повышение качества и доступности дополнительного образования детей на территории МО«Демидовский район»</a:t>
            </a:r>
          </a:p>
          <a:p>
            <a:pPr>
              <a:buFontTx/>
              <a:buChar char="-"/>
            </a:pPr>
            <a:r>
              <a:rPr lang="ru-RU" sz="1200" dirty="0" smtClean="0"/>
              <a:t> создание оптимальных условий, направленных на формирование системы оздоровления и отдыха   детей,   проживающих на территории МО «Демидовский район» и за его пределами</a:t>
            </a:r>
          </a:p>
          <a:p>
            <a:r>
              <a:rPr lang="ru-RU" sz="1200" i="1" u="sng" dirty="0" smtClean="0">
                <a:solidFill>
                  <a:schemeClr val="accent1">
                    <a:lumMod val="25000"/>
                  </a:schemeClr>
                </a:solidFill>
              </a:rPr>
              <a:t>Задачи программы:</a:t>
            </a:r>
          </a:p>
          <a:p>
            <a:pPr>
              <a:buFontTx/>
              <a:buChar char="-"/>
            </a:pPr>
            <a:r>
              <a:rPr lang="ru-RU" sz="1200" dirty="0" smtClean="0"/>
              <a:t>повышение уровня компетентности и профессионального  мастерства педагогов и руководителей ДОУ</a:t>
            </a:r>
          </a:p>
          <a:p>
            <a:pPr>
              <a:buFontTx/>
              <a:buChar char="-"/>
            </a:pPr>
            <a:r>
              <a:rPr lang="ru-RU" sz="1200" dirty="0" smtClean="0"/>
              <a:t>обеспечение условий для содержания детей и работы сотрудников ДОУ</a:t>
            </a:r>
          </a:p>
          <a:p>
            <a:r>
              <a:rPr lang="ru-RU" sz="1200" dirty="0" smtClean="0"/>
              <a:t>- обновление состава и компетенций педагогических кадров, создание механизмов мотивации педагогов к повышению качества  работы и непрерывному профессиональному развитию</a:t>
            </a:r>
            <a:endParaRPr lang="ru-RU" sz="1200" dirty="0"/>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8" name="Таблица 7"/>
          <p:cNvGraphicFramePr>
            <a:graphicFrameLocks noGrp="1"/>
          </p:cNvGraphicFramePr>
          <p:nvPr>
            <p:extLst>
              <p:ext uri="{D42A27DB-BD31-4B8C-83A1-F6EECF244321}">
                <p14:modId xmlns:p14="http://schemas.microsoft.com/office/powerpoint/2010/main" val="3595128009"/>
              </p:ext>
            </p:extLst>
          </p:nvPr>
        </p:nvGraphicFramePr>
        <p:xfrm>
          <a:off x="3666381" y="1124744"/>
          <a:ext cx="5237489" cy="5289372"/>
        </p:xfrm>
        <a:graphic>
          <a:graphicData uri="http://schemas.openxmlformats.org/drawingml/2006/table">
            <a:tbl>
              <a:tblPr firstRow="1" bandRow="1">
                <a:tableStyleId>{5C22544A-7EE6-4342-B048-85BDC9FD1C3A}</a:tableStyleId>
              </a:tblPr>
              <a:tblGrid>
                <a:gridCol w="3024337"/>
                <a:gridCol w="720080"/>
                <a:gridCol w="777137"/>
                <a:gridCol w="715935"/>
              </a:tblGrid>
              <a:tr h="262633">
                <a:tc>
                  <a:txBody>
                    <a:bodyPr/>
                    <a:lstStyle/>
                    <a:p>
                      <a:pPr algn="ctr"/>
                      <a:r>
                        <a:rPr lang="ru-RU" sz="900" i="1" dirty="0" smtClean="0">
                          <a:latin typeface="Times New Roman" pitchFamily="18" charset="0"/>
                          <a:cs typeface="Times New Roman" pitchFamily="18" charset="0"/>
                        </a:rPr>
                        <a:t>ПОКАЗАТЕЛИ</a:t>
                      </a:r>
                      <a:endParaRPr lang="ru-RU" sz="900" i="1" dirty="0">
                        <a:latin typeface="Times New Roman" pitchFamily="18" charset="0"/>
                        <a:cs typeface="Times New Roman" pitchFamily="18" charset="0"/>
                      </a:endParaRPr>
                    </a:p>
                  </a:txBody>
                  <a:tcPr/>
                </a:tc>
                <a:tc>
                  <a:txBody>
                    <a:bodyPr/>
                    <a:lstStyle/>
                    <a:p>
                      <a:pPr algn="ctr"/>
                      <a:r>
                        <a:rPr lang="ru-RU" sz="900" b="1" i="1" dirty="0" smtClean="0"/>
                        <a:t>202</a:t>
                      </a:r>
                      <a:r>
                        <a:rPr lang="en-US" sz="900" b="1" i="1" dirty="0" smtClean="0"/>
                        <a:t>4</a:t>
                      </a:r>
                      <a:endParaRPr lang="ru-RU" sz="900" b="1" i="1" dirty="0"/>
                    </a:p>
                  </a:txBody>
                  <a:tcPr/>
                </a:tc>
                <a:tc>
                  <a:txBody>
                    <a:bodyPr/>
                    <a:lstStyle/>
                    <a:p>
                      <a:pPr algn="ctr"/>
                      <a:r>
                        <a:rPr lang="ru-RU" sz="900" i="1" dirty="0" smtClean="0"/>
                        <a:t>202</a:t>
                      </a:r>
                      <a:r>
                        <a:rPr lang="en-US" sz="900" i="1" dirty="0" smtClean="0"/>
                        <a:t>5</a:t>
                      </a:r>
                      <a:endParaRPr lang="ru-RU" sz="900" i="1" dirty="0"/>
                    </a:p>
                  </a:txBody>
                  <a:tcPr/>
                </a:tc>
                <a:tc>
                  <a:txBody>
                    <a:bodyPr/>
                    <a:lstStyle/>
                    <a:p>
                      <a:pPr algn="ctr"/>
                      <a:r>
                        <a:rPr lang="ru-RU" sz="900" i="1" dirty="0" smtClean="0"/>
                        <a:t>202</a:t>
                      </a:r>
                      <a:r>
                        <a:rPr lang="en-US" sz="900" i="1" dirty="0" smtClean="0"/>
                        <a:t>6</a:t>
                      </a:r>
                      <a:endParaRPr lang="ru-RU" sz="900" i="1" dirty="0"/>
                    </a:p>
                  </a:txBody>
                  <a:tcPr/>
                </a:tc>
              </a:tr>
              <a:tr h="274211">
                <a:tc>
                  <a:txBody>
                    <a:bodyPr/>
                    <a:lstStyle/>
                    <a:p>
                      <a:pPr algn="l" fontAlgn="t"/>
                      <a:r>
                        <a:rPr lang="ru-RU" sz="900" b="1" i="1" u="none" strike="noStrike" dirty="0" smtClean="0">
                          <a:solidFill>
                            <a:schemeClr val="accent1">
                              <a:lumMod val="25000"/>
                            </a:schemeClr>
                          </a:solidFill>
                          <a:latin typeface="Times New Roman" pitchFamily="18" charset="0"/>
                          <a:cs typeface="Times New Roman" pitchFamily="18" charset="0"/>
                        </a:rPr>
                        <a:t>ВСЕГО</a:t>
                      </a:r>
                      <a:endParaRPr lang="ru-RU" sz="9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900" b="1" i="1" dirty="0" smtClean="0">
                          <a:solidFill>
                            <a:schemeClr val="accent1">
                              <a:lumMod val="25000"/>
                            </a:schemeClr>
                          </a:solidFill>
                        </a:rPr>
                        <a:t>324 981,5</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268 621,3</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274 210,3</a:t>
                      </a:r>
                      <a:endParaRPr lang="ru-RU" sz="900" b="1" i="1" dirty="0">
                        <a:solidFill>
                          <a:schemeClr val="accent1">
                            <a:lumMod val="25000"/>
                          </a:schemeClr>
                        </a:solidFill>
                      </a:endParaRPr>
                    </a:p>
                  </a:txBody>
                  <a:tcPr/>
                </a:tc>
              </a:tr>
              <a:tr h="288032">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ru-RU" sz="900" b="0" i="0" u="none" strike="noStrike" dirty="0" smtClean="0">
                          <a:solidFill>
                            <a:schemeClr val="accent1">
                              <a:lumMod val="25000"/>
                            </a:schemeClr>
                          </a:solidFill>
                          <a:latin typeface="Times New Roman" pitchFamily="18" charset="0"/>
                          <a:cs typeface="Times New Roman" pitchFamily="18" charset="0"/>
                        </a:rPr>
                        <a:t> Региональный проект "Современная школа"</a:t>
                      </a:r>
                    </a:p>
                    <a:p>
                      <a:pPr algn="l" fontAlgn="t"/>
                      <a:endParaRPr lang="ru-RU" sz="9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900" b="1" i="1" dirty="0" smtClean="0">
                          <a:solidFill>
                            <a:schemeClr val="accent1">
                              <a:lumMod val="25000"/>
                            </a:schemeClr>
                          </a:solidFill>
                        </a:rPr>
                        <a:t>8 217,0</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6 </a:t>
                      </a:r>
                      <a:r>
                        <a:rPr lang="en-US" sz="900" b="1" i="1" dirty="0" smtClean="0">
                          <a:solidFill>
                            <a:schemeClr val="accent1">
                              <a:lumMod val="25000"/>
                            </a:schemeClr>
                          </a:solidFill>
                        </a:rPr>
                        <a:t>544,7</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6 </a:t>
                      </a:r>
                      <a:r>
                        <a:rPr lang="en-US" sz="900" b="1" i="1" dirty="0" smtClean="0">
                          <a:solidFill>
                            <a:schemeClr val="accent1">
                              <a:lumMod val="25000"/>
                            </a:schemeClr>
                          </a:solidFill>
                        </a:rPr>
                        <a:t>816,3</a:t>
                      </a:r>
                    </a:p>
                  </a:txBody>
                  <a:tcPr/>
                </a:tc>
              </a:tr>
              <a:tr h="359297">
                <a:tc>
                  <a:txBody>
                    <a:bodyPr/>
                    <a:lstStyle/>
                    <a:p>
                      <a:pPr algn="l" fontAlgn="t"/>
                      <a:r>
                        <a:rPr lang="ru-RU" sz="900" b="0" i="0" u="none" strike="noStrike" dirty="0" smtClean="0">
                          <a:solidFill>
                            <a:schemeClr val="accent1">
                              <a:lumMod val="25000"/>
                            </a:schemeClr>
                          </a:solidFill>
                          <a:latin typeface="Times New Roman" pitchFamily="18" charset="0"/>
                          <a:cs typeface="Times New Roman" pitchFamily="18" charset="0"/>
                        </a:rPr>
                        <a:t> Региональный проект "Патриотическое воспитание граждан Российской Федерации"</a:t>
                      </a:r>
                      <a:endParaRPr lang="ru-RU" sz="9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900" b="1" i="1" dirty="0" smtClean="0">
                          <a:solidFill>
                            <a:schemeClr val="accent1">
                              <a:lumMod val="25000"/>
                            </a:schemeClr>
                          </a:solidFill>
                        </a:rPr>
                        <a:t>0,0</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0,0</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0,0</a:t>
                      </a:r>
                      <a:endParaRPr lang="ru-RU" sz="900" b="1" i="1" dirty="0">
                        <a:solidFill>
                          <a:schemeClr val="accent1">
                            <a:lumMod val="25000"/>
                          </a:schemeClr>
                        </a:solidFill>
                      </a:endParaRPr>
                    </a:p>
                  </a:txBody>
                  <a:tcPr/>
                </a:tc>
              </a:tr>
              <a:tr h="432791">
                <a:tc>
                  <a:txBody>
                    <a:bodyPr/>
                    <a:lstStyle/>
                    <a:p>
                      <a:pPr algn="l" fontAlgn="t"/>
                      <a:r>
                        <a:rPr lang="ru-RU" sz="900" b="1" i="1"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a:solidFill>
                            <a:schemeClr val="accent1">
                              <a:lumMod val="25000"/>
                            </a:schemeClr>
                          </a:solidFill>
                          <a:latin typeface="Times New Roman" pitchFamily="18" charset="0"/>
                          <a:cs typeface="Times New Roman" pitchFamily="18" charset="0"/>
                        </a:rPr>
                        <a:t>«Развитие дошкольного образования в муниципальном образовании </a:t>
                      </a:r>
                      <a:r>
                        <a:rPr lang="ru-RU" sz="900" b="0" i="0" u="none" strike="noStrike" dirty="0" smtClean="0">
                          <a:solidFill>
                            <a:schemeClr val="accent1">
                              <a:lumMod val="25000"/>
                            </a:schemeClr>
                          </a:solidFill>
                          <a:latin typeface="Times New Roman" pitchFamily="18" charset="0"/>
                          <a:cs typeface="Times New Roman" pitchFamily="18" charset="0"/>
                        </a:rPr>
                        <a:t>«</a:t>
                      </a:r>
                      <a:r>
                        <a:rPr lang="ru-RU" sz="900" b="0" i="0" u="none" strike="noStrike" dirty="0">
                          <a:solidFill>
                            <a:schemeClr val="accent1">
                              <a:lumMod val="25000"/>
                            </a:schemeClr>
                          </a:solidFill>
                          <a:latin typeface="Times New Roman" pitchFamily="18" charset="0"/>
                          <a:cs typeface="Times New Roman" pitchFamily="18" charset="0"/>
                        </a:rPr>
                        <a:t>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37 175,0</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26 827,2</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27 354,4</a:t>
                      </a:r>
                    </a:p>
                  </a:txBody>
                  <a:tcPr/>
                </a:tc>
              </a:tr>
              <a:tr h="576064">
                <a:tc>
                  <a:txBody>
                    <a:bodyPr/>
                    <a:lstStyle/>
                    <a:p>
                      <a:pPr algn="l" fontAlgn="t"/>
                      <a:r>
                        <a:rPr lang="ru-RU" sz="900" b="1" i="1"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a:solidFill>
                            <a:schemeClr val="accent1">
                              <a:lumMod val="25000"/>
                            </a:schemeClr>
                          </a:solidFill>
                          <a:latin typeface="Times New Roman" pitchFamily="18" charset="0"/>
                          <a:cs typeface="Times New Roman" pitchFamily="18" charset="0"/>
                        </a:rPr>
                        <a:t>«Развитие начального, основного общего, среднего общего образования в муниципальном образовании «Демидовский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222</a:t>
                      </a:r>
                      <a:r>
                        <a:rPr lang="en-US" sz="900" b="1" i="1" baseline="0" dirty="0" smtClean="0">
                          <a:solidFill>
                            <a:schemeClr val="accent1">
                              <a:lumMod val="25000"/>
                            </a:schemeClr>
                          </a:solidFill>
                        </a:rPr>
                        <a:t> 504,4</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184</a:t>
                      </a:r>
                      <a:r>
                        <a:rPr lang="en-US" sz="900" b="1" i="1" baseline="0" dirty="0" smtClean="0">
                          <a:solidFill>
                            <a:schemeClr val="accent1">
                              <a:lumMod val="25000"/>
                            </a:schemeClr>
                          </a:solidFill>
                        </a:rPr>
                        <a:t> 692,9</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189 754,2</a:t>
                      </a:r>
                      <a:endParaRPr lang="ru-RU" sz="900" b="1" i="1" dirty="0">
                        <a:solidFill>
                          <a:schemeClr val="accent1">
                            <a:lumMod val="25000"/>
                          </a:schemeClr>
                        </a:solidFill>
                      </a:endParaRPr>
                    </a:p>
                  </a:txBody>
                  <a:tcPr/>
                </a:tc>
              </a:tr>
              <a:tr h="432048">
                <a:tc>
                  <a:txBody>
                    <a:bodyPr/>
                    <a:lstStyle/>
                    <a:p>
                      <a:pPr algn="l" fontAlgn="t"/>
                      <a:r>
                        <a:rPr lang="ru-RU" sz="900" b="1" i="1" u="none" strike="noStrike" dirty="0" smtClean="0">
                          <a:solidFill>
                            <a:schemeClr val="accent1">
                              <a:lumMod val="25000"/>
                            </a:schemeClr>
                          </a:solidFill>
                          <a:latin typeface="Times New Roman" pitchFamily="18" charset="0"/>
                          <a:cs typeface="Times New Roman" pitchFamily="18" charset="0"/>
                        </a:rPr>
                        <a:t>    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1" u="none" strike="noStrike" dirty="0" smtClean="0">
                          <a:solidFill>
                            <a:schemeClr val="accent1">
                              <a:lumMod val="25000"/>
                            </a:schemeClr>
                          </a:solidFill>
                          <a:latin typeface="Times New Roman" pitchFamily="18" charset="0"/>
                          <a:cs typeface="Times New Roman" pitchFamily="18" charset="0"/>
                        </a:rPr>
                        <a:t>«</a:t>
                      </a:r>
                      <a:r>
                        <a:rPr lang="ru-RU" sz="900" b="0" i="0" u="none" strike="noStrike" dirty="0">
                          <a:solidFill>
                            <a:schemeClr val="accent1">
                              <a:lumMod val="25000"/>
                            </a:schemeClr>
                          </a:solidFill>
                          <a:latin typeface="Times New Roman" pitchFamily="18" charset="0"/>
                          <a:cs typeface="Times New Roman" pitchFamily="18" charset="0"/>
                        </a:rPr>
                        <a:t>Развитие дополнительного образования детей в муниципальном образовании «Демидовский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15 072,0</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13</a:t>
                      </a:r>
                      <a:r>
                        <a:rPr lang="en-US" sz="900" b="1" i="1" baseline="0" dirty="0" smtClean="0">
                          <a:solidFill>
                            <a:schemeClr val="accent1">
                              <a:lumMod val="25000"/>
                            </a:schemeClr>
                          </a:solidFill>
                        </a:rPr>
                        <a:t> 537,7</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13 266,7</a:t>
                      </a:r>
                      <a:endParaRPr lang="ru-RU" sz="900" b="1" i="1" dirty="0">
                        <a:solidFill>
                          <a:schemeClr val="accent1">
                            <a:lumMod val="25000"/>
                          </a:schemeClr>
                        </a:solidFill>
                      </a:endParaRPr>
                    </a:p>
                  </a:txBody>
                  <a:tcPr/>
                </a:tc>
              </a:tr>
              <a:tr h="720080">
                <a:tc>
                  <a:txBody>
                    <a:bodyPr/>
                    <a:lstStyle/>
                    <a:p>
                      <a:pPr algn="l" fontAlgn="t"/>
                      <a:r>
                        <a:rPr lang="ru-RU" sz="900" b="1" i="0"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a:solidFill>
                            <a:schemeClr val="accent1">
                              <a:lumMod val="25000"/>
                            </a:schemeClr>
                          </a:solidFill>
                          <a:latin typeface="Times New Roman" pitchFamily="18" charset="0"/>
                          <a:cs typeface="Times New Roman" pitchFamily="18" charset="0"/>
                        </a:rPr>
                        <a:t>«Организация деятельности Муниципального казенного учреждения «Централизованная бухгалтерия образовательных учреждений» муниципального образования «Демидовский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11 709,4</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7 626,1</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7 626,1</a:t>
                      </a:r>
                    </a:p>
                  </a:txBody>
                  <a:tcPr/>
                </a:tc>
              </a:tr>
              <a:tr h="576064">
                <a:tc>
                  <a:txBody>
                    <a:bodyPr/>
                    <a:lstStyle/>
                    <a:p>
                      <a:pPr algn="l" fontAlgn="t"/>
                      <a:r>
                        <a:rPr lang="ru-RU" sz="900" b="1" i="1"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smtClean="0">
                          <a:solidFill>
                            <a:schemeClr val="accent1">
                              <a:lumMod val="25000"/>
                            </a:schemeClr>
                          </a:solidFill>
                          <a:latin typeface="Times New Roman" pitchFamily="18" charset="0"/>
                          <a:cs typeface="Times New Roman" pitchFamily="18" charset="0"/>
                        </a:rPr>
                        <a:t>«</a:t>
                      </a:r>
                      <a:r>
                        <a:rPr lang="ru-RU" sz="900" b="0" i="0" u="none" strike="noStrike" dirty="0">
                          <a:solidFill>
                            <a:schemeClr val="accent1">
                              <a:lumMod val="25000"/>
                            </a:schemeClr>
                          </a:solidFill>
                          <a:latin typeface="Times New Roman" pitchFamily="18" charset="0"/>
                          <a:cs typeface="Times New Roman" pitchFamily="18" charset="0"/>
                        </a:rPr>
                        <a:t>Организация отдыха и оздоровления детей в каникулярное время муниципального образования «Демидовский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354,0</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 354,0</a:t>
                      </a:r>
                    </a:p>
                    <a:p>
                      <a:pPr algn="ct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354,0</a:t>
                      </a:r>
                    </a:p>
                  </a:txBody>
                  <a:tcPr/>
                </a:tc>
              </a:tr>
              <a:tr h="432048">
                <a:tc>
                  <a:txBody>
                    <a:bodyPr/>
                    <a:lstStyle/>
                    <a:p>
                      <a:pPr algn="l" fontAlgn="t"/>
                      <a:r>
                        <a:rPr lang="ru-RU" sz="900" b="0" i="1"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smtClean="0">
                          <a:solidFill>
                            <a:schemeClr val="accent1">
                              <a:lumMod val="25000"/>
                            </a:schemeClr>
                          </a:solidFill>
                          <a:latin typeface="Times New Roman" pitchFamily="18" charset="0"/>
                          <a:cs typeface="Times New Roman" pitchFamily="18" charset="0"/>
                        </a:rPr>
                        <a:t>«</a:t>
                      </a:r>
                      <a:r>
                        <a:rPr lang="ru-RU" sz="900" b="0" i="0" u="none" strike="noStrike" dirty="0">
                          <a:solidFill>
                            <a:schemeClr val="accent1">
                              <a:lumMod val="25000"/>
                            </a:schemeClr>
                          </a:solidFill>
                          <a:latin typeface="Times New Roman" pitchFamily="18" charset="0"/>
                          <a:cs typeface="Times New Roman" pitchFamily="18" charset="0"/>
                        </a:rPr>
                        <a:t>Молодежная политика в муниципальном образовании «Демидовский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120,0</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120,0</a:t>
                      </a:r>
                    </a:p>
                  </a:txBody>
                  <a:tcPr/>
                </a:tc>
                <a:tc>
                  <a:txBody>
                    <a:bodyPr/>
                    <a:lstStyle/>
                    <a:p>
                      <a:pPr algn="ctr"/>
                      <a:r>
                        <a:rPr lang="ru-RU" sz="900" b="1" i="1" dirty="0" smtClean="0">
                          <a:solidFill>
                            <a:schemeClr val="accent1">
                              <a:lumMod val="25000"/>
                            </a:schemeClr>
                          </a:solidFill>
                        </a:rPr>
                        <a:t>120,0</a:t>
                      </a:r>
                    </a:p>
                  </a:txBody>
                  <a:tcPr/>
                </a:tc>
              </a:tr>
              <a:tr h="576064">
                <a:tc>
                  <a:txBody>
                    <a:bodyPr/>
                    <a:lstStyle/>
                    <a:p>
                      <a:pPr algn="l" fontAlgn="t"/>
                      <a:r>
                        <a:rPr lang="ru-RU" sz="900" b="0" i="1"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a:solidFill>
                            <a:schemeClr val="accent1">
                              <a:lumMod val="25000"/>
                            </a:schemeClr>
                          </a:solidFill>
                          <a:latin typeface="Times New Roman" pitchFamily="18" charset="0"/>
                          <a:cs typeface="Times New Roman" pitchFamily="18" charset="0"/>
                        </a:rPr>
                        <a:t>«Обеспечение деятельности Отдела по образованию Администрации муниципального образования «Демидовский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4 157,5</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3 246,5</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3 246,4</a:t>
                      </a:r>
                      <a:endParaRPr lang="ru-RU" sz="900" b="1" i="1" dirty="0">
                        <a:solidFill>
                          <a:schemeClr val="accent1">
                            <a:lumMod val="25000"/>
                          </a:schemeClr>
                        </a:solidFill>
                      </a:endParaRPr>
                    </a:p>
                  </a:txBody>
                  <a:tcPr/>
                </a:tc>
              </a:tr>
              <a:tr h="360040">
                <a:tc>
                  <a:txBody>
                    <a:bodyPr/>
                    <a:lstStyle/>
                    <a:p>
                      <a:pPr algn="l" fontAlgn="t"/>
                      <a:r>
                        <a:rPr lang="en-US" sz="900" b="1" i="1" u="none" strike="noStrike" dirty="0" smtClean="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smtClean="0">
                          <a:solidFill>
                            <a:schemeClr val="accent1">
                              <a:lumMod val="25000"/>
                            </a:schemeClr>
                          </a:solidFill>
                          <a:latin typeface="Times New Roman" pitchFamily="18" charset="0"/>
                          <a:cs typeface="Times New Roman" pitchFamily="18" charset="0"/>
                        </a:rPr>
                        <a:t>«Выплаты пособий, вознаграждений и другие расходы социального характера»</a:t>
                      </a:r>
                      <a:endParaRPr lang="ru-RU" sz="9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900" b="1" i="1" dirty="0" smtClean="0">
                          <a:solidFill>
                            <a:schemeClr val="accent1">
                              <a:lumMod val="25000"/>
                            </a:schemeClr>
                          </a:solidFill>
                        </a:rPr>
                        <a:t>25 672,2</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25 672,2</a:t>
                      </a:r>
                    </a:p>
                  </a:txBody>
                  <a:tcPr/>
                </a:tc>
                <a:tc>
                  <a:txBody>
                    <a:bodyPr/>
                    <a:lstStyle/>
                    <a:p>
                      <a:pPr algn="ctr"/>
                      <a:r>
                        <a:rPr lang="ru-RU" sz="900" b="1" i="1" dirty="0" smtClean="0">
                          <a:solidFill>
                            <a:schemeClr val="accent1">
                              <a:lumMod val="25000"/>
                            </a:schemeClr>
                          </a:solidFill>
                        </a:rPr>
                        <a:t>25 672,2</a:t>
                      </a:r>
                    </a:p>
                  </a:txBody>
                  <a:tcPr/>
                </a:tc>
              </a:tr>
            </a:tbl>
          </a:graphicData>
        </a:graphic>
      </p:graphicFrame>
      <p:sp>
        <p:nvSpPr>
          <p:cNvPr id="9" name="Text Box 3"/>
          <p:cNvSpPr txBox="1">
            <a:spLocks noChangeArrowheads="1"/>
          </p:cNvSpPr>
          <p:nvPr/>
        </p:nvSpPr>
        <p:spPr bwMode="auto">
          <a:xfrm>
            <a:off x="1619672"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10" name="Прямоугольник 9"/>
          <p:cNvSpPr/>
          <p:nvPr/>
        </p:nvSpPr>
        <p:spPr>
          <a:xfrm>
            <a:off x="8090174" y="842467"/>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8411" y="700097"/>
            <a:ext cx="3495902" cy="5693866"/>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культуры в муниципальном образовании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Цели и задачи программы :</a:t>
            </a:r>
          </a:p>
          <a:p>
            <a:r>
              <a:rPr lang="ru-RU" sz="1200" dirty="0" smtClean="0"/>
              <a:t>- создание социально-экономических условий для развития культуры   в</a:t>
            </a:r>
          </a:p>
          <a:p>
            <a:r>
              <a:rPr lang="ru-RU" sz="1200" dirty="0" smtClean="0"/>
              <a:t> муниципальном  образовании «Демидовский район» Смоленской области;</a:t>
            </a:r>
          </a:p>
          <a:p>
            <a:r>
              <a:rPr lang="ru-RU" sz="1200" dirty="0" smtClean="0"/>
              <a:t>- организация </a:t>
            </a:r>
            <a:r>
              <a:rPr lang="ru-RU" sz="1200" dirty="0" err="1" smtClean="0"/>
              <a:t>культурно-досуговой</a:t>
            </a:r>
            <a:r>
              <a:rPr lang="ru-RU" sz="1200" dirty="0" smtClean="0"/>
              <a:t> деятельности в муниципальном образовании «Демидовский район» Смоленской области </a:t>
            </a:r>
          </a:p>
          <a:p>
            <a:r>
              <a:rPr lang="ru-RU" sz="1200" dirty="0" smtClean="0"/>
              <a:t>- обеспечение качественного предоставления дополнительного образования детей в области  культуры и искусства;</a:t>
            </a:r>
          </a:p>
          <a:p>
            <a:r>
              <a:rPr lang="ru-RU" sz="1200" dirty="0" smtClean="0"/>
              <a:t>- организация библиотечного обслуживания населения в муниципальном образовании «Демидовский район» Смоленской области </a:t>
            </a:r>
          </a:p>
          <a:p>
            <a:r>
              <a:rPr lang="ru-RU" sz="1200" dirty="0" smtClean="0"/>
              <a:t>- организация музейного обслуживания населения муниципального образования «Демидовский район»  Смоленской области </a:t>
            </a:r>
          </a:p>
          <a:p>
            <a:r>
              <a:rPr lang="ru-RU" sz="1200" dirty="0" smtClean="0"/>
              <a:t>- развитие внутреннего и выездного туризма в муниципальном образовании «Демидовский район» Смоленской области </a:t>
            </a:r>
          </a:p>
          <a:p>
            <a:r>
              <a:rPr lang="ru-RU" sz="1200" dirty="0" smtClean="0"/>
              <a:t>- бухгалтерское обслуживание учреждений культуры</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616417089"/>
              </p:ext>
            </p:extLst>
          </p:nvPr>
        </p:nvGraphicFramePr>
        <p:xfrm>
          <a:off x="3653431" y="1124744"/>
          <a:ext cx="5264455" cy="5585243"/>
        </p:xfrm>
        <a:graphic>
          <a:graphicData uri="http://schemas.openxmlformats.org/drawingml/2006/table">
            <a:tbl>
              <a:tblPr firstRow="1" bandRow="1">
                <a:tableStyleId>{5C22544A-7EE6-4342-B048-85BDC9FD1C3A}</a:tableStyleId>
              </a:tblPr>
              <a:tblGrid>
                <a:gridCol w="2970983"/>
                <a:gridCol w="792088"/>
                <a:gridCol w="792088"/>
                <a:gridCol w="709296"/>
              </a:tblGrid>
              <a:tr h="343530">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4</a:t>
                      </a:r>
                      <a:endParaRPr lang="ru-RU" sz="1000" b="1" i="1" dirty="0"/>
                    </a:p>
                  </a:txBody>
                  <a:tcPr/>
                </a:tc>
                <a:tc>
                  <a:txBody>
                    <a:bodyPr/>
                    <a:lstStyle/>
                    <a:p>
                      <a:pPr algn="ctr"/>
                      <a:r>
                        <a:rPr lang="ru-RU" sz="1000" i="1" dirty="0" smtClean="0"/>
                        <a:t>202</a:t>
                      </a:r>
                      <a:r>
                        <a:rPr lang="en-US" sz="1000" i="1" dirty="0" smtClean="0"/>
                        <a:t>5</a:t>
                      </a:r>
                      <a:endParaRPr lang="ru-RU" sz="1000" i="1" dirty="0"/>
                    </a:p>
                  </a:txBody>
                  <a:tcPr/>
                </a:tc>
                <a:tc>
                  <a:txBody>
                    <a:bodyPr/>
                    <a:lstStyle/>
                    <a:p>
                      <a:pPr algn="ctr"/>
                      <a:r>
                        <a:rPr lang="ru-RU" sz="1000" i="1" dirty="0" smtClean="0"/>
                        <a:t>202</a:t>
                      </a:r>
                      <a:r>
                        <a:rPr lang="en-US" sz="1000" i="1" dirty="0" smtClean="0"/>
                        <a:t>6</a:t>
                      </a:r>
                      <a:endParaRPr lang="ru-RU" sz="1000" i="1" dirty="0"/>
                    </a:p>
                  </a:txBody>
                  <a:tcPr/>
                </a:tc>
              </a:tr>
              <a:tr h="232534">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1000" b="1" i="1" dirty="0" smtClean="0">
                          <a:solidFill>
                            <a:schemeClr val="accent1">
                              <a:lumMod val="25000"/>
                            </a:schemeClr>
                          </a:solidFill>
                        </a:rPr>
                        <a:t>68 085,3</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53 830,0</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54 643,2</a:t>
                      </a:r>
                      <a:endParaRPr lang="ru-RU" sz="1000" b="1" i="1" dirty="0">
                        <a:solidFill>
                          <a:schemeClr val="accent1">
                            <a:lumMod val="25000"/>
                          </a:schemeClr>
                        </a:solidFill>
                      </a:endParaRPr>
                    </a:p>
                  </a:txBody>
                  <a:tcPr/>
                </a:tc>
              </a:tr>
              <a:tr h="204718">
                <a:tc>
                  <a:txBody>
                    <a:bodyPr/>
                    <a:lstStyle/>
                    <a:p>
                      <a:pPr algn="l" fontAlgn="t"/>
                      <a:r>
                        <a:rPr lang="ru-RU" sz="1000" b="0" i="0" u="none" strike="noStrike" dirty="0" smtClean="0">
                          <a:solidFill>
                            <a:schemeClr val="accent1">
                              <a:lumMod val="25000"/>
                            </a:schemeClr>
                          </a:solidFill>
                          <a:latin typeface="Times New Roman" pitchFamily="18" charset="0"/>
                          <a:cs typeface="Times New Roman" pitchFamily="18" charset="0"/>
                        </a:rPr>
                        <a:t> Региональный проект "Творческие люди"</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1000" b="1" i="1" dirty="0" smtClean="0">
                          <a:solidFill>
                            <a:schemeClr val="accent1">
                              <a:lumMod val="25000"/>
                            </a:schemeClr>
                          </a:solidFill>
                        </a:rPr>
                        <a:t>169,0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527646">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«Музейное обслуживание на территории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2 </a:t>
                      </a:r>
                      <a:r>
                        <a:rPr lang="en-US" sz="1000" b="1" i="1" dirty="0" smtClean="0">
                          <a:solidFill>
                            <a:schemeClr val="accent1">
                              <a:lumMod val="25000"/>
                            </a:schemeClr>
                          </a:solidFill>
                        </a:rPr>
                        <a:t>688,0</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2 400,9</a:t>
                      </a:r>
                      <a:endParaRPr lang="ru-RU" sz="1000" b="1" i="1" dirty="0">
                        <a:solidFill>
                          <a:schemeClr val="accent1">
                            <a:lumMod val="25000"/>
                          </a:schemeClr>
                        </a:solidFill>
                      </a:endParaRPr>
                    </a:p>
                  </a:txBody>
                  <a:tcPr/>
                </a:tc>
                <a:tc>
                  <a:txBody>
                    <a:bodyPr/>
                    <a:lstStyle/>
                    <a:p>
                      <a:pPr algn="ctr"/>
                      <a:r>
                        <a:rPr lang="en-US" sz="1000" b="1" i="1" smtClean="0">
                          <a:solidFill>
                            <a:schemeClr val="accent1">
                              <a:lumMod val="25000"/>
                            </a:schemeClr>
                          </a:solidFill>
                        </a:rPr>
                        <a:t>2 545,0</a:t>
                      </a:r>
                      <a:endParaRPr lang="ru-RU" sz="1000" b="1" i="1" dirty="0">
                        <a:solidFill>
                          <a:schemeClr val="accent1">
                            <a:lumMod val="25000"/>
                          </a:schemeClr>
                        </a:solidFill>
                      </a:endParaRPr>
                    </a:p>
                  </a:txBody>
                  <a:tcPr/>
                </a:tc>
              </a:tr>
              <a:tr h="647718">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«Предоставление дополнительного образования детей в области культуры и искусства на территории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6 </a:t>
                      </a:r>
                      <a:r>
                        <a:rPr lang="en-US" sz="1000" b="1" i="1" dirty="0" smtClean="0">
                          <a:solidFill>
                            <a:schemeClr val="accent1">
                              <a:lumMod val="25000"/>
                            </a:schemeClr>
                          </a:solidFill>
                        </a:rPr>
                        <a:t>907,4</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6 958,0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6 514,9</a:t>
                      </a:r>
                      <a:endParaRPr lang="ru-RU" sz="1000" b="1" i="1" dirty="0">
                        <a:solidFill>
                          <a:schemeClr val="accent1">
                            <a:lumMod val="25000"/>
                          </a:schemeClr>
                        </a:solidFill>
                      </a:endParaRPr>
                    </a:p>
                  </a:txBody>
                  <a:tcPr/>
                </a:tc>
              </a:tr>
              <a:tr h="720080">
                <a:tc>
                  <a:txBody>
                    <a:bodyPr/>
                    <a:lstStyle/>
                    <a:p>
                      <a:pPr algn="l" fontAlgn="t"/>
                      <a:r>
                        <a:rPr lang="ru-RU" sz="1000" b="1"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«Организация библиотечного обслуживания населения на территории муниципального образования «Демидовский район» Смоленской области»</a:t>
                      </a:r>
                    </a:p>
                  </a:txBody>
                  <a:tcPr marL="9525" marR="9525" marT="9525" marB="0"/>
                </a:tc>
                <a:tc>
                  <a:txBody>
                    <a:bodyPr/>
                    <a:lstStyle/>
                    <a:p>
                      <a:pPr algn="ctr"/>
                      <a:r>
                        <a:rPr lang="en-US" sz="1000" b="1" i="1" dirty="0" smtClean="0">
                          <a:solidFill>
                            <a:schemeClr val="accent1">
                              <a:lumMod val="25000"/>
                            </a:schemeClr>
                          </a:solidFill>
                        </a:rPr>
                        <a:t>17 282,7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15 073,9</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13 771,4</a:t>
                      </a:r>
                      <a:endParaRPr lang="ru-RU" sz="1000" b="1" i="1" dirty="0">
                        <a:solidFill>
                          <a:schemeClr val="accent1">
                            <a:lumMod val="25000"/>
                          </a:schemeClr>
                        </a:solidFill>
                      </a:endParaRPr>
                    </a:p>
                  </a:txBody>
                  <a:tcPr/>
                </a:tc>
              </a:tr>
              <a:tr h="632239">
                <a:tc>
                  <a:txBody>
                    <a:bodyPr/>
                    <a:lstStyle/>
                    <a:p>
                      <a:pPr algn="l" fontAlgn="t"/>
                      <a:r>
                        <a:rPr lang="ru-RU" sz="1000" b="0"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1" u="none" strike="noStrike" dirty="0">
                          <a:solidFill>
                            <a:schemeClr val="accent1">
                              <a:lumMod val="25000"/>
                            </a:schemeClr>
                          </a:solidFill>
                          <a:latin typeface="Times New Roman" pitchFamily="18" charset="0"/>
                          <a:cs typeface="Times New Roman" pitchFamily="18" charset="0"/>
                        </a:rPr>
                        <a:t>«</a:t>
                      </a:r>
                      <a:r>
                        <a:rPr lang="ru-RU" sz="1000" b="0" i="0" u="none" strike="noStrike" dirty="0">
                          <a:solidFill>
                            <a:schemeClr val="accent1">
                              <a:lumMod val="25000"/>
                            </a:schemeClr>
                          </a:solidFill>
                          <a:latin typeface="Times New Roman" pitchFamily="18" charset="0"/>
                          <a:cs typeface="Times New Roman" pitchFamily="18" charset="0"/>
                        </a:rPr>
                        <a:t>Организация культурно-досугового обслуживания населения на территории муниципального образования «Демидовский район» Смоленской области»</a:t>
                      </a:r>
                    </a:p>
                  </a:txBody>
                  <a:tcPr marL="9525" marR="9525" marT="9525" marB="0"/>
                </a:tc>
                <a:tc>
                  <a:txBody>
                    <a:bodyPr/>
                    <a:lstStyle/>
                    <a:p>
                      <a:pPr algn="ctr"/>
                      <a:r>
                        <a:rPr lang="en-US" sz="1000" b="1" i="1" dirty="0" smtClean="0">
                          <a:solidFill>
                            <a:schemeClr val="accent1">
                              <a:lumMod val="25000"/>
                            </a:schemeClr>
                          </a:solidFill>
                        </a:rPr>
                        <a:t>24 857,9</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16 747,2</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16 085,0</a:t>
                      </a:r>
                      <a:endParaRPr lang="ru-RU" sz="1000" b="1" i="1" dirty="0">
                        <a:solidFill>
                          <a:schemeClr val="accent1">
                            <a:lumMod val="25000"/>
                          </a:schemeClr>
                        </a:solidFill>
                      </a:endParaRPr>
                    </a:p>
                  </a:txBody>
                  <a:tcPr/>
                </a:tc>
              </a:tr>
              <a:tr h="752311">
                <a:tc>
                  <a:txBody>
                    <a:bodyPr/>
                    <a:lstStyle/>
                    <a:p>
                      <a:pPr algn="l" fontAlgn="t"/>
                      <a:r>
                        <a:rPr lang="ru-RU" sz="1000" b="1"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«Организация деятельности муниципального казенного учреждения «Централизованная бухгалтерия учреждений культуры»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7 </a:t>
                      </a:r>
                      <a:r>
                        <a:rPr lang="en-US" sz="1000" b="1" i="1" dirty="0" smtClean="0">
                          <a:solidFill>
                            <a:schemeClr val="accent1">
                              <a:lumMod val="25000"/>
                            </a:schemeClr>
                          </a:solidFill>
                        </a:rPr>
                        <a:t>689,6</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7 241,7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7 611,2</a:t>
                      </a:r>
                      <a:endParaRPr lang="ru-RU" sz="1000" b="1" i="1" dirty="0">
                        <a:solidFill>
                          <a:schemeClr val="accent1">
                            <a:lumMod val="25000"/>
                          </a:schemeClr>
                        </a:solidFill>
                      </a:endParaRPr>
                    </a:p>
                  </a:txBody>
                  <a:tcPr/>
                </a:tc>
              </a:tr>
              <a:tr h="376794">
                <a:tc>
                  <a:txBody>
                    <a:bodyPr/>
                    <a:lstStyle/>
                    <a:p>
                      <a:pPr algn="l" fontAlgn="t"/>
                      <a:r>
                        <a:rPr lang="ru-RU" sz="1000" b="0" i="0"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 "Государственная поддержка учреждений культуры"</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1 616,</a:t>
                      </a:r>
                      <a:r>
                        <a:rPr lang="en-US" sz="1000" b="1" i="1" dirty="0" smtClean="0">
                          <a:solidFill>
                            <a:schemeClr val="accent1">
                              <a:lumMod val="25000"/>
                            </a:schemeClr>
                          </a:solidFill>
                        </a:rPr>
                        <a:t>1</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672014">
                <a:tc>
                  <a:txBody>
                    <a:bodyPr/>
                    <a:lstStyle/>
                    <a:p>
                      <a:pPr algn="l" fontAlgn="t"/>
                      <a:r>
                        <a:rPr lang="ru-RU" sz="1000" b="1"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«Обеспечение деятельности Отдела по культуре Администрации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1 </a:t>
                      </a:r>
                      <a:r>
                        <a:rPr lang="en-US" sz="1000" b="1" i="1" dirty="0" smtClean="0">
                          <a:solidFill>
                            <a:schemeClr val="accent1">
                              <a:lumMod val="25000"/>
                            </a:schemeClr>
                          </a:solidFill>
                        </a:rPr>
                        <a:t>347,4</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1 207,1</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1 142,3</a:t>
                      </a:r>
                      <a:endParaRPr lang="ru-RU" sz="1000" b="1" i="1" dirty="0">
                        <a:solidFill>
                          <a:schemeClr val="accent1">
                            <a:lumMod val="25000"/>
                          </a:schemeClr>
                        </a:solidFill>
                      </a:endParaRPr>
                    </a:p>
                  </a:txBody>
                  <a:tcPr/>
                </a:tc>
              </a:tr>
            </a:tbl>
          </a:graphicData>
        </a:graphic>
      </p:graphicFrame>
      <p:sp>
        <p:nvSpPr>
          <p:cNvPr id="6" name="Прямоугольник 5"/>
          <p:cNvSpPr/>
          <p:nvPr/>
        </p:nvSpPr>
        <p:spPr>
          <a:xfrm>
            <a:off x="8090174" y="842467"/>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1619672"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036" y="504814"/>
            <a:ext cx="3971900" cy="6494085"/>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a:t>
            </a:r>
            <a:r>
              <a:rPr lang="ru-RU" sz="1600" b="1" i="1" dirty="0" err="1">
                <a:solidFill>
                  <a:schemeClr val="accent1">
                    <a:lumMod val="25000"/>
                  </a:schemeClr>
                </a:solidFill>
              </a:rPr>
              <a:t>Гражданско</a:t>
            </a:r>
            <a:r>
              <a:rPr lang="ru-RU" sz="1600" b="1" i="1" dirty="0">
                <a:solidFill>
                  <a:schemeClr val="accent1">
                    <a:lumMod val="25000"/>
                  </a:schemeClr>
                </a:solidFill>
              </a:rPr>
              <a:t> – патриотическое воспитание граждан в муниципальном образовании «Демидовский район» Смоленской области» </a:t>
            </a:r>
          </a:p>
          <a:p>
            <a:r>
              <a:rPr lang="ru-RU" sz="1200" i="1" u="sng" dirty="0" smtClean="0">
                <a:solidFill>
                  <a:schemeClr val="accent1">
                    <a:lumMod val="25000"/>
                  </a:schemeClr>
                </a:solidFill>
              </a:rPr>
              <a:t>Цель программы - </a:t>
            </a:r>
            <a:r>
              <a:rPr lang="ru-RU" sz="1200" dirty="0" smtClean="0">
                <a:solidFill>
                  <a:schemeClr val="accent1">
                    <a:lumMod val="25000"/>
                  </a:schemeClr>
                </a:solidFill>
              </a:rPr>
              <a:t>р</a:t>
            </a:r>
            <a:r>
              <a:rPr lang="ru-RU" sz="1200" dirty="0" smtClean="0"/>
              <a:t>азвитие и совершенствование системы гражданско-патриотического воспитания граждан в муниципальном образовании «Демидовский район» Смоленской области и повышение уровня консолидации общества для решения задач обеспечения национальной безопасности и устойчивого развития Российской Федерации, укрепления чувства сопричастности граждан к истории и культуре России.</a:t>
            </a:r>
          </a:p>
          <a:p>
            <a:r>
              <a:rPr lang="ru-RU" sz="1200" i="1" u="sng" dirty="0" smtClean="0">
                <a:solidFill>
                  <a:schemeClr val="accent1">
                    <a:lumMod val="25000"/>
                  </a:schemeClr>
                </a:solidFill>
              </a:rPr>
              <a:t>Задачи программы:</a:t>
            </a:r>
          </a:p>
          <a:p>
            <a:r>
              <a:rPr lang="ru-RU" sz="1200" dirty="0" smtClean="0"/>
              <a:t>- проведение научно-обоснованной управленческой и организаторской деятельности по созданию условий для эффективного </a:t>
            </a:r>
            <a:r>
              <a:rPr lang="ru-RU" sz="1200" dirty="0" err="1" smtClean="0"/>
              <a:t>гражданско</a:t>
            </a:r>
            <a:r>
              <a:rPr lang="ru-RU" sz="1200" dirty="0" smtClean="0"/>
              <a:t> - патриотического воспитания граждан.</a:t>
            </a:r>
            <a:endParaRPr lang="ru-RU" sz="1200" b="1" dirty="0" smtClean="0"/>
          </a:p>
          <a:p>
            <a:r>
              <a:rPr lang="ru-RU" sz="1200" dirty="0" smtClean="0"/>
              <a:t>- утверждение в сознании подрастающего поколения и граждан патриотических ценностей, взглядов и убеждений, уважения к культурному и историческому наследию Демидовского края, Смоленщины и России.</a:t>
            </a:r>
            <a:endParaRPr lang="ru-RU" sz="1200" b="1" dirty="0" smtClean="0"/>
          </a:p>
          <a:p>
            <a:r>
              <a:rPr lang="ru-RU" sz="1200" dirty="0" smtClean="0"/>
              <a:t>- воспитание чувства гордости, любви и уважения к  малой Родине, к Смоленщине, к России.</a:t>
            </a:r>
            <a:endParaRPr lang="ru-RU" sz="1200" b="1" dirty="0" smtClean="0"/>
          </a:p>
          <a:p>
            <a:r>
              <a:rPr lang="ru-RU" sz="1200" dirty="0" smtClean="0"/>
              <a:t>- воспитание чувства уважения к пожилым людям.</a:t>
            </a:r>
            <a:endParaRPr lang="ru-RU" sz="1200" b="1" dirty="0" smtClean="0"/>
          </a:p>
          <a:p>
            <a:pPr>
              <a:buFontTx/>
              <a:buChar char="-"/>
            </a:pPr>
            <a:r>
              <a:rPr lang="ru-RU" sz="1200" dirty="0" smtClean="0"/>
              <a:t> повышение престижа военной службы.</a:t>
            </a:r>
            <a:endParaRPr lang="ru-RU" sz="1200" b="1" dirty="0" smtClean="0"/>
          </a:p>
          <a:p>
            <a:pPr>
              <a:buFontTx/>
              <a:buChar char="-"/>
            </a:pPr>
            <a:r>
              <a:rPr lang="ru-RU" sz="1200" dirty="0" smtClean="0"/>
              <a:t> создание   условий      для  повышения активности участия граждан в  мероприятиях, посвященных патриотическому прошлому России, Смоленщины, Родного края.</a:t>
            </a:r>
            <a:endParaRPr lang="ru-RU" sz="1200" b="1" dirty="0" smtClean="0"/>
          </a:p>
          <a:p>
            <a:r>
              <a:rPr lang="ru-RU" sz="1200" dirty="0" smtClean="0"/>
              <a:t>- воспитание бережного отношения к памятникам истории, культуры и архитектуры. </a:t>
            </a:r>
            <a:endParaRPr lang="ru-RU" sz="1200" b="1" dirty="0" smtClean="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948108034"/>
              </p:ext>
            </p:extLst>
          </p:nvPr>
        </p:nvGraphicFramePr>
        <p:xfrm>
          <a:off x="3989065" y="1484784"/>
          <a:ext cx="4789766" cy="2967220"/>
        </p:xfrm>
        <a:graphic>
          <a:graphicData uri="http://schemas.openxmlformats.org/drawingml/2006/table">
            <a:tbl>
              <a:tblPr firstRow="1" bandRow="1">
                <a:tableStyleId>{5C22544A-7EE6-4342-B048-85BDC9FD1C3A}</a:tableStyleId>
              </a:tblPr>
              <a:tblGrid>
                <a:gridCol w="3042166"/>
                <a:gridCol w="629217"/>
                <a:gridCol w="535281"/>
                <a:gridCol w="583102"/>
              </a:tblGrid>
              <a:tr h="246880">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4</a:t>
                      </a:r>
                      <a:endParaRPr lang="ru-RU" sz="1000" b="1" i="1" dirty="0"/>
                    </a:p>
                  </a:txBody>
                  <a:tcPr/>
                </a:tc>
                <a:tc>
                  <a:txBody>
                    <a:bodyPr/>
                    <a:lstStyle/>
                    <a:p>
                      <a:pPr algn="ctr"/>
                      <a:r>
                        <a:rPr lang="ru-RU" sz="1000" i="1" dirty="0" smtClean="0"/>
                        <a:t>202</a:t>
                      </a:r>
                      <a:r>
                        <a:rPr lang="en-US" sz="1000" i="1" dirty="0" smtClean="0"/>
                        <a:t>5</a:t>
                      </a:r>
                      <a:endParaRPr lang="ru-RU" sz="1000" i="1" dirty="0"/>
                    </a:p>
                  </a:txBody>
                  <a:tcPr/>
                </a:tc>
                <a:tc>
                  <a:txBody>
                    <a:bodyPr/>
                    <a:lstStyle/>
                    <a:p>
                      <a:pPr algn="ctr"/>
                      <a:r>
                        <a:rPr lang="ru-RU" sz="1000" i="1" dirty="0" smtClean="0"/>
                        <a:t>202</a:t>
                      </a:r>
                      <a:r>
                        <a:rPr lang="en-US" sz="1000" i="1" dirty="0" smtClean="0"/>
                        <a:t>6</a:t>
                      </a:r>
                      <a:endParaRPr lang="ru-RU" sz="1000" i="1" dirty="0"/>
                    </a:p>
                  </a:txBody>
                  <a:tcPr/>
                </a:tc>
              </a:tr>
              <a:tr h="178809">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1000" b="1" i="1" dirty="0" smtClean="0">
                          <a:solidFill>
                            <a:schemeClr val="accent1">
                              <a:lumMod val="25000"/>
                            </a:schemeClr>
                          </a:solidFill>
                        </a:rPr>
                        <a:t>111,2</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554535">
                <a:tc>
                  <a:txBody>
                    <a:bodyPr/>
                    <a:lstStyle/>
                    <a:p>
                      <a:pPr algn="l" fontAlgn="t"/>
                      <a:r>
                        <a:rPr lang="ru-RU" sz="1000" b="1"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a:t>
                      </a:r>
                      <a:r>
                        <a:rPr lang="ru-RU" sz="1000" b="0" i="0" u="none" strike="noStrike" dirty="0">
                          <a:solidFill>
                            <a:schemeClr val="accent1">
                              <a:lumMod val="25000"/>
                            </a:schemeClr>
                          </a:solidFill>
                          <a:latin typeface="Times New Roman" pitchFamily="18" charset="0"/>
                          <a:cs typeface="Times New Roman" pitchFamily="18" charset="0"/>
                        </a:rPr>
                        <a:t>Совершенствование системы патриотического воспитания граждан в Смоленской области, форм и методов работы, организация и проведение мероприятий по гражданско-патриотическому воспитанию граждан»</a:t>
                      </a:r>
                    </a:p>
                  </a:txBody>
                  <a:tcPr marL="9525" marR="9525" marT="9525" marB="0"/>
                </a:tc>
                <a:tc>
                  <a:txBody>
                    <a:bodyPr/>
                    <a:lstStyle/>
                    <a:p>
                      <a:pPr algn="ctr"/>
                      <a:r>
                        <a:rPr lang="en-US" sz="1000" b="1" i="1" dirty="0" smtClean="0">
                          <a:solidFill>
                            <a:schemeClr val="accent1">
                              <a:lumMod val="25000"/>
                            </a:schemeClr>
                          </a:solidFill>
                        </a:rPr>
                        <a:t>44,2</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324898">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a:t>
                      </a:r>
                      <a:r>
                        <a:rPr lang="ru-RU" sz="1000" b="0" i="0" u="none" strike="noStrike" dirty="0">
                          <a:solidFill>
                            <a:schemeClr val="accent1">
                              <a:lumMod val="25000"/>
                            </a:schemeClr>
                          </a:solidFill>
                          <a:latin typeface="Times New Roman" pitchFamily="18" charset="0"/>
                          <a:cs typeface="Times New Roman" pitchFamily="18" charset="0"/>
                        </a:rPr>
                        <a:t>Поддержка Районного поискового объединения им. Героя Советского Союза П.Д. Хренова»</a:t>
                      </a:r>
                    </a:p>
                  </a:txBody>
                  <a:tcPr marL="9525" marR="9525" marT="9525" marB="0"/>
                </a:tc>
                <a:tc>
                  <a:txBody>
                    <a:bodyPr/>
                    <a:lstStyle/>
                    <a:p>
                      <a:pPr algn="ctr"/>
                      <a:r>
                        <a:rPr lang="en-US" sz="1000" b="1" i="1" dirty="0" smtClean="0">
                          <a:solidFill>
                            <a:schemeClr val="accent1">
                              <a:lumMod val="25000"/>
                            </a:schemeClr>
                          </a:solidFill>
                        </a:rPr>
                        <a:t>30,0</a:t>
                      </a:r>
                      <a:endParaRPr lang="ru-RU" sz="1000" b="1" i="1" dirty="0">
                        <a:solidFill>
                          <a:schemeClr val="accent1">
                            <a:lumMod val="25000"/>
                          </a:schemeClr>
                        </a:solidFill>
                      </a:endParaRPr>
                    </a:p>
                  </a:txBody>
                  <a:tcPr/>
                </a:tc>
                <a:tc>
                  <a:txBody>
                    <a:bodyPr/>
                    <a:lstStyle/>
                    <a:p>
                      <a:pPr algn="ctr"/>
                      <a:r>
                        <a:rPr lang="ru-RU" sz="1000" b="1" i="1"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487346">
                <a:tc>
                  <a:txBody>
                    <a:bodyPr/>
                    <a:lstStyle/>
                    <a:p>
                      <a:pPr algn="l" fontAlgn="t"/>
                      <a:r>
                        <a:rPr lang="ru-RU" sz="1000" b="0"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a:t>
                      </a:r>
                      <a:r>
                        <a:rPr lang="ru-RU" sz="1000" b="0" i="0" u="none" strike="noStrike" dirty="0">
                          <a:solidFill>
                            <a:schemeClr val="accent1">
                              <a:lumMod val="25000"/>
                            </a:schemeClr>
                          </a:solidFill>
                          <a:latin typeface="Times New Roman" pitchFamily="18" charset="0"/>
                          <a:cs typeface="Times New Roman" pitchFamily="18" charset="0"/>
                        </a:rPr>
                        <a:t>Повышение престижа военной службы в молодежной среде и реализация комплекса воспитательных и развивающих мероприятий для допризывной молодежи»</a:t>
                      </a:r>
                    </a:p>
                  </a:txBody>
                  <a:tcPr marL="9525" marR="9525" marT="9525" marB="0"/>
                </a:tc>
                <a:tc>
                  <a:txBody>
                    <a:bodyPr/>
                    <a:lstStyle/>
                    <a:p>
                      <a:pPr algn="ctr"/>
                      <a:r>
                        <a:rPr lang="en-US" sz="1000" b="1" i="1" dirty="0" smtClean="0">
                          <a:solidFill>
                            <a:schemeClr val="accent1">
                              <a:lumMod val="25000"/>
                            </a:schemeClr>
                          </a:solidFill>
                        </a:rPr>
                        <a:t>30,0</a:t>
                      </a:r>
                      <a:endParaRPr lang="ru-RU" sz="1000" b="1" i="1" dirty="0">
                        <a:solidFill>
                          <a:schemeClr val="accent1">
                            <a:lumMod val="25000"/>
                          </a:schemeClr>
                        </a:solidFill>
                      </a:endParaRPr>
                    </a:p>
                  </a:txBody>
                  <a:tcPr/>
                </a:tc>
                <a:tc>
                  <a:txBody>
                    <a:bodyPr/>
                    <a:lstStyle/>
                    <a:p>
                      <a:pPr algn="ctr"/>
                      <a:r>
                        <a:rPr lang="ru-RU" sz="1000" b="1" i="1"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385433">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a:t>
                      </a:r>
                      <a:r>
                        <a:rPr lang="ru-RU" sz="1000" b="0" i="0" u="none" strike="noStrike" dirty="0">
                          <a:solidFill>
                            <a:schemeClr val="accent1">
                              <a:lumMod val="25000"/>
                            </a:schemeClr>
                          </a:solidFill>
                          <a:latin typeface="Times New Roman" pitchFamily="18" charset="0"/>
                          <a:cs typeface="Times New Roman" pitchFamily="18" charset="0"/>
                        </a:rPr>
                        <a:t>Мероприятия, направленные на развитие системы духовно-нравственного воспитания граждан»</a:t>
                      </a:r>
                    </a:p>
                  </a:txBody>
                  <a:tcPr marL="9525" marR="9525" marT="9525" marB="0"/>
                </a:tc>
                <a:tc>
                  <a:txBody>
                    <a:bodyPr/>
                    <a:lstStyle/>
                    <a:p>
                      <a:pPr algn="ctr"/>
                      <a:r>
                        <a:rPr lang="en-US" sz="1000" b="1" i="1" dirty="0" smtClean="0">
                          <a:solidFill>
                            <a:schemeClr val="accent1">
                              <a:lumMod val="25000"/>
                            </a:schemeClr>
                          </a:solidFill>
                        </a:rPr>
                        <a:t>7,0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6" name="Прямоугольник 5"/>
          <p:cNvSpPr/>
          <p:nvPr/>
        </p:nvSpPr>
        <p:spPr>
          <a:xfrm>
            <a:off x="7956375" y="119030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1907704"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400110"/>
          </a:xfrm>
          <a:prstGeom prst="rect">
            <a:avLst/>
          </a:prstGeom>
          <a:noFill/>
        </p:spPr>
        <p:txBody>
          <a:bodyPr wrap="square" rtlCol="0">
            <a:spAutoFit/>
          </a:bodyPr>
          <a:lstStyle/>
          <a:p>
            <a:pPr algn="ctr"/>
            <a:r>
              <a:rPr lang="ru-RU" sz="2000" b="1" i="1" dirty="0" smtClean="0">
                <a:solidFill>
                  <a:schemeClr val="accent1">
                    <a:lumMod val="25000"/>
                  </a:schemeClr>
                </a:solidFill>
              </a:rPr>
              <a:t> </a:t>
            </a:r>
            <a:endParaRPr lang="ru-RU" sz="2000" b="1" i="1" dirty="0">
              <a:solidFill>
                <a:schemeClr val="accent1">
                  <a:lumMod val="25000"/>
                </a:schemeClr>
              </a:solidFill>
            </a:endParaRPr>
          </a:p>
        </p:txBody>
      </p:sp>
      <p:sp>
        <p:nvSpPr>
          <p:cNvPr id="3" name="TextBox 2"/>
          <p:cNvSpPr txBox="1"/>
          <p:nvPr/>
        </p:nvSpPr>
        <p:spPr>
          <a:xfrm>
            <a:off x="107504" y="500042"/>
            <a:ext cx="5040560" cy="6309420"/>
          </a:xfrm>
          <a:prstGeom prst="rect">
            <a:avLst/>
          </a:prstGeom>
          <a:noFill/>
        </p:spPr>
        <p:txBody>
          <a:bodyPr wrap="square" rtlCol="0">
            <a:spAutoFit/>
          </a:bodyPr>
          <a:lstStyle/>
          <a:p>
            <a:pPr algn="ctr"/>
            <a:r>
              <a:rPr lang="ru-RU" b="1" dirty="0">
                <a:solidFill>
                  <a:srgbClr val="7D5CDA"/>
                </a:solidFill>
              </a:rPr>
              <a:t>Муниципальная программа </a:t>
            </a:r>
          </a:p>
          <a:p>
            <a:pPr algn="ctr"/>
            <a:r>
              <a:rPr lang="ru-RU" b="1" i="1" dirty="0">
                <a:solidFill>
                  <a:schemeClr val="accent1">
                    <a:lumMod val="25000"/>
                  </a:schemeClr>
                </a:solidFill>
              </a:rPr>
              <a:t>«Развитие малого и среднего предпринимательства в муниципальном образовании «Демидовский район» Смоленской области»</a:t>
            </a:r>
          </a:p>
          <a:p>
            <a:endParaRPr lang="ru-RU" sz="12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обеспечение благоприятных условий для </a:t>
            </a:r>
          </a:p>
          <a:p>
            <a:r>
              <a:rPr lang="ru-RU" sz="1200" dirty="0" smtClean="0"/>
              <a:t>развития малого и среднего предпринимательства и повышение </a:t>
            </a:r>
          </a:p>
          <a:p>
            <a:r>
              <a:rPr lang="ru-RU" sz="1200" dirty="0" smtClean="0"/>
              <a:t>его роли в социально-экономическом развитии муниципального образования «Демидовский район» Смоленской области.</a:t>
            </a:r>
          </a:p>
          <a:p>
            <a:r>
              <a:rPr lang="ru-RU" sz="1200" i="1" u="sng" dirty="0" smtClean="0">
                <a:solidFill>
                  <a:schemeClr val="accent1">
                    <a:lumMod val="25000"/>
                  </a:schemeClr>
                </a:solidFill>
              </a:rPr>
              <a:t>Задачи программы:</a:t>
            </a:r>
          </a:p>
          <a:p>
            <a:r>
              <a:rPr lang="ru-RU" sz="1200" dirty="0" smtClean="0"/>
              <a:t>- совершенствование нормативно-правовой базы и мониторинга деятельности субъектов малого и среднего предпринимательства;</a:t>
            </a:r>
          </a:p>
          <a:p>
            <a:r>
              <a:rPr lang="ru-RU" sz="1200" dirty="0" smtClean="0"/>
              <a:t>- финансовая и имущественная поддержка малого и среднего предпринимательства;</a:t>
            </a:r>
          </a:p>
          <a:p>
            <a:r>
              <a:rPr lang="ru-RU" sz="1200" dirty="0" smtClean="0"/>
              <a:t>- информационная поддержка субъектов малого и среднего предпринимательства;</a:t>
            </a:r>
          </a:p>
          <a:p>
            <a:r>
              <a:rPr lang="ru-RU" sz="1200" dirty="0" smtClean="0"/>
              <a:t>- консультативная поддержка малого и среднего предпринимательства;</a:t>
            </a:r>
          </a:p>
          <a:p>
            <a:pPr>
              <a:buFontTx/>
              <a:buChar char="-"/>
            </a:pPr>
            <a:r>
              <a:rPr lang="ru-RU" sz="1200" dirty="0" smtClean="0"/>
              <a:t>содействие росту конкурентоспособности и продвижению продукции субъектов малого и среднего предпринимательства на товарные рынки.</a:t>
            </a:r>
          </a:p>
          <a:p>
            <a:pPr>
              <a:buFontTx/>
              <a:buChar char="-"/>
            </a:pPr>
            <a:r>
              <a:rPr lang="ru-RU" sz="1200" dirty="0" smtClean="0"/>
              <a:t>увеличение доли малых и средних предприятий в общем числе предприятий, осуществляющих деятельность на территории МО«Демидовский район» до 35%;</a:t>
            </a:r>
          </a:p>
          <a:p>
            <a:pPr>
              <a:buFontTx/>
              <a:buChar char="-"/>
            </a:pPr>
            <a:r>
              <a:rPr lang="ru-RU" sz="1200" dirty="0" smtClean="0"/>
              <a:t> увеличение оборота малых и средних предприятий, осуществляющих деятельность на территории МО«Демидовский район» в 2,5 раза;</a:t>
            </a:r>
          </a:p>
          <a:p>
            <a:pPr>
              <a:buFontTx/>
              <a:buChar char="-"/>
            </a:pPr>
            <a:r>
              <a:rPr lang="ru-RU" sz="1200" dirty="0" smtClean="0"/>
              <a:t> увеличение доли среднесписочной численности работников (без внешних совместителей) занятых у субъектов малого и среднего предпринимательства, в общей численности населения Демидовского района Смоленской области до 3,3%;</a:t>
            </a:r>
          </a:p>
          <a:p>
            <a:pPr>
              <a:buFontTx/>
              <a:buChar char="-"/>
            </a:pPr>
            <a:r>
              <a:rPr lang="ru-RU" sz="1200" dirty="0" smtClean="0"/>
              <a:t>увеличение доли обрабатывающей промышленности в обороте субъектов малого и среднего предпринимательства (без учета индивидуальных предпринимателей) до 20%;</a:t>
            </a:r>
          </a:p>
          <a:p>
            <a:pPr>
              <a:buFontTx/>
              <a:buChar char="-"/>
            </a:pPr>
            <a:r>
              <a:rPr lang="ru-RU" sz="1200" dirty="0" smtClean="0"/>
              <a:t>объем инвестиций в основной капитал малых предприятий (за исключением бюджетных средств).</a:t>
            </a: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452049765"/>
              </p:ext>
            </p:extLst>
          </p:nvPr>
        </p:nvGraphicFramePr>
        <p:xfrm>
          <a:off x="4572000" y="1340768"/>
          <a:ext cx="4464496" cy="2232248"/>
        </p:xfrm>
        <a:graphic>
          <a:graphicData uri="http://schemas.openxmlformats.org/drawingml/2006/table">
            <a:tbl>
              <a:tblPr firstRow="1" bandRow="1">
                <a:tableStyleId>{5C22544A-7EE6-4342-B048-85BDC9FD1C3A}</a:tableStyleId>
              </a:tblPr>
              <a:tblGrid>
                <a:gridCol w="2322875"/>
                <a:gridCol w="708694"/>
                <a:gridCol w="712847"/>
                <a:gridCol w="720080"/>
              </a:tblGrid>
              <a:tr h="312239">
                <a:tc>
                  <a:txBody>
                    <a:bodyPr/>
                    <a:lstStyle/>
                    <a:p>
                      <a:pPr algn="ctr"/>
                      <a:r>
                        <a:rPr lang="ru-RU" sz="900" i="1" dirty="0" smtClean="0">
                          <a:latin typeface="Times New Roman" pitchFamily="18" charset="0"/>
                          <a:cs typeface="Times New Roman" pitchFamily="18" charset="0"/>
                        </a:rPr>
                        <a:t>ПОКАЗАТЕЛИ</a:t>
                      </a:r>
                      <a:endParaRPr lang="ru-RU" sz="900" i="1" dirty="0">
                        <a:latin typeface="Times New Roman" pitchFamily="18" charset="0"/>
                        <a:cs typeface="Times New Roman" pitchFamily="18" charset="0"/>
                      </a:endParaRPr>
                    </a:p>
                  </a:txBody>
                  <a:tcPr/>
                </a:tc>
                <a:tc>
                  <a:txBody>
                    <a:bodyPr/>
                    <a:lstStyle/>
                    <a:p>
                      <a:pPr algn="ctr"/>
                      <a:r>
                        <a:rPr lang="ru-RU" sz="900" b="1" i="1" dirty="0" smtClean="0"/>
                        <a:t>202</a:t>
                      </a:r>
                      <a:r>
                        <a:rPr lang="en-US" sz="900" b="1" i="1" dirty="0" smtClean="0"/>
                        <a:t>4</a:t>
                      </a:r>
                      <a:endParaRPr lang="ru-RU" sz="900" b="1" i="1" dirty="0"/>
                    </a:p>
                  </a:txBody>
                  <a:tcPr/>
                </a:tc>
                <a:tc>
                  <a:txBody>
                    <a:bodyPr/>
                    <a:lstStyle/>
                    <a:p>
                      <a:pPr algn="ctr"/>
                      <a:r>
                        <a:rPr lang="ru-RU" sz="900" i="1" dirty="0" smtClean="0"/>
                        <a:t>202</a:t>
                      </a:r>
                      <a:r>
                        <a:rPr lang="en-US" sz="900" i="1" dirty="0" smtClean="0"/>
                        <a:t>5</a:t>
                      </a:r>
                      <a:endParaRPr lang="ru-RU" sz="900" i="1" dirty="0"/>
                    </a:p>
                  </a:txBody>
                  <a:tcPr/>
                </a:tc>
                <a:tc>
                  <a:txBody>
                    <a:bodyPr/>
                    <a:lstStyle/>
                    <a:p>
                      <a:pPr algn="ctr"/>
                      <a:r>
                        <a:rPr lang="ru-RU" sz="900" i="1" dirty="0" smtClean="0"/>
                        <a:t>202</a:t>
                      </a:r>
                      <a:r>
                        <a:rPr lang="en-US" sz="900" i="1" dirty="0" smtClean="0"/>
                        <a:t>6</a:t>
                      </a:r>
                      <a:endParaRPr lang="ru-RU" sz="900" i="1" dirty="0"/>
                    </a:p>
                  </a:txBody>
                  <a:tcPr/>
                </a:tc>
              </a:tr>
              <a:tr h="335833">
                <a:tc>
                  <a:txBody>
                    <a:bodyPr/>
                    <a:lstStyle/>
                    <a:p>
                      <a:r>
                        <a:rPr lang="ru-RU" sz="900" b="0" i="0" dirty="0" smtClean="0">
                          <a:solidFill>
                            <a:schemeClr val="accent1">
                              <a:lumMod val="25000"/>
                            </a:schemeClr>
                          </a:solidFill>
                          <a:latin typeface="Times New Roman" pitchFamily="18" charset="0"/>
                          <a:cs typeface="Times New Roman" pitchFamily="18" charset="0"/>
                        </a:rPr>
                        <a:t>ВСЕГО</a:t>
                      </a:r>
                      <a:endParaRPr lang="ru-RU" sz="9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en-US" sz="900" b="1" i="1" dirty="0" smtClean="0">
                          <a:solidFill>
                            <a:schemeClr val="accent1">
                              <a:lumMod val="25000"/>
                            </a:schemeClr>
                          </a:solidFill>
                        </a:rPr>
                        <a:t>58,1</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48</a:t>
                      </a:r>
                      <a:r>
                        <a:rPr lang="ru-RU" sz="900" b="1" i="1" dirty="0" smtClean="0">
                          <a:solidFill>
                            <a:schemeClr val="accent1">
                              <a:lumMod val="25000"/>
                            </a:schemeClr>
                          </a:solidFill>
                        </a:rPr>
                        <a:t>,0</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50</a:t>
                      </a:r>
                      <a:r>
                        <a:rPr lang="ru-RU" sz="900" b="1" i="1" dirty="0" smtClean="0">
                          <a:solidFill>
                            <a:schemeClr val="accent1">
                              <a:lumMod val="25000"/>
                            </a:schemeClr>
                          </a:solidFill>
                        </a:rPr>
                        <a:t>,0</a:t>
                      </a:r>
                      <a:endParaRPr lang="ru-RU" sz="900" b="1" i="1" dirty="0">
                        <a:solidFill>
                          <a:schemeClr val="accent1">
                            <a:lumMod val="25000"/>
                          </a:schemeClr>
                        </a:solidFill>
                      </a:endParaRPr>
                    </a:p>
                  </a:txBody>
                  <a:tcPr/>
                </a:tc>
              </a:tr>
              <a:tr h="6480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dirty="0" smtClean="0">
                          <a:solidFill>
                            <a:schemeClr val="accent1">
                              <a:lumMod val="25000"/>
                            </a:schemeClr>
                          </a:solidFill>
                          <a:latin typeface="Times New Roman" pitchFamily="18" charset="0"/>
                          <a:cs typeface="Times New Roman" pitchFamily="18" charset="0"/>
                        </a:rPr>
                        <a:t>«Финансовая и имущественная поддержка субъектов малого и среднего предпринимательства»</a:t>
                      </a:r>
                      <a:endParaRPr lang="ru-RU" sz="9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12,1</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r>
                        <a:rPr lang="ru-RU" sz="900" b="1" i="1" dirty="0" smtClean="0">
                          <a:solidFill>
                            <a:schemeClr val="accent1">
                              <a:lumMod val="25000"/>
                            </a:schemeClr>
                          </a:solidFill>
                        </a:rPr>
                        <a:t>0,0</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r>
                        <a:rPr lang="ru-RU" sz="900" b="1" i="1" dirty="0" smtClean="0">
                          <a:solidFill>
                            <a:schemeClr val="accent1">
                              <a:lumMod val="25000"/>
                            </a:schemeClr>
                          </a:solidFill>
                        </a:rPr>
                        <a:t>0,0</a:t>
                      </a:r>
                      <a:endParaRPr lang="ru-RU" sz="900" b="1" i="1" dirty="0">
                        <a:solidFill>
                          <a:schemeClr val="accent1">
                            <a:lumMod val="25000"/>
                          </a:schemeClr>
                        </a:solidFill>
                      </a:endParaRPr>
                    </a:p>
                  </a:txBody>
                  <a:tcPr/>
                </a:tc>
              </a:tr>
              <a:tr h="936104">
                <a:tc>
                  <a:txBody>
                    <a:bodyPr/>
                    <a:lstStyle/>
                    <a:p>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dirty="0" smtClean="0">
                          <a:solidFill>
                            <a:schemeClr val="accent1">
                              <a:lumMod val="25000"/>
                            </a:schemeClr>
                          </a:solidFill>
                          <a:latin typeface="Times New Roman" pitchFamily="18" charset="0"/>
                          <a:cs typeface="Times New Roman" pitchFamily="18" charset="0"/>
                        </a:rPr>
                        <a:t>«Организация  и проведение</a:t>
                      </a:r>
                      <a:r>
                        <a:rPr lang="ru-RU" sz="900" b="0" i="0" baseline="0" dirty="0" smtClean="0">
                          <a:solidFill>
                            <a:schemeClr val="accent1">
                              <a:lumMod val="25000"/>
                            </a:schemeClr>
                          </a:solidFill>
                          <a:latin typeface="Times New Roman" pitchFamily="18" charset="0"/>
                          <a:cs typeface="Times New Roman" pitchFamily="18" charset="0"/>
                        </a:rPr>
                        <a:t> информационной кампании по формированию положительного образа предпринимателя, популяризации предпринимательства в обществе</a:t>
                      </a:r>
                      <a:r>
                        <a:rPr lang="ru-RU" sz="900" b="0" i="0" dirty="0" smtClean="0">
                          <a:solidFill>
                            <a:schemeClr val="accent1">
                              <a:lumMod val="25000"/>
                            </a:schemeClr>
                          </a:solidFill>
                          <a:latin typeface="Times New Roman" pitchFamily="18" charset="0"/>
                          <a:cs typeface="Times New Roman" pitchFamily="18" charset="0"/>
                        </a:rPr>
                        <a:t>»</a:t>
                      </a:r>
                      <a:endParaRPr lang="ru-RU" sz="9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900" b="1" i="1" dirty="0" smtClean="0">
                        <a:solidFill>
                          <a:schemeClr val="accent1">
                            <a:lumMod val="25000"/>
                          </a:schemeClr>
                        </a:solidFill>
                      </a:endParaRPr>
                    </a:p>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4</a:t>
                      </a:r>
                      <a:r>
                        <a:rPr lang="ru-RU" sz="900" b="1" i="1" dirty="0" smtClean="0">
                          <a:solidFill>
                            <a:schemeClr val="accent1">
                              <a:lumMod val="25000"/>
                            </a:schemeClr>
                          </a:solidFill>
                        </a:rPr>
                        <a:t>6,0</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48</a:t>
                      </a:r>
                      <a:r>
                        <a:rPr lang="ru-RU" sz="900" b="1" i="1" dirty="0" smtClean="0">
                          <a:solidFill>
                            <a:schemeClr val="accent1">
                              <a:lumMod val="25000"/>
                            </a:schemeClr>
                          </a:solidFill>
                        </a:rPr>
                        <a:t>,0</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50</a:t>
                      </a:r>
                      <a:r>
                        <a:rPr lang="ru-RU" sz="900" b="1" i="1" dirty="0" smtClean="0">
                          <a:solidFill>
                            <a:schemeClr val="accent1">
                              <a:lumMod val="25000"/>
                            </a:schemeClr>
                          </a:solidFill>
                        </a:rPr>
                        <a:t>,0</a:t>
                      </a:r>
                    </a:p>
                  </a:txBody>
                  <a:tcPr/>
                </a:tc>
              </a:tr>
            </a:tbl>
          </a:graphicData>
        </a:graphic>
      </p:graphicFrame>
      <p:sp>
        <p:nvSpPr>
          <p:cNvPr id="6" name="Прямоугольник 5"/>
          <p:cNvSpPr/>
          <p:nvPr/>
        </p:nvSpPr>
        <p:spPr>
          <a:xfrm>
            <a:off x="7999655" y="1067197"/>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523842"/>
            <a:ext cx="4896544" cy="353943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«Создание условий для обеспечения безопасности жизнедеятельности населения муниципального образования «Демидовский район» Смоленской области»</a:t>
            </a:r>
          </a:p>
          <a:p>
            <a:r>
              <a:rPr lang="ru-RU" sz="1200" i="1" u="sng" dirty="0" smtClean="0">
                <a:solidFill>
                  <a:schemeClr val="accent1">
                    <a:lumMod val="25000"/>
                  </a:schemeClr>
                </a:solidFill>
              </a:rPr>
              <a:t>Цель программы - </a:t>
            </a:r>
            <a:r>
              <a:rPr lang="ru-RU" sz="1200" dirty="0" smtClean="0"/>
              <a:t>обеспечение безопасности граждан от криминогенных угроз и  защита личности от преступных посягательств на территории муниципального образования «Демидовский район» Смоленской области; снижение темпов роста заболеваемости наркоманией, алкоголизмом, токсикоманией детей и молодежи путем координации деятельности всех муниципальных учреждений, организаций и общественных объединений в направлении профилактики, профилактика </a:t>
            </a:r>
            <a:r>
              <a:rPr lang="ru-RU" sz="1200" dirty="0" err="1" smtClean="0"/>
              <a:t>табакокурения</a:t>
            </a:r>
            <a:r>
              <a:rPr lang="ru-RU" sz="1200" dirty="0" smtClean="0"/>
              <a:t>; профилактика правонарушений</a:t>
            </a:r>
          </a:p>
          <a:p>
            <a:r>
              <a:rPr lang="ru-RU" sz="1200" i="1" u="sng" dirty="0" smtClean="0">
                <a:solidFill>
                  <a:schemeClr val="accent1">
                    <a:lumMod val="25000"/>
                  </a:schemeClr>
                </a:solidFill>
              </a:rPr>
              <a:t>Задачи программы:</a:t>
            </a:r>
          </a:p>
          <a:p>
            <a:r>
              <a:rPr lang="ru-RU" sz="1200" dirty="0" smtClean="0"/>
              <a:t>- Создание комплекса социальных, образовательных и медико-психологических мероприятий, направленных на профилактику</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997810690"/>
              </p:ext>
            </p:extLst>
          </p:nvPr>
        </p:nvGraphicFramePr>
        <p:xfrm>
          <a:off x="4970487" y="1556792"/>
          <a:ext cx="4141695" cy="2100854"/>
        </p:xfrm>
        <a:graphic>
          <a:graphicData uri="http://schemas.openxmlformats.org/drawingml/2006/table">
            <a:tbl>
              <a:tblPr firstRow="1" bandRow="1">
                <a:tableStyleId>{5C22544A-7EE6-4342-B048-85BDC9FD1C3A}</a:tableStyleId>
              </a:tblPr>
              <a:tblGrid>
                <a:gridCol w="2070847"/>
                <a:gridCol w="631802"/>
                <a:gridCol w="769373"/>
                <a:gridCol w="669673"/>
              </a:tblGrid>
              <a:tr h="269873">
                <a:tc>
                  <a:txBody>
                    <a:bodyPr/>
                    <a:lstStyle/>
                    <a:p>
                      <a:pPr algn="ctr"/>
                      <a:r>
                        <a:rPr lang="ru-RU" sz="900" i="1" dirty="0" smtClean="0">
                          <a:latin typeface="Times New Roman" pitchFamily="18" charset="0"/>
                          <a:cs typeface="Times New Roman" pitchFamily="18" charset="0"/>
                        </a:rPr>
                        <a:t>ПОКАЗАТЕЛИ</a:t>
                      </a:r>
                      <a:endParaRPr lang="ru-RU" sz="900" i="1" dirty="0">
                        <a:latin typeface="Times New Roman" pitchFamily="18" charset="0"/>
                        <a:cs typeface="Times New Roman" pitchFamily="18" charset="0"/>
                      </a:endParaRPr>
                    </a:p>
                  </a:txBody>
                  <a:tcPr/>
                </a:tc>
                <a:tc>
                  <a:txBody>
                    <a:bodyPr/>
                    <a:lstStyle/>
                    <a:p>
                      <a:pPr algn="ctr"/>
                      <a:r>
                        <a:rPr lang="ru-RU" sz="900" b="1" i="1" dirty="0" smtClean="0"/>
                        <a:t>202</a:t>
                      </a:r>
                      <a:r>
                        <a:rPr lang="en-US" sz="900" b="1" i="1" dirty="0" smtClean="0"/>
                        <a:t>4</a:t>
                      </a:r>
                      <a:endParaRPr lang="ru-RU" sz="900" b="1" i="1" dirty="0"/>
                    </a:p>
                  </a:txBody>
                  <a:tcPr/>
                </a:tc>
                <a:tc>
                  <a:txBody>
                    <a:bodyPr/>
                    <a:lstStyle/>
                    <a:p>
                      <a:pPr algn="ctr"/>
                      <a:r>
                        <a:rPr lang="ru-RU" sz="900" i="1" dirty="0" smtClean="0"/>
                        <a:t>202</a:t>
                      </a:r>
                      <a:r>
                        <a:rPr lang="en-US" sz="900" i="1" dirty="0" smtClean="0"/>
                        <a:t>5</a:t>
                      </a:r>
                      <a:endParaRPr lang="ru-RU" sz="900" i="1" dirty="0"/>
                    </a:p>
                  </a:txBody>
                  <a:tcPr/>
                </a:tc>
                <a:tc>
                  <a:txBody>
                    <a:bodyPr/>
                    <a:lstStyle/>
                    <a:p>
                      <a:pPr algn="ctr"/>
                      <a:r>
                        <a:rPr lang="ru-RU" sz="900" i="1" dirty="0" smtClean="0"/>
                        <a:t>202</a:t>
                      </a:r>
                      <a:r>
                        <a:rPr lang="en-US" sz="900" i="1" dirty="0" smtClean="0"/>
                        <a:t>6</a:t>
                      </a:r>
                      <a:endParaRPr lang="ru-RU" sz="900" i="1" dirty="0"/>
                    </a:p>
                  </a:txBody>
                  <a:tcPr/>
                </a:tc>
              </a:tr>
              <a:tr h="2341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b="0" i="0" dirty="0" smtClean="0">
                          <a:solidFill>
                            <a:schemeClr val="accent1">
                              <a:lumMod val="25000"/>
                            </a:schemeClr>
                          </a:solidFill>
                          <a:latin typeface="Times New Roman" pitchFamily="18" charset="0"/>
                          <a:cs typeface="Times New Roman" pitchFamily="18" charset="0"/>
                        </a:rPr>
                        <a:t>ВСЕГО</a:t>
                      </a:r>
                    </a:p>
                  </a:txBody>
                  <a:tcPr/>
                </a:tc>
                <a:tc>
                  <a:txBody>
                    <a:bodyPr/>
                    <a:lstStyle/>
                    <a:p>
                      <a:pPr algn="ctr"/>
                      <a:r>
                        <a:rPr lang="en-US" sz="900" b="1" i="1" dirty="0" smtClean="0">
                          <a:solidFill>
                            <a:schemeClr val="accent1">
                              <a:lumMod val="25000"/>
                            </a:schemeClr>
                          </a:solidFill>
                        </a:rPr>
                        <a:t>76,8</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76,8</a:t>
                      </a:r>
                    </a:p>
                  </a:txBody>
                  <a:tcPr/>
                </a:tc>
                <a:tc>
                  <a:txBody>
                    <a:bodyPr/>
                    <a:lstStyle/>
                    <a:p>
                      <a:pPr algn="ctr"/>
                      <a:r>
                        <a:rPr lang="ru-RU" sz="900" b="1" i="1" dirty="0" smtClean="0">
                          <a:solidFill>
                            <a:schemeClr val="accent1">
                              <a:lumMod val="25000"/>
                            </a:schemeClr>
                          </a:solidFill>
                        </a:rPr>
                        <a:t>76,8</a:t>
                      </a:r>
                    </a:p>
                  </a:txBody>
                  <a:tcPr/>
                </a:tc>
              </a:tr>
              <a:tr h="1093878">
                <a:tc>
                  <a:txBody>
                    <a:bodyPr/>
                    <a:lstStyle/>
                    <a:p>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dirty="0" smtClean="0">
                          <a:solidFill>
                            <a:schemeClr val="accent1">
                              <a:lumMod val="25000"/>
                            </a:schemeClr>
                          </a:solidFill>
                          <a:latin typeface="Times New Roman" pitchFamily="18" charset="0"/>
                          <a:cs typeface="Times New Roman" pitchFamily="18" charset="0"/>
                        </a:rPr>
                        <a:t>«Профилактика и борьба с незаконным оборотом и употреблением наркотиков, а также других зависимостей, пропаганда здорового образа жизни среди населения»</a:t>
                      </a:r>
                      <a:endParaRPr lang="ru-RU" sz="9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900" b="1" i="1" dirty="0" smtClean="0">
                        <a:solidFill>
                          <a:schemeClr val="accent1">
                            <a:lumMod val="25000"/>
                          </a:schemeClr>
                        </a:solidFill>
                      </a:endParaRPr>
                    </a:p>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20,0</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20,0</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endParaRPr lang="en-US" sz="900" b="1" i="1" dirty="0" smtClean="0">
                        <a:solidFill>
                          <a:schemeClr val="accent1">
                            <a:lumMod val="25000"/>
                          </a:schemeClr>
                        </a:solidFill>
                      </a:endParaRPr>
                    </a:p>
                    <a:p>
                      <a:pPr algn="ctr"/>
                      <a:r>
                        <a:rPr lang="en-US" sz="900" b="1" i="1" dirty="0" smtClean="0">
                          <a:solidFill>
                            <a:schemeClr val="accent1">
                              <a:lumMod val="25000"/>
                            </a:schemeClr>
                          </a:solidFill>
                        </a:rPr>
                        <a:t>20,0</a:t>
                      </a:r>
                      <a:endParaRPr lang="ru-RU" sz="900" b="1" i="1" dirty="0">
                        <a:solidFill>
                          <a:schemeClr val="accent1">
                            <a:lumMod val="25000"/>
                          </a:schemeClr>
                        </a:solidFill>
                      </a:endParaRPr>
                    </a:p>
                  </a:txBody>
                  <a:tcPr/>
                </a:tc>
              </a:tr>
              <a:tr h="346282">
                <a:tc>
                  <a:txBody>
                    <a:bodyPr/>
                    <a:lstStyle/>
                    <a:p>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dirty="0" smtClean="0">
                          <a:solidFill>
                            <a:schemeClr val="accent1">
                              <a:lumMod val="25000"/>
                            </a:schemeClr>
                          </a:solidFill>
                          <a:latin typeface="Times New Roman" pitchFamily="18" charset="0"/>
                          <a:cs typeface="Times New Roman" pitchFamily="18" charset="0"/>
                        </a:rPr>
                        <a:t>«Профилактика правонарушений»</a:t>
                      </a:r>
                    </a:p>
                    <a:p>
                      <a:endParaRPr lang="ru-RU" sz="9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5</a:t>
                      </a:r>
                      <a:r>
                        <a:rPr lang="ru-RU" sz="900" b="1" i="1" dirty="0" smtClean="0">
                          <a:solidFill>
                            <a:schemeClr val="accent1">
                              <a:lumMod val="25000"/>
                            </a:schemeClr>
                          </a:solidFill>
                        </a:rPr>
                        <a:t>6,8</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5</a:t>
                      </a:r>
                      <a:r>
                        <a:rPr lang="ru-RU" sz="900" b="1" i="1" dirty="0" smtClean="0">
                          <a:solidFill>
                            <a:schemeClr val="accent1">
                              <a:lumMod val="25000"/>
                            </a:schemeClr>
                          </a:solidFill>
                        </a:rPr>
                        <a:t>6,8</a:t>
                      </a:r>
                      <a:endParaRPr lang="ru-RU" sz="900" b="1" i="1" dirty="0">
                        <a:solidFill>
                          <a:schemeClr val="accent1">
                            <a:lumMod val="25000"/>
                          </a:schemeClr>
                        </a:solidFill>
                      </a:endParaRPr>
                    </a:p>
                  </a:txBody>
                  <a:tcPr/>
                </a:tc>
                <a:tc>
                  <a:txBody>
                    <a:bodyPr/>
                    <a:lstStyle/>
                    <a:p>
                      <a:pPr algn="ctr"/>
                      <a:endParaRPr lang="en-US" sz="900" b="1" i="1" dirty="0" smtClean="0">
                        <a:solidFill>
                          <a:schemeClr val="accent1">
                            <a:lumMod val="25000"/>
                          </a:schemeClr>
                        </a:solidFill>
                      </a:endParaRPr>
                    </a:p>
                    <a:p>
                      <a:pPr algn="ctr"/>
                      <a:r>
                        <a:rPr lang="en-US" sz="900" b="1" i="1" dirty="0" smtClean="0">
                          <a:solidFill>
                            <a:schemeClr val="accent1">
                              <a:lumMod val="25000"/>
                            </a:schemeClr>
                          </a:solidFill>
                        </a:rPr>
                        <a:t>56,8</a:t>
                      </a:r>
                      <a:endParaRPr lang="ru-RU" sz="900" b="1" i="1" dirty="0" smtClean="0">
                        <a:solidFill>
                          <a:schemeClr val="accent1">
                            <a:lumMod val="25000"/>
                          </a:schemeClr>
                        </a:solidFill>
                      </a:endParaRPr>
                    </a:p>
                  </a:txBody>
                  <a:tcPr/>
                </a:tc>
              </a:tr>
            </a:tbl>
          </a:graphicData>
        </a:graphic>
      </p:graphicFrame>
      <p:sp>
        <p:nvSpPr>
          <p:cNvPr id="6" name="Прямоугольник 5"/>
          <p:cNvSpPr/>
          <p:nvPr/>
        </p:nvSpPr>
        <p:spPr>
          <a:xfrm>
            <a:off x="179512" y="3933056"/>
            <a:ext cx="7344816" cy="2862322"/>
          </a:xfrm>
          <a:prstGeom prst="rect">
            <a:avLst/>
          </a:prstGeom>
        </p:spPr>
        <p:txBody>
          <a:bodyPr wrap="square">
            <a:spAutoFit/>
          </a:bodyPr>
          <a:lstStyle/>
          <a:p>
            <a:r>
              <a:rPr lang="ru-RU" sz="1200" dirty="0"/>
              <a:t>наркомании и других зависимостей; борьбы с преступностью, безнадзорностью, беспризорностью несовершеннолетних; </a:t>
            </a:r>
            <a:r>
              <a:rPr lang="ru-RU" sz="1200" dirty="0" err="1"/>
              <a:t>ресоциализацию</a:t>
            </a:r>
            <a:r>
              <a:rPr lang="ru-RU" sz="1200" dirty="0"/>
              <a:t> лиц, </a:t>
            </a:r>
            <a:r>
              <a:rPr lang="ru-RU" sz="1200" dirty="0" err="1"/>
              <a:t>свободившихся</a:t>
            </a:r>
            <a:r>
              <a:rPr lang="ru-RU" sz="1200" dirty="0"/>
              <a:t> из мест лишения свободы.;</a:t>
            </a:r>
          </a:p>
          <a:p>
            <a:r>
              <a:rPr lang="ru-RU" sz="1200" dirty="0"/>
              <a:t>- концентрация  усилий  правоохранительных  органов  по  борьбе  с  наиболее опасными формами незаконного оборота  наркотиков; формирование негативного общественного отношения к незаконному   потреблению наркотиков; профилактика правонарушений связанных с незаконным оборотом наркотиков; проведение операции «Без наркотиков»;</a:t>
            </a:r>
          </a:p>
          <a:p>
            <a:r>
              <a:rPr lang="ru-RU" sz="1200" dirty="0"/>
              <a:t>- создание системы мониторинга наркомании и других зависимостей;</a:t>
            </a:r>
          </a:p>
          <a:p>
            <a:r>
              <a:rPr lang="ru-RU" sz="1200" dirty="0"/>
              <a:t>- пропаганда здорового образа жизни среди населения;</a:t>
            </a:r>
          </a:p>
          <a:p>
            <a:r>
              <a:rPr lang="ru-RU" sz="1200" dirty="0"/>
              <a:t>- информационно-правовое обеспечение населения по вопросам зависимостей и правонарушений</a:t>
            </a:r>
          </a:p>
          <a:p>
            <a:r>
              <a:rPr lang="ru-RU" sz="1200" dirty="0"/>
              <a:t>- формирование отрицательного отношения к зависимостям;</a:t>
            </a:r>
          </a:p>
          <a:p>
            <a:r>
              <a:rPr lang="ru-RU" sz="1200" dirty="0"/>
              <a:t>- организация методической помощи специалистам в сфере профилактики зависимостей и правонарушений;</a:t>
            </a:r>
          </a:p>
          <a:p>
            <a:pPr>
              <a:buFontTx/>
              <a:buChar char="-"/>
            </a:pPr>
            <a:r>
              <a:rPr lang="ru-RU" sz="1200" dirty="0"/>
              <a:t>снижение уровня преступности на территории </a:t>
            </a:r>
            <a:r>
              <a:rPr lang="ru-RU" sz="1200" dirty="0" err="1"/>
              <a:t>МО«Демидовский</a:t>
            </a:r>
            <a:r>
              <a:rPr lang="ru-RU" sz="1200" dirty="0"/>
              <a:t> район»;</a:t>
            </a:r>
          </a:p>
          <a:p>
            <a:pPr>
              <a:buFontTx/>
              <a:buChar char="-"/>
            </a:pPr>
            <a:r>
              <a:rPr lang="ru-RU" sz="1200" dirty="0"/>
              <a:t> выявление и устранение причин и условий, способствующих совершению правонарушений;</a:t>
            </a:r>
          </a:p>
          <a:p>
            <a:pPr>
              <a:buFontTx/>
              <a:buChar char="-"/>
            </a:pPr>
            <a:r>
              <a:rPr lang="ru-RU" sz="1200" dirty="0"/>
              <a:t>профилактика правонарушений в рамках отдельной отрасли, сферы управления, предприятия, организации, учреждения.</a:t>
            </a:r>
          </a:p>
        </p:txBody>
      </p:sp>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8" name="Прямоугольник 7"/>
          <p:cNvSpPr/>
          <p:nvPr/>
        </p:nvSpPr>
        <p:spPr>
          <a:xfrm>
            <a:off x="8170007" y="1283095"/>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700097"/>
            <a:ext cx="3816424" cy="5016758"/>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«Модернизация объектов коммунального назначения муниципальных учреждений на территории муниципального образования</a:t>
            </a:r>
          </a:p>
          <a:p>
            <a:pPr algn="ctr"/>
            <a:r>
              <a:rPr lang="ru-RU" sz="1600" b="1" i="1" dirty="0">
                <a:solidFill>
                  <a:schemeClr val="accent1">
                    <a:lumMod val="25000"/>
                  </a:schemeClr>
                </a:solidFill>
              </a:rPr>
              <a:t> «Демидовский район» Смоленской области»</a:t>
            </a:r>
          </a:p>
          <a:p>
            <a:endParaRPr lang="ru-RU" sz="1200" i="1" u="sng" dirty="0" smtClean="0">
              <a:solidFill>
                <a:schemeClr val="accent1">
                  <a:lumMod val="25000"/>
                </a:schemeClr>
              </a:solidFill>
            </a:endParaRPr>
          </a:p>
          <a:p>
            <a:r>
              <a:rPr lang="ru-RU" sz="1200" i="1" u="sng" dirty="0" smtClean="0">
                <a:solidFill>
                  <a:schemeClr val="accent1">
                    <a:lumMod val="25000"/>
                  </a:schemeClr>
                </a:solidFill>
              </a:rPr>
              <a:t>Цели программы:</a:t>
            </a:r>
          </a:p>
          <a:p>
            <a:pPr lvl="0"/>
            <a:r>
              <a:rPr lang="ru-RU" sz="1200" dirty="0" smtClean="0">
                <a:solidFill>
                  <a:schemeClr val="accent1">
                    <a:lumMod val="25000"/>
                  </a:schemeClr>
                </a:solidFill>
              </a:rPr>
              <a:t>- </a:t>
            </a:r>
            <a:r>
              <a:rPr lang="ru-RU" sz="1200" dirty="0" smtClean="0"/>
              <a:t>модернизация объектов коммунального назначения;</a:t>
            </a:r>
          </a:p>
          <a:p>
            <a:pPr lvl="0"/>
            <a:r>
              <a:rPr lang="ru-RU" sz="1200" dirty="0" smtClean="0"/>
              <a:t>- модернизация систем водоотведения;</a:t>
            </a:r>
          </a:p>
          <a:p>
            <a:pPr lvl="0"/>
            <a:r>
              <a:rPr lang="ru-RU" sz="1200" dirty="0" smtClean="0"/>
              <a:t>- снижение аварийности на объектах коммунального назначения;</a:t>
            </a:r>
          </a:p>
          <a:p>
            <a:pPr lvl="0">
              <a:buFontTx/>
              <a:buChar char="-"/>
            </a:pPr>
            <a:r>
              <a:rPr lang="ru-RU" sz="1200" dirty="0" smtClean="0"/>
              <a:t>повышение срока службы тепловых сетей;</a:t>
            </a:r>
          </a:p>
          <a:p>
            <a:pPr lvl="0">
              <a:buFontTx/>
              <a:buChar char="-"/>
            </a:pPr>
            <a:r>
              <a:rPr lang="ru-RU" sz="1200" dirty="0" smtClean="0"/>
              <a:t>снижение эксплуатационных расходов;</a:t>
            </a:r>
          </a:p>
          <a:p>
            <a:pPr lvl="0"/>
            <a:r>
              <a:rPr lang="ru-RU" sz="1200" dirty="0" smtClean="0"/>
              <a:t>-повышение надежности и эффективности работы объектов коммунального назначения.</a:t>
            </a:r>
          </a:p>
          <a:p>
            <a:pPr lvl="0"/>
            <a:endParaRPr lang="ru-RU" sz="1200" dirty="0" smtClean="0"/>
          </a:p>
          <a:p>
            <a:r>
              <a:rPr lang="ru-RU" sz="1200" i="1" u="sng" dirty="0" smtClean="0">
                <a:solidFill>
                  <a:schemeClr val="accent1">
                    <a:lumMod val="25000"/>
                  </a:schemeClr>
                </a:solidFill>
              </a:rPr>
              <a:t>Задачи программы:</a:t>
            </a:r>
          </a:p>
          <a:p>
            <a:pPr lvl="0"/>
            <a:r>
              <a:rPr lang="ru-RU" sz="1200" dirty="0" smtClean="0"/>
              <a:t>- перевод на автономное газовое отопление;</a:t>
            </a:r>
          </a:p>
          <a:p>
            <a:pPr lvl="0"/>
            <a:r>
              <a:rPr lang="ru-RU" sz="1200" dirty="0" smtClean="0"/>
              <a:t>- развитие систем теплоснабжения;</a:t>
            </a:r>
          </a:p>
          <a:p>
            <a:pPr lvl="0"/>
            <a:r>
              <a:rPr lang="ru-RU" sz="1200" dirty="0" smtClean="0"/>
              <a:t>- реконструкция существующих тепловых сетей;</a:t>
            </a:r>
          </a:p>
          <a:p>
            <a:r>
              <a:rPr lang="ru-RU" sz="1200" dirty="0" smtClean="0"/>
              <a:t>- бесперебойное снабжение теплом</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4062300338"/>
              </p:ext>
            </p:extLst>
          </p:nvPr>
        </p:nvGraphicFramePr>
        <p:xfrm>
          <a:off x="4050593" y="1802210"/>
          <a:ext cx="5005792" cy="2017977"/>
        </p:xfrm>
        <a:graphic>
          <a:graphicData uri="http://schemas.openxmlformats.org/drawingml/2006/table">
            <a:tbl>
              <a:tblPr firstRow="1" bandRow="1">
                <a:tableStyleId>{5C22544A-7EE6-4342-B048-85BDC9FD1C3A}</a:tableStyleId>
              </a:tblPr>
              <a:tblGrid>
                <a:gridCol w="2502895"/>
                <a:gridCol w="763617"/>
                <a:gridCol w="929890"/>
                <a:gridCol w="809390"/>
              </a:tblGrid>
              <a:tr h="249835">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4</a:t>
                      </a:r>
                      <a:endParaRPr lang="ru-RU" sz="1000" b="1" i="1" dirty="0"/>
                    </a:p>
                  </a:txBody>
                  <a:tcPr/>
                </a:tc>
                <a:tc>
                  <a:txBody>
                    <a:bodyPr/>
                    <a:lstStyle/>
                    <a:p>
                      <a:pPr algn="ctr"/>
                      <a:r>
                        <a:rPr lang="ru-RU" sz="1000" i="1" dirty="0" smtClean="0"/>
                        <a:t>202</a:t>
                      </a:r>
                      <a:r>
                        <a:rPr lang="en-US" sz="1000" i="1" dirty="0" smtClean="0"/>
                        <a:t>5</a:t>
                      </a:r>
                      <a:endParaRPr lang="ru-RU" sz="1000" i="1" dirty="0"/>
                    </a:p>
                  </a:txBody>
                  <a:tcPr/>
                </a:tc>
                <a:tc>
                  <a:txBody>
                    <a:bodyPr/>
                    <a:lstStyle/>
                    <a:p>
                      <a:pPr algn="ctr"/>
                      <a:r>
                        <a:rPr lang="ru-RU" sz="1000" i="1" dirty="0" smtClean="0"/>
                        <a:t>202</a:t>
                      </a:r>
                      <a:r>
                        <a:rPr lang="en-US" sz="1000" i="1" dirty="0" smtClean="0"/>
                        <a:t>6</a:t>
                      </a:r>
                      <a:endParaRPr lang="ru-RU" sz="1000" i="1" dirty="0"/>
                    </a:p>
                  </a:txBody>
                  <a:tcPr/>
                </a:tc>
              </a:tr>
              <a:tr h="368843">
                <a:tc>
                  <a:txBody>
                    <a:bodyPr/>
                    <a:lstStyle/>
                    <a:p>
                      <a:r>
                        <a:rPr lang="ru-RU" sz="1000" b="0" i="0" dirty="0" smtClean="0">
                          <a:solidFill>
                            <a:schemeClr val="accent1">
                              <a:lumMod val="25000"/>
                            </a:schemeClr>
                          </a:solidFill>
                          <a:latin typeface="Times New Roman" pitchFamily="18" charset="0"/>
                          <a:cs typeface="Times New Roman" pitchFamily="18" charset="0"/>
                        </a:rPr>
                        <a:t>ВСЕГО</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000" b="1" i="1" dirty="0" smtClean="0">
                          <a:solidFill>
                            <a:schemeClr val="accent1">
                              <a:lumMod val="25000"/>
                            </a:schemeClr>
                          </a:solidFill>
                        </a:rPr>
                        <a:t>128,0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23 700,0</a:t>
                      </a:r>
                      <a:endParaRPr lang="ru-RU" sz="1000" b="1" i="1" dirty="0">
                        <a:solidFill>
                          <a:schemeClr val="accent1">
                            <a:lumMod val="25000"/>
                          </a:schemeClr>
                        </a:solidFill>
                      </a:endParaRPr>
                    </a:p>
                  </a:txBody>
                  <a:tcPr/>
                </a:tc>
              </a:tr>
              <a:tr h="504056">
                <a:tc>
                  <a:txBody>
                    <a:bodyPr/>
                    <a:lstStyle/>
                    <a:p>
                      <a:r>
                        <a:rPr lang="ru-RU" sz="1000" b="0" i="0" dirty="0" smtClean="0">
                          <a:solidFill>
                            <a:schemeClr val="accent1">
                              <a:lumMod val="25000"/>
                            </a:schemeClr>
                          </a:solidFill>
                          <a:latin typeface="Times New Roman" pitchFamily="18" charset="0"/>
                          <a:cs typeface="Times New Roman" pitchFamily="18" charset="0"/>
                        </a:rPr>
                        <a:t>Комплекс процессных мероприятий "Модернизация систем теплоснабжения"</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23 700,0</a:t>
                      </a:r>
                      <a:endParaRPr lang="ru-RU" sz="1000" b="1" i="1" dirty="0">
                        <a:solidFill>
                          <a:schemeClr val="accent1">
                            <a:lumMod val="25000"/>
                          </a:schemeClr>
                        </a:solidFill>
                      </a:endParaRPr>
                    </a:p>
                  </a:txBody>
                  <a:tcPr/>
                </a:tc>
              </a:tr>
              <a:tr h="895243">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«Снижение аварийности на объектах коммунального назначения»</a:t>
                      </a:r>
                    </a:p>
                    <a:p>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en-US" sz="1000" b="1" i="1" dirty="0" smtClean="0">
                          <a:solidFill>
                            <a:schemeClr val="accent1">
                              <a:lumMod val="25000"/>
                            </a:schemeClr>
                          </a:solidFill>
                        </a:rPr>
                        <a:t>128</a:t>
                      </a:r>
                      <a:r>
                        <a:rPr lang="ru-RU" sz="1000" b="1" i="1" dirty="0" smtClean="0">
                          <a:solidFill>
                            <a:schemeClr val="accent1">
                              <a:lumMod val="25000"/>
                            </a:schemeClr>
                          </a:solidFill>
                        </a:rPr>
                        <a:t>,0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70006" y="1534632"/>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500042"/>
            <a:ext cx="4896544" cy="6617196"/>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добровольчества (</a:t>
            </a:r>
            <a:r>
              <a:rPr lang="ru-RU" sz="1600" b="1" i="1" dirty="0" err="1">
                <a:solidFill>
                  <a:schemeClr val="accent1">
                    <a:lumMod val="25000"/>
                  </a:schemeClr>
                </a:solidFill>
              </a:rPr>
              <a:t>волонтерства</a:t>
            </a:r>
            <a:r>
              <a:rPr lang="ru-RU" sz="1600" b="1" i="1" dirty="0">
                <a:solidFill>
                  <a:schemeClr val="accent1">
                    <a:lumMod val="25000"/>
                  </a:schemeClr>
                </a:solidFill>
              </a:rPr>
              <a:t>) в муниципальном образовании «Демидовский район» Смоленской области»</a:t>
            </a:r>
          </a:p>
          <a:p>
            <a:endParaRPr lang="ru-RU" sz="12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a:t>вовлечение в добровольческую (волонтерскую) деятельность граждан всех возрастов, проживающих на территории муниципального образования «Демидовский район» Смоленской области</a:t>
            </a:r>
            <a:endParaRPr lang="ru-RU" sz="1200" i="1" u="sng" dirty="0" smtClean="0">
              <a:solidFill>
                <a:schemeClr val="accent1">
                  <a:lumMod val="25000"/>
                </a:schemeClr>
              </a:solidFill>
            </a:endParaRPr>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a:t>-</a:t>
            </a:r>
            <a:r>
              <a:rPr lang="ru-RU" sz="1200" dirty="0" smtClean="0"/>
              <a:t> </a:t>
            </a:r>
            <a:r>
              <a:rPr lang="ru-RU" sz="1200" dirty="0"/>
              <a:t>Совершенствование межведомственного взаимодействия в сфере развития добровольческого (волонтерского) движения в муниципальном образовании «Демидовский район» Смоленской области.</a:t>
            </a:r>
          </a:p>
          <a:p>
            <a:r>
              <a:rPr lang="ru-RU" sz="1200" dirty="0"/>
              <a:t>-</a:t>
            </a:r>
            <a:r>
              <a:rPr lang="ru-RU" sz="1200" dirty="0" smtClean="0"/>
              <a:t> </a:t>
            </a:r>
            <a:r>
              <a:rPr lang="ru-RU" sz="1200" dirty="0"/>
              <a:t>Создание условий, обеспечивающих востребованность участия добровольческих (волонтерских) организаций и добровольцев (волонтеров) в решении социальных задач, а также повышение признания добровольчества (</a:t>
            </a:r>
            <a:r>
              <a:rPr lang="ru-RU" sz="1200" dirty="0" err="1"/>
              <a:t>волонтерства</a:t>
            </a:r>
            <a:r>
              <a:rPr lang="ru-RU" sz="1200" dirty="0"/>
              <a:t>) в обществе. </a:t>
            </a:r>
          </a:p>
          <a:p>
            <a:r>
              <a:rPr lang="ru-RU" sz="1200" dirty="0"/>
              <a:t>-</a:t>
            </a:r>
            <a:r>
              <a:rPr lang="ru-RU" sz="1200" dirty="0" smtClean="0"/>
              <a:t> </a:t>
            </a:r>
            <a:r>
              <a:rPr lang="ru-RU" sz="1200" dirty="0"/>
              <a:t>Поддержка деятельности существующих и создание условий для возникновения новых добровольческих (волонтерских) организаций.</a:t>
            </a:r>
          </a:p>
          <a:p>
            <a:r>
              <a:rPr lang="ru-RU" sz="1200" dirty="0" smtClean="0"/>
              <a:t>- Создание </a:t>
            </a:r>
            <a:r>
              <a:rPr lang="ru-RU" sz="1200" dirty="0"/>
              <a:t>инфраструктуры добровольческой деятельности на территории муниципального образования «Демидовский район» Смоленской области.</a:t>
            </a:r>
          </a:p>
          <a:p>
            <a:r>
              <a:rPr lang="ru-RU" sz="1200" dirty="0"/>
              <a:t>-</a:t>
            </a:r>
            <a:r>
              <a:rPr lang="ru-RU" sz="1200" dirty="0" smtClean="0"/>
              <a:t> </a:t>
            </a:r>
            <a:r>
              <a:rPr lang="ru-RU" sz="1200" dirty="0"/>
              <a:t>Развитие инфраструктуры методической, информационной, консультационной, образовательной и ресурсной поддержки добровольческой (волонтерской) деятельности.</a:t>
            </a:r>
          </a:p>
          <a:p>
            <a:r>
              <a:rPr lang="ru-RU" sz="1200" dirty="0"/>
              <a:t>-</a:t>
            </a:r>
            <a:r>
              <a:rPr lang="ru-RU" sz="1200" dirty="0" smtClean="0"/>
              <a:t> </a:t>
            </a:r>
            <a:r>
              <a:rPr lang="ru-RU" sz="1200" dirty="0"/>
              <a:t>Расширение масштабов межсекторного взаимодействия в сфере добровольчества (</a:t>
            </a:r>
            <a:r>
              <a:rPr lang="ru-RU" sz="1200" dirty="0" err="1"/>
              <a:t>волонтерства</a:t>
            </a:r>
            <a:r>
              <a:rPr lang="ru-RU" sz="1200" dirty="0"/>
              <a:t>), включая взаимодействие добровольческих (волонтерских) организаций с другими организациями некоммерческого сектора, бизнесом, органами государственной власти и органами местного самоуправления, государственными и муниципальными учреждениями, средствами массовой информации, международными, религиозными и другими заинтересованными организациями.</a:t>
            </a:r>
            <a:endParaRPr lang="ru-RU" sz="1200" dirty="0" smtClean="0">
              <a:solidFill>
                <a:schemeClr val="accent1">
                  <a:lumMod val="25000"/>
                </a:schemeClr>
              </a:solidFill>
            </a:endParaRP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808183541"/>
              </p:ext>
            </p:extLst>
          </p:nvPr>
        </p:nvGraphicFramePr>
        <p:xfrm>
          <a:off x="4788024" y="1628800"/>
          <a:ext cx="4213702" cy="944880"/>
        </p:xfrm>
        <a:graphic>
          <a:graphicData uri="http://schemas.openxmlformats.org/drawingml/2006/table">
            <a:tbl>
              <a:tblPr firstRow="1" bandRow="1">
                <a:tableStyleId>{5C22544A-7EE6-4342-B048-85BDC9FD1C3A}</a:tableStyleId>
              </a:tblPr>
              <a:tblGrid>
                <a:gridCol w="2106851"/>
                <a:gridCol w="642786"/>
                <a:gridCol w="782749"/>
                <a:gridCol w="681316"/>
              </a:tblGrid>
              <a:tr h="155944">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332678">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«Проведение значимых событий на территории Смоленской области»</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30,0</a:t>
                      </a: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30,0</a:t>
                      </a:r>
                    </a:p>
                  </a:txBody>
                  <a:tcPr/>
                </a:tc>
              </a:tr>
            </a:tbl>
          </a:graphicData>
        </a:graphic>
      </p:graphicFrame>
      <p:sp>
        <p:nvSpPr>
          <p:cNvPr id="6" name="Прямоугольник 5"/>
          <p:cNvSpPr/>
          <p:nvPr/>
        </p:nvSpPr>
        <p:spPr>
          <a:xfrm>
            <a:off x="8134138" y="139357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extLst>
      <p:ext uri="{BB962C8B-B14F-4D97-AF65-F5344CB8AC3E}">
        <p14:creationId xmlns:p14="http://schemas.microsoft.com/office/powerpoint/2010/main" val="36645254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13956"/>
            <a:ext cx="4393421" cy="6024726"/>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«Демографическое развитие муниципального образования «Демидовский район» Смоленской области»</a:t>
            </a:r>
          </a:p>
          <a:p>
            <a:endParaRPr lang="ru-RU" sz="16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solidFill>
                  <a:schemeClr val="accent1">
                    <a:lumMod val="25000"/>
                  </a:schemeClr>
                </a:solidFill>
              </a:rPr>
              <a:t>с</a:t>
            </a:r>
            <a:r>
              <a:rPr lang="ru-RU" sz="1200" dirty="0" smtClean="0"/>
              <a:t>табилизация численности населения и создание условий для ее роста. Повышение качества жизни населения и увеличение ожидаемой продолжительности жизни</a:t>
            </a:r>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pPr>
              <a:buFontTx/>
              <a:buChar char="-"/>
            </a:pPr>
            <a:r>
              <a:rPr lang="ru-RU" sz="1200" dirty="0" smtClean="0"/>
              <a:t>укрепление института семьи, повышение ее престижа в общественном мнении; </a:t>
            </a:r>
          </a:p>
          <a:p>
            <a:pPr>
              <a:buFontTx/>
              <a:buChar char="-"/>
            </a:pPr>
            <a:r>
              <a:rPr lang="ru-RU" sz="1200" dirty="0" smtClean="0"/>
              <a:t> ориентирование системы ценностей населения на устойчивую, юридически оформленную семью с несколькими детьми. Стимулирование рождаемости, снижение количества абортов;</a:t>
            </a:r>
          </a:p>
          <a:p>
            <a:r>
              <a:rPr lang="ru-RU" sz="1200" dirty="0" smtClean="0"/>
              <a:t>- снижение доли детей-сирот и детей, оставшихся без попечения родителей, находящихся в государственных и муниципальных учреждениях. Формирование общественного мнения на реализацию права ребенка жить и воспитываться в семье; развитие всех форм семейного устройства детей, оставшихся без попечения родителей;</a:t>
            </a:r>
          </a:p>
          <a:p>
            <a:pPr>
              <a:buFontTx/>
              <a:buChar char="-"/>
            </a:pPr>
            <a:r>
              <a:rPr lang="ru-RU" sz="1200" dirty="0" smtClean="0"/>
              <a:t>сохранение и укрепление здоровья населения, увеличение продолжительности активной жизни, создание условий и формирование мотивации для ведения здорового образа жизни, существенное снижение уровня заболеваемости социально значимыми  и представляющими опасности для окружающих заболеваниями;</a:t>
            </a:r>
          </a:p>
          <a:p>
            <a:pPr>
              <a:buFontTx/>
              <a:buChar char="-"/>
            </a:pPr>
            <a:r>
              <a:rPr lang="ru-RU" sz="1200" dirty="0" smtClean="0"/>
              <a:t> улучшение жилищных условий молодых семей, снижение уровня бедности;</a:t>
            </a:r>
          </a:p>
          <a:p>
            <a:pPr>
              <a:buFontTx/>
              <a:buChar char="-"/>
            </a:pPr>
            <a:r>
              <a:rPr lang="ru-RU" sz="1200" dirty="0" smtClean="0"/>
              <a:t> регулирование внутренних миграционных потоков, привлечение молодых  специалистов</a:t>
            </a:r>
            <a:r>
              <a:rPr lang="ru-RU" sz="1750" dirty="0" smtClean="0"/>
              <a:t>.</a:t>
            </a:r>
            <a:endParaRPr lang="ru-RU" sz="1750" dirty="0" smtClean="0">
              <a:solidFill>
                <a:schemeClr val="accent1">
                  <a:lumMod val="25000"/>
                </a:schemeClr>
              </a:solidFill>
            </a:endParaRP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690753774"/>
              </p:ext>
            </p:extLst>
          </p:nvPr>
        </p:nvGraphicFramePr>
        <p:xfrm>
          <a:off x="4459697" y="1628800"/>
          <a:ext cx="4432782" cy="1080120"/>
        </p:xfrm>
        <a:graphic>
          <a:graphicData uri="http://schemas.openxmlformats.org/drawingml/2006/table">
            <a:tbl>
              <a:tblPr firstRow="1" bandRow="1">
                <a:tableStyleId>{5C22544A-7EE6-4342-B048-85BDC9FD1C3A}</a:tableStyleId>
              </a:tblPr>
              <a:tblGrid>
                <a:gridCol w="2216391"/>
                <a:gridCol w="676206"/>
                <a:gridCol w="823446"/>
                <a:gridCol w="716739"/>
              </a:tblGrid>
              <a:tr h="278741">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801379">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«Организация социально значимых мероприятий для детей и семей с детьми»</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5,0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txBody>
                  <a:tcPr/>
                </a:tc>
              </a:tr>
            </a:tbl>
          </a:graphicData>
        </a:graphic>
      </p:graphicFrame>
      <p:sp>
        <p:nvSpPr>
          <p:cNvPr id="6" name="Прямоугольник 5"/>
          <p:cNvSpPr/>
          <p:nvPr/>
        </p:nvSpPr>
        <p:spPr>
          <a:xfrm>
            <a:off x="8134138" y="139357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476672"/>
            <a:ext cx="4070826" cy="3847207"/>
          </a:xfrm>
          <a:prstGeom prst="rect">
            <a:avLst/>
          </a:prstGeom>
          <a:noFill/>
        </p:spPr>
        <p:txBody>
          <a:bodyPr wrap="square" rtlCol="0">
            <a:spAutoFit/>
          </a:bodyPr>
          <a:lstStyle/>
          <a:p>
            <a:pPr algn="ctr"/>
            <a:r>
              <a:rPr lang="ru-RU" sz="1600" b="1" dirty="0" smtClean="0">
                <a:solidFill>
                  <a:srgbClr val="7D5CDA"/>
                </a:solidFill>
              </a:rPr>
              <a:t>Муниципальная </a:t>
            </a:r>
            <a:r>
              <a:rPr lang="ru-RU" sz="1600" b="1" dirty="0">
                <a:solidFill>
                  <a:srgbClr val="7D5CDA"/>
                </a:solidFill>
              </a:rPr>
              <a:t>программа </a:t>
            </a:r>
          </a:p>
          <a:p>
            <a:pPr algn="ctr"/>
            <a:r>
              <a:rPr lang="ru-RU" sz="1600" b="1" i="1" dirty="0">
                <a:solidFill>
                  <a:schemeClr val="accent1">
                    <a:lumMod val="25000"/>
                  </a:schemeClr>
                </a:solidFill>
              </a:rPr>
              <a:t>«Доступная среда муниципального образования «Демидовский район» Смоленской области»</a:t>
            </a:r>
          </a:p>
          <a:p>
            <a:r>
              <a:rPr lang="ru-RU" sz="1200" i="1" u="sng" dirty="0">
                <a:solidFill>
                  <a:schemeClr val="accent1">
                    <a:lumMod val="25000"/>
                  </a:schemeClr>
                </a:solidFill>
              </a:rPr>
              <a:t>Цели </a:t>
            </a:r>
            <a:r>
              <a:rPr lang="ru-RU" sz="1200" i="1" u="sng" dirty="0" smtClean="0">
                <a:solidFill>
                  <a:schemeClr val="accent1">
                    <a:lumMod val="25000"/>
                  </a:schemeClr>
                </a:solidFill>
              </a:rPr>
              <a:t>программы:</a:t>
            </a:r>
          </a:p>
          <a:p>
            <a:r>
              <a:rPr lang="ru-RU" sz="1200" dirty="0" smtClean="0">
                <a:solidFill>
                  <a:schemeClr val="accent1">
                    <a:lumMod val="25000"/>
                  </a:schemeClr>
                </a:solidFill>
              </a:rPr>
              <a:t>- </a:t>
            </a:r>
            <a:r>
              <a:rPr lang="ru-RU" sz="1200" dirty="0" smtClean="0"/>
              <a:t>повышение доступности информационных ресурсов для лиц с ограниченными возможностями;</a:t>
            </a:r>
          </a:p>
          <a:p>
            <a:r>
              <a:rPr lang="ru-RU" sz="1200" dirty="0" smtClean="0"/>
              <a:t>- создание условий для улучшения качества жизни инвалидов;</a:t>
            </a:r>
          </a:p>
          <a:p>
            <a:r>
              <a:rPr lang="ru-RU" sz="1200" dirty="0" smtClean="0"/>
              <a:t>- повышение  доступности социально значимых объектов.</a:t>
            </a:r>
          </a:p>
          <a:p>
            <a:pPr lvl="0"/>
            <a:endParaRPr lang="ru-RU" sz="1200" dirty="0" smtClean="0"/>
          </a:p>
          <a:p>
            <a:r>
              <a:rPr lang="ru-RU" sz="1200" i="1" u="sng" dirty="0" smtClean="0">
                <a:solidFill>
                  <a:schemeClr val="accent1">
                    <a:lumMod val="25000"/>
                  </a:schemeClr>
                </a:solidFill>
              </a:rPr>
              <a:t>Задачи программы:</a:t>
            </a:r>
          </a:p>
          <a:p>
            <a:r>
              <a:rPr lang="ru-RU" sz="1200" dirty="0" smtClean="0"/>
              <a:t>- обеспечение беспрепятственного доступа лиц с ограниченными возможностями к пользованию информационными ресурсами;</a:t>
            </a:r>
          </a:p>
          <a:p>
            <a:r>
              <a:rPr lang="ru-RU" sz="1200" dirty="0" smtClean="0"/>
              <a:t>- повышение уровня социальной адаптации инвалидов;</a:t>
            </a:r>
          </a:p>
          <a:p>
            <a:r>
              <a:rPr lang="ru-RU" sz="1200" dirty="0" smtClean="0"/>
              <a:t>- обеспечение беспрепятственного доступа лиц с ограниченными возможностями к социально значимым объектам.</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308890235"/>
              </p:ext>
            </p:extLst>
          </p:nvPr>
        </p:nvGraphicFramePr>
        <p:xfrm>
          <a:off x="4497864" y="1556792"/>
          <a:ext cx="4501733" cy="1503045"/>
        </p:xfrm>
        <a:graphic>
          <a:graphicData uri="http://schemas.openxmlformats.org/drawingml/2006/table">
            <a:tbl>
              <a:tblPr firstRow="1" bandRow="1">
                <a:tableStyleId>{5C22544A-7EE6-4342-B048-85BDC9FD1C3A}</a:tableStyleId>
              </a:tblPr>
              <a:tblGrid>
                <a:gridCol w="2859225"/>
                <a:gridCol w="591379"/>
                <a:gridCol w="503092"/>
                <a:gridCol w="548037"/>
              </a:tblGrid>
              <a:tr h="218885">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153629">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344,0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281334">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«Повышение уровня социальной адаптации инвалидов»</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txBody>
                  <a:tcPr/>
                </a:tc>
                <a:tc>
                  <a:txBody>
                    <a:bodyPr/>
                    <a:lstStyle/>
                    <a:p>
                      <a:pPr algn="ctr"/>
                      <a:r>
                        <a:rPr lang="ru-RU" sz="1000" b="1" i="1" smtClean="0">
                          <a:solidFill>
                            <a:schemeClr val="accent1">
                              <a:lumMod val="25000"/>
                            </a:schemeClr>
                          </a:solidFill>
                        </a:rPr>
                        <a:t>0,0</a:t>
                      </a:r>
                      <a:endParaRPr lang="ru-RU" sz="1000" b="1" i="1" dirty="0" smtClean="0">
                        <a:solidFill>
                          <a:schemeClr val="accent1">
                            <a:lumMod val="25000"/>
                          </a:schemeClr>
                        </a:solidFill>
                      </a:endParaRPr>
                    </a:p>
                  </a:txBody>
                  <a:tcPr/>
                </a:tc>
                <a:tc>
                  <a:txBody>
                    <a:bodyPr/>
                    <a:lstStyle/>
                    <a:p>
                      <a:pPr algn="ctr"/>
                      <a:r>
                        <a:rPr lang="ru-RU" sz="1000" b="1" i="1" smtClean="0">
                          <a:solidFill>
                            <a:schemeClr val="accent1">
                              <a:lumMod val="25000"/>
                            </a:schemeClr>
                          </a:solidFill>
                        </a:rPr>
                        <a:t>0,0</a:t>
                      </a:r>
                      <a:endParaRPr lang="ru-RU" sz="1000" b="1" i="1" dirty="0" smtClean="0">
                        <a:solidFill>
                          <a:schemeClr val="accent1">
                            <a:lumMod val="25000"/>
                          </a:schemeClr>
                        </a:solidFill>
                      </a:endParaRPr>
                    </a:p>
                  </a:txBody>
                  <a:tcPr/>
                </a:tc>
              </a:tr>
              <a:tr h="419600">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 «Обеспечение беспрепятственного доступа лиц с ограниченными возможностями к социально значимым объектам»</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344,0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p>
                  </a:txBody>
                  <a:tcPr/>
                </a:tc>
                <a:tc>
                  <a:txBody>
                    <a:bodyPr/>
                    <a:lstStyle/>
                    <a:p>
                      <a:pPr algn="ctr"/>
                      <a:r>
                        <a:rPr lang="ru-RU" sz="1000" b="1" i="1" dirty="0" smtClean="0">
                          <a:solidFill>
                            <a:schemeClr val="accent1">
                              <a:lumMod val="25000"/>
                            </a:schemeClr>
                          </a:solidFill>
                        </a:rPr>
                        <a:t>0,0</a:t>
                      </a: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00392" y="1268760"/>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12"/>
          <p:cNvSpPr txBox="1">
            <a:spLocks noChangeArrowheads="1"/>
          </p:cNvSpPr>
          <p:nvPr/>
        </p:nvSpPr>
        <p:spPr bwMode="auto">
          <a:xfrm>
            <a:off x="523875" y="3027363"/>
            <a:ext cx="2298700" cy="3794125"/>
          </a:xfrm>
          <a:prstGeom prst="rect">
            <a:avLst/>
          </a:prstGeom>
          <a:noFill/>
          <a:ln w="9525">
            <a:noFill/>
            <a:miter lim="800000"/>
            <a:headEnd/>
            <a:tailEnd/>
          </a:ln>
        </p:spPr>
        <p:txBody>
          <a:bodyPr/>
          <a:lstStyle/>
          <a:p>
            <a:endParaRPr lang="ru-RU"/>
          </a:p>
        </p:txBody>
      </p:sp>
      <p:sp>
        <p:nvSpPr>
          <p:cNvPr id="57347"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solidFill>
                  <a:srgbClr val="000066"/>
                </a:solidFill>
                <a:latin typeface="Bad Script" panose="02000000000000000000" pitchFamily="2" charset="0"/>
              </a:rPr>
              <a:t>Глоссарий</a:t>
            </a:r>
            <a:endParaRPr lang="ru-RU" sz="1600" b="1" dirty="0">
              <a:solidFill>
                <a:srgbClr val="000066"/>
              </a:solidFill>
              <a:latin typeface="Bad Script" panose="02000000000000000000" pitchFamily="2" charset="0"/>
            </a:endParaRPr>
          </a:p>
        </p:txBody>
      </p:sp>
      <p:grpSp>
        <p:nvGrpSpPr>
          <p:cNvPr id="57348" name="Group 25"/>
          <p:cNvGrpSpPr>
            <a:grpSpLocks/>
          </p:cNvGrpSpPr>
          <p:nvPr/>
        </p:nvGrpSpPr>
        <p:grpSpPr bwMode="auto">
          <a:xfrm>
            <a:off x="113718" y="727075"/>
            <a:ext cx="8680450" cy="5811837"/>
            <a:chOff x="113" y="404"/>
            <a:chExt cx="5468" cy="3661"/>
          </a:xfrm>
        </p:grpSpPr>
        <p:grpSp>
          <p:nvGrpSpPr>
            <p:cNvPr id="57351" name="Group 24"/>
            <p:cNvGrpSpPr>
              <a:grpSpLocks/>
            </p:cNvGrpSpPr>
            <p:nvPr/>
          </p:nvGrpSpPr>
          <p:grpSpPr bwMode="auto">
            <a:xfrm>
              <a:off x="440" y="404"/>
              <a:ext cx="5141" cy="192"/>
              <a:chOff x="440" y="404"/>
              <a:chExt cx="5141" cy="192"/>
            </a:xfrm>
          </p:grpSpPr>
          <p:sp>
            <p:nvSpPr>
              <p:cNvPr id="57355" name="Text Box 16"/>
              <p:cNvSpPr txBox="1">
                <a:spLocks noChangeArrowheads="1"/>
              </p:cNvSpPr>
              <p:nvPr/>
            </p:nvSpPr>
            <p:spPr bwMode="auto">
              <a:xfrm>
                <a:off x="440" y="404"/>
                <a:ext cx="2571" cy="192"/>
              </a:xfrm>
              <a:prstGeom prst="rect">
                <a:avLst/>
              </a:prstGeom>
              <a:noFill/>
              <a:ln w="9525">
                <a:noFill/>
                <a:miter lim="800000"/>
                <a:headEnd/>
                <a:tailEnd/>
              </a:ln>
            </p:spPr>
            <p:txBody>
              <a:bodyPr>
                <a:spAutoFit/>
              </a:bodyPr>
              <a:lstStyle/>
              <a:p>
                <a:endParaRPr lang="ru-RU"/>
              </a:p>
            </p:txBody>
          </p:sp>
          <p:sp>
            <p:nvSpPr>
              <p:cNvPr id="57356" name="Text Box 17"/>
              <p:cNvSpPr txBox="1">
                <a:spLocks noChangeArrowheads="1"/>
              </p:cNvSpPr>
              <p:nvPr/>
            </p:nvSpPr>
            <p:spPr bwMode="auto">
              <a:xfrm>
                <a:off x="3011" y="404"/>
                <a:ext cx="2570" cy="192"/>
              </a:xfrm>
              <a:prstGeom prst="rect">
                <a:avLst/>
              </a:prstGeom>
              <a:noFill/>
              <a:ln w="9525">
                <a:noFill/>
                <a:miter lim="800000"/>
                <a:headEnd/>
                <a:tailEnd/>
              </a:ln>
            </p:spPr>
            <p:txBody>
              <a:bodyPr>
                <a:spAutoFit/>
              </a:bodyPr>
              <a:lstStyle/>
              <a:p>
                <a:endParaRPr lang="ru-RU"/>
              </a:p>
            </p:txBody>
          </p:sp>
        </p:grpSp>
        <p:pic>
          <p:nvPicPr>
            <p:cNvPr id="57352" name="Picture 18" descr="139195_original"/>
            <p:cNvPicPr>
              <a:picLocks noChangeAspect="1" noChangeArrowheads="1"/>
            </p:cNvPicPr>
            <p:nvPr/>
          </p:nvPicPr>
          <p:blipFill>
            <a:blip r:embed="rId2" cstate="print"/>
            <a:srcRect/>
            <a:stretch>
              <a:fillRect/>
            </a:stretch>
          </p:blipFill>
          <p:spPr bwMode="auto">
            <a:xfrm>
              <a:off x="113" y="1888"/>
              <a:ext cx="1623" cy="2177"/>
            </a:xfrm>
            <a:prstGeom prst="rect">
              <a:avLst/>
            </a:prstGeom>
            <a:noFill/>
            <a:ln w="9525">
              <a:noFill/>
              <a:miter lim="800000"/>
              <a:headEnd/>
              <a:tailEnd/>
            </a:ln>
          </p:spPr>
        </p:pic>
        <p:pic>
          <p:nvPicPr>
            <p:cNvPr id="57353" name="Picture 19" descr="wallpapers_69442"/>
            <p:cNvPicPr>
              <a:picLocks noChangeAspect="1" noChangeArrowheads="1"/>
            </p:cNvPicPr>
            <p:nvPr/>
          </p:nvPicPr>
          <p:blipFill>
            <a:blip r:embed="rId3" cstate="print"/>
            <a:srcRect/>
            <a:stretch>
              <a:fillRect/>
            </a:stretch>
          </p:blipFill>
          <p:spPr bwMode="auto">
            <a:xfrm>
              <a:off x="249" y="436"/>
              <a:ext cx="2580" cy="1440"/>
            </a:xfrm>
            <a:prstGeom prst="rect">
              <a:avLst/>
            </a:prstGeom>
            <a:noFill/>
            <a:ln w="9525">
              <a:noFill/>
              <a:miter lim="800000"/>
              <a:headEnd/>
              <a:tailEnd/>
            </a:ln>
          </p:spPr>
        </p:pic>
        <p:pic>
          <p:nvPicPr>
            <p:cNvPr id="57354" name="Picture 20" descr="wallpapers_69442"/>
            <p:cNvPicPr>
              <a:picLocks noChangeAspect="1" noChangeArrowheads="1"/>
            </p:cNvPicPr>
            <p:nvPr/>
          </p:nvPicPr>
          <p:blipFill>
            <a:blip r:embed="rId3" cstate="print"/>
            <a:srcRect/>
            <a:stretch>
              <a:fillRect/>
            </a:stretch>
          </p:blipFill>
          <p:spPr bwMode="auto">
            <a:xfrm>
              <a:off x="2835" y="436"/>
              <a:ext cx="2580" cy="1440"/>
            </a:xfrm>
            <a:prstGeom prst="rect">
              <a:avLst/>
            </a:prstGeom>
            <a:noFill/>
            <a:ln w="9525">
              <a:noFill/>
              <a:miter lim="800000"/>
              <a:headEnd/>
              <a:tailEnd/>
            </a:ln>
          </p:spPr>
        </p:pic>
      </p:grpSp>
      <p:sp>
        <p:nvSpPr>
          <p:cNvPr id="57349"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AFF313F3-4139-4982-8C1F-CFCE25EE8260}" type="slidenum">
              <a:rPr lang="en-US" altLang="ru-RU" sz="1200">
                <a:solidFill>
                  <a:srgbClr val="898989"/>
                </a:solidFill>
                <a:latin typeface="Calibri" pitchFamily="34" charset="0"/>
              </a:rPr>
              <a:pPr algn="r"/>
              <a:t>7</a:t>
            </a:fld>
            <a:endParaRPr lang="en-US" altLang="ru-RU" sz="1200">
              <a:solidFill>
                <a:srgbClr val="898989"/>
              </a:solidFill>
              <a:latin typeface="Calibri" pitchFamily="34" charset="0"/>
            </a:endParaRPr>
          </a:p>
        </p:txBody>
      </p:sp>
      <p:sp>
        <p:nvSpPr>
          <p:cNvPr id="57350" name="Rectangle 23"/>
          <p:cNvSpPr>
            <a:spLocks noChangeArrowheads="1"/>
          </p:cNvSpPr>
          <p:nvPr/>
        </p:nvSpPr>
        <p:spPr bwMode="auto">
          <a:xfrm>
            <a:off x="2162599" y="4651836"/>
            <a:ext cx="6911975" cy="307777"/>
          </a:xfrm>
          <a:prstGeom prst="rect">
            <a:avLst/>
          </a:prstGeom>
          <a:noFill/>
          <a:ln w="9525">
            <a:noFill/>
            <a:miter lim="800000"/>
            <a:headEnd/>
            <a:tailEnd/>
          </a:ln>
        </p:spPr>
        <p:txBody>
          <a:bodyPr>
            <a:spAutoFit/>
          </a:bodyPr>
          <a:lstStyle/>
          <a:p>
            <a:r>
              <a:rPr lang="ru-RU" dirty="0"/>
              <a:t>	</a:t>
            </a:r>
            <a:endParaRPr lang="ru-RU" sz="1600" dirty="0"/>
          </a:p>
        </p:txBody>
      </p:sp>
      <p:sp>
        <p:nvSpPr>
          <p:cNvPr id="14" name="TextBox 1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2" name="Прямоугольник 1"/>
          <p:cNvSpPr/>
          <p:nvPr/>
        </p:nvSpPr>
        <p:spPr>
          <a:xfrm>
            <a:off x="2393368" y="3083466"/>
            <a:ext cx="6400800" cy="954107"/>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Бюджет</a:t>
            </a:r>
            <a:r>
              <a:rPr lang="ru-RU" dirty="0">
                <a:solidFill>
                  <a:srgbClr val="000066"/>
                </a:solidFill>
              </a:rPr>
              <a:t> — (от </a:t>
            </a:r>
            <a:r>
              <a:rPr lang="ru-RU" dirty="0" err="1">
                <a:solidFill>
                  <a:srgbClr val="000066"/>
                </a:solidFill>
              </a:rPr>
              <a:t>старонормандского</a:t>
            </a:r>
            <a:r>
              <a:rPr lang="ru-RU" dirty="0">
                <a:solidFill>
                  <a:srgbClr val="000066"/>
                </a:solidFill>
              </a:rPr>
              <a:t> </a:t>
            </a:r>
            <a:r>
              <a:rPr lang="ru-RU" dirty="0" err="1">
                <a:solidFill>
                  <a:srgbClr val="000066"/>
                </a:solidFill>
              </a:rPr>
              <a:t>bougette</a:t>
            </a:r>
            <a:r>
              <a:rPr lang="ru-RU" dirty="0">
                <a:solidFill>
                  <a:srgbClr val="000066"/>
                </a:solidFill>
              </a:rPr>
              <a:t> — кошель, сумка, кожаный мешок)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 </a:t>
            </a:r>
          </a:p>
        </p:txBody>
      </p:sp>
      <p:pic>
        <p:nvPicPr>
          <p:cNvPr id="175106" name="Picture 2" descr="https://avatars.mds.yandex.net/i?id=98179f1bc0e1af01e5d68a863e80b2ada02581cd-9599239-images-thumbs&amp;n=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4464" y="4221088"/>
            <a:ext cx="4572000" cy="19335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394" y="548680"/>
            <a:ext cx="4286280" cy="630942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«Создание условий для эффективного управления муниципальными финансами в муниципальном образовании «Демидовский район» Смоленской области»</a:t>
            </a:r>
          </a:p>
          <a:p>
            <a:r>
              <a:rPr lang="ru-RU" sz="1200" i="1" u="sng" dirty="0" smtClean="0">
                <a:solidFill>
                  <a:schemeClr val="accent1">
                    <a:lumMod val="25000"/>
                  </a:schemeClr>
                </a:solidFill>
              </a:rPr>
              <a:t>Цели программы:</a:t>
            </a:r>
          </a:p>
          <a:p>
            <a:pPr marL="171450" indent="-171450">
              <a:buFontTx/>
              <a:buChar char="-"/>
            </a:pPr>
            <a:r>
              <a:rPr lang="ru-RU" sz="1200" dirty="0" smtClean="0"/>
              <a:t>обеспечение долгосрочной сбалансированности и устойчивости бюджетной системы муниципального образования «Демидовский район» Смоленской </a:t>
            </a:r>
          </a:p>
          <a:p>
            <a:r>
              <a:rPr lang="ru-RU" sz="1200" dirty="0" smtClean="0"/>
              <a:t>области;</a:t>
            </a:r>
          </a:p>
          <a:p>
            <a:r>
              <a:rPr lang="ru-RU" sz="1200" dirty="0" smtClean="0"/>
              <a:t> - эффективное управление муниципальным долгом;</a:t>
            </a:r>
          </a:p>
          <a:p>
            <a:r>
              <a:rPr lang="ru-RU" sz="1200" dirty="0" smtClean="0"/>
              <a:t> - создание условий для эффективного выполнения полномочий органов местного самоуправления </a:t>
            </a:r>
          </a:p>
          <a:p>
            <a:r>
              <a:rPr lang="ru-RU" sz="1200" dirty="0" smtClean="0"/>
              <a:t>поселений, входящих в состав муниципального </a:t>
            </a:r>
          </a:p>
          <a:p>
            <a:r>
              <a:rPr lang="ru-RU" sz="1200" dirty="0" smtClean="0"/>
              <a:t>образования «Демидовский район» Смоленской </a:t>
            </a:r>
          </a:p>
          <a:p>
            <a:r>
              <a:rPr lang="ru-RU" sz="1200" dirty="0" smtClean="0"/>
              <a:t>области </a:t>
            </a:r>
          </a:p>
          <a:p>
            <a:r>
              <a:rPr lang="ru-RU" sz="1200" i="1" u="sng" dirty="0" smtClean="0">
                <a:solidFill>
                  <a:schemeClr val="accent1">
                    <a:lumMod val="25000"/>
                  </a:schemeClr>
                </a:solidFill>
              </a:rPr>
              <a:t>Задачи программы:</a:t>
            </a:r>
          </a:p>
          <a:p>
            <a:r>
              <a:rPr lang="ru-RU" sz="1200" dirty="0" smtClean="0"/>
              <a:t>- совершенствование составления и организации исполнения бюджета муниципального района, оперативное и эффективное управление денежными потоками, повышение эффективности и прозрачности бюджетной отчетности; </a:t>
            </a:r>
          </a:p>
          <a:p>
            <a:r>
              <a:rPr lang="ru-RU" sz="1200" dirty="0" smtClean="0"/>
              <a:t>- ведение учета использования бюджетных ассигнований резервного фонда Администрации муниципального образования «Демидовский район» Смоленской области; </a:t>
            </a:r>
          </a:p>
          <a:p>
            <a:r>
              <a:rPr lang="ru-RU" sz="1200" dirty="0" smtClean="0"/>
              <a:t>- достижение приемлемых, и экономически обоснованных объема и структуры муниципального долга, минимизация стоимости заимствования;</a:t>
            </a:r>
          </a:p>
          <a:p>
            <a:r>
              <a:rPr lang="ru-RU" sz="1200" dirty="0" smtClean="0"/>
              <a:t>- стимулирование органов местного  самоуправления поселений к укреплению и развитию собственной доходной базы, обеспечение выравнивания  их финансовых возможностей по  исполнению полномочий  по вопросам местного значения.</a:t>
            </a:r>
            <a:endParaRPr lang="ru-RU" sz="1200" dirty="0"/>
          </a:p>
        </p:txBody>
      </p:sp>
      <p:graphicFrame>
        <p:nvGraphicFramePr>
          <p:cNvPr id="4" name="Таблица 3"/>
          <p:cNvGraphicFramePr>
            <a:graphicFrameLocks noGrp="1"/>
          </p:cNvGraphicFramePr>
          <p:nvPr>
            <p:extLst>
              <p:ext uri="{D42A27DB-BD31-4B8C-83A1-F6EECF244321}">
                <p14:modId xmlns:p14="http://schemas.microsoft.com/office/powerpoint/2010/main" val="3028412068"/>
              </p:ext>
            </p:extLst>
          </p:nvPr>
        </p:nvGraphicFramePr>
        <p:xfrm>
          <a:off x="3680613" y="1700808"/>
          <a:ext cx="5437838" cy="2371664"/>
        </p:xfrm>
        <a:graphic>
          <a:graphicData uri="http://schemas.openxmlformats.org/drawingml/2006/table">
            <a:tbl>
              <a:tblPr firstRow="1" bandRow="1">
                <a:tableStyleId>{5C22544A-7EE6-4342-B048-85BDC9FD1C3A}</a:tableStyleId>
              </a:tblPr>
              <a:tblGrid>
                <a:gridCol w="2952328"/>
                <a:gridCol w="864096"/>
                <a:gridCol w="792088"/>
                <a:gridCol w="829326"/>
              </a:tblGrid>
              <a:tr h="241373">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248143">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43 721,0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35 775,4</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35 774,0</a:t>
                      </a:r>
                      <a:endParaRPr lang="ru-RU" sz="1000" b="1" i="1" dirty="0">
                        <a:solidFill>
                          <a:schemeClr val="accent1">
                            <a:lumMod val="25000"/>
                          </a:schemeClr>
                        </a:solidFill>
                      </a:endParaRPr>
                    </a:p>
                  </a:txBody>
                  <a:tcPr/>
                </a:tc>
              </a:tr>
              <a:tr h="489031">
                <a:tc>
                  <a:txBody>
                    <a:bodyPr/>
                    <a:lstStyle/>
                    <a:p>
                      <a:pPr algn="l" fontAlgn="t"/>
                      <a:r>
                        <a:rPr lang="ru-RU" sz="1000" b="1"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«Нормативно-методическое обеспечение и организация бюджетного процесса»</a:t>
                      </a:r>
                    </a:p>
                  </a:txBody>
                  <a:tcPr marL="9525" marR="9525" marT="9525" marB="0"/>
                </a:tc>
                <a:tc>
                  <a:txBody>
                    <a:bodyPr/>
                    <a:lstStyle/>
                    <a:p>
                      <a:pPr algn="ctr"/>
                      <a:r>
                        <a:rPr lang="ru-RU" sz="1000" b="1" i="1" dirty="0" smtClean="0">
                          <a:solidFill>
                            <a:schemeClr val="accent1">
                              <a:lumMod val="25000"/>
                            </a:schemeClr>
                          </a:solidFill>
                        </a:rPr>
                        <a:t>8 425,7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6 207,0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6 207,0</a:t>
                      </a:r>
                      <a:endParaRPr lang="ru-RU" sz="1000" b="1" i="1" dirty="0">
                        <a:solidFill>
                          <a:schemeClr val="accent1">
                            <a:lumMod val="25000"/>
                          </a:schemeClr>
                        </a:solidFill>
                      </a:endParaRPr>
                    </a:p>
                  </a:txBody>
                  <a:tcPr/>
                </a:tc>
              </a:tr>
              <a:tr h="489031">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«Управление муниципальным долгом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3,7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3,7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3,7</a:t>
                      </a:r>
                      <a:endParaRPr lang="ru-RU" sz="1000" b="1" i="1" dirty="0">
                        <a:solidFill>
                          <a:schemeClr val="accent1">
                            <a:lumMod val="25000"/>
                          </a:schemeClr>
                        </a:solidFill>
                      </a:endParaRPr>
                    </a:p>
                  </a:txBody>
                  <a:tcPr/>
                </a:tc>
              </a:tr>
              <a:tr h="649946">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«Выравнивание бюджетной обеспеченности поселений, входящих в состав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35 291,6</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29 564,7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29 563,3</a:t>
                      </a:r>
                      <a:endParaRPr lang="ru-RU" sz="1000" b="1" i="1" dirty="0">
                        <a:solidFill>
                          <a:schemeClr val="accent1">
                            <a:lumMod val="25000"/>
                          </a:schemeClr>
                        </a:solidFill>
                      </a:endParaRPr>
                    </a:p>
                  </a:txBody>
                  <a:tcPr/>
                </a:tc>
              </a:tr>
            </a:tbl>
          </a:graphicData>
        </a:graphic>
      </p:graphicFrame>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63804" y="139357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548680"/>
            <a:ext cx="3888432" cy="4278094"/>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«Поддержка общественных некоммерческих организаций муниципального образования «Демидовский район» Смоленской области» </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создание правовых и экономических условий для поддержки общественных некоммерческих организаций социальной направленности  муниципального образования «Демидовский район» Смоленской области.</a:t>
            </a:r>
          </a:p>
          <a:p>
            <a:endParaRPr lang="ru-RU" sz="1200" dirty="0" smtClean="0"/>
          </a:p>
          <a:p>
            <a:r>
              <a:rPr lang="ru-RU" sz="1200" i="1" u="sng" dirty="0" smtClean="0">
                <a:solidFill>
                  <a:schemeClr val="accent1">
                    <a:lumMod val="25000"/>
                  </a:schemeClr>
                </a:solidFill>
              </a:rPr>
              <a:t>Задача программы - </a:t>
            </a:r>
            <a:r>
              <a:rPr lang="ru-RU" sz="1200" dirty="0" smtClean="0"/>
              <a:t>создание условий для деятельности в системе гражданского общества общественных некоммерческих организаций, максимальное  использование их потенциала для эффективного  решения социально значимых проблем инвалидов и ветеранов проживающих на территории Демидовского района Смоленской области.</a:t>
            </a:r>
            <a:endParaRPr lang="ru-RU" sz="1200" dirty="0" smtClean="0">
              <a:solidFill>
                <a:schemeClr val="accent1">
                  <a:lumMod val="25000"/>
                </a:schemeClr>
              </a:solidFill>
            </a:endParaRP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366717516"/>
              </p:ext>
            </p:extLst>
          </p:nvPr>
        </p:nvGraphicFramePr>
        <p:xfrm>
          <a:off x="4283968" y="2132856"/>
          <a:ext cx="4645751" cy="944880"/>
        </p:xfrm>
        <a:graphic>
          <a:graphicData uri="http://schemas.openxmlformats.org/drawingml/2006/table">
            <a:tbl>
              <a:tblPr firstRow="1" bandRow="1">
                <a:tableStyleId>{5C22544A-7EE6-4342-B048-85BDC9FD1C3A}</a:tableStyleId>
              </a:tblPr>
              <a:tblGrid>
                <a:gridCol w="2322875"/>
                <a:gridCol w="708694"/>
                <a:gridCol w="863008"/>
                <a:gridCol w="751174"/>
              </a:tblGrid>
              <a:tr h="202194">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560748">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«Создание условий для деятельности общественных некоммерческих организаций»</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468,3</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p>
                      <a:pPr algn="ctr"/>
                      <a:endParaRPr lang="ru-RU" sz="1000" b="1" i="1" dirty="0" smtClean="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34136" y="1808797"/>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548680"/>
            <a:ext cx="4357718" cy="446276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стабильное повышение качества и уровня жизни  отдельных категорий граждан из числа лиц, замещавших муниципальные должности, должности  муниципальной службы (муниципальные должности муниципальной службы) в органах местного  самоуправления муниципального образования «Демидовский район» Смоленской области</a:t>
            </a:r>
          </a:p>
          <a:p>
            <a:endParaRPr lang="ru-RU" sz="1200" dirty="0" smtClean="0"/>
          </a:p>
          <a:p>
            <a:r>
              <a:rPr lang="ru-RU" sz="1200" i="1" u="sng" dirty="0">
                <a:solidFill>
                  <a:schemeClr val="accent1">
                    <a:lumMod val="25000"/>
                  </a:schemeClr>
                </a:solidFill>
              </a:rPr>
              <a:t>З</a:t>
            </a:r>
            <a:r>
              <a:rPr lang="ru-RU" sz="1200" i="1" u="sng" dirty="0" smtClean="0">
                <a:solidFill>
                  <a:schemeClr val="accent1">
                    <a:lumMod val="25000"/>
                  </a:schemeClr>
                </a:solidFill>
              </a:rPr>
              <a:t>адача программы - </a:t>
            </a:r>
            <a:r>
              <a:rPr lang="ru-RU" sz="1200" dirty="0" smtClean="0"/>
              <a:t>осуществление назначения, расчета и выплаты пенсии за выслугу лет лицам, замещавшим муниципальные должности, должности муниципальной службы (муниципальные должности  муниципальной службы) в органах местного  самоуправления муниципального образования «Демидовский район» Смоленской области</a:t>
            </a:r>
            <a:endParaRPr lang="ru-RU" sz="1200" dirty="0" smtClean="0">
              <a:solidFill>
                <a:schemeClr val="accent1">
                  <a:lumMod val="25000"/>
                </a:schemeClr>
              </a:solidFill>
            </a:endParaRP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803319606"/>
              </p:ext>
            </p:extLst>
          </p:nvPr>
        </p:nvGraphicFramePr>
        <p:xfrm>
          <a:off x="4355976" y="2060848"/>
          <a:ext cx="4639834" cy="944880"/>
        </p:xfrm>
        <a:graphic>
          <a:graphicData uri="http://schemas.openxmlformats.org/drawingml/2006/table">
            <a:tbl>
              <a:tblPr firstRow="1" bandRow="1">
                <a:tableStyleId>{5C22544A-7EE6-4342-B048-85BDC9FD1C3A}</a:tableStyleId>
              </a:tblPr>
              <a:tblGrid>
                <a:gridCol w="2319917"/>
                <a:gridCol w="707791"/>
                <a:gridCol w="861909"/>
                <a:gridCol w="750217"/>
              </a:tblGrid>
              <a:tr h="155215">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349233">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«Предоставление гарантий по выплате муниципальной пенсии за выслугу лет»</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4 826,1</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34138" y="170080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500042"/>
            <a:ext cx="4429140" cy="550920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«Обеспечение деятельности Администрации и содержание аппарата Администрации муниципального образования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solidFill>
                  <a:schemeClr val="accent1">
                    <a:lumMod val="25000"/>
                  </a:schemeClr>
                </a:solidFill>
              </a:rPr>
              <a:t>р</a:t>
            </a:r>
            <a:r>
              <a:rPr lang="ru-RU" sz="1200" dirty="0" smtClean="0"/>
              <a:t>ешение вопросов местного значения и повышение эффективности деятельности Администрации муниципального образования</a:t>
            </a:r>
            <a:r>
              <a:rPr lang="ru-RU" sz="1200" b="1" dirty="0" smtClean="0"/>
              <a:t> «</a:t>
            </a:r>
            <a:r>
              <a:rPr lang="ru-RU" sz="1200" dirty="0" smtClean="0"/>
              <a:t>Демидовский район» Смоленской области», а также обеспечение организационных, информационных, научно-методических условий для реализации муниципальной программы.</a:t>
            </a:r>
          </a:p>
          <a:p>
            <a:endParaRPr lang="ru-RU" sz="1200" dirty="0" smtClean="0"/>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smtClean="0"/>
              <a:t>- исполнение полномочий по решению вопросов местного значения в соответствии с федеральными законами, законами Смоленской области и иными муниципальными правовыми актами;</a:t>
            </a:r>
          </a:p>
          <a:p>
            <a:r>
              <a:rPr lang="ru-RU" sz="1200" dirty="0" smtClean="0"/>
              <a:t>- исполнение отдельных государственных полномочий, переданных законами  Смоленской области, полномочий, переданных поселениями Демидовского района в соответствии с заключенными соглашениями;</a:t>
            </a:r>
          </a:p>
          <a:p>
            <a:r>
              <a:rPr lang="ru-RU" sz="1200" dirty="0" smtClean="0"/>
              <a:t>- повышение доступности и качества оказания государственных и муниципальных услуг;</a:t>
            </a:r>
          </a:p>
          <a:p>
            <a:r>
              <a:rPr lang="ru-RU" sz="1200" dirty="0" smtClean="0"/>
              <a:t>- соответствие муниципальных правовых актов действующему законодательству по результатам проверки контрольно-надзорных органов.</a:t>
            </a:r>
            <a:endParaRPr lang="ru-RU" sz="1200" dirty="0" smtClean="0">
              <a:solidFill>
                <a:schemeClr val="accent1">
                  <a:lumMod val="25000"/>
                </a:schemeClr>
              </a:solidFill>
            </a:endParaRP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014909999"/>
              </p:ext>
            </p:extLst>
          </p:nvPr>
        </p:nvGraphicFramePr>
        <p:xfrm>
          <a:off x="4355976" y="1700808"/>
          <a:ext cx="4645749" cy="2343867"/>
        </p:xfrm>
        <a:graphic>
          <a:graphicData uri="http://schemas.openxmlformats.org/drawingml/2006/table">
            <a:tbl>
              <a:tblPr firstRow="1" bandRow="1">
                <a:tableStyleId>{5C22544A-7EE6-4342-B048-85BDC9FD1C3A}</a:tableStyleId>
              </a:tblPr>
              <a:tblGrid>
                <a:gridCol w="2448272"/>
                <a:gridCol w="720080"/>
                <a:gridCol w="792088"/>
                <a:gridCol w="685309"/>
              </a:tblGrid>
              <a:tr h="170357">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276830">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29 620,5</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23 278,4</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23 278,4</a:t>
                      </a:r>
                    </a:p>
                  </a:txBody>
                  <a:tcPr/>
                </a:tc>
              </a:tr>
              <a:tr h="383303">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25</a:t>
                      </a:r>
                      <a:r>
                        <a:rPr lang="ru-RU" sz="1000" b="1" i="1" baseline="0" dirty="0" smtClean="0">
                          <a:solidFill>
                            <a:schemeClr val="accent1">
                              <a:lumMod val="25000"/>
                            </a:schemeClr>
                          </a:solidFill>
                        </a:rPr>
                        <a:t> 954,4</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20 945,0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20 945,0</a:t>
                      </a:r>
                      <a:endParaRPr lang="ru-RU" sz="1000" b="1" i="1" dirty="0">
                        <a:solidFill>
                          <a:schemeClr val="accent1">
                            <a:lumMod val="25000"/>
                          </a:schemeClr>
                        </a:solidFill>
                      </a:endParaRPr>
                    </a:p>
                  </a:txBody>
                  <a:tcPr/>
                </a:tc>
              </a:tr>
              <a:tr h="326074">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 «Обеспечение деятельности Главы муниципального образования «Демидовский район» Смоленской области»</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2 </a:t>
                      </a:r>
                      <a:r>
                        <a:rPr lang="ru-RU" sz="1000" b="1" i="1" dirty="0" smtClean="0">
                          <a:solidFill>
                            <a:schemeClr val="accent1">
                              <a:lumMod val="25000"/>
                            </a:schemeClr>
                          </a:solidFill>
                        </a:rPr>
                        <a:t>333,4</a:t>
                      </a: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2 333,4</a:t>
                      </a: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2 333,4</a:t>
                      </a:r>
                    </a:p>
                  </a:txBody>
                  <a:tcPr/>
                </a:tc>
              </a:tr>
              <a:tr h="4325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«Организация и проведение выборов</a:t>
                      </a:r>
                      <a:r>
                        <a:rPr lang="ru-RU" sz="1000" b="0" i="0" baseline="0" dirty="0" smtClean="0">
                          <a:solidFill>
                            <a:schemeClr val="accent1">
                              <a:lumMod val="25000"/>
                            </a:schemeClr>
                          </a:solidFill>
                          <a:latin typeface="Times New Roman" pitchFamily="18" charset="0"/>
                          <a:cs typeface="Times New Roman" pitchFamily="18" charset="0"/>
                        </a:rPr>
                        <a:t>»</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1 332,7</a:t>
                      </a: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34138" y="1489612"/>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620688"/>
            <a:ext cx="4214842" cy="5139869"/>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«Противодействие экстремизму и профилактика терроризма на территории муниципального образования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Цели и задачи программы :</a:t>
            </a:r>
          </a:p>
          <a:p>
            <a:r>
              <a:rPr lang="ru-RU" sz="1200" dirty="0" smtClean="0"/>
              <a:t>- утверждение основ гражданской идентичности как начала, объединяющего всех жителей Демидовского района;                                   </a:t>
            </a:r>
          </a:p>
          <a:p>
            <a:r>
              <a:rPr lang="ru-RU" sz="1200" dirty="0" smtClean="0"/>
              <a:t>- воспитание культуры толерантности и межнационального согласия;</a:t>
            </a:r>
          </a:p>
          <a:p>
            <a:r>
              <a:rPr lang="ru-RU" sz="1200" dirty="0" smtClean="0"/>
              <a:t>- достижение необходимого уровня правовой культуры граждан как основы толерантного сознания и поведения;                                         </a:t>
            </a:r>
          </a:p>
          <a:p>
            <a:r>
              <a:rPr lang="ru-RU" sz="1200" dirty="0" smtClean="0"/>
              <a:t>- формирование в молодежной среде мировоззрения и духовно-нравственной атмосферы этнокультурного взаимоуважения, основанных на принципах уважения прав и свобод человека, стремления к межэтническому миру и согласию, готовности к диалогу;</a:t>
            </a:r>
          </a:p>
          <a:p>
            <a:r>
              <a:rPr lang="ru-RU" sz="1200" dirty="0" smtClean="0"/>
              <a:t>- общественное осуждение и пресечение на основе действующего законодательства любых проявлений дискриминации, насилия, расизма и экстремизма на  национальной и конфессиональной почве;</a:t>
            </a:r>
          </a:p>
          <a:p>
            <a:r>
              <a:rPr lang="ru-RU" sz="1200" dirty="0" smtClean="0"/>
              <a:t>- разработка и реализация образовательных программ, направленных на формирование у подрастающего поколения позитивных установок на этническое многообразие.</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420086313"/>
              </p:ext>
            </p:extLst>
          </p:nvPr>
        </p:nvGraphicFramePr>
        <p:xfrm>
          <a:off x="4427984" y="2204864"/>
          <a:ext cx="4357718" cy="1097280"/>
        </p:xfrm>
        <a:graphic>
          <a:graphicData uri="http://schemas.openxmlformats.org/drawingml/2006/table">
            <a:tbl>
              <a:tblPr firstRow="1" bandRow="1">
                <a:tableStyleId>{5C22544A-7EE6-4342-B048-85BDC9FD1C3A}</a:tableStyleId>
              </a:tblPr>
              <a:tblGrid>
                <a:gridCol w="2178859"/>
                <a:gridCol w="664755"/>
                <a:gridCol w="809502"/>
                <a:gridCol w="704602"/>
              </a:tblGrid>
              <a:tr h="125860">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349050">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«Укрепление материально-технической базы для реализации программных мероприятий»</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150,0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10,0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028384" y="1944429"/>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48680"/>
            <a:ext cx="4321999" cy="4955203"/>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«Повышение эффективности управления муниципальным имуществом муниципального образования «Демидовский район» Смоленской области» </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обеспечение доходности и рационального использования земельно-имущественного комплекса и его развитие.</a:t>
            </a:r>
          </a:p>
          <a:p>
            <a:endParaRPr lang="ru-RU" sz="1200" dirty="0" smtClean="0"/>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smtClean="0"/>
              <a:t>- повышение эффективности использования муниципального имущества;</a:t>
            </a:r>
          </a:p>
          <a:p>
            <a:r>
              <a:rPr lang="ru-RU" sz="1200" dirty="0" smtClean="0"/>
              <a:t>- администрирование доходов, поступающих от распоряжения муниципальной собственностью муниципального образования «Демидовский район» Смоленской области (далее – муниципальная собственность);</a:t>
            </a:r>
          </a:p>
          <a:p>
            <a:r>
              <a:rPr lang="ru-RU" sz="1200" dirty="0" smtClean="0"/>
              <a:t>- контроль использования муниципальной собственности;</a:t>
            </a:r>
          </a:p>
          <a:p>
            <a:r>
              <a:rPr lang="ru-RU" sz="1200" dirty="0" smtClean="0"/>
              <a:t>- обеспечение земельными участками льготных категорий граждан для ИЖС;</a:t>
            </a:r>
          </a:p>
          <a:p>
            <a:r>
              <a:rPr lang="ru-RU" sz="1200" dirty="0" smtClean="0"/>
              <a:t>- обеспечение формирования земельных участков для продажи на торгах;</a:t>
            </a:r>
          </a:p>
          <a:p>
            <a:r>
              <a:rPr lang="ru-RU" sz="1200" dirty="0" smtClean="0"/>
              <a:t>- определение рыночной стоимости недвижимого имущества (зданий, строений, земельных участков).</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4210586938"/>
              </p:ext>
            </p:extLst>
          </p:nvPr>
        </p:nvGraphicFramePr>
        <p:xfrm>
          <a:off x="4315500" y="1916832"/>
          <a:ext cx="4648988" cy="1224136"/>
        </p:xfrm>
        <a:graphic>
          <a:graphicData uri="http://schemas.openxmlformats.org/drawingml/2006/table">
            <a:tbl>
              <a:tblPr firstRow="1" bandRow="1">
                <a:tableStyleId>{5C22544A-7EE6-4342-B048-85BDC9FD1C3A}</a:tableStyleId>
              </a:tblPr>
              <a:tblGrid>
                <a:gridCol w="2324493"/>
                <a:gridCol w="709188"/>
                <a:gridCol w="863610"/>
                <a:gridCol w="751697"/>
              </a:tblGrid>
              <a:tr h="315906">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908230">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«Повышение эффективности использования муниципального имущества»</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377,9</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390,0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390,0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23744" y="1643580"/>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620688"/>
            <a:ext cx="4393421" cy="3477875"/>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fontAlgn="t"/>
            <a:r>
              <a:rPr lang="ru-RU" sz="1600" b="1" i="1" dirty="0">
                <a:solidFill>
                  <a:srgbClr val="000066"/>
                </a:solidFill>
                <a:cs typeface="Times New Roman" pitchFamily="18" charset="0"/>
              </a:rPr>
              <a:t>«Организация автотранспортного обслуживания органов местного самоуправления муниципального образования «Демидовский район» Смоленской области»</a:t>
            </a:r>
          </a:p>
          <a:p>
            <a:pPr fontAlgn="t"/>
            <a:endParaRPr lang="ru-RU" sz="2000" i="1" u="sng" dirty="0" smtClean="0">
              <a:solidFill>
                <a:schemeClr val="accent1">
                  <a:lumMod val="25000"/>
                </a:schemeClr>
              </a:solidFill>
            </a:endParaRPr>
          </a:p>
          <a:p>
            <a:pPr fontAlgn="t"/>
            <a:r>
              <a:rPr lang="ru-RU" sz="1200" i="1" u="sng" dirty="0" smtClean="0">
                <a:solidFill>
                  <a:schemeClr val="accent1">
                    <a:lumMod val="25000"/>
                  </a:schemeClr>
                </a:solidFill>
              </a:rPr>
              <a:t>Цель программы - </a:t>
            </a:r>
            <a:r>
              <a:rPr lang="ru-RU" sz="1200" dirty="0">
                <a:cs typeface="Times New Roman" pitchFamily="18" charset="0"/>
              </a:rPr>
              <a:t>о</a:t>
            </a:r>
            <a:r>
              <a:rPr lang="ru-RU" sz="1200" dirty="0" smtClean="0">
                <a:cs typeface="Times New Roman" pitchFamily="18" charset="0"/>
              </a:rPr>
              <a:t>рганизация </a:t>
            </a:r>
            <a:r>
              <a:rPr lang="ru-RU" sz="1200" dirty="0">
                <a:cs typeface="Times New Roman" pitchFamily="18" charset="0"/>
              </a:rPr>
              <a:t>автотранспортного обслуживания органов местного самоуправления муниципального образования «Демидовский район» Смоленской </a:t>
            </a:r>
            <a:r>
              <a:rPr lang="ru-RU" sz="1200" dirty="0" smtClean="0">
                <a:cs typeface="Times New Roman" pitchFamily="18" charset="0"/>
              </a:rPr>
              <a:t>области.</a:t>
            </a:r>
            <a:endParaRPr lang="ru-RU" sz="1200" dirty="0">
              <a:cs typeface="Times New Roman" pitchFamily="18" charset="0"/>
            </a:endParaRPr>
          </a:p>
          <a:p>
            <a:endParaRPr lang="ru-RU" sz="1200" dirty="0" smtClean="0"/>
          </a:p>
          <a:p>
            <a:r>
              <a:rPr lang="ru-RU" sz="1200" i="1" u="sng" dirty="0" smtClean="0">
                <a:solidFill>
                  <a:schemeClr val="accent1">
                    <a:lumMod val="25000"/>
                  </a:schemeClr>
                </a:solidFill>
              </a:rPr>
              <a:t>Задача программы - </a:t>
            </a:r>
            <a:r>
              <a:rPr lang="ru-RU" sz="1200" dirty="0" smtClean="0"/>
              <a:t>предоставление автотранспортных услуг органами местного самоуправления </a:t>
            </a:r>
            <a:r>
              <a:rPr lang="ru-RU" sz="1200" dirty="0">
                <a:cs typeface="Times New Roman" pitchFamily="18" charset="0"/>
              </a:rPr>
              <a:t>муниципального образования «Демидовский район» Смоленской </a:t>
            </a:r>
            <a:r>
              <a:rPr lang="ru-RU" sz="1200" dirty="0" smtClean="0">
                <a:cs typeface="Times New Roman" pitchFamily="18" charset="0"/>
              </a:rPr>
              <a:t>области структурным подразделениям Администрации </a:t>
            </a:r>
            <a:r>
              <a:rPr lang="ru-RU" sz="1200" dirty="0">
                <a:cs typeface="Times New Roman" pitchFamily="18" charset="0"/>
              </a:rPr>
              <a:t>муниципального образования «Демидовский район» Смоленской области.</a:t>
            </a:r>
            <a:endParaRPr lang="ru-RU" sz="1200" dirty="0" smtClean="0">
              <a:solidFill>
                <a:schemeClr val="accent1">
                  <a:lumMod val="25000"/>
                </a:schemeClr>
              </a:solidFill>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629823660"/>
              </p:ext>
            </p:extLst>
          </p:nvPr>
        </p:nvGraphicFramePr>
        <p:xfrm>
          <a:off x="4716016" y="1844824"/>
          <a:ext cx="4141695" cy="2522652"/>
        </p:xfrm>
        <a:graphic>
          <a:graphicData uri="http://schemas.openxmlformats.org/drawingml/2006/table">
            <a:tbl>
              <a:tblPr firstRow="1" bandRow="1">
                <a:tableStyleId>{5C22544A-7EE6-4342-B048-85BDC9FD1C3A}</a:tableStyleId>
              </a:tblPr>
              <a:tblGrid>
                <a:gridCol w="2070847"/>
                <a:gridCol w="631802"/>
                <a:gridCol w="769373"/>
                <a:gridCol w="669673"/>
              </a:tblGrid>
              <a:tr h="267132">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220478">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7 782,5</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6 185,8</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6 185,8</a:t>
                      </a:r>
                      <a:endParaRPr lang="ru-RU" sz="1000" b="1" i="1" dirty="0">
                        <a:solidFill>
                          <a:schemeClr val="accent1">
                            <a:lumMod val="25000"/>
                          </a:schemeClr>
                        </a:solidFill>
                      </a:endParaRPr>
                    </a:p>
                  </a:txBody>
                  <a:tcPr/>
                </a:tc>
              </a:tr>
              <a:tr h="588873">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«Материально-техническое обеспечение деятельности МКУ АТ муниципального образования</a:t>
                      </a:r>
                      <a:r>
                        <a:rPr lang="ru-RU" sz="1000" b="0" i="0" baseline="0" dirty="0" smtClean="0">
                          <a:solidFill>
                            <a:schemeClr val="accent1">
                              <a:lumMod val="25000"/>
                            </a:schemeClr>
                          </a:solidFill>
                          <a:latin typeface="Times New Roman" pitchFamily="18" charset="0"/>
                          <a:cs typeface="Times New Roman" pitchFamily="18" charset="0"/>
                        </a:rPr>
                        <a:t> </a:t>
                      </a:r>
                      <a:r>
                        <a:rPr lang="ru-RU" sz="1000" b="0" i="0" dirty="0" smtClean="0">
                          <a:solidFill>
                            <a:srgbClr val="000066"/>
                          </a:solidFill>
                          <a:latin typeface="Times New Roman" panose="02020603050405020304" pitchFamily="18" charset="0"/>
                          <a:cs typeface="Times New Roman" panose="02020603050405020304" pitchFamily="18" charset="0"/>
                        </a:rPr>
                        <a:t>«Демидовский район» Смоленской области</a:t>
                      </a:r>
                      <a:r>
                        <a:rPr lang="ru-RU" sz="1000" b="0" i="0" dirty="0" smtClean="0">
                          <a:solidFill>
                            <a:schemeClr val="accent1">
                              <a:lumMod val="25000"/>
                            </a:schemeClr>
                          </a:solidFill>
                          <a:latin typeface="Times New Roman" pitchFamily="18" charset="0"/>
                          <a:cs typeface="Times New Roman" pitchFamily="18" charset="0"/>
                        </a:rPr>
                        <a:t>»</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1</a:t>
                      </a:r>
                      <a:r>
                        <a:rPr lang="ru-RU" sz="1000" b="1" i="1" baseline="0" dirty="0" smtClean="0">
                          <a:solidFill>
                            <a:schemeClr val="accent1">
                              <a:lumMod val="25000"/>
                            </a:schemeClr>
                          </a:solidFill>
                        </a:rPr>
                        <a:t> 596,7</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455901">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a:t>
                      </a:r>
                      <a:r>
                        <a:rPr lang="ru-RU" sz="1000" b="0" i="0" u="none" strike="noStrike" baseline="0" dirty="0" smtClean="0">
                          <a:solidFill>
                            <a:schemeClr val="accent1">
                              <a:lumMod val="25000"/>
                            </a:schemeClr>
                          </a:solidFill>
                          <a:latin typeface="Times New Roman" pitchFamily="18" charset="0"/>
                          <a:cs typeface="Times New Roman" pitchFamily="18" charset="0"/>
                        </a:rPr>
                        <a:t> программы»</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000" b="1" i="1" dirty="0" smtClean="0">
                          <a:solidFill>
                            <a:schemeClr val="accent1">
                              <a:lumMod val="25000"/>
                            </a:schemeClr>
                          </a:solidFill>
                        </a:rPr>
                        <a:t>6 185,8</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6 185,8</a:t>
                      </a:r>
                    </a:p>
                  </a:txBody>
                  <a:tcPr/>
                </a:tc>
                <a:tc>
                  <a:txBody>
                    <a:bodyPr/>
                    <a:lstStyle/>
                    <a:p>
                      <a:pPr algn="ctr"/>
                      <a:r>
                        <a:rPr lang="en-US" sz="1000" b="1" i="1" dirty="0" smtClean="0">
                          <a:solidFill>
                            <a:schemeClr val="accent1">
                              <a:lumMod val="25000"/>
                            </a:schemeClr>
                          </a:solidFill>
                        </a:rPr>
                        <a:t>6 185,8</a:t>
                      </a:r>
                    </a:p>
                  </a:txBody>
                  <a:tcPr/>
                </a:tc>
              </a:tr>
            </a:tbl>
          </a:graphicData>
        </a:graphic>
      </p:graphicFrame>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8" name="Прямоугольник 7"/>
          <p:cNvSpPr/>
          <p:nvPr/>
        </p:nvSpPr>
        <p:spPr>
          <a:xfrm>
            <a:off x="8106653" y="1605480"/>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548680"/>
            <a:ext cx="4321999" cy="5693866"/>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«Обеспечение финансовых расходов Отдела городского хозяйства Администрации муниципального образования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решение вопросов местного значения и повышение эффективности деятельности Отдела городского хозяйства Администрации муниципального образования «Демидовский район» Смоленской области (далее – Отдел городского хозяйства Администрации), а также обеспечение организационных, информационных, научно-методических условий для реализации муниципальной Программы.</a:t>
            </a:r>
          </a:p>
          <a:p>
            <a:endParaRPr lang="ru-RU" sz="1200" dirty="0" smtClean="0"/>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smtClean="0"/>
              <a:t>- обеспечение деятельности Отдела городского хозяйства Администрации;</a:t>
            </a:r>
          </a:p>
          <a:p>
            <a:r>
              <a:rPr lang="ru-RU" sz="1200" dirty="0" smtClean="0"/>
              <a:t>- повышение доступности и качества оказания муниципальных услуг;</a:t>
            </a:r>
          </a:p>
          <a:p>
            <a:r>
              <a:rPr lang="ru-RU" sz="1200" dirty="0" smtClean="0"/>
              <a:t>- информационное сопровождение деятельности Отдела городского хозяйства Администрации;</a:t>
            </a:r>
          </a:p>
          <a:p>
            <a:r>
              <a:rPr lang="ru-RU" sz="1200" dirty="0" smtClean="0"/>
              <a:t>- соответствие муниципальных правовых актов действующему законодательству по результатам проверки контрольно-надзорных органов;</a:t>
            </a:r>
          </a:p>
          <a:p>
            <a:r>
              <a:rPr lang="ru-RU" sz="1200" dirty="0" smtClean="0"/>
              <a:t>- увеличение доли современной компьютерной и организационной техники к общему количеству компьютерной и организационной техники в Отделе городского хозяйства Администрации.</a:t>
            </a:r>
            <a:endParaRPr lang="ru-RU" sz="1200" dirty="0"/>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825085381"/>
              </p:ext>
            </p:extLst>
          </p:nvPr>
        </p:nvGraphicFramePr>
        <p:xfrm>
          <a:off x="4211960" y="2060848"/>
          <a:ext cx="4717759" cy="2567962"/>
        </p:xfrm>
        <a:graphic>
          <a:graphicData uri="http://schemas.openxmlformats.org/drawingml/2006/table">
            <a:tbl>
              <a:tblPr firstRow="1" bandRow="1">
                <a:tableStyleId>{5C22544A-7EE6-4342-B048-85BDC9FD1C3A}</a:tableStyleId>
              </a:tblPr>
              <a:tblGrid>
                <a:gridCol w="2358879"/>
                <a:gridCol w="719678"/>
                <a:gridCol w="876384"/>
                <a:gridCol w="762818"/>
              </a:tblGrid>
              <a:tr h="161684">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464842">
                <a:tc>
                  <a:txBody>
                    <a:bodyPr/>
                    <a:lstStyle/>
                    <a:p>
                      <a:r>
                        <a:rPr lang="ru-RU" sz="1000" b="0" i="0" dirty="0" smtClean="0">
                          <a:solidFill>
                            <a:schemeClr val="accent1">
                              <a:lumMod val="25000"/>
                            </a:schemeClr>
                          </a:solidFill>
                          <a:latin typeface="Times New Roman" pitchFamily="18" charset="0"/>
                          <a:cs typeface="Times New Roman" pitchFamily="18" charset="0"/>
                        </a:rPr>
                        <a:t>ВСЕГО</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4 094,4</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3 498,2</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3 498,2</a:t>
                      </a:r>
                      <a:endParaRPr lang="ru-RU" sz="1000" b="1" i="1" dirty="0">
                        <a:solidFill>
                          <a:schemeClr val="accent1">
                            <a:lumMod val="25000"/>
                          </a:schemeClr>
                        </a:solidFill>
                      </a:endParaRPr>
                    </a:p>
                  </a:txBody>
                  <a:tcPr/>
                </a:tc>
              </a:tr>
              <a:tr h="464842">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000" b="1" i="1" dirty="0" smtClean="0"/>
                        <a:t>2 657,6</a:t>
                      </a:r>
                      <a:endParaRPr lang="ru-RU" sz="1000" b="1" i="1" dirty="0"/>
                    </a:p>
                  </a:txBody>
                  <a:tcPr/>
                </a:tc>
                <a:tc>
                  <a:txBody>
                    <a:bodyPr/>
                    <a:lstStyle/>
                    <a:p>
                      <a:pPr algn="ctr"/>
                      <a:r>
                        <a:rPr lang="ru-RU" sz="1000" b="1" i="1" dirty="0" smtClean="0"/>
                        <a:t>2 193,4</a:t>
                      </a:r>
                      <a:endParaRPr lang="ru-RU" sz="1000" b="1" i="1" dirty="0"/>
                    </a:p>
                  </a:txBody>
                  <a:tcPr/>
                </a:tc>
                <a:tc>
                  <a:txBody>
                    <a:bodyPr/>
                    <a:lstStyle/>
                    <a:p>
                      <a:pPr algn="ctr"/>
                      <a:r>
                        <a:rPr lang="ru-RU" sz="1000" b="1" i="1" dirty="0" smtClean="0"/>
                        <a:t>2 193,4</a:t>
                      </a:r>
                      <a:endParaRPr lang="ru-RU" sz="1000" b="1" i="1" dirty="0"/>
                    </a:p>
                  </a:txBody>
                  <a:tcPr/>
                </a:tc>
              </a:tr>
              <a:tr h="464842">
                <a:tc>
                  <a:txBody>
                    <a:bodyPr/>
                    <a:lstStyle/>
                    <a:p>
                      <a:r>
                        <a:rPr lang="ru-RU" sz="1000" b="0" i="0" dirty="0" smtClean="0">
                          <a:solidFill>
                            <a:schemeClr val="accent1">
                              <a:lumMod val="25000"/>
                            </a:schemeClr>
                          </a:solidFill>
                          <a:latin typeface="Times New Roman" pitchFamily="18" charset="0"/>
                          <a:cs typeface="Times New Roman" pitchFamily="18" charset="0"/>
                        </a:rPr>
                        <a:t>Комплекс процессных мероприятий «Обеспечение деятельности заместителя Главы муниципального образования «Демидовский район» Смоленской области – начальника Отдела»</a:t>
                      </a:r>
                    </a:p>
                    <a:p>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000" b="1" i="1" dirty="0" smtClean="0"/>
                        <a:t>1 436,8</a:t>
                      </a:r>
                      <a:endParaRPr lang="ru-RU" sz="1000" b="1" i="1" dirty="0"/>
                    </a:p>
                  </a:txBody>
                  <a:tcPr/>
                </a:tc>
                <a:tc>
                  <a:txBody>
                    <a:bodyPr/>
                    <a:lstStyle/>
                    <a:p>
                      <a:pPr algn="ctr"/>
                      <a:r>
                        <a:rPr lang="ru-RU" sz="1000" b="1" i="1" dirty="0" smtClean="0"/>
                        <a:t>1 304,8</a:t>
                      </a:r>
                      <a:endParaRPr lang="ru-RU" sz="1000" b="1" i="1" dirty="0"/>
                    </a:p>
                  </a:txBody>
                  <a:tcPr/>
                </a:tc>
                <a:tc>
                  <a:txBody>
                    <a:bodyPr/>
                    <a:lstStyle/>
                    <a:p>
                      <a:pPr algn="ctr"/>
                      <a:r>
                        <a:rPr lang="ru-RU" sz="1000" b="1" i="1" dirty="0" smtClean="0"/>
                        <a:t>1 304,8</a:t>
                      </a:r>
                      <a:endParaRPr lang="ru-RU" sz="1000" b="1" i="1" dirty="0"/>
                    </a:p>
                  </a:txBody>
                  <a:tcPr/>
                </a:tc>
              </a:tr>
            </a:tbl>
          </a:graphicData>
        </a:graphic>
      </p:graphicFrame>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8" name="Прямоугольник 7"/>
          <p:cNvSpPr/>
          <p:nvPr/>
        </p:nvSpPr>
        <p:spPr>
          <a:xfrm>
            <a:off x="8111987" y="1799272"/>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extLst>
      <p:ext uri="{BB962C8B-B14F-4D97-AF65-F5344CB8AC3E}">
        <p14:creationId xmlns:p14="http://schemas.microsoft.com/office/powerpoint/2010/main" val="4482336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330" y="500042"/>
            <a:ext cx="4321999" cy="643253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«Энергосбережение и повышение  энергетической эффективности на территории муниципального  образования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Цели программы </a:t>
            </a:r>
            <a:r>
              <a:rPr lang="ru-RU" sz="1200" dirty="0" smtClean="0">
                <a:solidFill>
                  <a:schemeClr val="accent1">
                    <a:lumMod val="25000"/>
                  </a:schemeClr>
                </a:solidFill>
              </a:rPr>
              <a:t>:</a:t>
            </a:r>
          </a:p>
          <a:p>
            <a:r>
              <a:rPr lang="ru-RU" sz="1200" dirty="0" smtClean="0">
                <a:solidFill>
                  <a:schemeClr val="accent1">
                    <a:lumMod val="25000"/>
                  </a:schemeClr>
                </a:solidFill>
              </a:rPr>
              <a:t>-</a:t>
            </a:r>
            <a:r>
              <a:rPr lang="ru-RU" sz="1200" i="1" u="sng" dirty="0" smtClean="0">
                <a:solidFill>
                  <a:schemeClr val="accent1">
                    <a:lumMod val="25000"/>
                  </a:schemeClr>
                </a:solidFill>
              </a:rPr>
              <a:t> </a:t>
            </a:r>
            <a:r>
              <a:rPr lang="ru-RU" sz="1200" dirty="0" smtClean="0"/>
              <a:t>выполнение требований, установленных Федеральным законом Российской Федерации от 23 ноября 2009 г. № 261-ФЗ «Об энергосбережении и о повышении энергетической эффективности и о внесении изменений в отдельные законодательные акты Российской Федерации»; </a:t>
            </a:r>
          </a:p>
          <a:p>
            <a:r>
              <a:rPr lang="ru-RU" sz="1200" dirty="0" smtClean="0"/>
              <a:t>- повышение энергетической эффективности экономики муниципального образования «Демидовский район» Смоленской области;</a:t>
            </a:r>
          </a:p>
          <a:p>
            <a:r>
              <a:rPr lang="ru-RU" sz="1200" dirty="0" smtClean="0"/>
              <a:t>- обеспечение системности и комплексности при проведении мероприятий по энергосбережению.</a:t>
            </a:r>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smtClean="0"/>
              <a:t>-реализация организационных мероприятий по энергосбережению и повышению энергетической эффективности;</a:t>
            </a:r>
          </a:p>
          <a:p>
            <a:r>
              <a:rPr lang="ru-RU" sz="1200" dirty="0" smtClean="0"/>
              <a:t>- повышение эффективности системы теплоснабжения, электроснабжения, водоснабжения и водоотведения;</a:t>
            </a:r>
          </a:p>
          <a:p>
            <a:r>
              <a:rPr lang="ru-RU" sz="1200" dirty="0" smtClean="0"/>
              <a:t>- внедрение новых энергосберегающих технологий, оборудования и материалов   в муниципальных учреждениях;</a:t>
            </a:r>
          </a:p>
          <a:p>
            <a:r>
              <a:rPr lang="ru-RU" sz="1200" dirty="0" smtClean="0"/>
              <a:t>- снижение потерь в сетях </a:t>
            </a:r>
            <a:r>
              <a:rPr lang="ru-RU" sz="1200" dirty="0" err="1" smtClean="0"/>
              <a:t>электро</a:t>
            </a:r>
            <a:r>
              <a:rPr lang="ru-RU" sz="1200" dirty="0" smtClean="0"/>
              <a:t>-, тепло- и водоснабжения;</a:t>
            </a:r>
          </a:p>
          <a:p>
            <a:r>
              <a:rPr lang="ru-RU" sz="1200" dirty="0" smtClean="0"/>
              <a:t>- создание условий для привлечения инвестиций в целях внедрения энергосберегающих технологий, в том числе и на рынке </a:t>
            </a:r>
            <a:r>
              <a:rPr lang="ru-RU" sz="1200" dirty="0" err="1" smtClean="0"/>
              <a:t>энергосервисных</a:t>
            </a:r>
            <a:r>
              <a:rPr lang="ru-RU" sz="1200" dirty="0" smtClean="0"/>
              <a:t> услуг;</a:t>
            </a:r>
          </a:p>
          <a:p>
            <a:r>
              <a:rPr lang="ru-RU" sz="1200" dirty="0" smtClean="0"/>
              <a:t>- обновление основных производственных фондов экономики на базе новых </a:t>
            </a:r>
            <a:r>
              <a:rPr lang="ru-RU" sz="1200" dirty="0" err="1" smtClean="0"/>
              <a:t>энерго</a:t>
            </a:r>
            <a:r>
              <a:rPr lang="ru-RU" sz="1200" dirty="0" smtClean="0"/>
              <a:t>- и ресурсосберегающих технологий и оборудования, автоматизированных систем и информатики.</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304058819"/>
              </p:ext>
            </p:extLst>
          </p:nvPr>
        </p:nvGraphicFramePr>
        <p:xfrm>
          <a:off x="4328498" y="1916832"/>
          <a:ext cx="4645752" cy="1249680"/>
        </p:xfrm>
        <a:graphic>
          <a:graphicData uri="http://schemas.openxmlformats.org/drawingml/2006/table">
            <a:tbl>
              <a:tblPr firstRow="1" bandRow="1">
                <a:tableStyleId>{5C22544A-7EE6-4342-B048-85BDC9FD1C3A}</a:tableStyleId>
              </a:tblPr>
              <a:tblGrid>
                <a:gridCol w="2322875"/>
                <a:gridCol w="708694"/>
                <a:gridCol w="863008"/>
                <a:gridCol w="751175"/>
              </a:tblGrid>
              <a:tr h="159228">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645400">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«Энергосбережение и повышение энергетической эффективности в муниципальных учреждениях и иных организациях с участием муниципального образования»</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689,0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950,0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950,0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02462" y="1612723"/>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20688"/>
            <a:ext cx="4321999" cy="5324535"/>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«Разработка проектов генеральных планов и правил землепользования и застройки сельских поселений Демидовского района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Цели программы </a:t>
            </a:r>
            <a:r>
              <a:rPr lang="ru-RU" sz="1200" dirty="0" smtClean="0">
                <a:solidFill>
                  <a:schemeClr val="accent1">
                    <a:lumMod val="25000"/>
                  </a:schemeClr>
                </a:solidFill>
              </a:rPr>
              <a:t>:</a:t>
            </a:r>
          </a:p>
          <a:p>
            <a:r>
              <a:rPr lang="ru-RU" sz="1200" dirty="0"/>
              <a:t>обеспечение населенных пунктов  сельских поселений Демидовского района Смоленской области предпосылками для устойчивого развития, формирования благоприятной среды жизнедеятельности, экологической безопасности, надежности транспортной и инженерной инфраструктур, комплексности решений жилищной программы, эффективности использования производственных территорий, культурной преемственности градостроительных решений, эстетической выразительности.</a:t>
            </a:r>
          </a:p>
          <a:p>
            <a:endParaRPr lang="ru-RU" sz="1200" i="1" u="sng" dirty="0" smtClean="0">
              <a:solidFill>
                <a:schemeClr val="accent1">
                  <a:lumMod val="25000"/>
                </a:schemeClr>
              </a:solidFill>
            </a:endParaRPr>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a:t>обеспечить населенные пункты сельских поселений Демидовского района Смоленской области современной градостроительной документацией, картографической информацией, информацией о территориальном планировании и градостроительном развитии, и на их основе, нормативными правовыми актами по градостроительному регулированию застройки сельских поселений Демидовского района Смоленской области</a:t>
            </a: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4290560043"/>
              </p:ext>
            </p:extLst>
          </p:nvPr>
        </p:nvGraphicFramePr>
        <p:xfrm>
          <a:off x="4327307" y="2033275"/>
          <a:ext cx="4608512" cy="1249680"/>
        </p:xfrm>
        <a:graphic>
          <a:graphicData uri="http://schemas.openxmlformats.org/drawingml/2006/table">
            <a:tbl>
              <a:tblPr firstRow="1" bandRow="1">
                <a:tableStyleId>{5C22544A-7EE6-4342-B048-85BDC9FD1C3A}</a:tableStyleId>
              </a:tblPr>
              <a:tblGrid>
                <a:gridCol w="2304256"/>
                <a:gridCol w="703013"/>
                <a:gridCol w="856090"/>
                <a:gridCol w="745153"/>
              </a:tblGrid>
              <a:tr h="202399">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690847">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«Разработка  генерального плана, правил землепользования и застройки  сельских поселений Демидовского района Смоленской области и их актуализация»</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420,0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402,5</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77,4</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028384" y="1756452"/>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extLst>
      <p:ext uri="{BB962C8B-B14F-4D97-AF65-F5344CB8AC3E}">
        <p14:creationId xmlns:p14="http://schemas.microsoft.com/office/powerpoint/2010/main" val="3428555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63" descr="ogoom"/>
          <p:cNvPicPr>
            <a:picLocks noGrp="1" noChangeAspect="1" noChangeArrowheads="1"/>
          </p:cNvPicPr>
          <p:nvPr>
            <p:ph type="title" idx="4294967295"/>
          </p:nvPr>
        </p:nvPicPr>
        <p:blipFill>
          <a:blip r:embed="rId2" cstate="print"/>
          <a:srcRect/>
          <a:stretch>
            <a:fillRect/>
          </a:stretch>
        </p:blipFill>
        <p:spPr>
          <a:xfrm>
            <a:off x="7998087" y="425005"/>
            <a:ext cx="1150937" cy="954087"/>
          </a:xfrm>
        </p:spPr>
      </p:pic>
      <p:sp>
        <p:nvSpPr>
          <p:cNvPr id="59394" name="Text Box 65"/>
          <p:cNvSpPr txBox="1">
            <a:spLocks noChangeArrowheads="1"/>
          </p:cNvSpPr>
          <p:nvPr/>
        </p:nvSpPr>
        <p:spPr bwMode="auto">
          <a:xfrm>
            <a:off x="5811838" y="0"/>
            <a:ext cx="1233487" cy="304800"/>
          </a:xfrm>
          <a:prstGeom prst="rect">
            <a:avLst/>
          </a:prstGeom>
          <a:noFill/>
          <a:ln w="9525">
            <a:noFill/>
            <a:miter lim="800000"/>
            <a:headEnd/>
            <a:tailEnd/>
          </a:ln>
        </p:spPr>
        <p:txBody>
          <a:bodyPr>
            <a:spAutoFit/>
          </a:bodyPr>
          <a:lstStyle/>
          <a:p>
            <a:endParaRPr lang="ru-RU"/>
          </a:p>
        </p:txBody>
      </p:sp>
      <p:sp>
        <p:nvSpPr>
          <p:cNvPr id="59395" name="Text Box 66"/>
          <p:cNvSpPr txBox="1">
            <a:spLocks noChangeArrowheads="1"/>
          </p:cNvSpPr>
          <p:nvPr/>
        </p:nvSpPr>
        <p:spPr bwMode="auto">
          <a:xfrm>
            <a:off x="156025" y="523935"/>
            <a:ext cx="3168650" cy="433387"/>
          </a:xfrm>
          <a:prstGeom prst="rect">
            <a:avLst/>
          </a:prstGeom>
          <a:noFill/>
          <a:ln w="9525">
            <a:noFill/>
            <a:miter lim="800000"/>
            <a:headEnd/>
            <a:tailEnd/>
          </a:ln>
        </p:spPr>
        <p:txBody>
          <a:bodyPr/>
          <a:lstStyle/>
          <a:p>
            <a:pPr algn="r"/>
            <a:r>
              <a:rPr lang="en-US" sz="2400" b="1" dirty="0">
                <a:solidFill>
                  <a:srgbClr val="000066"/>
                </a:solidFill>
              </a:rPr>
              <a:t>@ </a:t>
            </a:r>
            <a:r>
              <a:rPr lang="ru-RU" sz="2400" b="1" dirty="0">
                <a:solidFill>
                  <a:srgbClr val="000066"/>
                </a:solidFill>
              </a:rPr>
              <a:t>какие </a:t>
            </a:r>
            <a:r>
              <a:rPr lang="ru-RU" sz="2400" b="1" dirty="0" smtClean="0">
                <a:solidFill>
                  <a:srgbClr val="000066"/>
                </a:solidFill>
              </a:rPr>
              <a:t>бывают    бюджеты</a:t>
            </a:r>
            <a:r>
              <a:rPr lang="ru-RU" sz="2400" b="1" dirty="0">
                <a:solidFill>
                  <a:srgbClr val="000066"/>
                </a:solidFill>
              </a:rPr>
              <a:t>?</a:t>
            </a:r>
          </a:p>
        </p:txBody>
      </p:sp>
      <p:sp>
        <p:nvSpPr>
          <p:cNvPr id="59396" name="Oval 68"/>
          <p:cNvSpPr>
            <a:spLocks noChangeArrowheads="1"/>
          </p:cNvSpPr>
          <p:nvPr/>
        </p:nvSpPr>
        <p:spPr bwMode="auto">
          <a:xfrm>
            <a:off x="315913" y="1241425"/>
            <a:ext cx="1981200" cy="841375"/>
          </a:xfrm>
          <a:prstGeom prst="ellipse">
            <a:avLst/>
          </a:prstGeom>
          <a:solidFill>
            <a:srgbClr val="CCFFCC"/>
          </a:solidFill>
          <a:ln w="9525">
            <a:solidFill>
              <a:srgbClr val="000000"/>
            </a:solidFill>
            <a:round/>
            <a:headEnd/>
            <a:tailEnd/>
          </a:ln>
        </p:spPr>
        <p:txBody>
          <a:bodyPr/>
          <a:lstStyle/>
          <a:p>
            <a:endParaRPr lang="ru-RU"/>
          </a:p>
        </p:txBody>
      </p:sp>
      <p:sp>
        <p:nvSpPr>
          <p:cNvPr id="59397" name="Text Box 69"/>
          <p:cNvSpPr txBox="1">
            <a:spLocks noChangeArrowheads="1"/>
          </p:cNvSpPr>
          <p:nvPr/>
        </p:nvSpPr>
        <p:spPr bwMode="auto">
          <a:xfrm>
            <a:off x="539750" y="1412875"/>
            <a:ext cx="1584325" cy="250825"/>
          </a:xfrm>
          <a:prstGeom prst="rect">
            <a:avLst/>
          </a:prstGeom>
          <a:solidFill>
            <a:srgbClr val="CCFFCC"/>
          </a:solidFill>
          <a:ln w="9525">
            <a:noFill/>
            <a:miter lim="800000"/>
            <a:headEnd/>
            <a:tailEnd/>
          </a:ln>
        </p:spPr>
        <p:txBody>
          <a:bodyPr/>
          <a:lstStyle/>
          <a:p>
            <a:pPr algn="ctr"/>
            <a:r>
              <a:rPr lang="ru-RU" b="1">
                <a:solidFill>
                  <a:srgbClr val="008000"/>
                </a:solidFill>
              </a:rPr>
              <a:t>Семейные бюджеты</a:t>
            </a:r>
            <a:endParaRPr lang="ru-RU"/>
          </a:p>
        </p:txBody>
      </p:sp>
      <p:sp>
        <p:nvSpPr>
          <p:cNvPr id="59398" name="Oval 71"/>
          <p:cNvSpPr>
            <a:spLocks noChangeArrowheads="1"/>
          </p:cNvSpPr>
          <p:nvPr/>
        </p:nvSpPr>
        <p:spPr bwMode="auto">
          <a:xfrm>
            <a:off x="6877050" y="1196975"/>
            <a:ext cx="1981200" cy="841375"/>
          </a:xfrm>
          <a:prstGeom prst="ellipse">
            <a:avLst/>
          </a:prstGeom>
          <a:solidFill>
            <a:srgbClr val="CCFFCC"/>
          </a:solidFill>
          <a:ln w="9525">
            <a:solidFill>
              <a:srgbClr val="000000"/>
            </a:solidFill>
            <a:round/>
            <a:headEnd/>
            <a:tailEnd/>
          </a:ln>
        </p:spPr>
        <p:txBody>
          <a:bodyPr/>
          <a:lstStyle/>
          <a:p>
            <a:endParaRPr lang="ru-RU"/>
          </a:p>
        </p:txBody>
      </p:sp>
      <p:sp>
        <p:nvSpPr>
          <p:cNvPr id="59399" name="Text Box 72"/>
          <p:cNvSpPr txBox="1">
            <a:spLocks noChangeArrowheads="1"/>
          </p:cNvSpPr>
          <p:nvPr/>
        </p:nvSpPr>
        <p:spPr bwMode="auto">
          <a:xfrm>
            <a:off x="7019925" y="1268413"/>
            <a:ext cx="1800225" cy="681037"/>
          </a:xfrm>
          <a:prstGeom prst="rect">
            <a:avLst/>
          </a:prstGeom>
          <a:noFill/>
          <a:ln w="9525">
            <a:noFill/>
            <a:miter lim="800000"/>
            <a:headEnd/>
            <a:tailEnd/>
          </a:ln>
        </p:spPr>
        <p:txBody>
          <a:bodyPr/>
          <a:lstStyle/>
          <a:p>
            <a:pPr algn="ctr"/>
            <a:r>
              <a:rPr lang="ru-RU" b="1">
                <a:solidFill>
                  <a:srgbClr val="008000"/>
                </a:solidFill>
              </a:rPr>
              <a:t>Бюджеты предприятий, организаций</a:t>
            </a:r>
            <a:endParaRPr lang="ru-RU"/>
          </a:p>
        </p:txBody>
      </p:sp>
      <p:sp>
        <p:nvSpPr>
          <p:cNvPr id="59400" name="AutoShape 74"/>
          <p:cNvSpPr>
            <a:spLocks noChangeArrowheads="1"/>
          </p:cNvSpPr>
          <p:nvPr/>
        </p:nvSpPr>
        <p:spPr bwMode="auto">
          <a:xfrm>
            <a:off x="2987675" y="1704975"/>
            <a:ext cx="2824163" cy="549275"/>
          </a:xfrm>
          <a:prstGeom prst="flowChartAlternateProcess">
            <a:avLst/>
          </a:prstGeom>
          <a:solidFill>
            <a:srgbClr val="99CCFF"/>
          </a:solidFill>
          <a:ln w="9525">
            <a:solidFill>
              <a:srgbClr val="000000"/>
            </a:solidFill>
            <a:miter lim="800000"/>
            <a:headEnd/>
            <a:tailEnd/>
          </a:ln>
        </p:spPr>
        <p:txBody>
          <a:bodyPr/>
          <a:lstStyle/>
          <a:p>
            <a:endParaRPr lang="ru-RU"/>
          </a:p>
        </p:txBody>
      </p:sp>
      <p:sp>
        <p:nvSpPr>
          <p:cNvPr id="59401" name="Text Box 75"/>
          <p:cNvSpPr txBox="1">
            <a:spLocks noChangeArrowheads="1"/>
          </p:cNvSpPr>
          <p:nvPr/>
        </p:nvSpPr>
        <p:spPr bwMode="auto">
          <a:xfrm>
            <a:off x="3206750" y="1700213"/>
            <a:ext cx="2428875" cy="504825"/>
          </a:xfrm>
          <a:prstGeom prst="rect">
            <a:avLst/>
          </a:prstGeom>
          <a:noFill/>
          <a:ln w="9525">
            <a:noFill/>
            <a:miter lim="800000"/>
            <a:headEnd/>
            <a:tailEnd/>
          </a:ln>
        </p:spPr>
        <p:txBody>
          <a:bodyPr/>
          <a:lstStyle/>
          <a:p>
            <a:pPr algn="ctr"/>
            <a:r>
              <a:rPr lang="ru-RU" b="1"/>
              <a:t>Бюджетная система Российской Федерации</a:t>
            </a:r>
            <a:endParaRPr lang="ru-RU"/>
          </a:p>
        </p:txBody>
      </p:sp>
      <p:sp>
        <p:nvSpPr>
          <p:cNvPr id="59402" name="AutoShape 77"/>
          <p:cNvSpPr>
            <a:spLocks noChangeArrowheads="1"/>
          </p:cNvSpPr>
          <p:nvPr/>
        </p:nvSpPr>
        <p:spPr bwMode="auto">
          <a:xfrm>
            <a:off x="3203575" y="2533650"/>
            <a:ext cx="2376488" cy="750888"/>
          </a:xfrm>
          <a:prstGeom prst="flowChartAlternateProcess">
            <a:avLst/>
          </a:prstGeom>
          <a:solidFill>
            <a:srgbClr val="CC99FF"/>
          </a:solidFill>
          <a:ln w="9525">
            <a:solidFill>
              <a:srgbClr val="000000"/>
            </a:solidFill>
            <a:miter lim="800000"/>
            <a:headEnd/>
            <a:tailEnd/>
          </a:ln>
        </p:spPr>
        <p:txBody>
          <a:bodyPr/>
          <a:lstStyle/>
          <a:p>
            <a:endParaRPr lang="ru-RU"/>
          </a:p>
        </p:txBody>
      </p:sp>
      <p:sp>
        <p:nvSpPr>
          <p:cNvPr id="59403" name="Text Box 78"/>
          <p:cNvSpPr txBox="1">
            <a:spLocks noChangeArrowheads="1"/>
          </p:cNvSpPr>
          <p:nvPr/>
        </p:nvSpPr>
        <p:spPr bwMode="auto">
          <a:xfrm>
            <a:off x="3276600" y="2565400"/>
            <a:ext cx="2263775" cy="661988"/>
          </a:xfrm>
          <a:prstGeom prst="rect">
            <a:avLst/>
          </a:prstGeom>
          <a:solidFill>
            <a:srgbClr val="CC99FF"/>
          </a:solidFill>
          <a:ln w="9525">
            <a:noFill/>
            <a:miter lim="800000"/>
            <a:headEnd/>
            <a:tailEnd/>
          </a:ln>
        </p:spPr>
        <p:txBody>
          <a:bodyPr/>
          <a:lstStyle/>
          <a:p>
            <a:pPr algn="ctr"/>
            <a:r>
              <a:rPr lang="ru-RU" b="1" dirty="0"/>
              <a:t>Консолидированный Бюджет Российской Федерации</a:t>
            </a:r>
            <a:endParaRPr lang="ru-RU" dirty="0"/>
          </a:p>
        </p:txBody>
      </p:sp>
      <p:sp>
        <p:nvSpPr>
          <p:cNvPr id="59404" name="AutoShape 80"/>
          <p:cNvSpPr>
            <a:spLocks noChangeArrowheads="1"/>
          </p:cNvSpPr>
          <p:nvPr/>
        </p:nvSpPr>
        <p:spPr bwMode="auto">
          <a:xfrm>
            <a:off x="3348038" y="3573463"/>
            <a:ext cx="2016125" cy="1008062"/>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05" name="Text Box 81"/>
          <p:cNvSpPr txBox="1">
            <a:spLocks noChangeArrowheads="1"/>
          </p:cNvSpPr>
          <p:nvPr/>
        </p:nvSpPr>
        <p:spPr bwMode="auto">
          <a:xfrm>
            <a:off x="3419475" y="3644900"/>
            <a:ext cx="1873250" cy="863600"/>
          </a:xfrm>
          <a:prstGeom prst="rect">
            <a:avLst/>
          </a:prstGeom>
          <a:solidFill>
            <a:srgbClr val="00CCFF"/>
          </a:solidFill>
          <a:ln w="9525">
            <a:noFill/>
            <a:miter lim="800000"/>
            <a:headEnd/>
            <a:tailEnd/>
          </a:ln>
        </p:spPr>
        <p:txBody>
          <a:bodyPr/>
          <a:lstStyle/>
          <a:p>
            <a:pPr algn="ctr"/>
            <a:r>
              <a:rPr lang="ru-RU" b="1" dirty="0"/>
              <a:t>Бюджеты государственных</a:t>
            </a:r>
          </a:p>
          <a:p>
            <a:pPr algn="ctr"/>
            <a:r>
              <a:rPr lang="ru-RU" b="1" dirty="0"/>
              <a:t>внебюджетных фондов</a:t>
            </a:r>
            <a:endParaRPr lang="ru-RU" dirty="0"/>
          </a:p>
        </p:txBody>
      </p:sp>
      <p:sp>
        <p:nvSpPr>
          <p:cNvPr id="59406" name="Oval 82"/>
          <p:cNvSpPr>
            <a:spLocks noChangeArrowheads="1"/>
          </p:cNvSpPr>
          <p:nvPr/>
        </p:nvSpPr>
        <p:spPr bwMode="auto">
          <a:xfrm flipV="1">
            <a:off x="3995738" y="2205038"/>
            <a:ext cx="668337" cy="636587"/>
          </a:xfrm>
          <a:prstGeom prst="ellipse">
            <a:avLst/>
          </a:prstGeom>
          <a:noFill/>
          <a:ln w="9525">
            <a:noFill/>
            <a:round/>
            <a:headEnd/>
            <a:tailEnd/>
          </a:ln>
        </p:spPr>
        <p:txBody>
          <a:bodyPr/>
          <a:lstStyle/>
          <a:p>
            <a:pPr algn="ctr"/>
            <a:r>
              <a:rPr lang="ru-RU" sz="3600" b="1"/>
              <a:t>=</a:t>
            </a:r>
            <a:endParaRPr lang="ru-RU"/>
          </a:p>
        </p:txBody>
      </p:sp>
      <p:sp>
        <p:nvSpPr>
          <p:cNvPr id="59407" name="Oval 83"/>
          <p:cNvSpPr>
            <a:spLocks noChangeArrowheads="1"/>
          </p:cNvSpPr>
          <p:nvPr/>
        </p:nvSpPr>
        <p:spPr bwMode="auto">
          <a:xfrm flipV="1">
            <a:off x="4067175" y="3213100"/>
            <a:ext cx="666750" cy="636588"/>
          </a:xfrm>
          <a:prstGeom prst="ellipse">
            <a:avLst/>
          </a:prstGeom>
          <a:noFill/>
          <a:ln w="9525">
            <a:noFill/>
            <a:round/>
            <a:headEnd/>
            <a:tailEnd/>
          </a:ln>
        </p:spPr>
        <p:txBody>
          <a:bodyPr/>
          <a:lstStyle/>
          <a:p>
            <a:pPr algn="ctr"/>
            <a:r>
              <a:rPr lang="ru-RU" sz="3600" b="1"/>
              <a:t>+</a:t>
            </a:r>
            <a:endParaRPr lang="ru-RU"/>
          </a:p>
        </p:txBody>
      </p:sp>
      <p:sp>
        <p:nvSpPr>
          <p:cNvPr id="59408" name="AutoShape 85"/>
          <p:cNvSpPr>
            <a:spLocks noChangeArrowheads="1"/>
          </p:cNvSpPr>
          <p:nvPr/>
        </p:nvSpPr>
        <p:spPr bwMode="auto">
          <a:xfrm>
            <a:off x="4356100" y="5157788"/>
            <a:ext cx="1422400" cy="1543050"/>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09" name="Text Box 86"/>
          <p:cNvSpPr txBox="1">
            <a:spLocks noChangeArrowheads="1"/>
          </p:cNvSpPr>
          <p:nvPr/>
        </p:nvSpPr>
        <p:spPr bwMode="auto">
          <a:xfrm>
            <a:off x="4427538" y="5229225"/>
            <a:ext cx="1258887" cy="1235075"/>
          </a:xfrm>
          <a:prstGeom prst="rect">
            <a:avLst/>
          </a:prstGeom>
          <a:solidFill>
            <a:srgbClr val="00CCFF"/>
          </a:solidFill>
          <a:ln w="9525">
            <a:noFill/>
            <a:miter lim="800000"/>
            <a:headEnd/>
            <a:tailEnd/>
          </a:ln>
        </p:spPr>
        <p:txBody>
          <a:bodyPr/>
          <a:lstStyle/>
          <a:p>
            <a:pPr algn="ctr"/>
            <a:r>
              <a:rPr lang="ru-RU" b="1" dirty="0"/>
              <a:t>Государственные</a:t>
            </a:r>
          </a:p>
          <a:p>
            <a:pPr algn="ctr"/>
            <a:r>
              <a:rPr lang="ru-RU" b="1" dirty="0"/>
              <a:t>внебюджетные фонды</a:t>
            </a:r>
          </a:p>
          <a:p>
            <a:pPr algn="ctr"/>
            <a:r>
              <a:rPr lang="ru-RU" b="1" dirty="0"/>
              <a:t>Российской Федерации</a:t>
            </a:r>
            <a:endParaRPr lang="ru-RU" dirty="0"/>
          </a:p>
        </p:txBody>
      </p:sp>
      <p:sp>
        <p:nvSpPr>
          <p:cNvPr id="59410" name="AutoShape 88"/>
          <p:cNvSpPr>
            <a:spLocks noChangeArrowheads="1"/>
          </p:cNvSpPr>
          <p:nvPr/>
        </p:nvSpPr>
        <p:spPr bwMode="auto">
          <a:xfrm>
            <a:off x="2700338" y="5157788"/>
            <a:ext cx="1584325" cy="1511300"/>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11" name="Text Box 89"/>
          <p:cNvSpPr txBox="1">
            <a:spLocks noChangeArrowheads="1"/>
          </p:cNvSpPr>
          <p:nvPr/>
        </p:nvSpPr>
        <p:spPr bwMode="auto">
          <a:xfrm>
            <a:off x="2771775" y="5300663"/>
            <a:ext cx="1403350" cy="1277937"/>
          </a:xfrm>
          <a:prstGeom prst="rect">
            <a:avLst/>
          </a:prstGeom>
          <a:solidFill>
            <a:srgbClr val="00CCFF"/>
          </a:solidFill>
          <a:ln w="9525">
            <a:noFill/>
            <a:miter lim="800000"/>
            <a:headEnd/>
            <a:tailEnd/>
          </a:ln>
        </p:spPr>
        <p:txBody>
          <a:bodyPr/>
          <a:lstStyle/>
          <a:p>
            <a:pPr algn="ctr"/>
            <a:r>
              <a:rPr lang="ru-RU" b="1" dirty="0"/>
              <a:t>Территориальные фонды обязательного медицинского страхования</a:t>
            </a:r>
            <a:endParaRPr lang="ru-RU" dirty="0"/>
          </a:p>
        </p:txBody>
      </p:sp>
      <p:sp>
        <p:nvSpPr>
          <p:cNvPr id="59412" name="AutoShape 91"/>
          <p:cNvSpPr>
            <a:spLocks noChangeArrowheads="1"/>
          </p:cNvSpPr>
          <p:nvPr/>
        </p:nvSpPr>
        <p:spPr bwMode="auto">
          <a:xfrm>
            <a:off x="107950" y="2636838"/>
            <a:ext cx="2519363" cy="504825"/>
          </a:xfrm>
          <a:prstGeom prst="flowChartAlternateProcess">
            <a:avLst/>
          </a:prstGeom>
          <a:solidFill>
            <a:srgbClr val="FF0000"/>
          </a:solidFill>
          <a:ln w="9525">
            <a:solidFill>
              <a:srgbClr val="000000"/>
            </a:solidFill>
            <a:miter lim="800000"/>
            <a:headEnd/>
            <a:tailEnd/>
          </a:ln>
        </p:spPr>
        <p:txBody>
          <a:bodyPr/>
          <a:lstStyle/>
          <a:p>
            <a:endParaRPr lang="ru-RU"/>
          </a:p>
        </p:txBody>
      </p:sp>
      <p:sp>
        <p:nvSpPr>
          <p:cNvPr id="59413" name="Text Box 92"/>
          <p:cNvSpPr txBox="1">
            <a:spLocks noChangeArrowheads="1"/>
          </p:cNvSpPr>
          <p:nvPr/>
        </p:nvSpPr>
        <p:spPr bwMode="auto">
          <a:xfrm>
            <a:off x="233363" y="2686050"/>
            <a:ext cx="2232025" cy="427038"/>
          </a:xfrm>
          <a:prstGeom prst="rect">
            <a:avLst/>
          </a:prstGeom>
          <a:noFill/>
          <a:ln w="9525">
            <a:noFill/>
            <a:miter lim="800000"/>
            <a:headEnd/>
            <a:tailEnd/>
          </a:ln>
        </p:spPr>
        <p:txBody>
          <a:bodyPr/>
          <a:lstStyle/>
          <a:p>
            <a:pPr algn="ctr"/>
            <a:r>
              <a:rPr lang="ru-RU" b="1"/>
              <a:t>Федеральный бюджет</a:t>
            </a:r>
            <a:endParaRPr lang="ru-RU"/>
          </a:p>
        </p:txBody>
      </p:sp>
      <p:sp>
        <p:nvSpPr>
          <p:cNvPr id="59414" name="AutoShape 94"/>
          <p:cNvSpPr>
            <a:spLocks noChangeArrowheads="1"/>
          </p:cNvSpPr>
          <p:nvPr/>
        </p:nvSpPr>
        <p:spPr bwMode="auto">
          <a:xfrm>
            <a:off x="6227763" y="2133600"/>
            <a:ext cx="2808287" cy="790575"/>
          </a:xfrm>
          <a:prstGeom prst="flowChartAlternateProcess">
            <a:avLst/>
          </a:prstGeom>
          <a:solidFill>
            <a:srgbClr val="CC99FF"/>
          </a:solidFill>
          <a:ln w="9525">
            <a:solidFill>
              <a:srgbClr val="000000"/>
            </a:solidFill>
            <a:miter lim="800000"/>
            <a:headEnd/>
            <a:tailEnd/>
          </a:ln>
        </p:spPr>
        <p:txBody>
          <a:bodyPr/>
          <a:lstStyle/>
          <a:p>
            <a:pPr algn="ctr"/>
            <a:r>
              <a:rPr lang="ru-RU" b="1"/>
              <a:t>Консолидированные бюджеты субъектов Российской Федерации</a:t>
            </a:r>
          </a:p>
        </p:txBody>
      </p:sp>
      <p:sp>
        <p:nvSpPr>
          <p:cNvPr id="59415" name="AutoShape 97"/>
          <p:cNvSpPr>
            <a:spLocks noChangeArrowheads="1"/>
          </p:cNvSpPr>
          <p:nvPr/>
        </p:nvSpPr>
        <p:spPr bwMode="auto">
          <a:xfrm>
            <a:off x="5867400" y="4652963"/>
            <a:ext cx="3168650" cy="576262"/>
          </a:xfrm>
          <a:prstGeom prst="flowChartAlternateProcess">
            <a:avLst/>
          </a:prstGeom>
          <a:solidFill>
            <a:srgbClr val="CC99FF"/>
          </a:solidFill>
          <a:ln w="9525">
            <a:solidFill>
              <a:srgbClr val="000000"/>
            </a:solidFill>
            <a:miter lim="800000"/>
            <a:headEnd/>
            <a:tailEnd/>
          </a:ln>
        </p:spPr>
        <p:txBody>
          <a:bodyPr/>
          <a:lstStyle/>
          <a:p>
            <a:endParaRPr lang="ru-RU"/>
          </a:p>
        </p:txBody>
      </p:sp>
      <p:sp>
        <p:nvSpPr>
          <p:cNvPr id="59416" name="Text Box 98"/>
          <p:cNvSpPr txBox="1">
            <a:spLocks noChangeArrowheads="1"/>
          </p:cNvSpPr>
          <p:nvPr/>
        </p:nvSpPr>
        <p:spPr bwMode="auto">
          <a:xfrm>
            <a:off x="5940425" y="4724400"/>
            <a:ext cx="3024188" cy="360363"/>
          </a:xfrm>
          <a:prstGeom prst="rect">
            <a:avLst/>
          </a:prstGeom>
          <a:solidFill>
            <a:srgbClr val="CC99FF"/>
          </a:solidFill>
          <a:ln w="9525">
            <a:noFill/>
            <a:miter lim="800000"/>
            <a:headEnd/>
            <a:tailEnd/>
          </a:ln>
        </p:spPr>
        <p:txBody>
          <a:bodyPr/>
          <a:lstStyle/>
          <a:p>
            <a:pPr algn="ctr"/>
            <a:r>
              <a:rPr lang="ru-RU" b="1"/>
              <a:t>Консолидированные бюджеты</a:t>
            </a:r>
          </a:p>
          <a:p>
            <a:pPr algn="ctr"/>
            <a:r>
              <a:rPr lang="ru-RU" b="1"/>
              <a:t>муниципальных районов</a:t>
            </a:r>
            <a:endParaRPr lang="ru-RU"/>
          </a:p>
        </p:txBody>
      </p:sp>
      <p:sp>
        <p:nvSpPr>
          <p:cNvPr id="59417" name="AutoShape 99"/>
          <p:cNvSpPr>
            <a:spLocks noChangeArrowheads="1"/>
          </p:cNvSpPr>
          <p:nvPr/>
        </p:nvSpPr>
        <p:spPr bwMode="auto">
          <a:xfrm>
            <a:off x="3563938" y="4581525"/>
            <a:ext cx="138112" cy="577850"/>
          </a:xfrm>
          <a:prstGeom prst="upArrow">
            <a:avLst>
              <a:gd name="adj1" fmla="val 50000"/>
              <a:gd name="adj2" fmla="val 104598"/>
            </a:avLst>
          </a:prstGeom>
          <a:solidFill>
            <a:srgbClr val="0000FF"/>
          </a:solidFill>
          <a:ln w="9525">
            <a:solidFill>
              <a:srgbClr val="000000"/>
            </a:solidFill>
            <a:miter lim="800000"/>
            <a:headEnd/>
            <a:tailEnd/>
          </a:ln>
        </p:spPr>
        <p:txBody>
          <a:bodyPr/>
          <a:lstStyle/>
          <a:p>
            <a:endParaRPr lang="ru-RU"/>
          </a:p>
        </p:txBody>
      </p:sp>
      <p:sp>
        <p:nvSpPr>
          <p:cNvPr id="59418" name="AutoShape 100"/>
          <p:cNvSpPr>
            <a:spLocks noChangeArrowheads="1"/>
          </p:cNvSpPr>
          <p:nvPr/>
        </p:nvSpPr>
        <p:spPr bwMode="auto">
          <a:xfrm>
            <a:off x="5076825" y="4581525"/>
            <a:ext cx="138113" cy="552450"/>
          </a:xfrm>
          <a:prstGeom prst="upArrow">
            <a:avLst>
              <a:gd name="adj1" fmla="val 50000"/>
              <a:gd name="adj2" fmla="val 100000"/>
            </a:avLst>
          </a:prstGeom>
          <a:solidFill>
            <a:srgbClr val="0000FF"/>
          </a:solidFill>
          <a:ln w="9525">
            <a:solidFill>
              <a:srgbClr val="000000"/>
            </a:solidFill>
            <a:miter lim="800000"/>
            <a:headEnd/>
            <a:tailEnd/>
          </a:ln>
        </p:spPr>
        <p:txBody>
          <a:bodyPr/>
          <a:lstStyle/>
          <a:p>
            <a:endParaRPr lang="ru-RU"/>
          </a:p>
        </p:txBody>
      </p:sp>
      <p:sp>
        <p:nvSpPr>
          <p:cNvPr id="59419" name="AutoShape 101"/>
          <p:cNvSpPr>
            <a:spLocks noChangeArrowheads="1"/>
          </p:cNvSpPr>
          <p:nvPr/>
        </p:nvSpPr>
        <p:spPr bwMode="auto">
          <a:xfrm>
            <a:off x="2627313" y="2852738"/>
            <a:ext cx="576262" cy="144462"/>
          </a:xfrm>
          <a:prstGeom prst="rightArrow">
            <a:avLst>
              <a:gd name="adj1" fmla="val 50000"/>
              <a:gd name="adj2" fmla="val 99726"/>
            </a:avLst>
          </a:prstGeom>
          <a:solidFill>
            <a:srgbClr val="FF0000"/>
          </a:solidFill>
          <a:ln w="9525">
            <a:solidFill>
              <a:srgbClr val="000000"/>
            </a:solidFill>
            <a:miter lim="800000"/>
            <a:headEnd/>
            <a:tailEnd/>
          </a:ln>
        </p:spPr>
        <p:txBody>
          <a:bodyPr/>
          <a:lstStyle/>
          <a:p>
            <a:endParaRPr lang="ru-RU"/>
          </a:p>
        </p:txBody>
      </p:sp>
      <p:sp>
        <p:nvSpPr>
          <p:cNvPr id="59420" name="AutoShape 102"/>
          <p:cNvSpPr>
            <a:spLocks noChangeArrowheads="1"/>
          </p:cNvSpPr>
          <p:nvPr/>
        </p:nvSpPr>
        <p:spPr bwMode="auto">
          <a:xfrm rot="9652206">
            <a:off x="5580063" y="2578100"/>
            <a:ext cx="647700" cy="128588"/>
          </a:xfrm>
          <a:prstGeom prst="rightArrow">
            <a:avLst>
              <a:gd name="adj1" fmla="val 50000"/>
              <a:gd name="adj2" fmla="val 125925"/>
            </a:avLst>
          </a:prstGeom>
          <a:solidFill>
            <a:srgbClr val="CC99FF"/>
          </a:solidFill>
          <a:ln w="9525">
            <a:solidFill>
              <a:srgbClr val="000000"/>
            </a:solidFill>
            <a:miter lim="800000"/>
            <a:headEnd/>
            <a:tailEnd/>
          </a:ln>
        </p:spPr>
        <p:txBody>
          <a:bodyPr rot="10800000"/>
          <a:lstStyle/>
          <a:p>
            <a:endParaRPr lang="ru-RU"/>
          </a:p>
        </p:txBody>
      </p:sp>
      <p:sp>
        <p:nvSpPr>
          <p:cNvPr id="59421" name="AutoShape 103"/>
          <p:cNvSpPr>
            <a:spLocks noChangeArrowheads="1"/>
          </p:cNvSpPr>
          <p:nvPr/>
        </p:nvSpPr>
        <p:spPr bwMode="auto">
          <a:xfrm rot="-5400000">
            <a:off x="6623844" y="3680619"/>
            <a:ext cx="1800225" cy="144463"/>
          </a:xfrm>
          <a:prstGeom prst="rightArrow">
            <a:avLst>
              <a:gd name="adj1" fmla="val 50000"/>
              <a:gd name="adj2" fmla="val 311537"/>
            </a:avLst>
          </a:prstGeom>
          <a:solidFill>
            <a:srgbClr val="CC99FF"/>
          </a:solidFill>
          <a:ln w="9525">
            <a:solidFill>
              <a:srgbClr val="000000"/>
            </a:solidFill>
            <a:miter lim="800000"/>
            <a:headEnd/>
            <a:tailEnd/>
          </a:ln>
        </p:spPr>
        <p:txBody>
          <a:bodyPr vert="eaVert"/>
          <a:lstStyle/>
          <a:p>
            <a:endParaRPr lang="ru-RU"/>
          </a:p>
        </p:txBody>
      </p:sp>
      <p:sp>
        <p:nvSpPr>
          <p:cNvPr id="59422" name="AutoShape 105"/>
          <p:cNvSpPr>
            <a:spLocks noChangeArrowheads="1"/>
          </p:cNvSpPr>
          <p:nvPr/>
        </p:nvSpPr>
        <p:spPr bwMode="auto">
          <a:xfrm>
            <a:off x="5651500" y="3141663"/>
            <a:ext cx="1728788" cy="1223962"/>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3" name="Text Box 106"/>
          <p:cNvSpPr txBox="1">
            <a:spLocks noChangeArrowheads="1"/>
          </p:cNvSpPr>
          <p:nvPr/>
        </p:nvSpPr>
        <p:spPr bwMode="auto">
          <a:xfrm>
            <a:off x="5737225" y="3259138"/>
            <a:ext cx="1531938" cy="1036637"/>
          </a:xfrm>
          <a:prstGeom prst="rect">
            <a:avLst/>
          </a:prstGeom>
          <a:solidFill>
            <a:srgbClr val="00FF00"/>
          </a:solidFill>
          <a:ln w="9525">
            <a:noFill/>
            <a:miter lim="800000"/>
            <a:headEnd/>
            <a:tailEnd/>
          </a:ln>
        </p:spPr>
        <p:txBody>
          <a:bodyPr/>
          <a:lstStyle/>
          <a:p>
            <a:pPr algn="ctr"/>
            <a:endParaRPr lang="ru-RU"/>
          </a:p>
        </p:txBody>
      </p:sp>
      <p:sp>
        <p:nvSpPr>
          <p:cNvPr id="59424" name="AutoShape 108"/>
          <p:cNvSpPr>
            <a:spLocks noChangeArrowheads="1"/>
          </p:cNvSpPr>
          <p:nvPr/>
        </p:nvSpPr>
        <p:spPr bwMode="auto">
          <a:xfrm>
            <a:off x="7667625" y="3141663"/>
            <a:ext cx="1368425" cy="1177925"/>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5" name="Text Box 109"/>
          <p:cNvSpPr txBox="1">
            <a:spLocks noChangeArrowheads="1"/>
          </p:cNvSpPr>
          <p:nvPr/>
        </p:nvSpPr>
        <p:spPr bwMode="auto">
          <a:xfrm>
            <a:off x="7740650" y="3284538"/>
            <a:ext cx="1227138" cy="987425"/>
          </a:xfrm>
          <a:prstGeom prst="rect">
            <a:avLst/>
          </a:prstGeom>
          <a:solidFill>
            <a:srgbClr val="00FF00"/>
          </a:solidFill>
          <a:ln w="9525">
            <a:noFill/>
            <a:miter lim="800000"/>
            <a:headEnd/>
            <a:tailEnd/>
          </a:ln>
        </p:spPr>
        <p:txBody>
          <a:bodyPr/>
          <a:lstStyle/>
          <a:p>
            <a:pPr algn="ctr"/>
            <a:r>
              <a:rPr lang="ru-RU" b="1"/>
              <a:t>Бюджеты</a:t>
            </a:r>
          </a:p>
          <a:p>
            <a:pPr algn="ctr"/>
            <a:r>
              <a:rPr lang="ru-RU" b="1"/>
              <a:t>городских округов</a:t>
            </a:r>
            <a:endParaRPr lang="ru-RU"/>
          </a:p>
        </p:txBody>
      </p:sp>
      <p:sp>
        <p:nvSpPr>
          <p:cNvPr id="59426" name="AutoShape 110"/>
          <p:cNvSpPr>
            <a:spLocks noChangeArrowheads="1"/>
          </p:cNvSpPr>
          <p:nvPr/>
        </p:nvSpPr>
        <p:spPr bwMode="auto">
          <a:xfrm>
            <a:off x="6516688" y="2924175"/>
            <a:ext cx="142875" cy="217488"/>
          </a:xfrm>
          <a:prstGeom prst="upArrow">
            <a:avLst>
              <a:gd name="adj1" fmla="val 50000"/>
              <a:gd name="adj2" fmla="val 38056"/>
            </a:avLst>
          </a:prstGeom>
          <a:solidFill>
            <a:srgbClr val="00FF00"/>
          </a:solidFill>
          <a:ln w="9525">
            <a:solidFill>
              <a:srgbClr val="000000"/>
            </a:solidFill>
            <a:miter lim="800000"/>
            <a:headEnd/>
            <a:tailEnd/>
          </a:ln>
        </p:spPr>
        <p:txBody>
          <a:bodyPr/>
          <a:lstStyle/>
          <a:p>
            <a:endParaRPr lang="ru-RU"/>
          </a:p>
        </p:txBody>
      </p:sp>
      <p:sp>
        <p:nvSpPr>
          <p:cNvPr id="59427" name="AutoShape 113"/>
          <p:cNvSpPr>
            <a:spLocks noChangeArrowheads="1"/>
          </p:cNvSpPr>
          <p:nvPr/>
        </p:nvSpPr>
        <p:spPr bwMode="auto">
          <a:xfrm>
            <a:off x="7740650" y="5805488"/>
            <a:ext cx="1295400" cy="647700"/>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8" name="Text Box 114"/>
          <p:cNvSpPr txBox="1">
            <a:spLocks noChangeArrowheads="1"/>
          </p:cNvSpPr>
          <p:nvPr/>
        </p:nvSpPr>
        <p:spPr bwMode="auto">
          <a:xfrm>
            <a:off x="7812088" y="5876925"/>
            <a:ext cx="1152525" cy="287338"/>
          </a:xfrm>
          <a:prstGeom prst="rect">
            <a:avLst/>
          </a:prstGeom>
          <a:solidFill>
            <a:srgbClr val="00FF00"/>
          </a:solidFill>
          <a:ln w="9525">
            <a:noFill/>
            <a:miter lim="800000"/>
            <a:headEnd/>
            <a:tailEnd/>
          </a:ln>
        </p:spPr>
        <p:txBody>
          <a:bodyPr/>
          <a:lstStyle/>
          <a:p>
            <a:pPr algn="ctr"/>
            <a:r>
              <a:rPr lang="ru-RU" b="1"/>
              <a:t>Бюджеты поселений</a:t>
            </a:r>
            <a:r>
              <a:rPr lang="ru-RU" sz="1500" b="1"/>
              <a:t> </a:t>
            </a:r>
            <a:endParaRPr lang="ru-RU"/>
          </a:p>
        </p:txBody>
      </p:sp>
      <p:sp>
        <p:nvSpPr>
          <p:cNvPr id="59429" name="AutoShape 116"/>
          <p:cNvSpPr>
            <a:spLocks noChangeArrowheads="1"/>
          </p:cNvSpPr>
          <p:nvPr/>
        </p:nvSpPr>
        <p:spPr bwMode="auto">
          <a:xfrm>
            <a:off x="5940425" y="5805488"/>
            <a:ext cx="1739900" cy="892175"/>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30" name="Text Box 117"/>
          <p:cNvSpPr txBox="1">
            <a:spLocks noChangeArrowheads="1"/>
          </p:cNvSpPr>
          <p:nvPr/>
        </p:nvSpPr>
        <p:spPr bwMode="auto">
          <a:xfrm>
            <a:off x="6084888" y="5949950"/>
            <a:ext cx="1539875" cy="622300"/>
          </a:xfrm>
          <a:prstGeom prst="rect">
            <a:avLst/>
          </a:prstGeom>
          <a:solidFill>
            <a:srgbClr val="00FF00"/>
          </a:solidFill>
          <a:ln w="9525">
            <a:noFill/>
            <a:miter lim="800000"/>
            <a:headEnd/>
            <a:tailEnd/>
          </a:ln>
        </p:spPr>
        <p:txBody>
          <a:bodyPr/>
          <a:lstStyle/>
          <a:p>
            <a:pPr algn="ctr"/>
            <a:r>
              <a:rPr lang="ru-RU" b="1"/>
              <a:t>Бюджеты муниципальных районов</a:t>
            </a:r>
            <a:endParaRPr lang="ru-RU"/>
          </a:p>
        </p:txBody>
      </p:sp>
      <p:sp>
        <p:nvSpPr>
          <p:cNvPr id="59431" name="AutoShape 118"/>
          <p:cNvSpPr>
            <a:spLocks noChangeArrowheads="1"/>
          </p:cNvSpPr>
          <p:nvPr/>
        </p:nvSpPr>
        <p:spPr bwMode="auto">
          <a:xfrm>
            <a:off x="6804025"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a:p>
        </p:txBody>
      </p:sp>
      <p:sp>
        <p:nvSpPr>
          <p:cNvPr id="59432" name="AutoShape 119"/>
          <p:cNvSpPr>
            <a:spLocks noChangeArrowheads="1"/>
          </p:cNvSpPr>
          <p:nvPr/>
        </p:nvSpPr>
        <p:spPr bwMode="auto">
          <a:xfrm>
            <a:off x="8316913"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a:p>
        </p:txBody>
      </p:sp>
      <p:grpSp>
        <p:nvGrpSpPr>
          <p:cNvPr id="59433" name="Group 73"/>
          <p:cNvGrpSpPr>
            <a:grpSpLocks/>
          </p:cNvGrpSpPr>
          <p:nvPr/>
        </p:nvGrpSpPr>
        <p:grpSpPr bwMode="auto">
          <a:xfrm>
            <a:off x="3208338" y="823913"/>
            <a:ext cx="2371725" cy="784225"/>
            <a:chOff x="2021" y="462"/>
            <a:chExt cx="1529" cy="551"/>
          </a:xfrm>
        </p:grpSpPr>
        <p:sp>
          <p:nvSpPr>
            <p:cNvPr id="59438" name="Oval 121"/>
            <p:cNvSpPr>
              <a:spLocks noChangeArrowheads="1"/>
            </p:cNvSpPr>
            <p:nvPr/>
          </p:nvSpPr>
          <p:spPr bwMode="auto">
            <a:xfrm>
              <a:off x="2021" y="462"/>
              <a:ext cx="1529" cy="551"/>
            </a:xfrm>
            <a:prstGeom prst="ellipse">
              <a:avLst/>
            </a:prstGeom>
            <a:solidFill>
              <a:srgbClr val="CCFFCC"/>
            </a:solidFill>
            <a:ln w="9525">
              <a:solidFill>
                <a:srgbClr val="000000"/>
              </a:solidFill>
              <a:round/>
              <a:headEnd/>
              <a:tailEnd/>
            </a:ln>
          </p:spPr>
          <p:txBody>
            <a:bodyPr/>
            <a:lstStyle/>
            <a:p>
              <a:endParaRPr lang="ru-RU"/>
            </a:p>
          </p:txBody>
        </p:sp>
        <p:sp>
          <p:nvSpPr>
            <p:cNvPr id="59439" name="Text Box 122"/>
            <p:cNvSpPr txBox="1">
              <a:spLocks noChangeArrowheads="1"/>
            </p:cNvSpPr>
            <p:nvPr/>
          </p:nvSpPr>
          <p:spPr bwMode="auto">
            <a:xfrm>
              <a:off x="2096" y="519"/>
              <a:ext cx="1389" cy="446"/>
            </a:xfrm>
            <a:prstGeom prst="rect">
              <a:avLst/>
            </a:prstGeom>
            <a:noFill/>
            <a:ln w="9525">
              <a:noFill/>
              <a:miter lim="800000"/>
              <a:headEnd/>
              <a:tailEnd/>
            </a:ln>
          </p:spPr>
          <p:txBody>
            <a:bodyPr/>
            <a:lstStyle/>
            <a:p>
              <a:pPr algn="ctr"/>
              <a:r>
                <a:rPr lang="ru-RU" b="1" dirty="0">
                  <a:solidFill>
                    <a:srgbClr val="008000"/>
                  </a:solidFill>
                </a:rPr>
                <a:t>Бюджеты бюджетной системы Российской Федерации</a:t>
              </a:r>
              <a:endParaRPr lang="ru-RU" dirty="0"/>
            </a:p>
          </p:txBody>
        </p:sp>
      </p:grpSp>
      <p:sp>
        <p:nvSpPr>
          <p:cNvPr id="59434"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4761933-3AA2-497A-AB62-39E8A0A938B3}" type="slidenum">
              <a:rPr lang="en-US" altLang="ru-RU" sz="1200">
                <a:solidFill>
                  <a:srgbClr val="898989"/>
                </a:solidFill>
                <a:latin typeface="Calibri" pitchFamily="34" charset="0"/>
              </a:rPr>
              <a:pPr algn="r"/>
              <a:t>8</a:t>
            </a:fld>
            <a:endParaRPr lang="en-US" altLang="ru-RU" sz="1200">
              <a:solidFill>
                <a:srgbClr val="898989"/>
              </a:solidFill>
              <a:latin typeface="Calibri" pitchFamily="34" charset="0"/>
            </a:endParaRPr>
          </a:p>
        </p:txBody>
      </p:sp>
      <p:sp>
        <p:nvSpPr>
          <p:cNvPr id="59435" name="Rectangle 63"/>
          <p:cNvSpPr>
            <a:spLocks noChangeArrowheads="1"/>
          </p:cNvSpPr>
          <p:nvPr/>
        </p:nvSpPr>
        <p:spPr bwMode="auto">
          <a:xfrm>
            <a:off x="5580063" y="3141663"/>
            <a:ext cx="1871662" cy="1155700"/>
          </a:xfrm>
          <a:prstGeom prst="rect">
            <a:avLst/>
          </a:prstGeom>
          <a:noFill/>
          <a:ln w="9525">
            <a:noFill/>
            <a:miter lim="800000"/>
            <a:headEnd/>
            <a:tailEnd/>
          </a:ln>
        </p:spPr>
        <p:txBody>
          <a:bodyPr>
            <a:spAutoFit/>
          </a:bodyPr>
          <a:lstStyle/>
          <a:p>
            <a:pPr algn="ctr"/>
            <a:r>
              <a:rPr lang="ru-RU" b="1"/>
              <a:t>Бюджеты субъектов</a:t>
            </a:r>
          </a:p>
          <a:p>
            <a:pPr algn="ctr"/>
            <a:r>
              <a:rPr lang="ru-RU" b="1"/>
              <a:t>Российской Федерации</a:t>
            </a:r>
          </a:p>
          <a:p>
            <a:pPr algn="ctr"/>
            <a:r>
              <a:rPr lang="ru-RU" b="1"/>
              <a:t>(региональные бюджеты)</a:t>
            </a:r>
          </a:p>
        </p:txBody>
      </p:sp>
      <p:sp>
        <p:nvSpPr>
          <p:cNvPr id="59436" name="AutoShape 110"/>
          <p:cNvSpPr>
            <a:spLocks noChangeArrowheads="1"/>
          </p:cNvSpPr>
          <p:nvPr/>
        </p:nvSpPr>
        <p:spPr bwMode="auto">
          <a:xfrm>
            <a:off x="8243888" y="2924175"/>
            <a:ext cx="144462" cy="217488"/>
          </a:xfrm>
          <a:prstGeom prst="upArrow">
            <a:avLst>
              <a:gd name="adj1" fmla="val 50000"/>
              <a:gd name="adj2" fmla="val 37638"/>
            </a:avLst>
          </a:prstGeom>
          <a:solidFill>
            <a:srgbClr val="00FF00"/>
          </a:solidFill>
          <a:ln w="9525">
            <a:solidFill>
              <a:srgbClr val="000000"/>
            </a:solidFill>
            <a:miter lim="800000"/>
            <a:headEnd/>
            <a:tailEnd/>
          </a:ln>
        </p:spPr>
        <p:txBody>
          <a:bodyPr/>
          <a:lstStyle/>
          <a:p>
            <a:endParaRPr lang="ru-RU"/>
          </a:p>
        </p:txBody>
      </p:sp>
      <p:pic>
        <p:nvPicPr>
          <p:cNvPr id="59437" name="Picture 68" descr="5e8d37256a24b9cc30e45045e464e"/>
          <p:cNvPicPr>
            <a:picLocks noChangeAspect="1" noChangeArrowheads="1"/>
          </p:cNvPicPr>
          <p:nvPr/>
        </p:nvPicPr>
        <p:blipFill>
          <a:blip r:embed="rId3" cstate="print"/>
          <a:srcRect/>
          <a:stretch>
            <a:fillRect/>
          </a:stretch>
        </p:blipFill>
        <p:spPr bwMode="auto">
          <a:xfrm>
            <a:off x="107950" y="4581525"/>
            <a:ext cx="2519363" cy="1939925"/>
          </a:xfrm>
          <a:prstGeom prst="rect">
            <a:avLst/>
          </a:prstGeom>
          <a:noFill/>
          <a:ln w="9525">
            <a:noFill/>
            <a:miter lim="800000"/>
            <a:headEnd/>
            <a:tailEnd/>
          </a:ln>
        </p:spPr>
      </p:pic>
      <p:sp>
        <p:nvSpPr>
          <p:cNvPr id="49" name="TextBox 48"/>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50" name="Text Box 14"/>
          <p:cNvSpPr txBox="1">
            <a:spLocks noChangeArrowheads="1"/>
          </p:cNvSpPr>
          <p:nvPr/>
        </p:nvSpPr>
        <p:spPr bwMode="auto">
          <a:xfrm>
            <a:off x="1463833" y="479424"/>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4053063461"/>
              </p:ext>
            </p:extLst>
          </p:nvPr>
        </p:nvGraphicFramePr>
        <p:xfrm>
          <a:off x="429736" y="2420888"/>
          <a:ext cx="8678768" cy="3534112"/>
        </p:xfrm>
        <a:graphic>
          <a:graphicData uri="http://schemas.openxmlformats.org/drawingml/2006/table">
            <a:tbl>
              <a:tblPr firstRow="1" bandRow="1">
                <a:tableStyleId>{5C22544A-7EE6-4342-B048-85BDC9FD1C3A}</a:tableStyleId>
              </a:tblPr>
              <a:tblGrid>
                <a:gridCol w="6143668"/>
                <a:gridCol w="928694"/>
                <a:gridCol w="857256"/>
                <a:gridCol w="749150"/>
              </a:tblGrid>
              <a:tr h="149736">
                <a:tc>
                  <a:txBody>
                    <a:bodyPr/>
                    <a:lstStyle/>
                    <a:p>
                      <a:endParaRPr lang="ru-RU" dirty="0"/>
                    </a:p>
                  </a:txBody>
                  <a:tcPr>
                    <a:noFill/>
                  </a:tcPr>
                </a:tc>
                <a:tc>
                  <a:txBody>
                    <a:bodyPr/>
                    <a:lstStyle/>
                    <a:p>
                      <a:pPr algn="ctr"/>
                      <a:r>
                        <a:rPr lang="ru-RU" dirty="0" smtClean="0"/>
                        <a:t>2024</a:t>
                      </a:r>
                      <a:endParaRPr lang="ru-RU" dirty="0"/>
                    </a:p>
                  </a:txBody>
                  <a:tcPr/>
                </a:tc>
                <a:tc>
                  <a:txBody>
                    <a:bodyPr/>
                    <a:lstStyle/>
                    <a:p>
                      <a:pPr algn="ctr"/>
                      <a:r>
                        <a:rPr lang="ru-RU" dirty="0" smtClean="0"/>
                        <a:t>2025</a:t>
                      </a:r>
                      <a:endParaRPr lang="ru-RU" dirty="0"/>
                    </a:p>
                  </a:txBody>
                  <a:tcPr/>
                </a:tc>
                <a:tc>
                  <a:txBody>
                    <a:bodyPr/>
                    <a:lstStyle/>
                    <a:p>
                      <a:pPr algn="ctr"/>
                      <a:r>
                        <a:rPr lang="ru-RU" dirty="0" smtClean="0"/>
                        <a:t>2026</a:t>
                      </a:r>
                      <a:endParaRPr lang="ru-RU" dirty="0"/>
                    </a:p>
                  </a:txBody>
                  <a:tcPr/>
                </a:tc>
              </a:tr>
              <a:tr h="958047">
                <a:tc>
                  <a:txBody>
                    <a:bodyPr/>
                    <a:lstStyle/>
                    <a:p>
                      <a:pPr>
                        <a:spcAft>
                          <a:spcPts val="0"/>
                        </a:spcAft>
                      </a:pPr>
                      <a:r>
                        <a:rPr lang="ru-RU" sz="1400" dirty="0">
                          <a:effectLst/>
                          <a:latin typeface="Times New Roman" pitchFamily="18" charset="0"/>
                          <a:cs typeface="Times New Roman" pitchFamily="18" charset="0"/>
                        </a:rPr>
                        <a:t>Субсидии на возмещение затрат, </a:t>
                      </a:r>
                      <a:r>
                        <a:rPr lang="ru-RU" sz="1400" dirty="0" smtClean="0">
                          <a:effectLst/>
                          <a:latin typeface="Times New Roman" pitchFamily="18" charset="0"/>
                          <a:cs typeface="Times New Roman" pitchFamily="18" charset="0"/>
                        </a:rPr>
                        <a:t>связанных с содержанием и текущим ремонтом</a:t>
                      </a:r>
                      <a:r>
                        <a:rPr lang="ru-RU" sz="1400" baseline="0" dirty="0" smtClean="0">
                          <a:effectLst/>
                          <a:latin typeface="Times New Roman" pitchFamily="18" charset="0"/>
                          <a:cs typeface="Times New Roman" pitchFamily="18" charset="0"/>
                        </a:rPr>
                        <a:t> </a:t>
                      </a:r>
                      <a:r>
                        <a:rPr lang="ru-RU" sz="1400" dirty="0" smtClean="0">
                          <a:effectLst/>
                          <a:latin typeface="Times New Roman" pitchFamily="18" charset="0"/>
                          <a:ea typeface="Times New Roman"/>
                          <a:cs typeface="Times New Roman" pitchFamily="18" charset="0"/>
                        </a:rPr>
                        <a:t>автомобильных дорог  местного значения вне границ населенных пунктов  в границах  муниципального района в рамках реализации муниципальной программы «Развитие дорожно-транспортного комплекса»</a:t>
                      </a:r>
                      <a:endParaRPr lang="ru-RU" sz="1400" dirty="0">
                        <a:effectLst/>
                        <a:latin typeface="Times New Roman" pitchFamily="18" charset="0"/>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10 247,3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12 553,0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11 237,8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1027161">
                <a:tc>
                  <a:txBody>
                    <a:bodyPr/>
                    <a:lstStyle/>
                    <a:p>
                      <a:pPr>
                        <a:spcAft>
                          <a:spcPts val="0"/>
                        </a:spcAft>
                      </a:pPr>
                      <a:r>
                        <a:rPr lang="ru-RU" sz="1400" dirty="0" smtClean="0">
                          <a:effectLst/>
                          <a:latin typeface="Times New Roman" pitchFamily="18" charset="0"/>
                          <a:ea typeface="Times New Roman"/>
                          <a:cs typeface="Times New Roman" pitchFamily="18" charset="0"/>
                        </a:rPr>
                        <a:t>Субсидии  субъектам малого предпринимательства на возмещение затрат по развитию бизнеса в рамках реализации муниципальной программы «Развитие малого и среднего</a:t>
                      </a:r>
                      <a:r>
                        <a:rPr lang="ru-RU" sz="1400" baseline="0" dirty="0" smtClean="0">
                          <a:effectLst/>
                          <a:latin typeface="Times New Roman" pitchFamily="18" charset="0"/>
                          <a:ea typeface="Times New Roman"/>
                          <a:cs typeface="Times New Roman" pitchFamily="18" charset="0"/>
                        </a:rPr>
                        <a:t> предпринимательства в муниципальном образовании «Демидовский район» Смоленской области»</a:t>
                      </a:r>
                      <a:endParaRPr lang="ru-RU" sz="1400" dirty="0">
                        <a:effectLst/>
                        <a:latin typeface="Times New Roman" pitchFamily="18" charset="0"/>
                        <a:ea typeface="Times New Roman"/>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41,1</a:t>
                      </a: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30,0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en-US" sz="1600" b="1" i="0" u="none" strike="noStrike" dirty="0" smtClean="0">
                          <a:solidFill>
                            <a:schemeClr val="tx1"/>
                          </a:solidFill>
                          <a:latin typeface="Times New Roman" pitchFamily="18" charset="0"/>
                          <a:cs typeface="Times New Roman" pitchFamily="18" charset="0"/>
                        </a:rPr>
                        <a:t>3</a:t>
                      </a:r>
                      <a:r>
                        <a:rPr lang="ru-RU" sz="1600" b="1" i="0" u="none" strike="noStrike" dirty="0" smtClean="0">
                          <a:solidFill>
                            <a:schemeClr val="tx1"/>
                          </a:solidFill>
                          <a:latin typeface="Times New Roman" pitchFamily="18" charset="0"/>
                          <a:cs typeface="Times New Roman" pitchFamily="18" charset="0"/>
                        </a:rPr>
                        <a:t>1,0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1183144">
                <a:tc>
                  <a:txBody>
                    <a:bodyPr/>
                    <a:lstStyle/>
                    <a:p>
                      <a:pPr>
                        <a:spcAft>
                          <a:spcPts val="0"/>
                        </a:spcAft>
                      </a:pPr>
                      <a:r>
                        <a:rPr lang="ru-RU" sz="1400" dirty="0">
                          <a:effectLst/>
                          <a:latin typeface="Times New Roman" pitchFamily="18" charset="0"/>
                          <a:cs typeface="Times New Roman" pitchFamily="18" charset="0"/>
                        </a:rPr>
                        <a:t>Субсидии </a:t>
                      </a:r>
                      <a:r>
                        <a:rPr lang="ru-RU" sz="1400" dirty="0" smtClean="0">
                          <a:effectLst/>
                          <a:latin typeface="Times New Roman" pitchFamily="18" charset="0"/>
                          <a:cs typeface="Times New Roman" pitchFamily="18" charset="0"/>
                        </a:rPr>
                        <a:t> на частичное возмещение </a:t>
                      </a:r>
                      <a:r>
                        <a:rPr lang="ru-RU" sz="1400" dirty="0">
                          <a:effectLst/>
                          <a:latin typeface="Times New Roman" pitchFamily="18" charset="0"/>
                          <a:cs typeface="Times New Roman" pitchFamily="18" charset="0"/>
                        </a:rPr>
                        <a:t>затрат, связанных с </a:t>
                      </a:r>
                      <a:r>
                        <a:rPr lang="ru-RU" sz="1400" dirty="0" smtClean="0">
                          <a:effectLst/>
                          <a:latin typeface="Times New Roman" pitchFamily="18" charset="0"/>
                          <a:cs typeface="Times New Roman" pitchFamily="18" charset="0"/>
                        </a:rPr>
                        <a:t>осуществлением деятельности,</a:t>
                      </a:r>
                      <a:r>
                        <a:rPr lang="ru-RU" sz="1400" baseline="0" dirty="0" smtClean="0">
                          <a:effectLst/>
                          <a:latin typeface="Times New Roman" pitchFamily="18" charset="0"/>
                          <a:cs typeface="Times New Roman" pitchFamily="18" charset="0"/>
                        </a:rPr>
                        <a:t> направленной на поддержку </a:t>
                      </a:r>
                      <a:r>
                        <a:rPr lang="ru-RU" sz="1400" dirty="0" smtClean="0">
                          <a:effectLst/>
                          <a:latin typeface="Times New Roman" pitchFamily="18" charset="0"/>
                          <a:cs typeface="Times New Roman" pitchFamily="18" charset="0"/>
                        </a:rPr>
                        <a:t> инвалидов и ветеранов, на территории района </a:t>
                      </a:r>
                      <a:r>
                        <a:rPr lang="ru-RU" sz="1400" dirty="0">
                          <a:effectLst/>
                          <a:latin typeface="Times New Roman" pitchFamily="18" charset="0"/>
                          <a:cs typeface="Times New Roman" pitchFamily="18" charset="0"/>
                        </a:rPr>
                        <a:t>в рамках муниципальной программы «Поддержка общественных некоммерческих организаций муниципального образования «Демидовский район» Смоленской области</a:t>
                      </a:r>
                      <a:r>
                        <a:rPr lang="ru-RU" sz="1400" dirty="0" smtClean="0">
                          <a:effectLst/>
                          <a:latin typeface="Times New Roman" pitchFamily="18" charset="0"/>
                          <a:cs typeface="Times New Roman" pitchFamily="18" charset="0"/>
                        </a:rPr>
                        <a:t>»</a:t>
                      </a:r>
                      <a:endParaRPr lang="ru-RU" sz="1400" dirty="0">
                        <a:effectLst/>
                        <a:latin typeface="Times New Roman" pitchFamily="18" charset="0"/>
                        <a:ea typeface="Times New Roman"/>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468,4</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bl>
          </a:graphicData>
        </a:graphic>
      </p:graphicFrame>
      <p:sp>
        <p:nvSpPr>
          <p:cNvPr id="4" name="Прямоугольник 3"/>
          <p:cNvSpPr/>
          <p:nvPr/>
        </p:nvSpPr>
        <p:spPr>
          <a:xfrm>
            <a:off x="285720" y="1157843"/>
            <a:ext cx="8429684" cy="830997"/>
          </a:xfrm>
          <a:prstGeom prst="rect">
            <a:avLst/>
          </a:prstGeom>
        </p:spPr>
        <p:txBody>
          <a:bodyPr wrap="square">
            <a:spAutoFit/>
          </a:bodyPr>
          <a:lstStyle/>
          <a:p>
            <a:pPr lvl="0" indent="457200" algn="ctr">
              <a:tabLst>
                <a:tab pos="457200" algn="l"/>
              </a:tabLst>
            </a:pPr>
            <a:r>
              <a:rPr lang="ru-RU" sz="1600" b="1" i="1" dirty="0" smtClean="0">
                <a:solidFill>
                  <a:srgbClr val="C00000"/>
                </a:solidFill>
                <a:ea typeface="Times New Roman" pitchFamily="18" charset="0"/>
                <a:cs typeface="Times New Roman" pitchFamily="18" charset="0"/>
              </a:rPr>
              <a:t>ПРЕДОСТАВЛЕНИЕ СУБСИДИЙ ЮРИДИЧЕСКИМ ЛИЦАМ</a:t>
            </a:r>
          </a:p>
          <a:p>
            <a:pPr lvl="0" indent="457200" eaLnBrk="0" hangingPunct="0">
              <a:tabLst>
                <a:tab pos="457200" algn="l"/>
              </a:tabLst>
            </a:pPr>
            <a:r>
              <a:rPr lang="ru-RU" sz="1600" b="1" i="1" dirty="0" smtClean="0">
                <a:solidFill>
                  <a:srgbClr val="C00000"/>
                </a:solidFill>
                <a:ea typeface="Times New Roman" pitchFamily="18" charset="0"/>
                <a:cs typeface="Times New Roman" pitchFamily="18" charset="0"/>
              </a:rPr>
              <a:t> </a:t>
            </a:r>
            <a:r>
              <a:rPr lang="ru-RU" b="1" i="1" dirty="0" smtClean="0">
                <a:solidFill>
                  <a:srgbClr val="002060"/>
                </a:solidFill>
                <a:latin typeface="Arial" pitchFamily="34" charset="0"/>
                <a:ea typeface="Times New Roman" pitchFamily="18" charset="0"/>
              </a:rPr>
              <a:t>В рамках реализации муниципальных программ предоставляются следующие </a:t>
            </a:r>
            <a:endParaRPr lang="ru-RU" b="1" dirty="0" smtClean="0">
              <a:solidFill>
                <a:srgbClr val="002060"/>
              </a:solidFill>
              <a:latin typeface="Arial" pitchFamily="34" charset="0"/>
            </a:endParaRPr>
          </a:p>
          <a:p>
            <a:pPr lvl="0" indent="457200" eaLnBrk="0" hangingPunct="0">
              <a:tabLst>
                <a:tab pos="457200" algn="l"/>
              </a:tabLst>
            </a:pPr>
            <a:r>
              <a:rPr lang="ru-RU" b="1" i="1" dirty="0" smtClean="0">
                <a:solidFill>
                  <a:srgbClr val="002060"/>
                </a:solidFill>
                <a:latin typeface="Arial" pitchFamily="34" charset="0"/>
                <a:ea typeface="Times New Roman" pitchFamily="18" charset="0"/>
              </a:rPr>
              <a:t>субсидии юридическим лицам(за исключением муниципальных учреждений)</a:t>
            </a:r>
            <a:endParaRPr lang="ru-RU" b="1" i="1" dirty="0" smtClean="0">
              <a:solidFill>
                <a:srgbClr val="002060"/>
              </a:solidFill>
              <a:ea typeface="Times New Roman" pitchFamily="18" charset="0"/>
              <a:cs typeface="Times New Roman" pitchFamily="18" charset="0"/>
            </a:endParaRPr>
          </a:p>
        </p:txBody>
      </p:sp>
      <p:sp>
        <p:nvSpPr>
          <p:cNvPr id="5" name="Прямоугольник 4"/>
          <p:cNvSpPr/>
          <p:nvPr/>
        </p:nvSpPr>
        <p:spPr>
          <a:xfrm>
            <a:off x="7891953" y="198884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
        <p:nvSpPr>
          <p:cNvPr id="6" name="TextBox 5"/>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7" name="Text Box 3"/>
          <p:cNvSpPr txBox="1">
            <a:spLocks noChangeArrowheads="1"/>
          </p:cNvSpPr>
          <p:nvPr/>
        </p:nvSpPr>
        <p:spPr bwMode="auto">
          <a:xfrm>
            <a:off x="2051720"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txBox="1">
            <a:spLocks/>
          </p:cNvSpPr>
          <p:nvPr/>
        </p:nvSpPr>
        <p:spPr>
          <a:xfrm>
            <a:off x="424032" y="1484784"/>
            <a:ext cx="8501122" cy="4182212"/>
          </a:xfrm>
          <a:prstGeom prst="rect">
            <a:avLst/>
          </a:prstGeom>
        </p:spPr>
        <p:txBody>
          <a:bodyPr/>
          <a:lstStyle/>
          <a:p>
            <a:pPr marR="0" lvl="0" algn="l" defTabSz="914400" rtl="0" eaLnBrk="0" fontAlgn="base" latinLnBrk="0" hangingPunct="0">
              <a:lnSpc>
                <a:spcPct val="100000"/>
              </a:lnSpc>
              <a:spcBef>
                <a:spcPct val="20000"/>
              </a:spcBef>
              <a:spcAft>
                <a:spcPct val="0"/>
              </a:spcAft>
              <a:buClr>
                <a:schemeClr val="bg2"/>
              </a:buClr>
              <a:buSzPct val="75000"/>
              <a:tabLst/>
              <a:defRPr/>
            </a:pPr>
            <a:r>
              <a:rPr kumimoji="0" lang="ru-RU" sz="1800" b="0" i="0" u="none" strike="noStrike" kern="0" cap="none" spc="0" normalizeH="0" baseline="0" noProof="0" dirty="0" smtClean="0">
                <a:ln>
                  <a:noFill/>
                </a:ln>
                <a:solidFill>
                  <a:schemeClr val="tx1"/>
                </a:solidFill>
                <a:effectLst/>
                <a:uLnTx/>
                <a:uFillTx/>
                <a:latin typeface="+mn-lt"/>
                <a:ea typeface="+mn-ea"/>
                <a:cs typeface="+mn-cs"/>
              </a:rPr>
              <a:t>	В рамках реализации программы развития образования предусмотрено финансирование на предоставление  жилых помещений детям-сиротам и детям, оставшимся без попечения родителей, лицам из их числа:</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r>
              <a:rPr kumimoji="0" lang="ru-RU" sz="1800" b="0" i="0" u="none" strike="noStrike" kern="0" cap="none" spc="0" normalizeH="0" baseline="0" noProof="0" dirty="0" smtClean="0">
                <a:ln>
                  <a:noFill/>
                </a:ln>
                <a:solidFill>
                  <a:schemeClr val="tx1"/>
                </a:solidFill>
                <a:effectLst/>
                <a:uLnTx/>
                <a:uFillTx/>
                <a:cs typeface="Times New Roman" pitchFamily="18" charset="0"/>
              </a:rPr>
              <a:t>в 2024</a:t>
            </a:r>
            <a:r>
              <a:rPr kumimoji="0" lang="ru-RU" sz="1800" b="0" i="0" u="none" strike="noStrike" kern="0" cap="none" spc="0" normalizeH="0" noProof="0" dirty="0" smtClean="0">
                <a:ln>
                  <a:noFill/>
                </a:ln>
                <a:solidFill>
                  <a:schemeClr val="tx1"/>
                </a:solidFill>
                <a:effectLst/>
                <a:uLnTx/>
                <a:uFillTx/>
                <a:cs typeface="Times New Roman" pitchFamily="18" charset="0"/>
              </a:rPr>
              <a:t> </a:t>
            </a:r>
            <a:r>
              <a:rPr kumimoji="0" lang="ru-RU" sz="1800" b="0" i="0" u="none" strike="noStrike" kern="0" cap="none" spc="0" normalizeH="0" baseline="0" noProof="0" dirty="0" smtClean="0">
                <a:ln>
                  <a:noFill/>
                </a:ln>
                <a:solidFill>
                  <a:schemeClr val="tx1"/>
                </a:solidFill>
                <a:effectLst/>
                <a:uLnTx/>
                <a:uFillTx/>
                <a:cs typeface="Times New Roman" pitchFamily="18" charset="0"/>
              </a:rPr>
              <a:t>году – </a:t>
            </a:r>
            <a:r>
              <a:rPr kumimoji="0" lang="en-US" sz="1800" b="0" i="0" u="none" strike="noStrike" kern="0" cap="none" spc="0" normalizeH="0" baseline="0" noProof="0" dirty="0" smtClean="0">
                <a:ln>
                  <a:noFill/>
                </a:ln>
                <a:solidFill>
                  <a:schemeClr val="tx1"/>
                </a:solidFill>
                <a:effectLst/>
                <a:uLnTx/>
                <a:uFillTx/>
                <a:cs typeface="Times New Roman" pitchFamily="18" charset="0"/>
              </a:rPr>
              <a:t>14</a:t>
            </a:r>
            <a:r>
              <a:rPr kumimoji="0" lang="ru-RU" sz="1800" b="0" i="0" u="none" strike="noStrike" kern="0" cap="none" spc="0" normalizeH="0" baseline="0" noProof="0" dirty="0" smtClean="0">
                <a:ln>
                  <a:noFill/>
                </a:ln>
                <a:solidFill>
                  <a:schemeClr val="tx1"/>
                </a:solidFill>
                <a:effectLst/>
                <a:uLnTx/>
                <a:uFillTx/>
                <a:cs typeface="Times New Roman" pitchFamily="18" charset="0"/>
              </a:rPr>
              <a:t> жилых помещения на сумму </a:t>
            </a:r>
            <a:r>
              <a:rPr kumimoji="0" lang="en-US" sz="1800" b="0" i="0" u="none" strike="noStrike" kern="0" cap="none" spc="0" normalizeH="0" baseline="0" noProof="0" dirty="0" smtClean="0">
                <a:ln>
                  <a:noFill/>
                </a:ln>
                <a:solidFill>
                  <a:schemeClr val="tx1"/>
                </a:solidFill>
                <a:effectLst/>
                <a:uLnTx/>
                <a:uFillTx/>
                <a:cs typeface="Times New Roman" pitchFamily="18" charset="0"/>
              </a:rPr>
              <a:t>14 443,4 </a:t>
            </a:r>
            <a:r>
              <a:rPr kumimoji="0" lang="ru-RU" sz="1800" b="0" i="0" u="sng" strike="noStrike" kern="0" cap="none" spc="0" normalizeH="0" baseline="0" noProof="0" dirty="0" smtClean="0">
                <a:ln>
                  <a:noFill/>
                </a:ln>
                <a:solidFill>
                  <a:schemeClr val="tx1"/>
                </a:solidFill>
                <a:effectLst/>
                <a:uLnTx/>
                <a:uFillTx/>
                <a:cs typeface="Times New Roman" pitchFamily="18" charset="0"/>
              </a:rPr>
              <a:t>тыс. руб., в </a:t>
            </a:r>
            <a:r>
              <a:rPr kumimoji="0" lang="ru-RU" sz="1800" b="0" i="0" u="sng" strike="noStrike" kern="0" cap="none" spc="0" normalizeH="0" baseline="0" noProof="0" dirty="0" err="1" smtClean="0">
                <a:ln>
                  <a:noFill/>
                </a:ln>
                <a:solidFill>
                  <a:schemeClr val="tx1"/>
                </a:solidFill>
                <a:effectLst/>
                <a:uLnTx/>
                <a:uFillTx/>
                <a:cs typeface="Times New Roman" pitchFamily="18" charset="0"/>
              </a:rPr>
              <a:t>т.ч</a:t>
            </a:r>
            <a:r>
              <a:rPr kumimoji="0" lang="ru-RU" sz="1800" b="0" i="0" u="sng" strike="noStrike" kern="0" cap="none" spc="0" normalizeH="0" baseline="0" noProof="0" dirty="0" smtClean="0">
                <a:ln>
                  <a:noFill/>
                </a:ln>
                <a:solidFill>
                  <a:schemeClr val="tx1"/>
                </a:solidFill>
                <a:effectLst/>
                <a:uLnTx/>
                <a:uFillTx/>
                <a:cs typeface="Times New Roman" pitchFamily="18" charset="0"/>
              </a:rPr>
              <a:t>. </a:t>
            </a:r>
          </a:p>
          <a:p>
            <a:pPr marL="342900" lvl="0" indent="-342900" eaLnBrk="0" hangingPunct="0">
              <a:spcBef>
                <a:spcPct val="20000"/>
              </a:spcBef>
              <a:buClr>
                <a:schemeClr val="bg2"/>
              </a:buClr>
              <a:buSzPct val="75000"/>
              <a:defRPr/>
            </a:pPr>
            <a:r>
              <a:rPr kumimoji="0" lang="ru-RU" sz="1800" b="0" i="0" u="none" strike="noStrike" kern="0" cap="none" spc="0" normalizeH="0" baseline="0" noProof="0" dirty="0" smtClean="0">
                <a:ln>
                  <a:noFill/>
                </a:ln>
                <a:solidFill>
                  <a:schemeClr val="accent5">
                    <a:lumMod val="50000"/>
                  </a:schemeClr>
                </a:solidFill>
                <a:effectLst/>
                <a:uLnTx/>
                <a:uFillTx/>
                <a:cs typeface="Times New Roman" pitchFamily="18" charset="0"/>
              </a:rPr>
              <a:t>                                      Средства областного бюджета  - </a:t>
            </a:r>
            <a:r>
              <a:rPr lang="en-US" sz="1800" kern="0" dirty="0">
                <a:solidFill>
                  <a:schemeClr val="accent5">
                    <a:lumMod val="50000"/>
                  </a:schemeClr>
                </a:solidFill>
                <a:cs typeface="Times New Roman" pitchFamily="18" charset="0"/>
              </a:rPr>
              <a:t>14 443,4 </a:t>
            </a:r>
            <a:r>
              <a:rPr kumimoji="0" lang="ru-RU" sz="1800" b="0" i="0" u="none" strike="noStrike" kern="0" cap="none" spc="0" normalizeH="0" baseline="0" noProof="0" dirty="0" err="1" smtClean="0">
                <a:ln>
                  <a:noFill/>
                </a:ln>
                <a:solidFill>
                  <a:schemeClr val="accent5">
                    <a:lumMod val="50000"/>
                  </a:schemeClr>
                </a:solidFill>
                <a:effectLst/>
                <a:uLnTx/>
                <a:uFillTx/>
                <a:cs typeface="Times New Roman" pitchFamily="18" charset="0"/>
              </a:rPr>
              <a:t>тыс.рублей</a:t>
            </a:r>
            <a:endParaRPr kumimoji="0" lang="ru-RU" sz="1800" b="0" i="0" u="none" strike="noStrike" kern="0" cap="none" spc="0" normalizeH="0" baseline="0" noProof="0" dirty="0" smtClean="0">
              <a:ln>
                <a:noFill/>
              </a:ln>
              <a:solidFill>
                <a:schemeClr val="accent5">
                  <a:lumMod val="50000"/>
                </a:schemeClr>
              </a:solidFill>
              <a:effectLst/>
              <a:uLnTx/>
              <a:uFillTx/>
              <a:cs typeface="Times New Roman" pitchFamily="18" charset="0"/>
            </a:endParaRP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ru-RU" sz="1800" b="0" i="0" u="none" strike="noStrike" kern="0" cap="none" spc="0" normalizeH="0" baseline="0" noProof="0" dirty="0" smtClean="0">
                <a:ln>
                  <a:noFill/>
                </a:ln>
                <a:solidFill>
                  <a:schemeClr val="accent6">
                    <a:lumMod val="75000"/>
                  </a:schemeClr>
                </a:solidFill>
                <a:effectLst/>
                <a:uLnTx/>
                <a:uFillTx/>
                <a:cs typeface="Times New Roman" pitchFamily="18" charset="0"/>
              </a:rPr>
              <a:t>                                      Средства местного бюджета – 0,0 тыс.рублей</a:t>
            </a:r>
          </a:p>
          <a:p>
            <a:pPr marL="342900" lvl="0" indent="-342900" eaLnBrk="0" hangingPunct="0">
              <a:spcBef>
                <a:spcPct val="20000"/>
              </a:spcBef>
              <a:buClr>
                <a:schemeClr val="bg2"/>
              </a:buClr>
              <a:buSzPct val="75000"/>
              <a:buFont typeface="Wingdings" pitchFamily="2" charset="2"/>
              <a:buChar char="n"/>
              <a:defRPr/>
            </a:pPr>
            <a:r>
              <a:rPr lang="ru-RU" sz="1800" kern="0" dirty="0"/>
              <a:t>в </a:t>
            </a:r>
            <a:r>
              <a:rPr lang="ru-RU" sz="1800" kern="0" dirty="0" smtClean="0"/>
              <a:t>2025 </a:t>
            </a:r>
            <a:r>
              <a:rPr lang="ru-RU" sz="1800" kern="0" dirty="0"/>
              <a:t>году – </a:t>
            </a:r>
            <a:r>
              <a:rPr lang="en-US" sz="1800" kern="0" dirty="0" smtClean="0"/>
              <a:t>14</a:t>
            </a:r>
            <a:r>
              <a:rPr lang="ru-RU" sz="1800" kern="0" dirty="0" smtClean="0"/>
              <a:t> </a:t>
            </a:r>
            <a:r>
              <a:rPr lang="ru-RU" sz="1800" kern="0" dirty="0"/>
              <a:t>жилых </a:t>
            </a:r>
            <a:r>
              <a:rPr lang="ru-RU" sz="1800" kern="0" dirty="0" smtClean="0"/>
              <a:t>помещений </a:t>
            </a:r>
            <a:r>
              <a:rPr lang="ru-RU" sz="1800" kern="0" dirty="0"/>
              <a:t>на сумму </a:t>
            </a:r>
            <a:r>
              <a:rPr lang="en-US" sz="1800" kern="0" dirty="0"/>
              <a:t>14 443,4 </a:t>
            </a:r>
            <a:r>
              <a:rPr lang="ru-RU" sz="1800" u="sng" kern="0" dirty="0" smtClean="0"/>
              <a:t>тыс</a:t>
            </a:r>
            <a:r>
              <a:rPr lang="ru-RU" sz="1800" u="sng" kern="0" dirty="0"/>
              <a:t>. руб., в </a:t>
            </a:r>
            <a:r>
              <a:rPr lang="ru-RU" sz="1800" u="sng" kern="0" dirty="0" err="1"/>
              <a:t>т.ч</a:t>
            </a:r>
            <a:r>
              <a:rPr lang="ru-RU" sz="1800" u="sng" kern="0" dirty="0"/>
              <a:t>. </a:t>
            </a:r>
          </a:p>
          <a:p>
            <a:pPr marL="342900" lvl="0" indent="-342900" eaLnBrk="0" hangingPunct="0">
              <a:spcBef>
                <a:spcPct val="20000"/>
              </a:spcBef>
              <a:buClr>
                <a:schemeClr val="bg2"/>
              </a:buClr>
              <a:buSzPct val="75000"/>
              <a:defRPr/>
            </a:pPr>
            <a:r>
              <a:rPr lang="ru-RU" sz="1800" kern="0" dirty="0">
                <a:solidFill>
                  <a:schemeClr val="accent5">
                    <a:lumMod val="50000"/>
                  </a:schemeClr>
                </a:solidFill>
              </a:rPr>
              <a:t>                                      Средства областного бюджета  - </a:t>
            </a:r>
            <a:r>
              <a:rPr lang="en-US" sz="1800" kern="0" dirty="0">
                <a:solidFill>
                  <a:schemeClr val="accent5">
                    <a:lumMod val="50000"/>
                  </a:schemeClr>
                </a:solidFill>
              </a:rPr>
              <a:t>14 443,4 </a:t>
            </a:r>
            <a:r>
              <a:rPr lang="ru-RU" sz="1800" kern="0" dirty="0" err="1" smtClean="0">
                <a:solidFill>
                  <a:schemeClr val="accent5">
                    <a:lumMod val="50000"/>
                  </a:schemeClr>
                </a:solidFill>
              </a:rPr>
              <a:t>тыс.рублей</a:t>
            </a:r>
            <a:endParaRPr lang="ru-RU" sz="1800" kern="0" dirty="0">
              <a:solidFill>
                <a:schemeClr val="accent5">
                  <a:lumMod val="50000"/>
                </a:schemeClr>
              </a:solidFill>
            </a:endParaRPr>
          </a:p>
          <a:p>
            <a:pPr marL="342900" lvl="0" indent="-342900" eaLnBrk="0" hangingPunct="0">
              <a:spcBef>
                <a:spcPct val="20000"/>
              </a:spcBef>
              <a:buClr>
                <a:schemeClr val="bg2"/>
              </a:buClr>
              <a:buSzPct val="75000"/>
              <a:defRPr/>
            </a:pPr>
            <a:r>
              <a:rPr lang="ru-RU" sz="1800" kern="0" dirty="0">
                <a:solidFill>
                  <a:schemeClr val="accent6">
                    <a:lumMod val="75000"/>
                  </a:schemeClr>
                </a:solidFill>
              </a:rPr>
              <a:t>                                      Средства местного бюджета – </a:t>
            </a:r>
            <a:r>
              <a:rPr lang="ru-RU" sz="1800" kern="0" dirty="0" smtClean="0">
                <a:solidFill>
                  <a:schemeClr val="accent6">
                    <a:lumMod val="75000"/>
                  </a:schemeClr>
                </a:solidFill>
              </a:rPr>
              <a:t>0,0 </a:t>
            </a:r>
            <a:r>
              <a:rPr lang="ru-RU" sz="1800" kern="0" dirty="0">
                <a:solidFill>
                  <a:schemeClr val="accent6">
                    <a:lumMod val="75000"/>
                  </a:schemeClr>
                </a:solidFill>
              </a:rPr>
              <a:t>тыс.рублей</a:t>
            </a:r>
          </a:p>
          <a:p>
            <a:pPr marL="342900" lvl="0" indent="-342900" eaLnBrk="0" hangingPunct="0">
              <a:spcBef>
                <a:spcPct val="20000"/>
              </a:spcBef>
              <a:buClr>
                <a:schemeClr val="bg2"/>
              </a:buClr>
              <a:buSzPct val="75000"/>
              <a:buFont typeface="Wingdings" pitchFamily="2" charset="2"/>
              <a:buChar char="n"/>
              <a:defRPr/>
            </a:pPr>
            <a:r>
              <a:rPr lang="ru-RU" sz="1800" kern="0" dirty="0"/>
              <a:t>в </a:t>
            </a:r>
            <a:r>
              <a:rPr lang="ru-RU" sz="1800" kern="0" dirty="0" smtClean="0"/>
              <a:t>2026 </a:t>
            </a:r>
            <a:r>
              <a:rPr lang="ru-RU" sz="1800" kern="0" dirty="0"/>
              <a:t>году </a:t>
            </a:r>
            <a:r>
              <a:rPr lang="ru-RU" sz="1800" kern="0" dirty="0" smtClean="0"/>
              <a:t>–</a:t>
            </a:r>
            <a:r>
              <a:rPr lang="en-US" sz="1800" kern="0" dirty="0" smtClean="0"/>
              <a:t>14</a:t>
            </a:r>
            <a:r>
              <a:rPr lang="ru-RU" sz="1800" kern="0" dirty="0" smtClean="0"/>
              <a:t> жилых помещений </a:t>
            </a:r>
            <a:r>
              <a:rPr lang="ru-RU" sz="1800" kern="0" dirty="0"/>
              <a:t>на сумму </a:t>
            </a:r>
            <a:r>
              <a:rPr lang="en-US" sz="1800" kern="0" dirty="0"/>
              <a:t>14 443,4 </a:t>
            </a:r>
            <a:r>
              <a:rPr lang="ru-RU" sz="1800" u="sng" kern="0" dirty="0" smtClean="0"/>
              <a:t>тыс</a:t>
            </a:r>
            <a:r>
              <a:rPr lang="ru-RU" sz="1800" u="sng" kern="0" dirty="0"/>
              <a:t>. руб., в </a:t>
            </a:r>
            <a:r>
              <a:rPr lang="ru-RU" sz="1800" u="sng" kern="0" dirty="0" err="1"/>
              <a:t>т.ч</a:t>
            </a:r>
            <a:r>
              <a:rPr lang="ru-RU" sz="1800" u="sng" kern="0" dirty="0"/>
              <a:t>. </a:t>
            </a:r>
          </a:p>
          <a:p>
            <a:pPr marL="342900" lvl="0" indent="-342900" eaLnBrk="0" hangingPunct="0">
              <a:spcBef>
                <a:spcPct val="20000"/>
              </a:spcBef>
              <a:buClr>
                <a:schemeClr val="bg2"/>
              </a:buClr>
              <a:buSzPct val="75000"/>
              <a:defRPr/>
            </a:pPr>
            <a:r>
              <a:rPr lang="ru-RU" sz="1800" kern="0" dirty="0">
                <a:solidFill>
                  <a:schemeClr val="accent5">
                    <a:lumMod val="50000"/>
                  </a:schemeClr>
                </a:solidFill>
              </a:rPr>
              <a:t>                                      Средства областного бюджета  - </a:t>
            </a:r>
            <a:r>
              <a:rPr lang="en-US" sz="1800" kern="0" dirty="0">
                <a:solidFill>
                  <a:schemeClr val="accent5">
                    <a:lumMod val="50000"/>
                  </a:schemeClr>
                </a:solidFill>
              </a:rPr>
              <a:t>14 443,4 </a:t>
            </a:r>
            <a:r>
              <a:rPr lang="ru-RU" sz="1800" kern="0" dirty="0" err="1" smtClean="0">
                <a:solidFill>
                  <a:schemeClr val="accent5">
                    <a:lumMod val="50000"/>
                  </a:schemeClr>
                </a:solidFill>
              </a:rPr>
              <a:t>тыс.рублей</a:t>
            </a:r>
            <a:endParaRPr lang="ru-RU" sz="1800" kern="0" dirty="0">
              <a:solidFill>
                <a:schemeClr val="accent5">
                  <a:lumMod val="50000"/>
                </a:schemeClr>
              </a:solidFill>
            </a:endParaRPr>
          </a:p>
          <a:p>
            <a:pPr marL="342900" lvl="0" indent="-342900" eaLnBrk="0" hangingPunct="0">
              <a:spcBef>
                <a:spcPct val="20000"/>
              </a:spcBef>
              <a:buClr>
                <a:schemeClr val="bg2"/>
              </a:buClr>
              <a:buSzPct val="75000"/>
              <a:defRPr/>
            </a:pPr>
            <a:r>
              <a:rPr lang="ru-RU" sz="1800" kern="0" dirty="0">
                <a:solidFill>
                  <a:schemeClr val="accent6">
                    <a:lumMod val="75000"/>
                  </a:schemeClr>
                </a:solidFill>
              </a:rPr>
              <a:t>                                      Средства местного бюджета – </a:t>
            </a:r>
            <a:r>
              <a:rPr lang="ru-RU" sz="1800" kern="0" dirty="0" smtClean="0">
                <a:solidFill>
                  <a:schemeClr val="accent6">
                    <a:lumMod val="75000"/>
                  </a:schemeClr>
                </a:solidFill>
              </a:rPr>
              <a:t>0,0 </a:t>
            </a:r>
            <a:r>
              <a:rPr lang="ru-RU" sz="1800" kern="0" dirty="0">
                <a:solidFill>
                  <a:schemeClr val="accent6">
                    <a:lumMod val="75000"/>
                  </a:schemeClr>
                </a:solidFill>
              </a:rPr>
              <a:t>тыс.рублей</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endParaRPr kumimoji="0" lang="ru-RU" sz="1800" b="0" i="0" u="none" strike="noStrike" kern="0" cap="none" spc="0" normalizeH="0" baseline="0" noProof="0" dirty="0" smtClean="0">
              <a:ln>
                <a:noFill/>
              </a:ln>
              <a:solidFill>
                <a:schemeClr val="accent6">
                  <a:lumMod val="75000"/>
                </a:schemeClr>
              </a:solidFill>
              <a:effectLst/>
              <a:uLnTx/>
              <a:uFillTx/>
              <a:latin typeface="+mn-lt"/>
              <a:ea typeface="+mn-ea"/>
              <a:cs typeface="+mn-cs"/>
            </a:endParaRPr>
          </a:p>
          <a:p>
            <a:pPr marR="0" lvl="0" algn="l" defTabSz="914400" rtl="0" eaLnBrk="0" fontAlgn="base" latinLnBrk="0" hangingPunct="0">
              <a:lnSpc>
                <a:spcPct val="100000"/>
              </a:lnSpc>
              <a:spcBef>
                <a:spcPct val="20000"/>
              </a:spcBef>
              <a:spcAft>
                <a:spcPct val="0"/>
              </a:spcAft>
              <a:buClr>
                <a:schemeClr val="bg2"/>
              </a:buClr>
              <a:buSzPct val="75000"/>
              <a:tabLst/>
              <a:defRPr/>
            </a:pPr>
            <a:endParaRPr kumimoji="0" lang="ru-RU" sz="3200" b="0" i="0" u="none" strike="noStrike" kern="0" cap="none" spc="0" normalizeH="0" baseline="0" noProof="0" dirty="0">
              <a:ln>
                <a:noFill/>
              </a:ln>
              <a:solidFill>
                <a:schemeClr val="tx1"/>
              </a:solidFill>
              <a:effectLst/>
              <a:uLnTx/>
              <a:uFillTx/>
              <a:latin typeface="+mn-lt"/>
              <a:ea typeface="+mn-ea"/>
              <a:cs typeface="+mn-cs"/>
            </a:endParaRPr>
          </a:p>
        </p:txBody>
      </p:sp>
      <p:sp>
        <p:nvSpPr>
          <p:cNvPr id="4" name="Заголовок 1"/>
          <p:cNvSpPr>
            <a:spLocks noGrp="1"/>
          </p:cNvSpPr>
          <p:nvPr>
            <p:ph type="title"/>
          </p:nvPr>
        </p:nvSpPr>
        <p:spPr>
          <a:xfrm>
            <a:off x="642910" y="571480"/>
            <a:ext cx="8229600" cy="481256"/>
          </a:xfrm>
          <a:noFill/>
        </p:spPr>
        <p:txBody>
          <a:bodyPr/>
          <a:lstStyle/>
          <a:p>
            <a:pPr algn="ctr"/>
            <a:r>
              <a:rPr lang="ru-RU" sz="1600" b="1" dirty="0" smtClean="0">
                <a:solidFill>
                  <a:srgbClr val="000066"/>
                </a:solidFill>
                <a:latin typeface="Bad Script" panose="02000000000000000000" pitchFamily="2" charset="0"/>
              </a:rPr>
              <a:t>Бюджетные инвестиции на приобретение объектов недвижимого имущества в муниципальную собственность</a:t>
            </a:r>
            <a:endParaRPr lang="ru-RU" sz="3600" dirty="0"/>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r"/>
            <a:r>
              <a:rPr lang="ru-RU" i="1" dirty="0" smtClean="0"/>
              <a:t>Реализация </a:t>
            </a:r>
            <a:br>
              <a:rPr lang="ru-RU" i="1" dirty="0" smtClean="0"/>
            </a:br>
            <a:r>
              <a:rPr lang="ru-RU" i="1" dirty="0" smtClean="0"/>
              <a:t>национальных проектов</a:t>
            </a:r>
            <a:endParaRPr lang="ru-RU" i="1" dirty="0"/>
          </a:p>
        </p:txBody>
      </p:sp>
      <p:sp>
        <p:nvSpPr>
          <p:cNvPr id="3" name="Подзаголовок 2"/>
          <p:cNvSpPr>
            <a:spLocks noGrp="1"/>
          </p:cNvSpPr>
          <p:nvPr>
            <p:ph type="subTitle" idx="1"/>
          </p:nvPr>
        </p:nvSpPr>
        <p:spPr>
          <a:xfrm>
            <a:off x="467544" y="4509120"/>
            <a:ext cx="8524056" cy="1510680"/>
          </a:xfrm>
        </p:spPr>
        <p:txBody>
          <a:bodyPr/>
          <a:lstStyle/>
          <a:p>
            <a:r>
              <a:rPr lang="ru-RU" sz="1400" i="1" dirty="0" smtClean="0">
                <a:latin typeface="Times New Roman" panose="02020603050405020304" pitchFamily="18" charset="0"/>
                <a:cs typeface="Times New Roman" panose="02020603050405020304" pitchFamily="18" charset="0"/>
              </a:rPr>
              <a:t>В целях осуществления прорывного научно-технологического и социально-экономического развития Российской Федерации, увеличения численности населения страны, повышения уровня жизни граждан, создания комфортных условий для их проживания, а также условий и возможностей для самореализации и раскрытия таланта каждого человека, Президентом </a:t>
            </a:r>
            <a:r>
              <a:rPr lang="ru-RU" sz="1400" i="1" dirty="0">
                <a:latin typeface="Times New Roman" panose="02020603050405020304" pitchFamily="18" charset="0"/>
                <a:cs typeface="Times New Roman" panose="02020603050405020304" pitchFamily="18" charset="0"/>
              </a:rPr>
              <a:t>Российской Федерации </a:t>
            </a:r>
            <a:r>
              <a:rPr lang="ru-RU" sz="1400" i="1" dirty="0" smtClean="0">
                <a:latin typeface="Times New Roman" panose="02020603050405020304" pitchFamily="18" charset="0"/>
                <a:cs typeface="Times New Roman" panose="02020603050405020304" pitchFamily="18" charset="0"/>
              </a:rPr>
              <a:t>подписан Указ </a:t>
            </a:r>
            <a:r>
              <a:rPr lang="ru-RU" sz="1400" i="1" dirty="0">
                <a:latin typeface="Times New Roman" panose="02020603050405020304" pitchFamily="18" charset="0"/>
                <a:cs typeface="Times New Roman" panose="02020603050405020304" pitchFamily="18" charset="0"/>
              </a:rPr>
              <a:t>от 07.05.2018 № 204 </a:t>
            </a:r>
            <a:r>
              <a:rPr lang="ru-RU" sz="1400" i="1" dirty="0" smtClean="0">
                <a:latin typeface="Times New Roman" panose="02020603050405020304" pitchFamily="18" charset="0"/>
                <a:cs typeface="Times New Roman" panose="02020603050405020304" pitchFamily="18" charset="0"/>
              </a:rPr>
              <a:t>«</a:t>
            </a:r>
            <a:r>
              <a:rPr lang="ru-RU" sz="1400" i="1" dirty="0">
                <a:latin typeface="Times New Roman" panose="02020603050405020304" pitchFamily="18" charset="0"/>
                <a:cs typeface="Times New Roman" panose="02020603050405020304" pitchFamily="18" charset="0"/>
              </a:rPr>
              <a:t>О национальных целях и стратегических задачах развития Российской Федерации на период до 2024 года</a:t>
            </a:r>
            <a:r>
              <a:rPr lang="ru-RU" sz="1400" i="1" dirty="0" smtClean="0">
                <a:latin typeface="Times New Roman" panose="02020603050405020304" pitchFamily="18" charset="0"/>
                <a:cs typeface="Times New Roman" panose="02020603050405020304" pitchFamily="18" charset="0"/>
              </a:rPr>
              <a:t>».</a:t>
            </a:r>
          </a:p>
        </p:txBody>
      </p:sp>
      <p:pic>
        <p:nvPicPr>
          <p:cNvPr id="174082" name="Picture 2" descr="https://habinfo.ru/wp-content/uploads/2020/02/news-xuiy1i7u5s-e15808693057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2" y="-1956"/>
            <a:ext cx="4056385" cy="304492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Tree>
    <p:extLst>
      <p:ext uri="{BB962C8B-B14F-4D97-AF65-F5344CB8AC3E}">
        <p14:creationId xmlns:p14="http://schemas.microsoft.com/office/powerpoint/2010/main" val="334178186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2" descr="http://sosh16maykop.ru/images/d8807455-a37d-4eaa-8afc-067e3cc3a3b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659018"/>
            <a:ext cx="2664296" cy="245588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7170" y="1231345"/>
            <a:ext cx="4464496" cy="307777"/>
          </a:xfrm>
          <a:prstGeom prst="rect">
            <a:avLst/>
          </a:prstGeom>
          <a:solidFill>
            <a:schemeClr val="accent1">
              <a:lumMod val="50000"/>
            </a:schemeClr>
          </a:solidFill>
        </p:spPr>
        <p:txBody>
          <a:bodyPr wrap="square" rtlCol="0">
            <a:spAutoFit/>
          </a:bodyPr>
          <a:lstStyle/>
          <a:p>
            <a:r>
              <a:rPr lang="ru-RU" b="1" dirty="0" smtClean="0">
                <a:solidFill>
                  <a:schemeClr val="accent3">
                    <a:lumMod val="95000"/>
                  </a:schemeClr>
                </a:solidFill>
              </a:rPr>
              <a:t>НАЦИОНАЛЬНЫЙ ПРОЕКТ «ОБРАЗОВАНИЕ»</a:t>
            </a:r>
            <a:endParaRPr lang="ru-RU" b="1" dirty="0">
              <a:solidFill>
                <a:schemeClr val="accent3">
                  <a:lumMod val="95000"/>
                </a:schemeClr>
              </a:solidFill>
            </a:endParaRPr>
          </a:p>
        </p:txBody>
      </p:sp>
      <p:sp>
        <p:nvSpPr>
          <p:cNvPr id="5" name="TextBox 4"/>
          <p:cNvSpPr txBox="1"/>
          <p:nvPr/>
        </p:nvSpPr>
        <p:spPr>
          <a:xfrm>
            <a:off x="2816846" y="3861048"/>
            <a:ext cx="4176464" cy="307777"/>
          </a:xfrm>
          <a:prstGeom prst="rect">
            <a:avLst/>
          </a:prstGeom>
          <a:solidFill>
            <a:schemeClr val="accent5">
              <a:lumMod val="50000"/>
            </a:schemeClr>
          </a:solidFill>
        </p:spPr>
        <p:txBody>
          <a:bodyPr wrap="square" rtlCol="0">
            <a:spAutoFit/>
          </a:bodyPr>
          <a:lstStyle/>
          <a:p>
            <a:r>
              <a:rPr lang="ru-RU" b="1" dirty="0" smtClean="0">
                <a:solidFill>
                  <a:schemeClr val="bg1"/>
                </a:solidFill>
              </a:rPr>
              <a:t>Региональный проект</a:t>
            </a:r>
            <a:r>
              <a:rPr lang="en-US" b="1" dirty="0">
                <a:solidFill>
                  <a:schemeClr val="bg1"/>
                </a:solidFill>
              </a:rPr>
              <a:t> </a:t>
            </a:r>
            <a:r>
              <a:rPr lang="ru-RU" b="1" dirty="0" smtClean="0">
                <a:solidFill>
                  <a:schemeClr val="bg1"/>
                </a:solidFill>
              </a:rPr>
              <a:t>«Современная школа»</a:t>
            </a:r>
            <a:endParaRPr lang="ru-RU" b="1" dirty="0">
              <a:solidFill>
                <a:schemeClr val="bg1"/>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143579795"/>
              </p:ext>
            </p:extLst>
          </p:nvPr>
        </p:nvGraphicFramePr>
        <p:xfrm>
          <a:off x="462584" y="4581128"/>
          <a:ext cx="7704856" cy="1112520"/>
        </p:xfrm>
        <a:graphic>
          <a:graphicData uri="http://schemas.openxmlformats.org/drawingml/2006/table">
            <a:tbl>
              <a:tblPr firstRow="1" bandRow="1">
                <a:tableStyleId>{5C22544A-7EE6-4342-B048-85BDC9FD1C3A}</a:tableStyleId>
              </a:tblPr>
              <a:tblGrid>
                <a:gridCol w="1926214"/>
                <a:gridCol w="1926214"/>
                <a:gridCol w="1926214"/>
                <a:gridCol w="1926214"/>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на 202</a:t>
                      </a:r>
                      <a:r>
                        <a:rPr lang="en-US" sz="1400" dirty="0" smtClean="0">
                          <a:effectLst/>
                          <a:latin typeface="Times New Roman"/>
                          <a:ea typeface="Times New Roman"/>
                        </a:rPr>
                        <a:t>4</a:t>
                      </a:r>
                      <a:r>
                        <a:rPr lang="ru-RU" sz="1400" dirty="0" smtClean="0">
                          <a:effectLst/>
                          <a:latin typeface="Times New Roman"/>
                          <a:ea typeface="Times New Roman"/>
                        </a:rPr>
                        <a:t> год,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lnSpc>
                          <a:spcPct val="150000"/>
                        </a:lnSpc>
                        <a:spcBef>
                          <a:spcPts val="1200"/>
                        </a:spcBef>
                        <a:spcAft>
                          <a:spcPts val="0"/>
                        </a:spcAft>
                        <a:tabLst>
                          <a:tab pos="5292725" algn="l"/>
                        </a:tabLst>
                      </a:pPr>
                      <a:r>
                        <a:rPr lang="ru-RU" sz="1200" dirty="0" smtClean="0">
                          <a:effectLst/>
                          <a:latin typeface="Times New Roman"/>
                          <a:ea typeface="Times New Roman"/>
                        </a:rPr>
                        <a:t>8</a:t>
                      </a:r>
                      <a:r>
                        <a:rPr lang="ru-RU" sz="1200" dirty="0">
                          <a:effectLst/>
                          <a:latin typeface="Times New Roman"/>
                          <a:ea typeface="Times New Roman"/>
                        </a:rPr>
                        <a:t> 216 973,63</a:t>
                      </a:r>
                    </a:p>
                  </a:txBody>
                  <a:tcPr marL="68580" marR="68580" marT="0" marB="0"/>
                </a:tc>
                <a:tc>
                  <a:txBody>
                    <a:bodyPr/>
                    <a:lstStyle/>
                    <a:p>
                      <a:pPr algn="ctr">
                        <a:lnSpc>
                          <a:spcPct val="150000"/>
                        </a:lnSpc>
                        <a:spcBef>
                          <a:spcPts val="1200"/>
                        </a:spcBef>
                        <a:spcAft>
                          <a:spcPts val="0"/>
                        </a:spcAft>
                        <a:tabLst>
                          <a:tab pos="5292725" algn="l"/>
                        </a:tabLst>
                      </a:pPr>
                      <a:r>
                        <a:rPr lang="ru-RU" sz="1200" dirty="0">
                          <a:effectLst/>
                          <a:latin typeface="Times New Roman"/>
                          <a:ea typeface="Times New Roman"/>
                        </a:rPr>
                        <a:t>1 822 096,50</a:t>
                      </a:r>
                    </a:p>
                  </a:txBody>
                  <a:tcPr marL="68580" marR="68580" marT="0" marB="0"/>
                </a:tc>
                <a:tc>
                  <a:txBody>
                    <a:bodyPr/>
                    <a:lstStyle/>
                    <a:p>
                      <a:pPr algn="ctr">
                        <a:lnSpc>
                          <a:spcPct val="150000"/>
                        </a:lnSpc>
                        <a:spcBef>
                          <a:spcPts val="1200"/>
                        </a:spcBef>
                        <a:spcAft>
                          <a:spcPts val="0"/>
                        </a:spcAft>
                        <a:tabLst>
                          <a:tab pos="5292725" algn="l"/>
                        </a:tabLst>
                      </a:pPr>
                      <a:r>
                        <a:rPr lang="ru-RU" sz="1200" dirty="0">
                          <a:effectLst/>
                          <a:latin typeface="Times New Roman"/>
                          <a:ea typeface="Times New Roman"/>
                        </a:rPr>
                        <a:t>6 379 285,50</a:t>
                      </a:r>
                    </a:p>
                  </a:txBody>
                  <a:tcPr marL="68580" marR="68580" marT="0" marB="0"/>
                </a:tc>
                <a:tc>
                  <a:txBody>
                    <a:bodyPr/>
                    <a:lstStyle/>
                    <a:p>
                      <a:pPr algn="ctr">
                        <a:lnSpc>
                          <a:spcPct val="150000"/>
                        </a:lnSpc>
                        <a:spcBef>
                          <a:spcPts val="1200"/>
                        </a:spcBef>
                        <a:spcAft>
                          <a:spcPts val="0"/>
                        </a:spcAft>
                        <a:tabLst>
                          <a:tab pos="5292725" algn="l"/>
                        </a:tabLst>
                      </a:pPr>
                      <a:r>
                        <a:rPr lang="ru-RU" sz="1200" dirty="0">
                          <a:effectLst/>
                          <a:latin typeface="Times New Roman"/>
                          <a:ea typeface="Times New Roman"/>
                        </a:rPr>
                        <a:t>15 591,63</a:t>
                      </a:r>
                    </a:p>
                  </a:txBody>
                  <a:tcPr marL="68580" marR="68580" marT="0" marB="0"/>
                </a:tc>
              </a:tr>
            </a:tbl>
          </a:graphicData>
        </a:graphic>
      </p:graphicFrame>
      <p:sp>
        <p:nvSpPr>
          <p:cNvPr id="11" name="TextBox 10"/>
          <p:cNvSpPr txBox="1"/>
          <p:nvPr/>
        </p:nvSpPr>
        <p:spPr>
          <a:xfrm>
            <a:off x="614732" y="3352076"/>
            <a:ext cx="1872208" cy="338554"/>
          </a:xfrm>
          <a:prstGeom prst="rect">
            <a:avLst/>
          </a:prstGeom>
          <a:noFill/>
        </p:spPr>
        <p:txBody>
          <a:bodyPr wrap="square" rtlCol="0">
            <a:spAutoFit/>
          </a:bodyPr>
          <a:lstStyle/>
          <a:p>
            <a:r>
              <a:rPr lang="ru-RU" sz="1600" b="1" dirty="0" smtClean="0">
                <a:solidFill>
                  <a:schemeClr val="accent5">
                    <a:lumMod val="25000"/>
                  </a:schemeClr>
                </a:solidFill>
              </a:rPr>
              <a:t>Из них:</a:t>
            </a:r>
            <a:endParaRPr lang="ru-RU" sz="1600" b="1" dirty="0">
              <a:solidFill>
                <a:schemeClr val="accent5">
                  <a:lumMod val="25000"/>
                </a:schemeClr>
              </a:solidFill>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3108066540"/>
              </p:ext>
            </p:extLst>
          </p:nvPr>
        </p:nvGraphicFramePr>
        <p:xfrm>
          <a:off x="517551" y="2132856"/>
          <a:ext cx="5295628" cy="1112520"/>
        </p:xfrm>
        <a:graphic>
          <a:graphicData uri="http://schemas.openxmlformats.org/drawingml/2006/table">
            <a:tbl>
              <a:tblPr firstRow="1" bandRow="1">
                <a:tableStyleId>{5C22544A-7EE6-4342-B048-85BDC9FD1C3A}</a:tableStyleId>
              </a:tblPr>
              <a:tblGrid>
                <a:gridCol w="1323907"/>
                <a:gridCol w="1323907"/>
                <a:gridCol w="1323907"/>
                <a:gridCol w="1323907"/>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на 202</a:t>
                      </a:r>
                      <a:r>
                        <a:rPr lang="en-US" sz="1400" dirty="0" smtClean="0">
                          <a:effectLst/>
                          <a:latin typeface="Times New Roman"/>
                          <a:ea typeface="Times New Roman"/>
                        </a:rPr>
                        <a:t>4</a:t>
                      </a:r>
                      <a:r>
                        <a:rPr lang="ru-RU" sz="1400" dirty="0" smtClean="0">
                          <a:effectLst/>
                          <a:latin typeface="Times New Roman"/>
                          <a:ea typeface="Times New Roman"/>
                        </a:rPr>
                        <a:t> год,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lnSpc>
                          <a:spcPct val="150000"/>
                        </a:lnSpc>
                        <a:spcBef>
                          <a:spcPts val="1200"/>
                        </a:spcBef>
                        <a:spcAft>
                          <a:spcPts val="0"/>
                        </a:spcAft>
                        <a:tabLst>
                          <a:tab pos="5292725" algn="l"/>
                        </a:tabLst>
                      </a:pPr>
                      <a:r>
                        <a:rPr lang="ru-RU" sz="1200">
                          <a:effectLst/>
                          <a:latin typeface="Times New Roman"/>
                          <a:ea typeface="Times New Roman"/>
                        </a:rPr>
                        <a:t>8 216 973,63</a:t>
                      </a:r>
                    </a:p>
                  </a:txBody>
                  <a:tcPr marL="68580" marR="68580" marT="0" marB="0"/>
                </a:tc>
                <a:tc>
                  <a:txBody>
                    <a:bodyPr/>
                    <a:lstStyle/>
                    <a:p>
                      <a:pPr algn="ctr">
                        <a:lnSpc>
                          <a:spcPct val="150000"/>
                        </a:lnSpc>
                        <a:spcBef>
                          <a:spcPts val="1200"/>
                        </a:spcBef>
                        <a:spcAft>
                          <a:spcPts val="0"/>
                        </a:spcAft>
                        <a:tabLst>
                          <a:tab pos="5292725" algn="l"/>
                        </a:tabLst>
                      </a:pPr>
                      <a:r>
                        <a:rPr lang="ru-RU" sz="1200">
                          <a:effectLst/>
                          <a:latin typeface="Times New Roman"/>
                          <a:ea typeface="Times New Roman"/>
                        </a:rPr>
                        <a:t>1 822 096,50</a:t>
                      </a:r>
                    </a:p>
                  </a:txBody>
                  <a:tcPr marL="68580" marR="68580" marT="0" marB="0"/>
                </a:tc>
                <a:tc>
                  <a:txBody>
                    <a:bodyPr/>
                    <a:lstStyle/>
                    <a:p>
                      <a:pPr algn="ctr">
                        <a:lnSpc>
                          <a:spcPct val="150000"/>
                        </a:lnSpc>
                        <a:spcBef>
                          <a:spcPts val="1200"/>
                        </a:spcBef>
                        <a:spcAft>
                          <a:spcPts val="0"/>
                        </a:spcAft>
                        <a:tabLst>
                          <a:tab pos="5292725" algn="l"/>
                        </a:tabLst>
                      </a:pPr>
                      <a:r>
                        <a:rPr lang="ru-RU" sz="1200">
                          <a:effectLst/>
                          <a:latin typeface="Times New Roman"/>
                          <a:ea typeface="Times New Roman"/>
                        </a:rPr>
                        <a:t>6 379 285,50</a:t>
                      </a:r>
                    </a:p>
                  </a:txBody>
                  <a:tcPr marL="68580" marR="68580" marT="0" marB="0"/>
                </a:tc>
                <a:tc>
                  <a:txBody>
                    <a:bodyPr/>
                    <a:lstStyle/>
                    <a:p>
                      <a:pPr algn="ctr">
                        <a:lnSpc>
                          <a:spcPct val="150000"/>
                        </a:lnSpc>
                        <a:spcBef>
                          <a:spcPts val="1200"/>
                        </a:spcBef>
                        <a:spcAft>
                          <a:spcPts val="0"/>
                        </a:spcAft>
                        <a:tabLst>
                          <a:tab pos="5292725" algn="l"/>
                        </a:tabLst>
                      </a:pPr>
                      <a:r>
                        <a:rPr lang="ru-RU" sz="1200" dirty="0">
                          <a:effectLst/>
                          <a:latin typeface="Times New Roman"/>
                          <a:ea typeface="Times New Roman"/>
                        </a:rPr>
                        <a:t>15 591,63</a:t>
                      </a:r>
                    </a:p>
                  </a:txBody>
                  <a:tcPr marL="68580" marR="68580" marT="0" marB="0"/>
                </a:tc>
              </a:tr>
            </a:tbl>
          </a:graphicData>
        </a:graphic>
      </p:graphicFrame>
      <p:sp>
        <p:nvSpPr>
          <p:cNvPr id="12" name="TextBox 1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3" name="Прямоугольник 2"/>
          <p:cNvSpPr/>
          <p:nvPr/>
        </p:nvSpPr>
        <p:spPr>
          <a:xfrm>
            <a:off x="2816846" y="583233"/>
            <a:ext cx="2996333" cy="338554"/>
          </a:xfrm>
          <a:prstGeom prst="rect">
            <a:avLst/>
          </a:prstGeom>
        </p:spPr>
        <p:txBody>
          <a:bodyPr wrap="none">
            <a:spAutoFit/>
          </a:bodyPr>
          <a:lstStyle/>
          <a:p>
            <a:pPr algn="r" fontAlgn="auto">
              <a:spcBef>
                <a:spcPts val="0"/>
              </a:spcBef>
              <a:spcAft>
                <a:spcPts val="0"/>
              </a:spcAft>
              <a:defRPr/>
            </a:pPr>
            <a:r>
              <a:rPr lang="ru-RU" sz="1600" b="1" dirty="0">
                <a:solidFill>
                  <a:srgbClr val="000066"/>
                </a:solidFill>
                <a:latin typeface="Bad Script" panose="02000000000000000000" pitchFamily="2" charset="0"/>
              </a:rPr>
              <a:t>Реализация национальных </a:t>
            </a:r>
            <a:r>
              <a:rPr lang="ru-RU" sz="1600" b="1" dirty="0" smtClean="0">
                <a:solidFill>
                  <a:srgbClr val="000066"/>
                </a:solidFill>
                <a:latin typeface="Bad Script" panose="02000000000000000000" pitchFamily="2" charset="0"/>
              </a:rPr>
              <a:t>проектов</a:t>
            </a:r>
            <a:endParaRPr lang="ru-RU" sz="1600" b="1" dirty="0">
              <a:solidFill>
                <a:srgbClr val="000066"/>
              </a:solidFill>
              <a:latin typeface="Bad Script" panose="02000000000000000000" pitchFamily="2" charset="0"/>
            </a:endParaRPr>
          </a:p>
        </p:txBody>
      </p:sp>
    </p:spTree>
    <p:extLst>
      <p:ext uri="{BB962C8B-B14F-4D97-AF65-F5344CB8AC3E}">
        <p14:creationId xmlns:p14="http://schemas.microsoft.com/office/powerpoint/2010/main" val="25442631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Прямоугольник 4"/>
          <p:cNvSpPr/>
          <p:nvPr/>
        </p:nvSpPr>
        <p:spPr>
          <a:xfrm>
            <a:off x="3059832" y="548680"/>
            <a:ext cx="2996333" cy="338554"/>
          </a:xfrm>
          <a:prstGeom prst="rect">
            <a:avLst/>
          </a:prstGeom>
        </p:spPr>
        <p:txBody>
          <a:bodyPr wrap="none">
            <a:spAutoFit/>
          </a:bodyPr>
          <a:lstStyle/>
          <a:p>
            <a:pPr algn="r" fontAlgn="auto">
              <a:spcBef>
                <a:spcPts val="0"/>
              </a:spcBef>
              <a:spcAft>
                <a:spcPts val="0"/>
              </a:spcAft>
              <a:defRPr/>
            </a:pPr>
            <a:r>
              <a:rPr lang="ru-RU" sz="1600" b="1" dirty="0">
                <a:solidFill>
                  <a:srgbClr val="000066"/>
                </a:solidFill>
                <a:latin typeface="Bad Script" panose="02000000000000000000" pitchFamily="2" charset="0"/>
              </a:rPr>
              <a:t>Реализация национальных </a:t>
            </a:r>
            <a:r>
              <a:rPr lang="ru-RU" sz="1600" b="1" dirty="0" smtClean="0">
                <a:solidFill>
                  <a:srgbClr val="000066"/>
                </a:solidFill>
                <a:latin typeface="Bad Script" panose="02000000000000000000" pitchFamily="2" charset="0"/>
              </a:rPr>
              <a:t>проектов</a:t>
            </a:r>
            <a:endParaRPr lang="ru-RU" sz="1600" b="1" dirty="0">
              <a:solidFill>
                <a:srgbClr val="000066"/>
              </a:solidFill>
              <a:latin typeface="Bad Script" panose="02000000000000000000" pitchFamily="2" charset="0"/>
            </a:endParaRPr>
          </a:p>
        </p:txBody>
      </p:sp>
      <p:pic>
        <p:nvPicPr>
          <p:cNvPr id="172034" name="Picture 2" descr="http://xn--73-ilchq4agm.xn--80asehdb/media/k2/items/cache/c1f40f2fc0051907e417d36ab482a038_X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1885" y="717560"/>
            <a:ext cx="2971143" cy="198076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27170" y="1231345"/>
            <a:ext cx="4464496" cy="307777"/>
          </a:xfrm>
          <a:prstGeom prst="rect">
            <a:avLst/>
          </a:prstGeom>
          <a:solidFill>
            <a:schemeClr val="accent1">
              <a:lumMod val="50000"/>
            </a:schemeClr>
          </a:solidFill>
        </p:spPr>
        <p:txBody>
          <a:bodyPr wrap="square" rtlCol="0">
            <a:spAutoFit/>
          </a:bodyPr>
          <a:lstStyle/>
          <a:p>
            <a:r>
              <a:rPr lang="ru-RU" b="1" dirty="0" smtClean="0">
                <a:solidFill>
                  <a:schemeClr val="accent3">
                    <a:lumMod val="95000"/>
                  </a:schemeClr>
                </a:solidFill>
              </a:rPr>
              <a:t>НАЦИОНАЛЬНЫЙ ПРОЕКТ «КУЛЬТУРА»</a:t>
            </a:r>
            <a:endParaRPr lang="ru-RU" b="1" dirty="0">
              <a:solidFill>
                <a:schemeClr val="accent3">
                  <a:lumMod val="95000"/>
                </a:schemeClr>
              </a:solidFill>
            </a:endParaRPr>
          </a:p>
        </p:txBody>
      </p:sp>
      <p:graphicFrame>
        <p:nvGraphicFramePr>
          <p:cNvPr id="9" name="Таблица 8"/>
          <p:cNvGraphicFramePr>
            <a:graphicFrameLocks noGrp="1"/>
          </p:cNvGraphicFramePr>
          <p:nvPr>
            <p:extLst>
              <p:ext uri="{D42A27DB-BD31-4B8C-83A1-F6EECF244321}">
                <p14:modId xmlns:p14="http://schemas.microsoft.com/office/powerpoint/2010/main" val="3899577811"/>
              </p:ext>
            </p:extLst>
          </p:nvPr>
        </p:nvGraphicFramePr>
        <p:xfrm>
          <a:off x="529755" y="1700808"/>
          <a:ext cx="5295628" cy="1112520"/>
        </p:xfrm>
        <a:graphic>
          <a:graphicData uri="http://schemas.openxmlformats.org/drawingml/2006/table">
            <a:tbl>
              <a:tblPr firstRow="1" bandRow="1">
                <a:tableStyleId>{5C22544A-7EE6-4342-B048-85BDC9FD1C3A}</a:tableStyleId>
              </a:tblPr>
              <a:tblGrid>
                <a:gridCol w="1323907"/>
                <a:gridCol w="1323907"/>
                <a:gridCol w="1323907"/>
                <a:gridCol w="1323907"/>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a:t>
                      </a:r>
                      <a:r>
                        <a:rPr lang="ru-RU" sz="1400" baseline="0" dirty="0" smtClean="0">
                          <a:effectLst/>
                          <a:latin typeface="Times New Roman"/>
                          <a:ea typeface="Times New Roman"/>
                        </a:rPr>
                        <a:t> на 202</a:t>
                      </a:r>
                      <a:r>
                        <a:rPr lang="en-US" sz="1400" baseline="0" dirty="0" smtClean="0">
                          <a:effectLst/>
                          <a:latin typeface="Times New Roman"/>
                          <a:ea typeface="Times New Roman"/>
                        </a:rPr>
                        <a:t>4</a:t>
                      </a:r>
                      <a:r>
                        <a:rPr lang="ru-RU" sz="1400" baseline="0" dirty="0" smtClean="0">
                          <a:effectLst/>
                          <a:latin typeface="Times New Roman"/>
                          <a:ea typeface="Times New Roman"/>
                        </a:rPr>
                        <a:t> год</a:t>
                      </a:r>
                      <a:r>
                        <a:rPr lang="ru-RU" sz="1400" dirty="0" smtClean="0">
                          <a:effectLst/>
                          <a:latin typeface="Times New Roman"/>
                          <a:ea typeface="Times New Roman"/>
                        </a:rPr>
                        <a:t>,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lnSpc>
                          <a:spcPct val="150000"/>
                        </a:lnSpc>
                        <a:spcBef>
                          <a:spcPts val="1200"/>
                        </a:spcBef>
                        <a:spcAft>
                          <a:spcPts val="0"/>
                        </a:spcAft>
                        <a:tabLst>
                          <a:tab pos="5292725" algn="l"/>
                        </a:tabLst>
                      </a:pPr>
                      <a:r>
                        <a:rPr lang="ru-RU" sz="1200">
                          <a:effectLst/>
                          <a:latin typeface="Times New Roman"/>
                          <a:ea typeface="Times New Roman"/>
                        </a:rPr>
                        <a:t>169 029,00</a:t>
                      </a:r>
                    </a:p>
                  </a:txBody>
                  <a:tcPr marL="68580" marR="68580" marT="0" marB="0"/>
                </a:tc>
                <a:tc>
                  <a:txBody>
                    <a:bodyPr/>
                    <a:lstStyle/>
                    <a:p>
                      <a:pPr algn="ctr">
                        <a:lnSpc>
                          <a:spcPct val="150000"/>
                        </a:lnSpc>
                        <a:spcBef>
                          <a:spcPts val="1200"/>
                        </a:spcBef>
                        <a:spcAft>
                          <a:spcPts val="0"/>
                        </a:spcAft>
                        <a:tabLst>
                          <a:tab pos="5292725" algn="l"/>
                        </a:tabLst>
                      </a:pPr>
                      <a:r>
                        <a:rPr lang="ru-RU" sz="1200">
                          <a:effectLst/>
                          <a:latin typeface="Times New Roman"/>
                          <a:ea typeface="Times New Roman"/>
                        </a:rPr>
                        <a:t>138 889,00</a:t>
                      </a:r>
                    </a:p>
                  </a:txBody>
                  <a:tcPr marL="68580" marR="68580" marT="0" marB="0"/>
                </a:tc>
                <a:tc>
                  <a:txBody>
                    <a:bodyPr/>
                    <a:lstStyle/>
                    <a:p>
                      <a:pPr algn="ctr">
                        <a:lnSpc>
                          <a:spcPct val="150000"/>
                        </a:lnSpc>
                        <a:spcBef>
                          <a:spcPts val="1200"/>
                        </a:spcBef>
                        <a:spcAft>
                          <a:spcPts val="0"/>
                        </a:spcAft>
                        <a:tabLst>
                          <a:tab pos="5292725" algn="l"/>
                        </a:tabLst>
                      </a:pPr>
                      <a:r>
                        <a:rPr lang="ru-RU" sz="1200">
                          <a:effectLst/>
                          <a:latin typeface="Times New Roman"/>
                          <a:ea typeface="Times New Roman"/>
                        </a:rPr>
                        <a:t>28 450,00</a:t>
                      </a:r>
                    </a:p>
                  </a:txBody>
                  <a:tcPr marL="68580" marR="68580" marT="0" marB="0"/>
                </a:tc>
                <a:tc>
                  <a:txBody>
                    <a:bodyPr/>
                    <a:lstStyle/>
                    <a:p>
                      <a:pPr algn="ctr">
                        <a:lnSpc>
                          <a:spcPct val="150000"/>
                        </a:lnSpc>
                        <a:spcBef>
                          <a:spcPts val="1200"/>
                        </a:spcBef>
                        <a:spcAft>
                          <a:spcPts val="0"/>
                        </a:spcAft>
                        <a:tabLst>
                          <a:tab pos="5292725" algn="l"/>
                        </a:tabLst>
                      </a:pPr>
                      <a:r>
                        <a:rPr lang="ru-RU" sz="1200" dirty="0">
                          <a:effectLst/>
                          <a:latin typeface="Times New Roman"/>
                          <a:ea typeface="Times New Roman"/>
                        </a:rPr>
                        <a:t>1 690,00</a:t>
                      </a:r>
                    </a:p>
                  </a:txBody>
                  <a:tcPr marL="68580" marR="68580" marT="0" marB="0"/>
                </a:tc>
              </a:tr>
            </a:tbl>
          </a:graphicData>
        </a:graphic>
      </p:graphicFrame>
      <p:sp>
        <p:nvSpPr>
          <p:cNvPr id="10" name="TextBox 9"/>
          <p:cNvSpPr txBox="1"/>
          <p:nvPr/>
        </p:nvSpPr>
        <p:spPr>
          <a:xfrm>
            <a:off x="614732" y="3234462"/>
            <a:ext cx="1872208" cy="338554"/>
          </a:xfrm>
          <a:prstGeom prst="rect">
            <a:avLst/>
          </a:prstGeom>
          <a:noFill/>
        </p:spPr>
        <p:txBody>
          <a:bodyPr wrap="square" rtlCol="0">
            <a:spAutoFit/>
          </a:bodyPr>
          <a:lstStyle/>
          <a:p>
            <a:r>
              <a:rPr lang="ru-RU" sz="1600" b="1" dirty="0" smtClean="0">
                <a:solidFill>
                  <a:schemeClr val="accent5">
                    <a:lumMod val="25000"/>
                  </a:schemeClr>
                </a:solidFill>
              </a:rPr>
              <a:t>Из них:</a:t>
            </a:r>
            <a:endParaRPr lang="ru-RU" sz="1600" b="1" dirty="0">
              <a:solidFill>
                <a:schemeClr val="accent5">
                  <a:lumMod val="25000"/>
                </a:schemeClr>
              </a:solidFill>
            </a:endParaRPr>
          </a:p>
        </p:txBody>
      </p:sp>
      <p:sp>
        <p:nvSpPr>
          <p:cNvPr id="11" name="TextBox 10"/>
          <p:cNvSpPr txBox="1"/>
          <p:nvPr/>
        </p:nvSpPr>
        <p:spPr>
          <a:xfrm>
            <a:off x="2862097" y="3789040"/>
            <a:ext cx="4176464" cy="307777"/>
          </a:xfrm>
          <a:prstGeom prst="rect">
            <a:avLst/>
          </a:prstGeom>
          <a:solidFill>
            <a:schemeClr val="accent5">
              <a:lumMod val="50000"/>
            </a:schemeClr>
          </a:solidFill>
        </p:spPr>
        <p:txBody>
          <a:bodyPr wrap="square" rtlCol="0">
            <a:spAutoFit/>
          </a:bodyPr>
          <a:lstStyle/>
          <a:p>
            <a:r>
              <a:rPr lang="ru-RU" b="1" dirty="0" smtClean="0">
                <a:solidFill>
                  <a:schemeClr val="bg1"/>
                </a:solidFill>
              </a:rPr>
              <a:t>Региональный проект</a:t>
            </a:r>
            <a:r>
              <a:rPr lang="en-US" b="1" dirty="0">
                <a:solidFill>
                  <a:schemeClr val="bg1"/>
                </a:solidFill>
              </a:rPr>
              <a:t> </a:t>
            </a:r>
            <a:r>
              <a:rPr lang="ru-RU" b="1" dirty="0" smtClean="0">
                <a:solidFill>
                  <a:schemeClr val="bg1"/>
                </a:solidFill>
              </a:rPr>
              <a:t>«Творческие люди»</a:t>
            </a:r>
            <a:endParaRPr lang="ru-RU" b="1" dirty="0">
              <a:solidFill>
                <a:schemeClr val="bg1"/>
              </a:solidFill>
            </a:endParaRPr>
          </a:p>
        </p:txBody>
      </p:sp>
      <p:graphicFrame>
        <p:nvGraphicFramePr>
          <p:cNvPr id="12" name="Таблица 11"/>
          <p:cNvGraphicFramePr>
            <a:graphicFrameLocks noGrp="1"/>
          </p:cNvGraphicFramePr>
          <p:nvPr>
            <p:extLst>
              <p:ext uri="{D42A27DB-BD31-4B8C-83A1-F6EECF244321}">
                <p14:modId xmlns:p14="http://schemas.microsoft.com/office/powerpoint/2010/main" val="1677464983"/>
              </p:ext>
            </p:extLst>
          </p:nvPr>
        </p:nvGraphicFramePr>
        <p:xfrm>
          <a:off x="395536" y="4581128"/>
          <a:ext cx="7704856" cy="1112520"/>
        </p:xfrm>
        <a:graphic>
          <a:graphicData uri="http://schemas.openxmlformats.org/drawingml/2006/table">
            <a:tbl>
              <a:tblPr firstRow="1" bandRow="1">
                <a:tableStyleId>{5C22544A-7EE6-4342-B048-85BDC9FD1C3A}</a:tableStyleId>
              </a:tblPr>
              <a:tblGrid>
                <a:gridCol w="1926214"/>
                <a:gridCol w="1926214"/>
                <a:gridCol w="1926214"/>
                <a:gridCol w="1926214"/>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на 202</a:t>
                      </a:r>
                      <a:r>
                        <a:rPr lang="en-US" sz="1400" dirty="0" smtClean="0">
                          <a:effectLst/>
                          <a:latin typeface="Times New Roman"/>
                          <a:ea typeface="Times New Roman"/>
                        </a:rPr>
                        <a:t>4</a:t>
                      </a:r>
                      <a:r>
                        <a:rPr lang="ru-RU" sz="1400" dirty="0" smtClean="0">
                          <a:effectLst/>
                          <a:latin typeface="Times New Roman"/>
                          <a:ea typeface="Times New Roman"/>
                        </a:rPr>
                        <a:t> год,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lnSpc>
                          <a:spcPct val="150000"/>
                        </a:lnSpc>
                        <a:spcBef>
                          <a:spcPts val="1200"/>
                        </a:spcBef>
                        <a:spcAft>
                          <a:spcPts val="0"/>
                        </a:spcAft>
                        <a:tabLst>
                          <a:tab pos="5292725" algn="l"/>
                        </a:tabLst>
                      </a:pPr>
                      <a:r>
                        <a:rPr lang="ru-RU" sz="1200">
                          <a:effectLst/>
                          <a:latin typeface="Times New Roman"/>
                          <a:ea typeface="Times New Roman"/>
                        </a:rPr>
                        <a:t>169 029,00</a:t>
                      </a:r>
                    </a:p>
                  </a:txBody>
                  <a:tcPr marL="68580" marR="68580" marT="0" marB="0"/>
                </a:tc>
                <a:tc>
                  <a:txBody>
                    <a:bodyPr/>
                    <a:lstStyle/>
                    <a:p>
                      <a:pPr algn="ctr">
                        <a:lnSpc>
                          <a:spcPct val="150000"/>
                        </a:lnSpc>
                        <a:spcBef>
                          <a:spcPts val="1200"/>
                        </a:spcBef>
                        <a:spcAft>
                          <a:spcPts val="0"/>
                        </a:spcAft>
                        <a:tabLst>
                          <a:tab pos="5292725" algn="l"/>
                        </a:tabLst>
                      </a:pPr>
                      <a:r>
                        <a:rPr lang="ru-RU" sz="1200">
                          <a:effectLst/>
                          <a:latin typeface="Times New Roman"/>
                          <a:ea typeface="Times New Roman"/>
                        </a:rPr>
                        <a:t>138 889,00</a:t>
                      </a:r>
                    </a:p>
                  </a:txBody>
                  <a:tcPr marL="68580" marR="68580" marT="0" marB="0"/>
                </a:tc>
                <a:tc>
                  <a:txBody>
                    <a:bodyPr/>
                    <a:lstStyle/>
                    <a:p>
                      <a:pPr algn="ctr">
                        <a:lnSpc>
                          <a:spcPct val="150000"/>
                        </a:lnSpc>
                        <a:spcBef>
                          <a:spcPts val="1200"/>
                        </a:spcBef>
                        <a:spcAft>
                          <a:spcPts val="0"/>
                        </a:spcAft>
                        <a:tabLst>
                          <a:tab pos="5292725" algn="l"/>
                        </a:tabLst>
                      </a:pPr>
                      <a:r>
                        <a:rPr lang="ru-RU" sz="1200">
                          <a:effectLst/>
                          <a:latin typeface="Times New Roman"/>
                          <a:ea typeface="Times New Roman"/>
                        </a:rPr>
                        <a:t>28 450,00</a:t>
                      </a:r>
                    </a:p>
                  </a:txBody>
                  <a:tcPr marL="68580" marR="68580" marT="0" marB="0"/>
                </a:tc>
                <a:tc>
                  <a:txBody>
                    <a:bodyPr/>
                    <a:lstStyle/>
                    <a:p>
                      <a:pPr algn="ctr">
                        <a:lnSpc>
                          <a:spcPct val="150000"/>
                        </a:lnSpc>
                        <a:spcBef>
                          <a:spcPts val="1200"/>
                        </a:spcBef>
                        <a:spcAft>
                          <a:spcPts val="0"/>
                        </a:spcAft>
                        <a:tabLst>
                          <a:tab pos="5292725" algn="l"/>
                        </a:tabLst>
                      </a:pPr>
                      <a:r>
                        <a:rPr lang="ru-RU" sz="1200" dirty="0">
                          <a:effectLst/>
                          <a:latin typeface="Times New Roman"/>
                          <a:ea typeface="Times New Roman"/>
                        </a:rPr>
                        <a:t>1 690,00</a:t>
                      </a:r>
                    </a:p>
                  </a:txBody>
                  <a:tcPr marL="68580" marR="68580" marT="0" marB="0"/>
                </a:tc>
              </a:tr>
            </a:tbl>
          </a:graphicData>
        </a:graphic>
      </p:graphicFrame>
    </p:spTree>
    <p:extLst>
      <p:ext uri="{BB962C8B-B14F-4D97-AF65-F5344CB8AC3E}">
        <p14:creationId xmlns:p14="http://schemas.microsoft.com/office/powerpoint/2010/main" val="348852275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Прямоугольник 4"/>
          <p:cNvSpPr/>
          <p:nvPr/>
        </p:nvSpPr>
        <p:spPr>
          <a:xfrm>
            <a:off x="3059832" y="548680"/>
            <a:ext cx="2996333" cy="338554"/>
          </a:xfrm>
          <a:prstGeom prst="rect">
            <a:avLst/>
          </a:prstGeom>
        </p:spPr>
        <p:txBody>
          <a:bodyPr wrap="none">
            <a:spAutoFit/>
          </a:bodyPr>
          <a:lstStyle/>
          <a:p>
            <a:pPr algn="r" fontAlgn="auto">
              <a:spcBef>
                <a:spcPts val="0"/>
              </a:spcBef>
              <a:spcAft>
                <a:spcPts val="0"/>
              </a:spcAft>
              <a:defRPr/>
            </a:pPr>
            <a:r>
              <a:rPr lang="ru-RU" sz="1600" b="1" dirty="0">
                <a:solidFill>
                  <a:srgbClr val="000066"/>
                </a:solidFill>
                <a:latin typeface="Bad Script" panose="02000000000000000000" pitchFamily="2" charset="0"/>
              </a:rPr>
              <a:t>Реализация национальных </a:t>
            </a:r>
            <a:r>
              <a:rPr lang="ru-RU" sz="1600" b="1" dirty="0" smtClean="0">
                <a:solidFill>
                  <a:srgbClr val="000066"/>
                </a:solidFill>
                <a:latin typeface="Bad Script" panose="02000000000000000000" pitchFamily="2" charset="0"/>
              </a:rPr>
              <a:t>проектов</a:t>
            </a:r>
            <a:endParaRPr lang="ru-RU" sz="1600" b="1" dirty="0">
              <a:solidFill>
                <a:srgbClr val="000066"/>
              </a:solidFill>
              <a:latin typeface="Bad Script" panose="02000000000000000000" pitchFamily="2"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1572812141"/>
              </p:ext>
            </p:extLst>
          </p:nvPr>
        </p:nvGraphicFramePr>
        <p:xfrm>
          <a:off x="323528" y="1983879"/>
          <a:ext cx="8640962" cy="4642048"/>
        </p:xfrm>
        <a:graphic>
          <a:graphicData uri="http://schemas.openxmlformats.org/drawingml/2006/table">
            <a:tbl>
              <a:tblPr firstRow="1" bandRow="1">
                <a:tableStyleId>{5C22544A-7EE6-4342-B048-85BDC9FD1C3A}</a:tableStyleId>
              </a:tblPr>
              <a:tblGrid>
                <a:gridCol w="3367433"/>
                <a:gridCol w="1207193"/>
                <a:gridCol w="1016584"/>
                <a:gridCol w="1016584"/>
                <a:gridCol w="1016584"/>
                <a:gridCol w="1016584"/>
              </a:tblGrid>
              <a:tr h="504056">
                <a:tc>
                  <a:txBody>
                    <a:bodyPr/>
                    <a:lstStyle/>
                    <a:p>
                      <a:pPr algn="ctr"/>
                      <a:r>
                        <a:rPr lang="ru-RU" sz="1200" dirty="0" smtClean="0"/>
                        <a:t>Наименование проектов (мероприятий)</a:t>
                      </a:r>
                      <a:endParaRPr lang="ru-RU" sz="1200" dirty="0"/>
                    </a:p>
                  </a:txBody>
                  <a:tcPr anchor="ctr"/>
                </a:tc>
                <a:tc>
                  <a:txBody>
                    <a:bodyPr/>
                    <a:lstStyle/>
                    <a:p>
                      <a:pPr algn="ctr"/>
                      <a:r>
                        <a:rPr lang="ru-RU" sz="1200" dirty="0" smtClean="0"/>
                        <a:t>2022 год</a:t>
                      </a:r>
                    </a:p>
                    <a:p>
                      <a:pPr algn="ctr"/>
                      <a:r>
                        <a:rPr lang="ru-RU" sz="1200" dirty="0" smtClean="0"/>
                        <a:t>(отчет)</a:t>
                      </a:r>
                      <a:endParaRPr lang="ru-RU" sz="1200" dirty="0"/>
                    </a:p>
                  </a:txBody>
                  <a:tcPr anchor="ctr"/>
                </a:tc>
                <a:tc>
                  <a:txBody>
                    <a:bodyPr/>
                    <a:lstStyle/>
                    <a:p>
                      <a:pPr algn="ctr"/>
                      <a:r>
                        <a:rPr lang="ru-RU" sz="1200" dirty="0" smtClean="0"/>
                        <a:t>2023 год </a:t>
                      </a:r>
                    </a:p>
                    <a:p>
                      <a:pPr algn="ctr"/>
                      <a:r>
                        <a:rPr lang="ru-RU" sz="1200" dirty="0" smtClean="0"/>
                        <a:t>(план)</a:t>
                      </a:r>
                      <a:endParaRPr lang="ru-RU" sz="1200" dirty="0"/>
                    </a:p>
                  </a:txBody>
                  <a:tcPr anchor="ctr"/>
                </a:tc>
                <a:tc>
                  <a:txBody>
                    <a:bodyPr/>
                    <a:lstStyle/>
                    <a:p>
                      <a:pPr algn="ctr"/>
                      <a:r>
                        <a:rPr lang="ru-RU" sz="1200" dirty="0" smtClean="0"/>
                        <a:t>2024 год</a:t>
                      </a:r>
                    </a:p>
                    <a:p>
                      <a:pPr algn="ctr"/>
                      <a:r>
                        <a:rPr lang="ru-RU" sz="1200" dirty="0" smtClean="0"/>
                        <a:t>(план)</a:t>
                      </a:r>
                      <a:endParaRPr lang="ru-RU" sz="1200" dirty="0"/>
                    </a:p>
                  </a:txBody>
                  <a:tcPr anchor="ctr"/>
                </a:tc>
                <a:tc>
                  <a:txBody>
                    <a:bodyPr/>
                    <a:lstStyle/>
                    <a:p>
                      <a:pPr algn="ctr"/>
                      <a:r>
                        <a:rPr lang="ru-RU" sz="1200" dirty="0" smtClean="0"/>
                        <a:t>2025 год</a:t>
                      </a:r>
                    </a:p>
                    <a:p>
                      <a:pPr algn="ctr"/>
                      <a:r>
                        <a:rPr lang="ru-RU" sz="1200" dirty="0" smtClean="0"/>
                        <a:t>(план)</a:t>
                      </a:r>
                      <a:endParaRPr lang="ru-RU" sz="1200" dirty="0"/>
                    </a:p>
                  </a:txBody>
                  <a:tcPr anchor="ctr"/>
                </a:tc>
                <a:tc>
                  <a:txBody>
                    <a:bodyPr/>
                    <a:lstStyle/>
                    <a:p>
                      <a:pPr algn="ctr"/>
                      <a:r>
                        <a:rPr lang="en-US" sz="1200" dirty="0" smtClean="0"/>
                        <a:t>2026 </a:t>
                      </a:r>
                      <a:r>
                        <a:rPr lang="ru-RU" sz="1200" dirty="0" smtClean="0"/>
                        <a:t>год</a:t>
                      </a:r>
                      <a:r>
                        <a:rPr lang="ru-RU" sz="1200" baseline="0" dirty="0" smtClean="0"/>
                        <a:t> (план)</a:t>
                      </a:r>
                    </a:p>
                  </a:txBody>
                  <a:tcPr anchor="ctr"/>
                </a:tc>
              </a:tr>
              <a:tr h="288032">
                <a:tc>
                  <a:txBody>
                    <a:bodyPr/>
                    <a:lstStyle/>
                    <a:p>
                      <a:r>
                        <a:rPr lang="ru-RU" sz="1200" b="1" i="1" dirty="0" smtClean="0"/>
                        <a:t>Региональный проект "Современная школа"</a:t>
                      </a:r>
                      <a:endParaRPr lang="ru-RU" sz="1200" b="1" i="1" dirty="0"/>
                    </a:p>
                  </a:txBody>
                  <a:tcPr/>
                </a:tc>
                <a:tc>
                  <a:txBody>
                    <a:bodyPr/>
                    <a:lstStyle/>
                    <a:p>
                      <a:pPr algn="ctr"/>
                      <a:r>
                        <a:rPr lang="en-US" sz="1200" b="1" i="1" dirty="0" smtClean="0"/>
                        <a:t>6 773,3</a:t>
                      </a:r>
                      <a:endParaRPr lang="ru-RU" sz="1200" b="1" i="1" dirty="0"/>
                    </a:p>
                  </a:txBody>
                  <a:tcPr anchor="ctr"/>
                </a:tc>
                <a:tc>
                  <a:txBody>
                    <a:bodyPr/>
                    <a:lstStyle/>
                    <a:p>
                      <a:pPr algn="ctr"/>
                      <a:r>
                        <a:rPr lang="en-US" sz="1200" b="1" i="1" dirty="0" smtClean="0"/>
                        <a:t>6 428,6</a:t>
                      </a:r>
                      <a:endParaRPr lang="ru-RU" sz="1200" b="1" i="1" dirty="0"/>
                    </a:p>
                  </a:txBody>
                  <a:tcPr anchor="ctr"/>
                </a:tc>
                <a:tc>
                  <a:txBody>
                    <a:bodyPr/>
                    <a:lstStyle/>
                    <a:p>
                      <a:pPr algn="ctr"/>
                      <a:r>
                        <a:rPr lang="en-US" sz="1200" b="1" i="1" dirty="0" smtClean="0"/>
                        <a:t>8 217,0</a:t>
                      </a:r>
                      <a:endParaRPr lang="ru-RU" sz="1200" b="1" i="1" dirty="0"/>
                    </a:p>
                  </a:txBody>
                  <a:tcPr anchor="ctr"/>
                </a:tc>
                <a:tc>
                  <a:txBody>
                    <a:bodyPr/>
                    <a:lstStyle/>
                    <a:p>
                      <a:pPr algn="ctr"/>
                      <a:r>
                        <a:rPr lang="en-US" sz="1200" b="1" i="1" dirty="0" smtClean="0"/>
                        <a:t>6 544,7</a:t>
                      </a:r>
                      <a:endParaRPr lang="ru-RU" sz="1200" b="1" i="1" dirty="0"/>
                    </a:p>
                  </a:txBody>
                  <a:tcPr anchor="ctr"/>
                </a:tc>
                <a:tc>
                  <a:txBody>
                    <a:bodyPr/>
                    <a:lstStyle/>
                    <a:p>
                      <a:pPr algn="ctr"/>
                      <a:r>
                        <a:rPr lang="en-US" sz="1200" b="1" i="1" dirty="0" smtClean="0"/>
                        <a:t>6 816,3</a:t>
                      </a:r>
                      <a:endParaRPr lang="ru-RU" sz="1200" b="1" i="1" dirty="0"/>
                    </a:p>
                  </a:txBody>
                  <a:tcPr anchor="ctr"/>
                </a:tc>
              </a:tr>
              <a:tr h="792088">
                <a:tc>
                  <a:txBody>
                    <a:bodyPr/>
                    <a:lstStyle/>
                    <a:p>
                      <a:r>
                        <a:rPr lang="ru-RU" sz="1000" i="1" dirty="0" smtClean="0"/>
                        <a:t>Создание (обновление) материально-технической базы для реализации основных и дополнительных общеобразовательных программ цифрового и гуманитарного профилей в общеобразовательных организациях, расположенных в сельской местности и малых городах</a:t>
                      </a:r>
                      <a:endParaRPr lang="ru-RU" sz="1000" i="1" dirty="0"/>
                    </a:p>
                  </a:txBody>
                  <a:tcPr>
                    <a:solidFill>
                      <a:schemeClr val="accent2">
                        <a:lumMod val="20000"/>
                        <a:lumOff val="80000"/>
                      </a:schemeClr>
                    </a:solidFill>
                  </a:tcPr>
                </a:tc>
                <a:tc>
                  <a:txBody>
                    <a:bodyPr/>
                    <a:lstStyle/>
                    <a:p>
                      <a:pPr algn="ctr"/>
                      <a:r>
                        <a:rPr lang="en-US" sz="1000" i="1" dirty="0" smtClean="0"/>
                        <a:t>2</a:t>
                      </a:r>
                      <a:r>
                        <a:rPr lang="en-US" sz="1000" i="1" baseline="0" dirty="0" smtClean="0"/>
                        <a:t> 584,8</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r>
              <a:tr h="9383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i="1" dirty="0" smtClean="0"/>
                        <a:t>Оснащение (обновление материально-технической базы) оборудованием, средствами обучения и воспитания общеобразовательных организаций, в том числе осуществляющих образовательную деятельность по адаптированным основным общеобразовательным программам</a:t>
                      </a:r>
                    </a:p>
                  </a:txBody>
                  <a:tcP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1 570,1</a:t>
                      </a:r>
                      <a:endParaRPr lang="ru-RU" sz="1000" i="1" dirty="0"/>
                    </a:p>
                  </a:txBody>
                  <a:tcPr anchor="ctr">
                    <a:solidFill>
                      <a:schemeClr val="accent2">
                        <a:lumMod val="20000"/>
                        <a:lumOff val="80000"/>
                      </a:schemeClr>
                    </a:solidFill>
                  </a:tcPr>
                </a:tc>
                <a:tc>
                  <a:txBody>
                    <a:bodyPr/>
                    <a:lstStyle/>
                    <a:p>
                      <a:pPr algn="ctr"/>
                      <a:r>
                        <a:rPr lang="en-US" sz="1000" i="1" dirty="0" smtClean="0"/>
                        <a:t>1 880,3</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r>
              <a:tr h="659045">
                <a:tc>
                  <a:txBody>
                    <a:bodyPr/>
                    <a:lstStyle/>
                    <a:p>
                      <a:r>
                        <a:rPr lang="ru-RU" sz="1000" i="1" dirty="0" smtClean="0"/>
                        <a:t>Обеспечение государственных гарантий реализации прав на получение общедоступного и бесплатного начального общего, основного общего, среднего общего образования (в рамках регионального проекта)</a:t>
                      </a:r>
                      <a:endParaRPr lang="ru-RU" sz="1000" i="1" dirty="0"/>
                    </a:p>
                  </a:txBody>
                  <a:tcPr>
                    <a:solidFill>
                      <a:schemeClr val="accent2">
                        <a:lumMod val="20000"/>
                        <a:lumOff val="80000"/>
                      </a:schemeClr>
                    </a:solidFill>
                  </a:tcPr>
                </a:tc>
                <a:tc>
                  <a:txBody>
                    <a:bodyPr/>
                    <a:lstStyle/>
                    <a:p>
                      <a:pPr algn="ctr"/>
                      <a:r>
                        <a:rPr lang="en-US" sz="1000" i="1" dirty="0" smtClean="0"/>
                        <a:t>3 923,9</a:t>
                      </a:r>
                      <a:endParaRPr lang="ru-RU" sz="1000" i="1" dirty="0"/>
                    </a:p>
                  </a:txBody>
                  <a:tcPr anchor="ctr">
                    <a:solidFill>
                      <a:schemeClr val="accent2">
                        <a:lumMod val="20000"/>
                        <a:lumOff val="80000"/>
                      </a:schemeClr>
                    </a:solidFill>
                  </a:tcPr>
                </a:tc>
                <a:tc>
                  <a:txBody>
                    <a:bodyPr/>
                    <a:lstStyle/>
                    <a:p>
                      <a:pPr algn="ctr"/>
                      <a:r>
                        <a:rPr lang="en-US" sz="1000" i="1" dirty="0" smtClean="0"/>
                        <a:t>4</a:t>
                      </a:r>
                      <a:r>
                        <a:rPr lang="en-US" sz="1000" i="1" baseline="0" dirty="0" smtClean="0"/>
                        <a:t> 473,6</a:t>
                      </a:r>
                      <a:endParaRPr lang="ru-RU" sz="1000" i="1" dirty="0"/>
                    </a:p>
                  </a:txBody>
                  <a:tcPr anchor="ctr">
                    <a:solidFill>
                      <a:schemeClr val="accent2">
                        <a:lumMod val="20000"/>
                        <a:lumOff val="80000"/>
                      </a:schemeClr>
                    </a:solidFill>
                  </a:tcPr>
                </a:tc>
                <a:tc>
                  <a:txBody>
                    <a:bodyPr/>
                    <a:lstStyle/>
                    <a:p>
                      <a:pPr algn="ctr"/>
                      <a:r>
                        <a:rPr lang="en-US" sz="1000" i="1" dirty="0" smtClean="0"/>
                        <a:t>5 879,6</a:t>
                      </a:r>
                      <a:endParaRPr lang="ru-RU" sz="1000" i="1" dirty="0"/>
                    </a:p>
                  </a:txBody>
                  <a:tcPr anchor="ctr">
                    <a:solidFill>
                      <a:schemeClr val="accent2">
                        <a:lumMod val="20000"/>
                        <a:lumOff val="80000"/>
                      </a:schemeClr>
                    </a:solidFill>
                  </a:tcPr>
                </a:tc>
                <a:tc>
                  <a:txBody>
                    <a:bodyPr/>
                    <a:lstStyle/>
                    <a:p>
                      <a:pPr algn="ctr"/>
                      <a:r>
                        <a:rPr lang="en-US" sz="1000" i="1" dirty="0" smtClean="0"/>
                        <a:t>6 039,5</a:t>
                      </a:r>
                      <a:endParaRPr lang="ru-RU" sz="1000" i="1" dirty="0"/>
                    </a:p>
                  </a:txBody>
                  <a:tcPr anchor="ctr">
                    <a:solidFill>
                      <a:schemeClr val="accent2">
                        <a:lumMod val="20000"/>
                        <a:lumOff val="80000"/>
                      </a:schemeClr>
                    </a:solidFill>
                  </a:tcPr>
                </a:tc>
                <a:tc>
                  <a:txBody>
                    <a:bodyPr/>
                    <a:lstStyle/>
                    <a:p>
                      <a:pPr algn="ctr"/>
                      <a:r>
                        <a:rPr lang="en-US" sz="1000" i="1" dirty="0" smtClean="0"/>
                        <a:t>6 311,1</a:t>
                      </a:r>
                      <a:endParaRPr lang="ru-RU" sz="1000" i="1" dirty="0"/>
                    </a:p>
                  </a:txBody>
                  <a:tcPr anchor="ctr">
                    <a:solidFill>
                      <a:schemeClr val="accent2">
                        <a:lumMod val="20000"/>
                        <a:lumOff val="80000"/>
                      </a:schemeClr>
                    </a:solidFill>
                  </a:tcPr>
                </a:tc>
              </a:tr>
              <a:tr h="383624">
                <a:tc>
                  <a:txBody>
                    <a:bodyPr/>
                    <a:lstStyle/>
                    <a:p>
                      <a:r>
                        <a:rPr lang="ru-RU" sz="1000" i="1" dirty="0" smtClean="0"/>
                        <a:t>Обеспечение условий для функционирования центров цифрового и гуманитарного профилей </a:t>
                      </a:r>
                      <a:endParaRPr lang="ru-RU" sz="1000" i="1" dirty="0"/>
                    </a:p>
                  </a:txBody>
                  <a:tcPr>
                    <a:solidFill>
                      <a:schemeClr val="accent2">
                        <a:lumMod val="20000"/>
                        <a:lumOff val="80000"/>
                      </a:schemeClr>
                    </a:solidFill>
                  </a:tcPr>
                </a:tc>
                <a:tc>
                  <a:txBody>
                    <a:bodyPr/>
                    <a:lstStyle/>
                    <a:p>
                      <a:pPr algn="ctr"/>
                      <a:r>
                        <a:rPr lang="en-US" sz="1000" i="1" dirty="0" smtClean="0"/>
                        <a:t>264,6</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r>
              <a:tr h="419432">
                <a:tc>
                  <a:txBody>
                    <a:bodyPr/>
                    <a:lstStyle/>
                    <a:p>
                      <a:r>
                        <a:rPr lang="ru-RU" sz="1000" i="1" dirty="0" smtClean="0"/>
                        <a:t>Обеспечение условий для функционирования центров "Точка роста"</a:t>
                      </a:r>
                      <a:endParaRPr lang="ru-RU" sz="1000" i="1" dirty="0"/>
                    </a:p>
                  </a:txBody>
                  <a:tcP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384,9</a:t>
                      </a:r>
                      <a:endParaRPr lang="ru-RU" sz="1000" i="1" dirty="0"/>
                    </a:p>
                  </a:txBody>
                  <a:tcPr anchor="ctr">
                    <a:solidFill>
                      <a:schemeClr val="accent2">
                        <a:lumMod val="20000"/>
                        <a:lumOff val="80000"/>
                      </a:schemeClr>
                    </a:solidFill>
                  </a:tcPr>
                </a:tc>
                <a:tc>
                  <a:txBody>
                    <a:bodyPr/>
                    <a:lstStyle/>
                    <a:p>
                      <a:pPr algn="ctr"/>
                      <a:r>
                        <a:rPr lang="en-US" sz="1000" i="1" dirty="0" smtClean="0"/>
                        <a:t>457,1</a:t>
                      </a:r>
                      <a:endParaRPr lang="ru-RU" sz="1000" i="1" dirty="0"/>
                    </a:p>
                  </a:txBody>
                  <a:tcPr anchor="ctr">
                    <a:solidFill>
                      <a:schemeClr val="accent2">
                        <a:lumMod val="20000"/>
                        <a:lumOff val="80000"/>
                      </a:schemeClr>
                    </a:solidFill>
                  </a:tcPr>
                </a:tc>
                <a:tc>
                  <a:txBody>
                    <a:bodyPr/>
                    <a:lstStyle/>
                    <a:p>
                      <a:pPr algn="ctr"/>
                      <a:r>
                        <a:rPr lang="en-US" sz="1000" i="1" dirty="0" smtClean="0"/>
                        <a:t>505,2</a:t>
                      </a:r>
                      <a:endParaRPr lang="ru-RU" sz="1000" i="1" dirty="0"/>
                    </a:p>
                  </a:txBody>
                  <a:tcPr anchor="ctr">
                    <a:solidFill>
                      <a:schemeClr val="accent2">
                        <a:lumMod val="20000"/>
                        <a:lumOff val="80000"/>
                      </a:schemeClr>
                    </a:solidFill>
                  </a:tcPr>
                </a:tc>
                <a:tc>
                  <a:txBody>
                    <a:bodyPr/>
                    <a:lstStyle/>
                    <a:p>
                      <a:pPr algn="ctr"/>
                      <a:r>
                        <a:rPr lang="en-US" sz="1000" i="1" dirty="0" smtClean="0"/>
                        <a:t>505,2</a:t>
                      </a:r>
                      <a:endParaRPr lang="ru-RU" sz="1000" i="1" dirty="0"/>
                    </a:p>
                  </a:txBody>
                  <a:tcPr anchor="ctr">
                    <a:solidFill>
                      <a:schemeClr val="accent2">
                        <a:lumMod val="20000"/>
                        <a:lumOff val="80000"/>
                      </a:schemeClr>
                    </a:solidFill>
                  </a:tcPr>
                </a:tc>
              </a:tr>
            </a:tbl>
          </a:graphicData>
        </a:graphic>
      </p:graphicFrame>
      <p:sp>
        <p:nvSpPr>
          <p:cNvPr id="7" name="Прямоугольник 6"/>
          <p:cNvSpPr/>
          <p:nvPr/>
        </p:nvSpPr>
        <p:spPr>
          <a:xfrm>
            <a:off x="549447" y="1096340"/>
            <a:ext cx="8559055" cy="584775"/>
          </a:xfrm>
          <a:prstGeom prst="rect">
            <a:avLst/>
          </a:prstGeom>
        </p:spPr>
        <p:txBody>
          <a:bodyPr wrap="square">
            <a:spAutoFit/>
          </a:bodyPr>
          <a:lstStyle/>
          <a:p>
            <a:r>
              <a:rPr lang="ru-RU" sz="1600" dirty="0">
                <a:solidFill>
                  <a:srgbClr val="000066"/>
                </a:solidFill>
                <a:effectLst>
                  <a:outerShdw blurRad="38100" dist="38100" dir="2700000" algn="tl">
                    <a:srgbClr val="000000">
                      <a:alpha val="43137"/>
                    </a:srgbClr>
                  </a:outerShdw>
                </a:effectLst>
              </a:rPr>
              <a:t>Сведения о реализации в муниципальном образовании "</a:t>
            </a:r>
            <a:r>
              <a:rPr lang="ru-RU" sz="1600" dirty="0" smtClean="0">
                <a:solidFill>
                  <a:srgbClr val="000066"/>
                </a:solidFill>
                <a:effectLst>
                  <a:outerShdw blurRad="38100" dist="38100" dir="2700000" algn="tl">
                    <a:srgbClr val="000000">
                      <a:alpha val="43137"/>
                    </a:srgbClr>
                  </a:outerShdw>
                </a:effectLst>
              </a:rPr>
              <a:t>Демидовский  район</a:t>
            </a:r>
            <a:r>
              <a:rPr lang="ru-RU" sz="1600" dirty="0">
                <a:solidFill>
                  <a:srgbClr val="000066"/>
                </a:solidFill>
                <a:effectLst>
                  <a:outerShdw blurRad="38100" dist="38100" dir="2700000" algn="tl">
                    <a:srgbClr val="000000">
                      <a:alpha val="43137"/>
                    </a:srgbClr>
                  </a:outerShdw>
                </a:effectLst>
              </a:rPr>
              <a:t>" Смоленской области региональных проектов в рамках национальных проектов "Образование", "Культура" </a:t>
            </a:r>
          </a:p>
        </p:txBody>
      </p:sp>
      <p:sp>
        <p:nvSpPr>
          <p:cNvPr id="2" name="TextBox 1"/>
          <p:cNvSpPr txBox="1"/>
          <p:nvPr/>
        </p:nvSpPr>
        <p:spPr>
          <a:xfrm>
            <a:off x="1368500" y="6550223"/>
            <a:ext cx="6408712" cy="307777"/>
          </a:xfrm>
          <a:prstGeom prst="rect">
            <a:avLst/>
          </a:prstGeom>
          <a:noFill/>
        </p:spPr>
        <p:txBody>
          <a:bodyPr wrap="square" rtlCol="0">
            <a:spAutoFit/>
          </a:bodyPr>
          <a:lstStyle/>
          <a:p>
            <a:r>
              <a:rPr lang="ru-RU" i="1" dirty="0" smtClean="0">
                <a:solidFill>
                  <a:srgbClr val="000066"/>
                </a:solidFill>
              </a:rPr>
              <a:t>продолжение на следующей странице</a:t>
            </a:r>
            <a:endParaRPr lang="ru-RU" i="1" dirty="0">
              <a:solidFill>
                <a:srgbClr val="000066"/>
              </a:solidFill>
            </a:endParaRPr>
          </a:p>
        </p:txBody>
      </p:sp>
      <p:sp>
        <p:nvSpPr>
          <p:cNvPr id="8" name="Прямоугольник 7"/>
          <p:cNvSpPr/>
          <p:nvPr/>
        </p:nvSpPr>
        <p:spPr>
          <a:xfrm>
            <a:off x="7762354" y="1681115"/>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Tree>
    <p:extLst>
      <p:ext uri="{BB962C8B-B14F-4D97-AF65-F5344CB8AC3E}">
        <p14:creationId xmlns:p14="http://schemas.microsoft.com/office/powerpoint/2010/main" val="245854575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Прямоугольник 4"/>
          <p:cNvSpPr/>
          <p:nvPr/>
        </p:nvSpPr>
        <p:spPr>
          <a:xfrm>
            <a:off x="3059832" y="548680"/>
            <a:ext cx="2996333" cy="338554"/>
          </a:xfrm>
          <a:prstGeom prst="rect">
            <a:avLst/>
          </a:prstGeom>
        </p:spPr>
        <p:txBody>
          <a:bodyPr wrap="none">
            <a:spAutoFit/>
          </a:bodyPr>
          <a:lstStyle/>
          <a:p>
            <a:pPr algn="r" fontAlgn="auto">
              <a:spcBef>
                <a:spcPts val="0"/>
              </a:spcBef>
              <a:spcAft>
                <a:spcPts val="0"/>
              </a:spcAft>
              <a:defRPr/>
            </a:pPr>
            <a:r>
              <a:rPr lang="ru-RU" sz="1600" b="1" dirty="0">
                <a:solidFill>
                  <a:srgbClr val="000066"/>
                </a:solidFill>
                <a:latin typeface="Bad Script" panose="02000000000000000000" pitchFamily="2" charset="0"/>
              </a:rPr>
              <a:t>Реализация национальных </a:t>
            </a:r>
            <a:r>
              <a:rPr lang="ru-RU" sz="1600" b="1" dirty="0" smtClean="0">
                <a:solidFill>
                  <a:srgbClr val="000066"/>
                </a:solidFill>
                <a:latin typeface="Bad Script" panose="02000000000000000000" pitchFamily="2" charset="0"/>
              </a:rPr>
              <a:t>проектов</a:t>
            </a:r>
            <a:endParaRPr lang="ru-RU" sz="1600" b="1" dirty="0">
              <a:solidFill>
                <a:srgbClr val="000066"/>
              </a:solidFill>
              <a:latin typeface="Bad Script" panose="02000000000000000000" pitchFamily="2" charset="0"/>
            </a:endParaRPr>
          </a:p>
        </p:txBody>
      </p:sp>
      <p:sp>
        <p:nvSpPr>
          <p:cNvPr id="6" name="Прямоугольник 5"/>
          <p:cNvSpPr/>
          <p:nvPr/>
        </p:nvSpPr>
        <p:spPr>
          <a:xfrm>
            <a:off x="323528" y="1052736"/>
            <a:ext cx="8784976" cy="523220"/>
          </a:xfrm>
          <a:prstGeom prst="rect">
            <a:avLst/>
          </a:prstGeom>
        </p:spPr>
        <p:txBody>
          <a:bodyPr wrap="square">
            <a:spAutoFit/>
          </a:bodyPr>
          <a:lstStyle/>
          <a:p>
            <a:r>
              <a:rPr lang="ru-RU" dirty="0">
                <a:solidFill>
                  <a:srgbClr val="000066"/>
                </a:solidFill>
                <a:effectLst>
                  <a:outerShdw blurRad="38100" dist="38100" dir="2700000" algn="tl">
                    <a:srgbClr val="000000">
                      <a:alpha val="43137"/>
                    </a:srgbClr>
                  </a:outerShdw>
                </a:effectLst>
              </a:rPr>
              <a:t>Сведения о реализации в муниципальном образовании "Демидовский  район" Смоленской области региональных проектов в рамках национальных проектов "Образование", "</a:t>
            </a:r>
            <a:r>
              <a:rPr lang="ru-RU" dirty="0" smtClean="0">
                <a:solidFill>
                  <a:srgbClr val="000066"/>
                </a:solidFill>
                <a:effectLst>
                  <a:outerShdw blurRad="38100" dist="38100" dir="2700000" algn="tl">
                    <a:srgbClr val="000000">
                      <a:alpha val="43137"/>
                    </a:srgbClr>
                  </a:outerShdw>
                </a:effectLst>
              </a:rPr>
              <a:t>Культура“</a:t>
            </a:r>
            <a:r>
              <a:rPr lang="en-US" dirty="0" smtClean="0">
                <a:solidFill>
                  <a:srgbClr val="000066"/>
                </a:solidFill>
                <a:effectLst>
                  <a:outerShdw blurRad="38100" dist="38100" dir="2700000" algn="tl">
                    <a:srgbClr val="000000">
                      <a:alpha val="43137"/>
                    </a:srgbClr>
                  </a:outerShdw>
                </a:effectLst>
              </a:rPr>
              <a:t> </a:t>
            </a:r>
            <a:r>
              <a:rPr lang="ru-RU" dirty="0" smtClean="0">
                <a:solidFill>
                  <a:srgbClr val="000066"/>
                </a:solidFill>
                <a:effectLst>
                  <a:outerShdw blurRad="38100" dist="38100" dir="2700000" algn="tl">
                    <a:srgbClr val="000000">
                      <a:alpha val="43137"/>
                    </a:srgbClr>
                  </a:outerShdw>
                </a:effectLst>
              </a:rPr>
              <a:t>                     </a:t>
            </a:r>
            <a:r>
              <a:rPr lang="en-US" i="1" dirty="0" smtClean="0">
                <a:solidFill>
                  <a:srgbClr val="000066"/>
                </a:solidFill>
                <a:effectLst>
                  <a:outerShdw blurRad="38100" dist="38100" dir="2700000" algn="tl">
                    <a:srgbClr val="000000">
                      <a:alpha val="43137"/>
                    </a:srgbClr>
                  </a:outerShdw>
                </a:effectLst>
              </a:rPr>
              <a:t>(</a:t>
            </a:r>
            <a:r>
              <a:rPr lang="ru-RU" i="1" dirty="0" smtClean="0">
                <a:solidFill>
                  <a:srgbClr val="000066"/>
                </a:solidFill>
                <a:effectLst>
                  <a:outerShdw blurRad="38100" dist="38100" dir="2700000" algn="tl">
                    <a:srgbClr val="000000">
                      <a:alpha val="43137"/>
                    </a:srgbClr>
                  </a:outerShdw>
                </a:effectLst>
              </a:rPr>
              <a:t>продолжение</a:t>
            </a:r>
            <a:r>
              <a:rPr lang="ru-RU" i="1" dirty="0" smtClean="0">
                <a:solidFill>
                  <a:srgbClr val="000066"/>
                </a:solidFill>
              </a:rPr>
              <a:t>) </a:t>
            </a:r>
            <a:endParaRPr lang="ru-RU" i="1" dirty="0">
              <a:solidFill>
                <a:srgbClr val="000066"/>
              </a:solidFill>
            </a:endParaRPr>
          </a:p>
        </p:txBody>
      </p:sp>
      <p:graphicFrame>
        <p:nvGraphicFramePr>
          <p:cNvPr id="7" name="Таблица 6"/>
          <p:cNvGraphicFramePr>
            <a:graphicFrameLocks noGrp="1"/>
          </p:cNvGraphicFramePr>
          <p:nvPr>
            <p:extLst>
              <p:ext uri="{D42A27DB-BD31-4B8C-83A1-F6EECF244321}">
                <p14:modId xmlns:p14="http://schemas.microsoft.com/office/powerpoint/2010/main" val="3196640204"/>
              </p:ext>
            </p:extLst>
          </p:nvPr>
        </p:nvGraphicFramePr>
        <p:xfrm>
          <a:off x="395536" y="2132856"/>
          <a:ext cx="8640962" cy="4032448"/>
        </p:xfrm>
        <a:graphic>
          <a:graphicData uri="http://schemas.openxmlformats.org/drawingml/2006/table">
            <a:tbl>
              <a:tblPr firstRow="1" bandRow="1">
                <a:tableStyleId>{5C22544A-7EE6-4342-B048-85BDC9FD1C3A}</a:tableStyleId>
              </a:tblPr>
              <a:tblGrid>
                <a:gridCol w="3367433"/>
                <a:gridCol w="1207193"/>
                <a:gridCol w="1016584"/>
                <a:gridCol w="1016584"/>
                <a:gridCol w="1016584"/>
                <a:gridCol w="1016584"/>
              </a:tblGrid>
              <a:tr h="504056">
                <a:tc>
                  <a:txBody>
                    <a:bodyPr/>
                    <a:lstStyle/>
                    <a:p>
                      <a:pPr algn="ctr"/>
                      <a:r>
                        <a:rPr lang="ru-RU" sz="1200" dirty="0" smtClean="0"/>
                        <a:t>Наименование проектов (мероприятий)</a:t>
                      </a:r>
                      <a:endParaRPr lang="ru-RU" sz="1200" dirty="0"/>
                    </a:p>
                  </a:txBody>
                  <a:tcPr anchor="ctr"/>
                </a:tc>
                <a:tc>
                  <a:txBody>
                    <a:bodyPr/>
                    <a:lstStyle/>
                    <a:p>
                      <a:pPr algn="ctr"/>
                      <a:r>
                        <a:rPr lang="ru-RU" sz="1200" dirty="0" smtClean="0"/>
                        <a:t>2022 год</a:t>
                      </a:r>
                    </a:p>
                    <a:p>
                      <a:pPr algn="ctr"/>
                      <a:r>
                        <a:rPr lang="ru-RU" sz="1200" dirty="0" smtClean="0"/>
                        <a:t>(отчет)</a:t>
                      </a:r>
                      <a:endParaRPr lang="ru-RU" sz="1200" dirty="0"/>
                    </a:p>
                  </a:txBody>
                  <a:tcPr anchor="ctr"/>
                </a:tc>
                <a:tc>
                  <a:txBody>
                    <a:bodyPr/>
                    <a:lstStyle/>
                    <a:p>
                      <a:pPr algn="ctr"/>
                      <a:r>
                        <a:rPr lang="ru-RU" sz="1200" dirty="0" smtClean="0"/>
                        <a:t>2023 год </a:t>
                      </a:r>
                    </a:p>
                    <a:p>
                      <a:pPr algn="ctr"/>
                      <a:r>
                        <a:rPr lang="ru-RU" sz="1200" dirty="0" smtClean="0"/>
                        <a:t>(план)</a:t>
                      </a:r>
                      <a:endParaRPr lang="ru-RU" sz="1200" dirty="0"/>
                    </a:p>
                  </a:txBody>
                  <a:tcPr anchor="ctr"/>
                </a:tc>
                <a:tc>
                  <a:txBody>
                    <a:bodyPr/>
                    <a:lstStyle/>
                    <a:p>
                      <a:pPr algn="ctr"/>
                      <a:r>
                        <a:rPr lang="ru-RU" sz="1200" dirty="0" smtClean="0"/>
                        <a:t>2024 год</a:t>
                      </a:r>
                    </a:p>
                    <a:p>
                      <a:pPr algn="ctr"/>
                      <a:r>
                        <a:rPr lang="ru-RU" sz="1200" dirty="0" smtClean="0"/>
                        <a:t>(план)</a:t>
                      </a:r>
                      <a:endParaRPr lang="ru-RU" sz="1200" dirty="0"/>
                    </a:p>
                  </a:txBody>
                  <a:tcPr anchor="ctr"/>
                </a:tc>
                <a:tc>
                  <a:txBody>
                    <a:bodyPr/>
                    <a:lstStyle/>
                    <a:p>
                      <a:pPr algn="ctr"/>
                      <a:r>
                        <a:rPr lang="ru-RU" sz="1200" dirty="0" smtClean="0"/>
                        <a:t>2025 год</a:t>
                      </a:r>
                    </a:p>
                    <a:p>
                      <a:pPr algn="ctr"/>
                      <a:r>
                        <a:rPr lang="ru-RU" sz="1200" dirty="0" smtClean="0"/>
                        <a:t>(план)</a:t>
                      </a:r>
                      <a:endParaRPr lang="ru-RU" sz="1200" dirty="0"/>
                    </a:p>
                  </a:txBody>
                  <a:tcPr anchor="ctr"/>
                </a:tc>
                <a:tc>
                  <a:txBody>
                    <a:bodyPr/>
                    <a:lstStyle/>
                    <a:p>
                      <a:pPr algn="ctr"/>
                      <a:r>
                        <a:rPr lang="en-US" sz="1200" dirty="0" smtClean="0"/>
                        <a:t>2026 </a:t>
                      </a:r>
                      <a:r>
                        <a:rPr lang="ru-RU" sz="1200" dirty="0" smtClean="0"/>
                        <a:t>год</a:t>
                      </a:r>
                      <a:r>
                        <a:rPr lang="ru-RU" sz="1200" baseline="0" dirty="0" smtClean="0"/>
                        <a:t> (план)</a:t>
                      </a:r>
                      <a:endParaRPr lang="ru-RU" sz="1200" dirty="0"/>
                    </a:p>
                  </a:txBody>
                  <a:tcPr anchor="ctr"/>
                </a:tc>
              </a:tr>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i="1" dirty="0" smtClean="0"/>
                        <a:t>Региональный проект "Успех каждого ребенка"</a:t>
                      </a:r>
                    </a:p>
                  </a:txBody>
                  <a:tcPr/>
                </a:tc>
                <a:tc>
                  <a:txBody>
                    <a:bodyPr/>
                    <a:lstStyle/>
                    <a:p>
                      <a:pPr algn="ctr"/>
                      <a:r>
                        <a:rPr lang="ru-RU" sz="1000" b="1" i="1" dirty="0" smtClean="0"/>
                        <a:t>1 138,2</a:t>
                      </a:r>
                      <a:endParaRPr lang="ru-RU" sz="1000" b="1" i="1" dirty="0"/>
                    </a:p>
                  </a:txBody>
                  <a:tcPr anchor="ctr"/>
                </a:tc>
                <a:tc>
                  <a:txBody>
                    <a:bodyPr/>
                    <a:lstStyle/>
                    <a:p>
                      <a:pPr algn="ctr"/>
                      <a:r>
                        <a:rPr lang="en-US" sz="1000" b="1" i="1" dirty="0" smtClean="0"/>
                        <a:t>0,0</a:t>
                      </a:r>
                      <a:endParaRPr lang="ru-RU" sz="1000" b="1" i="1" dirty="0"/>
                    </a:p>
                  </a:txBody>
                  <a:tcPr anchor="ctr"/>
                </a:tc>
                <a:tc>
                  <a:txBody>
                    <a:bodyPr/>
                    <a:lstStyle/>
                    <a:p>
                      <a:pPr algn="ctr"/>
                      <a:r>
                        <a:rPr lang="en-US" sz="1000" b="1" i="1" dirty="0" smtClean="0"/>
                        <a:t>0,0</a:t>
                      </a:r>
                      <a:endParaRPr lang="ru-RU" sz="1000" b="1" i="1" dirty="0"/>
                    </a:p>
                  </a:txBody>
                  <a:tcPr anchor="ctr"/>
                </a:tc>
                <a:tc>
                  <a:txBody>
                    <a:bodyPr/>
                    <a:lstStyle/>
                    <a:p>
                      <a:pPr algn="ctr"/>
                      <a:r>
                        <a:rPr lang="en-US" sz="1000" b="1" i="1" dirty="0" smtClean="0"/>
                        <a:t>0,0</a:t>
                      </a:r>
                      <a:endParaRPr lang="ru-RU" sz="1000" b="1" i="1" dirty="0"/>
                    </a:p>
                  </a:txBody>
                  <a:tcPr anchor="ctr"/>
                </a:tc>
                <a:tc>
                  <a:txBody>
                    <a:bodyPr/>
                    <a:lstStyle/>
                    <a:p>
                      <a:pPr algn="ctr"/>
                      <a:r>
                        <a:rPr lang="ru-RU" sz="1000" b="1" i="1" smtClean="0"/>
                        <a:t>0,0</a:t>
                      </a:r>
                      <a:endParaRPr lang="ru-RU" sz="1000" b="1" i="1" dirty="0"/>
                    </a:p>
                  </a:txBody>
                  <a:tcPr anchor="ctr"/>
                </a:tc>
              </a:tr>
              <a:tr h="576064">
                <a:tc>
                  <a:txBody>
                    <a:bodyPr/>
                    <a:lstStyle/>
                    <a:p>
                      <a:r>
                        <a:rPr lang="ru-RU" sz="1000" i="1" dirty="0" smtClean="0"/>
                        <a:t>Создание в общеобразовательных организациях, расположенных в сельской местности и малых городах, условий для занятий физической культурой и спортом</a:t>
                      </a:r>
                      <a:endParaRPr lang="ru-RU" sz="1000" i="1" dirty="0"/>
                    </a:p>
                  </a:txBody>
                  <a:tcPr/>
                </a:tc>
                <a:tc>
                  <a:txBody>
                    <a:bodyPr/>
                    <a:lstStyle/>
                    <a:p>
                      <a:pPr algn="ctr"/>
                      <a:r>
                        <a:rPr lang="ru-RU" sz="1000" i="1" dirty="0" smtClean="0"/>
                        <a:t>1 138,2</a:t>
                      </a:r>
                      <a:endParaRPr lang="ru-RU" sz="1000" i="1" dirty="0"/>
                    </a:p>
                  </a:txBody>
                  <a:tcPr anchor="ctr"/>
                </a:tc>
                <a:tc>
                  <a:txBody>
                    <a:bodyPr/>
                    <a:lstStyle/>
                    <a:p>
                      <a:pPr algn="ctr"/>
                      <a:r>
                        <a:rPr lang="en-US" sz="1000" i="1" dirty="0" smtClean="0"/>
                        <a:t>0,0</a:t>
                      </a:r>
                      <a:endParaRPr lang="ru-RU" sz="1000" i="1" dirty="0"/>
                    </a:p>
                  </a:txBody>
                  <a:tcPr anchor="ctr"/>
                </a:tc>
                <a:tc>
                  <a:txBody>
                    <a:bodyPr/>
                    <a:lstStyle/>
                    <a:p>
                      <a:pPr algn="ctr"/>
                      <a:r>
                        <a:rPr lang="en-US" sz="1000" i="1" dirty="0" smtClean="0"/>
                        <a:t>0,0</a:t>
                      </a:r>
                      <a:endParaRPr lang="ru-RU" sz="1000" i="1" dirty="0"/>
                    </a:p>
                  </a:txBody>
                  <a:tcPr anchor="ctr"/>
                </a:tc>
                <a:tc>
                  <a:txBody>
                    <a:bodyPr/>
                    <a:lstStyle/>
                    <a:p>
                      <a:pPr algn="ctr"/>
                      <a:r>
                        <a:rPr lang="en-US" sz="1000" i="1" dirty="0" smtClean="0"/>
                        <a:t>0,0</a:t>
                      </a:r>
                      <a:endParaRPr lang="ru-RU" sz="1000" i="1" dirty="0"/>
                    </a:p>
                  </a:txBody>
                  <a:tcPr anchor="ctr"/>
                </a:tc>
                <a:tc>
                  <a:txBody>
                    <a:bodyPr/>
                    <a:lstStyle/>
                    <a:p>
                      <a:pPr algn="ctr"/>
                      <a:r>
                        <a:rPr lang="ru-RU" sz="1000" i="1" dirty="0" smtClean="0"/>
                        <a:t>0,0</a:t>
                      </a:r>
                      <a:endParaRPr lang="ru-RU" sz="1000" i="1" dirty="0"/>
                    </a:p>
                  </a:txBody>
                  <a:tcPr anchor="ctr"/>
                </a:tc>
              </a:tr>
              <a:tr h="5760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i="1" dirty="0" smtClean="0"/>
                        <a:t>Региональный проект "Патриотическое воспитание граждан Российской Федерации"</a:t>
                      </a:r>
                    </a:p>
                  </a:txBody>
                  <a:tcPr/>
                </a:tc>
                <a:tc>
                  <a:txBody>
                    <a:bodyPr/>
                    <a:lstStyle/>
                    <a:p>
                      <a:pPr algn="ctr"/>
                      <a:r>
                        <a:rPr lang="en-US" sz="1200" b="1" i="1" dirty="0" smtClean="0"/>
                        <a:t>0,0</a:t>
                      </a:r>
                      <a:endParaRPr lang="ru-RU" sz="1200" b="1" i="1" dirty="0"/>
                    </a:p>
                  </a:txBody>
                  <a:tcPr anchor="ctr"/>
                </a:tc>
                <a:tc>
                  <a:txBody>
                    <a:bodyPr/>
                    <a:lstStyle/>
                    <a:p>
                      <a:pPr algn="ctr"/>
                      <a:r>
                        <a:rPr lang="en-US" sz="1200" b="1" i="1" dirty="0" smtClean="0"/>
                        <a:t>169,9</a:t>
                      </a:r>
                      <a:endParaRPr lang="ru-RU" sz="1200" b="1" i="1" dirty="0"/>
                    </a:p>
                  </a:txBody>
                  <a:tcPr anchor="ctr"/>
                </a:tc>
                <a:tc>
                  <a:txBody>
                    <a:bodyPr/>
                    <a:lstStyle/>
                    <a:p>
                      <a:pPr algn="ctr"/>
                      <a:r>
                        <a:rPr lang="en-US" sz="1200" b="1" i="1" smtClean="0"/>
                        <a:t>0,0</a:t>
                      </a:r>
                      <a:endParaRPr lang="en-US" sz="1200" b="1" i="1" dirty="0" smtClean="0"/>
                    </a:p>
                  </a:txBody>
                  <a:tcPr anchor="ctr"/>
                </a:tc>
                <a:tc>
                  <a:txBody>
                    <a:bodyPr/>
                    <a:lstStyle/>
                    <a:p>
                      <a:pPr algn="ctr"/>
                      <a:r>
                        <a:rPr lang="en-US" sz="1200" b="1" i="1" smtClean="0"/>
                        <a:t>0,0</a:t>
                      </a:r>
                      <a:endParaRPr lang="en-US" sz="1200" b="1" i="1" dirty="0" smtClean="0"/>
                    </a:p>
                  </a:txBody>
                  <a:tcPr anchor="ctr"/>
                </a:tc>
                <a:tc>
                  <a:txBody>
                    <a:bodyPr/>
                    <a:lstStyle/>
                    <a:p>
                      <a:pPr algn="ctr"/>
                      <a:r>
                        <a:rPr lang="ru-RU" sz="1200" b="1" i="1" smtClean="0"/>
                        <a:t>0,0</a:t>
                      </a:r>
                      <a:endParaRPr lang="ru-RU" sz="1200" b="1" i="1" dirty="0"/>
                    </a:p>
                  </a:txBody>
                  <a:tcPr anchor="ctr"/>
                </a:tc>
              </a:tr>
              <a:tr h="659045">
                <a:tc>
                  <a:txBody>
                    <a:bodyPr/>
                    <a:lstStyle/>
                    <a:p>
                      <a:r>
                        <a:rPr lang="ru-RU" sz="1000" i="1" dirty="0" smtClean="0"/>
                        <a:t>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a:t>
                      </a:r>
                      <a:endParaRPr lang="ru-RU" sz="1000" i="1" dirty="0"/>
                    </a:p>
                  </a:txBody>
                  <a:tcPr/>
                </a:tc>
                <a:tc>
                  <a:txBody>
                    <a:bodyPr/>
                    <a:lstStyle/>
                    <a:p>
                      <a:pPr algn="ctr"/>
                      <a:r>
                        <a:rPr lang="en-US" sz="1000" i="1" dirty="0" smtClean="0"/>
                        <a:t>0,0</a:t>
                      </a:r>
                      <a:endParaRPr lang="ru-RU" sz="1000" i="1" dirty="0"/>
                    </a:p>
                  </a:txBody>
                  <a:tcPr anchor="ctr"/>
                </a:tc>
                <a:tc>
                  <a:txBody>
                    <a:bodyPr/>
                    <a:lstStyle/>
                    <a:p>
                      <a:pPr algn="ctr"/>
                      <a:r>
                        <a:rPr lang="en-US" sz="1000" i="1" dirty="0" smtClean="0"/>
                        <a:t>169,9</a:t>
                      </a:r>
                      <a:endParaRPr lang="ru-RU" sz="1000" i="1" dirty="0"/>
                    </a:p>
                  </a:txBody>
                  <a:tcPr anchor="ctr"/>
                </a:tc>
                <a:tc>
                  <a:txBody>
                    <a:bodyPr/>
                    <a:lstStyle/>
                    <a:p>
                      <a:pPr algn="ctr"/>
                      <a:r>
                        <a:rPr lang="en-US" sz="1000" i="1" smtClean="0"/>
                        <a:t>0,0</a:t>
                      </a:r>
                      <a:endParaRPr lang="en-US" sz="1000" i="1" dirty="0" smtClean="0"/>
                    </a:p>
                  </a:txBody>
                  <a:tcPr anchor="ctr"/>
                </a:tc>
                <a:tc>
                  <a:txBody>
                    <a:bodyPr/>
                    <a:lstStyle/>
                    <a:p>
                      <a:pPr algn="ctr"/>
                      <a:r>
                        <a:rPr lang="en-US" sz="1000" i="1" dirty="0" smtClean="0"/>
                        <a:t>0,0</a:t>
                      </a:r>
                    </a:p>
                  </a:txBody>
                  <a:tcPr anchor="ctr"/>
                </a:tc>
                <a:tc>
                  <a:txBody>
                    <a:bodyPr/>
                    <a:lstStyle/>
                    <a:p>
                      <a:pPr algn="ctr"/>
                      <a:r>
                        <a:rPr lang="ru-RU" sz="1000" i="1" dirty="0" smtClean="0"/>
                        <a:t>0,0</a:t>
                      </a:r>
                      <a:endParaRPr lang="ru-RU" sz="1000" i="1" dirty="0"/>
                    </a:p>
                  </a:txBody>
                  <a:tcPr anchor="ctr"/>
                </a:tc>
              </a:tr>
              <a:tr h="383624">
                <a:tc>
                  <a:txBody>
                    <a:bodyPr/>
                    <a:lstStyle/>
                    <a:p>
                      <a:r>
                        <a:rPr lang="ru-RU" sz="1200" b="1" i="1" dirty="0" smtClean="0"/>
                        <a:t>Региональный проект "Творческие люди"</a:t>
                      </a:r>
                      <a:endParaRPr lang="ru-RU" sz="1200" b="1" i="1" dirty="0"/>
                    </a:p>
                  </a:txBody>
                  <a:tcPr/>
                </a:tc>
                <a:tc>
                  <a:txBody>
                    <a:bodyPr/>
                    <a:lstStyle/>
                    <a:p>
                      <a:pPr algn="ctr"/>
                      <a:r>
                        <a:rPr lang="en-US" sz="1200" b="1" i="1" dirty="0" smtClean="0"/>
                        <a:t>121,7</a:t>
                      </a:r>
                      <a:endParaRPr lang="ru-RU" sz="1200" b="1" i="1" dirty="0"/>
                    </a:p>
                  </a:txBody>
                  <a:tcPr anchor="ctr"/>
                </a:tc>
                <a:tc>
                  <a:txBody>
                    <a:bodyPr/>
                    <a:lstStyle/>
                    <a:p>
                      <a:pPr algn="ctr"/>
                      <a:r>
                        <a:rPr lang="en-US" sz="1200" b="1" i="1" dirty="0" smtClean="0"/>
                        <a:t>121,7</a:t>
                      </a:r>
                      <a:endParaRPr lang="ru-RU" sz="1200" b="1" i="1" dirty="0"/>
                    </a:p>
                  </a:txBody>
                  <a:tcPr anchor="ctr"/>
                </a:tc>
                <a:tc>
                  <a:txBody>
                    <a:bodyPr/>
                    <a:lstStyle/>
                    <a:p>
                      <a:pPr algn="ctr"/>
                      <a:r>
                        <a:rPr lang="en-US" sz="1200" b="1" i="1" dirty="0" smtClean="0"/>
                        <a:t>169,0</a:t>
                      </a:r>
                      <a:endParaRPr lang="ru-RU" sz="1200" b="1" i="1" dirty="0"/>
                    </a:p>
                  </a:txBody>
                  <a:tcPr anchor="ctr"/>
                </a:tc>
                <a:tc>
                  <a:txBody>
                    <a:bodyPr/>
                    <a:lstStyle/>
                    <a:p>
                      <a:pPr algn="ctr"/>
                      <a:r>
                        <a:rPr lang="en-US" sz="1200" b="1" i="1" dirty="0" smtClean="0"/>
                        <a:t>0,0</a:t>
                      </a:r>
                      <a:endParaRPr lang="ru-RU" sz="1200" b="1" i="1" dirty="0"/>
                    </a:p>
                  </a:txBody>
                  <a:tcPr anchor="ctr"/>
                </a:tc>
                <a:tc>
                  <a:txBody>
                    <a:bodyPr/>
                    <a:lstStyle/>
                    <a:p>
                      <a:pPr algn="ctr"/>
                      <a:r>
                        <a:rPr lang="ru-RU" sz="1200" b="1" i="1" dirty="0" smtClean="0"/>
                        <a:t>0,0</a:t>
                      </a:r>
                      <a:endParaRPr lang="ru-RU" sz="1200" b="1" i="1" dirty="0"/>
                    </a:p>
                  </a:txBody>
                  <a:tcPr anchor="ctr"/>
                </a:tc>
              </a:tr>
              <a:tr h="419432">
                <a:tc>
                  <a:txBody>
                    <a:bodyPr/>
                    <a:lstStyle/>
                    <a:p>
                      <a:r>
                        <a:rPr lang="ru-RU" sz="1000" i="1" dirty="0" smtClean="0"/>
                        <a:t>Государственная поддержка отрасли культуры (поддержка лучших сельских учреждений культуры)</a:t>
                      </a:r>
                      <a:endParaRPr lang="ru-RU" sz="1000" i="1" dirty="0"/>
                    </a:p>
                  </a:txBody>
                  <a:tcPr/>
                </a:tc>
                <a:tc>
                  <a:txBody>
                    <a:bodyPr/>
                    <a:lstStyle/>
                    <a:p>
                      <a:pPr algn="ctr"/>
                      <a:r>
                        <a:rPr lang="en-US" sz="1000" i="1" dirty="0" smtClean="0"/>
                        <a:t>121,7</a:t>
                      </a:r>
                      <a:endParaRPr lang="ru-RU" sz="1000" i="1" dirty="0"/>
                    </a:p>
                  </a:txBody>
                  <a:tcPr anchor="ctr"/>
                </a:tc>
                <a:tc>
                  <a:txBody>
                    <a:bodyPr/>
                    <a:lstStyle/>
                    <a:p>
                      <a:pPr algn="ctr"/>
                      <a:r>
                        <a:rPr lang="en-US" sz="1000" i="1" dirty="0" smtClean="0"/>
                        <a:t>121,7</a:t>
                      </a:r>
                      <a:endParaRPr lang="ru-RU" sz="1000" i="1" dirty="0"/>
                    </a:p>
                  </a:txBody>
                  <a:tcPr anchor="ctr"/>
                </a:tc>
                <a:tc>
                  <a:txBody>
                    <a:bodyPr/>
                    <a:lstStyle/>
                    <a:p>
                      <a:pPr algn="ctr"/>
                      <a:r>
                        <a:rPr lang="en-US" sz="1000" i="1" dirty="0" smtClean="0"/>
                        <a:t>169,0</a:t>
                      </a:r>
                      <a:endParaRPr lang="ru-RU" sz="1000" i="1" dirty="0"/>
                    </a:p>
                  </a:txBody>
                  <a:tcPr anchor="ctr"/>
                </a:tc>
                <a:tc>
                  <a:txBody>
                    <a:bodyPr/>
                    <a:lstStyle/>
                    <a:p>
                      <a:pPr algn="ctr"/>
                      <a:r>
                        <a:rPr lang="en-US" sz="1000" i="1" dirty="0" smtClean="0"/>
                        <a:t>0,0</a:t>
                      </a:r>
                      <a:endParaRPr lang="ru-RU" sz="1000" i="1" dirty="0"/>
                    </a:p>
                  </a:txBody>
                  <a:tcPr anchor="ctr"/>
                </a:tc>
                <a:tc>
                  <a:txBody>
                    <a:bodyPr/>
                    <a:lstStyle/>
                    <a:p>
                      <a:pPr algn="ctr"/>
                      <a:r>
                        <a:rPr lang="ru-RU" sz="1000" i="1" dirty="0" smtClean="0"/>
                        <a:t>0,0</a:t>
                      </a:r>
                      <a:endParaRPr lang="ru-RU" sz="1000" i="1" dirty="0"/>
                    </a:p>
                  </a:txBody>
                  <a:tcPr anchor="ctr"/>
                </a:tc>
              </a:tr>
            </a:tbl>
          </a:graphicData>
        </a:graphic>
      </p:graphicFrame>
      <p:sp>
        <p:nvSpPr>
          <p:cNvPr id="8" name="Прямоугольник 7"/>
          <p:cNvSpPr/>
          <p:nvPr/>
        </p:nvSpPr>
        <p:spPr>
          <a:xfrm>
            <a:off x="7927449" y="1814016"/>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Tree>
    <p:extLst>
      <p:ext uri="{BB962C8B-B14F-4D97-AF65-F5344CB8AC3E}">
        <p14:creationId xmlns:p14="http://schemas.microsoft.com/office/powerpoint/2010/main" val="368200149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3968" y="44624"/>
            <a:ext cx="482453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III</a:t>
            </a:r>
            <a:r>
              <a:rPr lang="ru-RU" sz="1800" b="1" i="1" dirty="0" smtClean="0">
                <a:solidFill>
                  <a:srgbClr val="000066"/>
                </a:solidFill>
              </a:rPr>
              <a:t>. Источники финансирования</a:t>
            </a:r>
            <a:endParaRPr lang="ru-RU" sz="1800" b="1" i="1" dirty="0">
              <a:solidFill>
                <a:srgbClr val="000066"/>
              </a:solidFill>
            </a:endParaRPr>
          </a:p>
        </p:txBody>
      </p:sp>
      <p:sp>
        <p:nvSpPr>
          <p:cNvPr id="3" name="Прямоугольник 2"/>
          <p:cNvSpPr/>
          <p:nvPr/>
        </p:nvSpPr>
        <p:spPr>
          <a:xfrm>
            <a:off x="755576" y="428570"/>
            <a:ext cx="8208912" cy="523220"/>
          </a:xfrm>
          <a:prstGeom prst="rect">
            <a:avLst/>
          </a:prstGeom>
        </p:spPr>
        <p:txBody>
          <a:bodyPr wrap="square">
            <a:spAutoFit/>
          </a:bodyPr>
          <a:lstStyle/>
          <a:p>
            <a:pPr algn="ctr"/>
            <a:r>
              <a:rPr lang="ru-RU" b="1" dirty="0">
                <a:solidFill>
                  <a:srgbClr val="000066"/>
                </a:solidFill>
                <a:latin typeface="Bad Script" panose="02000000000000000000" pitchFamily="2" charset="0"/>
              </a:rPr>
              <a:t>Источники финансирования дефицита </a:t>
            </a:r>
            <a:r>
              <a:rPr lang="ru-RU" b="1" dirty="0" smtClean="0">
                <a:solidFill>
                  <a:srgbClr val="000066"/>
                </a:solidFill>
                <a:latin typeface="Bad Script" panose="02000000000000000000" pitchFamily="2" charset="0"/>
              </a:rPr>
              <a:t>бюджета</a:t>
            </a:r>
          </a:p>
          <a:p>
            <a:pPr algn="ctr"/>
            <a:r>
              <a:rPr lang="ru-RU" b="1" dirty="0" smtClean="0">
                <a:solidFill>
                  <a:srgbClr val="000066"/>
                </a:solidFill>
                <a:latin typeface="Bad Script" panose="02000000000000000000" pitchFamily="2" charset="0"/>
              </a:rPr>
              <a:t> </a:t>
            </a:r>
            <a:r>
              <a:rPr lang="ru-RU" b="1" dirty="0">
                <a:solidFill>
                  <a:srgbClr val="000066"/>
                </a:solidFill>
                <a:latin typeface="Bad Script" panose="02000000000000000000" pitchFamily="2" charset="0"/>
              </a:rPr>
              <a:t>муниципального образования «Демидовский  район» Смоленской области</a:t>
            </a:r>
          </a:p>
        </p:txBody>
      </p:sp>
      <p:graphicFrame>
        <p:nvGraphicFramePr>
          <p:cNvPr id="4" name="Таблица 3"/>
          <p:cNvGraphicFramePr>
            <a:graphicFrameLocks noGrp="1"/>
          </p:cNvGraphicFramePr>
          <p:nvPr>
            <p:extLst>
              <p:ext uri="{D42A27DB-BD31-4B8C-83A1-F6EECF244321}">
                <p14:modId xmlns:p14="http://schemas.microsoft.com/office/powerpoint/2010/main" val="3271828763"/>
              </p:ext>
            </p:extLst>
          </p:nvPr>
        </p:nvGraphicFramePr>
        <p:xfrm>
          <a:off x="323528" y="951791"/>
          <a:ext cx="8712971" cy="3216423"/>
        </p:xfrm>
        <a:graphic>
          <a:graphicData uri="http://schemas.openxmlformats.org/drawingml/2006/table">
            <a:tbl>
              <a:tblPr firstRow="1" bandRow="1">
                <a:tableStyleId>{5C22544A-7EE6-4342-B048-85BDC9FD1C3A}</a:tableStyleId>
              </a:tblPr>
              <a:tblGrid>
                <a:gridCol w="2160240"/>
                <a:gridCol w="792088"/>
                <a:gridCol w="720080"/>
                <a:gridCol w="720080"/>
                <a:gridCol w="720080"/>
                <a:gridCol w="792088"/>
                <a:gridCol w="720080"/>
                <a:gridCol w="747777"/>
                <a:gridCol w="670229"/>
                <a:gridCol w="670229"/>
              </a:tblGrid>
              <a:tr h="827080">
                <a:tc>
                  <a:txBody>
                    <a:bodyPr/>
                    <a:lstStyle/>
                    <a:p>
                      <a:pPr algn="ctr"/>
                      <a:r>
                        <a:rPr lang="ru-RU" sz="1400" i="1" dirty="0" smtClean="0"/>
                        <a:t>Наименование</a:t>
                      </a:r>
                      <a:endParaRPr lang="ru-RU" sz="1400" i="1" dirty="0"/>
                    </a:p>
                  </a:txBody>
                  <a:tcPr anchor="ctr"/>
                </a:tc>
                <a:tc>
                  <a:txBody>
                    <a:bodyPr/>
                    <a:lstStyle/>
                    <a:p>
                      <a:pPr algn="ctr"/>
                      <a:r>
                        <a:rPr lang="ru-RU" sz="1200" i="1" dirty="0" smtClean="0"/>
                        <a:t>2018 год (факт)</a:t>
                      </a:r>
                      <a:endParaRPr lang="ru-RU" sz="1200" i="1" dirty="0"/>
                    </a:p>
                  </a:txBody>
                  <a:tcPr anchor="ctr"/>
                </a:tc>
                <a:tc>
                  <a:txBody>
                    <a:bodyPr/>
                    <a:lstStyle/>
                    <a:p>
                      <a:pPr algn="ctr"/>
                      <a:r>
                        <a:rPr lang="ru-RU" sz="1200" i="1" dirty="0" smtClean="0"/>
                        <a:t>2019 год (факт)</a:t>
                      </a:r>
                      <a:endParaRPr lang="ru-RU" sz="1200" i="1" dirty="0"/>
                    </a:p>
                  </a:txBody>
                  <a:tcPr anchor="ctr"/>
                </a:tc>
                <a:tc>
                  <a:txBody>
                    <a:bodyPr/>
                    <a:lstStyle/>
                    <a:p>
                      <a:pPr algn="ctr"/>
                      <a:r>
                        <a:rPr lang="ru-RU" sz="1200" i="1" dirty="0" smtClean="0"/>
                        <a:t>2020 год (факт)</a:t>
                      </a:r>
                      <a:endParaRPr lang="ru-RU" sz="1200" i="1" dirty="0"/>
                    </a:p>
                  </a:txBody>
                  <a:tcPr anchor="ctr"/>
                </a:tc>
                <a:tc>
                  <a:txBody>
                    <a:bodyPr/>
                    <a:lstStyle/>
                    <a:p>
                      <a:pPr algn="ctr"/>
                      <a:r>
                        <a:rPr lang="ru-RU" sz="1200" i="1" dirty="0" smtClean="0"/>
                        <a:t>2021 год (факт)</a:t>
                      </a:r>
                      <a:endParaRPr lang="ru-RU" sz="1200" i="1" dirty="0"/>
                    </a:p>
                  </a:txBody>
                  <a:tcPr anchor="ctr"/>
                </a:tc>
                <a:tc>
                  <a:txBody>
                    <a:bodyPr/>
                    <a:lstStyle/>
                    <a:p>
                      <a:pPr algn="ctr"/>
                      <a:r>
                        <a:rPr lang="ru-RU" sz="1200" i="1" dirty="0" smtClean="0"/>
                        <a:t>2022 год (факт)</a:t>
                      </a:r>
                      <a:endParaRPr lang="ru-RU" sz="1200" i="1" dirty="0"/>
                    </a:p>
                  </a:txBody>
                  <a:tcPr anchor="ctr"/>
                </a:tc>
                <a:tc>
                  <a:txBody>
                    <a:bodyPr/>
                    <a:lstStyle/>
                    <a:p>
                      <a:pPr algn="ctr"/>
                      <a:r>
                        <a:rPr lang="ru-RU" sz="1200" i="1" dirty="0" smtClean="0"/>
                        <a:t>2023 год (план)</a:t>
                      </a:r>
                      <a:endParaRPr lang="ru-RU" sz="1200" i="1" dirty="0"/>
                    </a:p>
                  </a:txBody>
                  <a:tcPr anchor="ctr"/>
                </a:tc>
                <a:tc>
                  <a:txBody>
                    <a:bodyPr/>
                    <a:lstStyle/>
                    <a:p>
                      <a:pPr algn="ctr"/>
                      <a:r>
                        <a:rPr lang="ru-RU" sz="1200" i="1" dirty="0" smtClean="0"/>
                        <a:t>2024 год</a:t>
                      </a:r>
                      <a:r>
                        <a:rPr lang="ru-RU" sz="1200" i="1" baseline="0" dirty="0" smtClean="0"/>
                        <a:t> (план)</a:t>
                      </a:r>
                      <a:endParaRPr lang="ru-RU" sz="1200" i="1" dirty="0"/>
                    </a:p>
                  </a:txBody>
                  <a:tcPr anchor="ctr"/>
                </a:tc>
                <a:tc>
                  <a:txBody>
                    <a:bodyPr/>
                    <a:lstStyle/>
                    <a:p>
                      <a:pPr algn="ctr"/>
                      <a:r>
                        <a:rPr lang="ru-RU" sz="1200" i="1" dirty="0" smtClean="0"/>
                        <a:t>2025 год (план)</a:t>
                      </a:r>
                      <a:endParaRPr lang="ru-RU" sz="1200" i="1" dirty="0"/>
                    </a:p>
                  </a:txBody>
                  <a:tcPr anchor="ctr"/>
                </a:tc>
                <a:tc>
                  <a:txBody>
                    <a:bodyPr/>
                    <a:lstStyle/>
                    <a:p>
                      <a:pPr algn="ctr"/>
                      <a:r>
                        <a:rPr lang="ru-RU" sz="1200" i="1" dirty="0" smtClean="0"/>
                        <a:t>2026 год (план)</a:t>
                      </a:r>
                      <a:endParaRPr lang="ru-RU" sz="1200" i="1" dirty="0"/>
                    </a:p>
                  </a:txBody>
                  <a:tcPr anchor="ctr"/>
                </a:tc>
              </a:tr>
              <a:tr h="827080">
                <a:tc>
                  <a:txBody>
                    <a:bodyPr/>
                    <a:lstStyle/>
                    <a:p>
                      <a:pPr marL="12700" marR="476884">
                        <a:lnSpc>
                          <a:spcPct val="100000"/>
                        </a:lnSpc>
                        <a:spcBef>
                          <a:spcPts val="95"/>
                        </a:spcBef>
                      </a:pPr>
                      <a:r>
                        <a:rPr lang="ru-RU" sz="1200" b="1" i="1" dirty="0" smtClean="0">
                          <a:solidFill>
                            <a:srgbClr val="001F5F"/>
                          </a:solidFill>
                          <a:latin typeface="Times New Roman"/>
                          <a:cs typeface="Times New Roman"/>
                        </a:rPr>
                        <a:t>Источники </a:t>
                      </a:r>
                      <a:r>
                        <a:rPr lang="ru-RU" sz="1200" b="1" i="1" spc="5" dirty="0" smtClean="0">
                          <a:solidFill>
                            <a:srgbClr val="001F5F"/>
                          </a:solidFill>
                          <a:latin typeface="Times New Roman"/>
                          <a:cs typeface="Times New Roman"/>
                        </a:rPr>
                        <a:t> </a:t>
                      </a:r>
                      <a:r>
                        <a:rPr lang="ru-RU" sz="1200" b="1" i="1" spc="-10" dirty="0" smtClean="0">
                          <a:solidFill>
                            <a:srgbClr val="001F5F"/>
                          </a:solidFill>
                          <a:latin typeface="Times New Roman"/>
                          <a:cs typeface="Times New Roman"/>
                        </a:rPr>
                        <a:t>фи</a:t>
                      </a:r>
                      <a:r>
                        <a:rPr lang="ru-RU" sz="1200" b="1" i="1" spc="-5" dirty="0" smtClean="0">
                          <a:solidFill>
                            <a:srgbClr val="001F5F"/>
                          </a:solidFill>
                          <a:latin typeface="Times New Roman"/>
                          <a:cs typeface="Times New Roman"/>
                        </a:rPr>
                        <a:t>н</a:t>
                      </a:r>
                      <a:r>
                        <a:rPr lang="ru-RU" sz="1200" b="1" i="1" dirty="0" smtClean="0">
                          <a:solidFill>
                            <a:srgbClr val="001F5F"/>
                          </a:solidFill>
                          <a:latin typeface="Times New Roman"/>
                          <a:cs typeface="Times New Roman"/>
                        </a:rPr>
                        <a:t>а</a:t>
                      </a:r>
                      <a:r>
                        <a:rPr lang="ru-RU" sz="1200" b="1" i="1" spc="-10" dirty="0" smtClean="0">
                          <a:solidFill>
                            <a:srgbClr val="001F5F"/>
                          </a:solidFill>
                          <a:latin typeface="Times New Roman"/>
                          <a:cs typeface="Times New Roman"/>
                        </a:rPr>
                        <a:t>н</a:t>
                      </a:r>
                      <a:r>
                        <a:rPr lang="ru-RU" sz="1200" b="1" i="1" spc="-5" dirty="0" smtClean="0">
                          <a:solidFill>
                            <a:srgbClr val="001F5F"/>
                          </a:solidFill>
                          <a:latin typeface="Times New Roman"/>
                          <a:cs typeface="Times New Roman"/>
                        </a:rPr>
                        <a:t>с</a:t>
                      </a:r>
                      <a:r>
                        <a:rPr lang="ru-RU" sz="1200" b="1" i="1" spc="-10" dirty="0" smtClean="0">
                          <a:solidFill>
                            <a:srgbClr val="001F5F"/>
                          </a:solidFill>
                          <a:latin typeface="Times New Roman"/>
                          <a:cs typeface="Times New Roman"/>
                        </a:rPr>
                        <a:t>ир</a:t>
                      </a:r>
                      <a:r>
                        <a:rPr lang="ru-RU" sz="1200" b="1" i="1" dirty="0" smtClean="0">
                          <a:solidFill>
                            <a:srgbClr val="001F5F"/>
                          </a:solidFill>
                          <a:latin typeface="Times New Roman"/>
                          <a:cs typeface="Times New Roman"/>
                        </a:rPr>
                        <a:t>о</a:t>
                      </a:r>
                      <a:r>
                        <a:rPr lang="ru-RU" sz="1200" b="1" i="1" spc="-5" dirty="0" smtClean="0">
                          <a:solidFill>
                            <a:srgbClr val="001F5F"/>
                          </a:solidFill>
                          <a:latin typeface="Times New Roman"/>
                          <a:cs typeface="Times New Roman"/>
                        </a:rPr>
                        <a:t>в</a:t>
                      </a:r>
                      <a:r>
                        <a:rPr lang="ru-RU" sz="1200" b="1" i="1" dirty="0" smtClean="0">
                          <a:solidFill>
                            <a:srgbClr val="001F5F"/>
                          </a:solidFill>
                          <a:latin typeface="Times New Roman"/>
                          <a:cs typeface="Times New Roman"/>
                        </a:rPr>
                        <a:t>а</a:t>
                      </a:r>
                      <a:r>
                        <a:rPr lang="ru-RU" sz="1200" b="1" i="1" spc="-10" dirty="0" smtClean="0">
                          <a:solidFill>
                            <a:srgbClr val="001F5F"/>
                          </a:solidFill>
                          <a:latin typeface="Times New Roman"/>
                          <a:cs typeface="Times New Roman"/>
                        </a:rPr>
                        <a:t>н</a:t>
                      </a:r>
                      <a:r>
                        <a:rPr lang="ru-RU" sz="1200" b="1" i="1" spc="-5" dirty="0" smtClean="0">
                          <a:solidFill>
                            <a:srgbClr val="001F5F"/>
                          </a:solidFill>
                          <a:latin typeface="Times New Roman"/>
                          <a:cs typeface="Times New Roman"/>
                        </a:rPr>
                        <a:t>ия</a:t>
                      </a:r>
                      <a:endParaRPr lang="ru-RU" sz="1200" i="1" dirty="0" smtClean="0">
                        <a:latin typeface="Times New Roman"/>
                        <a:cs typeface="Times New Roman"/>
                      </a:endParaRPr>
                    </a:p>
                    <a:p>
                      <a:pPr marL="12700" marR="47625">
                        <a:lnSpc>
                          <a:spcPct val="100000"/>
                        </a:lnSpc>
                      </a:pPr>
                      <a:r>
                        <a:rPr lang="ru-RU" sz="1200" b="1" i="1" spc="-5" dirty="0" smtClean="0">
                          <a:solidFill>
                            <a:srgbClr val="001F5F"/>
                          </a:solidFill>
                          <a:latin typeface="Times New Roman"/>
                          <a:cs typeface="Times New Roman"/>
                        </a:rPr>
                        <a:t>дефицита бюджета </a:t>
                      </a:r>
                      <a:r>
                        <a:rPr lang="ru-RU" sz="1200" b="1" i="1" dirty="0" smtClean="0">
                          <a:solidFill>
                            <a:srgbClr val="001F5F"/>
                          </a:solidFill>
                          <a:latin typeface="Times New Roman"/>
                          <a:cs typeface="Times New Roman"/>
                        </a:rPr>
                        <a:t> </a:t>
                      </a:r>
                      <a:r>
                        <a:rPr lang="ru-RU" sz="1200" b="1" i="1" spc="-5" dirty="0" smtClean="0">
                          <a:solidFill>
                            <a:srgbClr val="001F5F"/>
                          </a:solidFill>
                          <a:latin typeface="Times New Roman"/>
                          <a:cs typeface="Times New Roman"/>
                        </a:rPr>
                        <a:t>м</a:t>
                      </a:r>
                      <a:r>
                        <a:rPr lang="ru-RU" sz="1200" b="1" i="1" dirty="0" smtClean="0">
                          <a:solidFill>
                            <a:srgbClr val="001F5F"/>
                          </a:solidFill>
                          <a:latin typeface="Times New Roman"/>
                          <a:cs typeface="Times New Roman"/>
                        </a:rPr>
                        <a:t>у</a:t>
                      </a:r>
                      <a:r>
                        <a:rPr lang="ru-RU" sz="1200" b="1" i="1" spc="-10" dirty="0" smtClean="0">
                          <a:solidFill>
                            <a:srgbClr val="001F5F"/>
                          </a:solidFill>
                          <a:latin typeface="Times New Roman"/>
                          <a:cs typeface="Times New Roman"/>
                        </a:rPr>
                        <a:t>н</a:t>
                      </a:r>
                      <a:r>
                        <a:rPr lang="ru-RU" sz="1200" b="1" i="1" spc="-5" dirty="0" smtClean="0">
                          <a:solidFill>
                            <a:srgbClr val="001F5F"/>
                          </a:solidFill>
                          <a:latin typeface="Times New Roman"/>
                          <a:cs typeface="Times New Roman"/>
                        </a:rPr>
                        <a:t>и</a:t>
                      </a:r>
                      <a:r>
                        <a:rPr lang="ru-RU" sz="1200" b="1" i="1" spc="-10" dirty="0" smtClean="0">
                          <a:solidFill>
                            <a:srgbClr val="001F5F"/>
                          </a:solidFill>
                          <a:latin typeface="Times New Roman"/>
                          <a:cs typeface="Times New Roman"/>
                        </a:rPr>
                        <a:t>ц</a:t>
                      </a:r>
                      <a:r>
                        <a:rPr lang="ru-RU" sz="1200" b="1" i="1" spc="-5" dirty="0" smtClean="0">
                          <a:solidFill>
                            <a:srgbClr val="001F5F"/>
                          </a:solidFill>
                          <a:latin typeface="Times New Roman"/>
                          <a:cs typeface="Times New Roman"/>
                        </a:rPr>
                        <a:t>и</a:t>
                      </a:r>
                      <a:r>
                        <a:rPr lang="ru-RU" sz="1200" b="1" i="1" spc="-10" dirty="0" smtClean="0">
                          <a:solidFill>
                            <a:srgbClr val="001F5F"/>
                          </a:solidFill>
                          <a:latin typeface="Times New Roman"/>
                          <a:cs typeface="Times New Roman"/>
                        </a:rPr>
                        <a:t>п</a:t>
                      </a:r>
                      <a:r>
                        <a:rPr lang="ru-RU" sz="1200" b="1" i="1" dirty="0" smtClean="0">
                          <a:solidFill>
                            <a:srgbClr val="001F5F"/>
                          </a:solidFill>
                          <a:latin typeface="Times New Roman"/>
                          <a:cs typeface="Times New Roman"/>
                        </a:rPr>
                        <a:t>а</a:t>
                      </a:r>
                      <a:r>
                        <a:rPr lang="ru-RU" sz="1200" b="1" i="1" spc="-5" dirty="0" smtClean="0">
                          <a:solidFill>
                            <a:srgbClr val="001F5F"/>
                          </a:solidFill>
                          <a:latin typeface="Times New Roman"/>
                          <a:cs typeface="Times New Roman"/>
                        </a:rPr>
                        <a:t>льн</a:t>
                      </a:r>
                      <a:r>
                        <a:rPr lang="ru-RU" sz="1200" b="1" i="1" dirty="0" smtClean="0">
                          <a:solidFill>
                            <a:srgbClr val="001F5F"/>
                          </a:solidFill>
                          <a:latin typeface="Times New Roman"/>
                          <a:cs typeface="Times New Roman"/>
                        </a:rPr>
                        <a:t>о</a:t>
                      </a:r>
                      <a:r>
                        <a:rPr lang="ru-RU" sz="1200" b="1" i="1" spc="-5" dirty="0" smtClean="0">
                          <a:solidFill>
                            <a:srgbClr val="001F5F"/>
                          </a:solidFill>
                          <a:latin typeface="Times New Roman"/>
                          <a:cs typeface="Times New Roman"/>
                        </a:rPr>
                        <a:t>го</a:t>
                      </a:r>
                      <a:r>
                        <a:rPr lang="ru-RU" sz="1200" b="1" i="1" spc="-45" dirty="0" smtClean="0">
                          <a:solidFill>
                            <a:srgbClr val="001F5F"/>
                          </a:solidFill>
                          <a:latin typeface="Times New Roman"/>
                          <a:cs typeface="Times New Roman"/>
                        </a:rPr>
                        <a:t> </a:t>
                      </a:r>
                      <a:r>
                        <a:rPr lang="ru-RU" sz="1200" b="1" i="1" spc="-10" dirty="0" smtClean="0">
                          <a:solidFill>
                            <a:srgbClr val="001F5F"/>
                          </a:solidFill>
                          <a:latin typeface="Times New Roman"/>
                          <a:cs typeface="Times New Roman"/>
                        </a:rPr>
                        <a:t>р</a:t>
                      </a:r>
                      <a:r>
                        <a:rPr lang="ru-RU" sz="1200" b="1" i="1" spc="-5" dirty="0" smtClean="0">
                          <a:solidFill>
                            <a:srgbClr val="001F5F"/>
                          </a:solidFill>
                          <a:latin typeface="Times New Roman"/>
                          <a:cs typeface="Times New Roman"/>
                        </a:rPr>
                        <a:t>а</a:t>
                      </a:r>
                      <a:r>
                        <a:rPr lang="ru-RU" sz="1200" b="1" i="1" spc="-10" dirty="0" smtClean="0">
                          <a:solidFill>
                            <a:srgbClr val="001F5F"/>
                          </a:solidFill>
                          <a:latin typeface="Times New Roman"/>
                          <a:cs typeface="Times New Roman"/>
                        </a:rPr>
                        <a:t>й</a:t>
                      </a:r>
                      <a:r>
                        <a:rPr lang="ru-RU" sz="1200" b="1" i="1" dirty="0" smtClean="0">
                          <a:solidFill>
                            <a:srgbClr val="001F5F"/>
                          </a:solidFill>
                          <a:latin typeface="Times New Roman"/>
                          <a:cs typeface="Times New Roman"/>
                        </a:rPr>
                        <a:t>о</a:t>
                      </a:r>
                      <a:r>
                        <a:rPr lang="ru-RU" sz="1200" b="1" i="1" spc="-10" dirty="0" smtClean="0">
                          <a:solidFill>
                            <a:srgbClr val="001F5F"/>
                          </a:solidFill>
                          <a:latin typeface="Times New Roman"/>
                          <a:cs typeface="Times New Roman"/>
                        </a:rPr>
                        <a:t>на</a:t>
                      </a:r>
                      <a:endParaRPr lang="ru-RU" sz="1200" i="1" dirty="0" smtClean="0">
                        <a:latin typeface="Times New Roman"/>
                        <a:cs typeface="Times New Roman"/>
                      </a:endParaRPr>
                    </a:p>
                  </a:txBody>
                  <a:tcPr/>
                </a:tc>
                <a:tc>
                  <a:txBody>
                    <a:bodyPr/>
                    <a:lstStyle/>
                    <a:p>
                      <a:pPr algn="ctr"/>
                      <a:r>
                        <a:rPr lang="ru-RU" sz="1100" i="1" dirty="0" smtClean="0"/>
                        <a:t>- 1 613,3</a:t>
                      </a:r>
                      <a:endParaRPr lang="ru-RU" sz="1100" i="1" dirty="0"/>
                    </a:p>
                  </a:txBody>
                  <a:tcPr anchor="ctr"/>
                </a:tc>
                <a:tc>
                  <a:txBody>
                    <a:bodyPr/>
                    <a:lstStyle/>
                    <a:p>
                      <a:pPr algn="ctr"/>
                      <a:r>
                        <a:rPr lang="ru-RU" sz="1100" i="1" dirty="0" smtClean="0"/>
                        <a:t>- 3 842,8</a:t>
                      </a:r>
                      <a:endParaRPr lang="ru-RU" sz="1100" i="1" dirty="0"/>
                    </a:p>
                  </a:txBody>
                  <a:tcPr anchor="ctr"/>
                </a:tc>
                <a:tc>
                  <a:txBody>
                    <a:bodyPr/>
                    <a:lstStyle/>
                    <a:p>
                      <a:pPr algn="ctr"/>
                      <a:r>
                        <a:rPr lang="ru-RU" sz="1100" i="1" dirty="0" smtClean="0"/>
                        <a:t>- 1 110,5</a:t>
                      </a:r>
                      <a:endParaRPr lang="ru-RU" sz="1100" i="1" dirty="0"/>
                    </a:p>
                  </a:txBody>
                  <a:tcPr anchor="ctr"/>
                </a:tc>
                <a:tc>
                  <a:txBody>
                    <a:bodyPr/>
                    <a:lstStyle/>
                    <a:p>
                      <a:pPr algn="ctr"/>
                      <a:r>
                        <a:rPr lang="ru-RU" sz="1100" i="1" dirty="0" smtClean="0"/>
                        <a:t>3 952,2</a:t>
                      </a:r>
                      <a:endParaRPr lang="ru-RU" sz="1100" i="1" dirty="0"/>
                    </a:p>
                  </a:txBody>
                  <a:tcPr anchor="ctr"/>
                </a:tc>
                <a:tc>
                  <a:txBody>
                    <a:bodyPr/>
                    <a:lstStyle/>
                    <a:p>
                      <a:pPr algn="ctr"/>
                      <a:r>
                        <a:rPr lang="ru-RU" sz="1100" i="1" dirty="0" smtClean="0"/>
                        <a:t>- 5 420,5</a:t>
                      </a:r>
                      <a:endParaRPr lang="ru-RU" sz="1100" i="1" dirty="0"/>
                    </a:p>
                  </a:txBody>
                  <a:tcPr anchor="ctr"/>
                </a:tc>
                <a:tc>
                  <a:txBody>
                    <a:bodyPr/>
                    <a:lstStyle/>
                    <a:p>
                      <a:pPr algn="ctr"/>
                      <a:r>
                        <a:rPr lang="en-US" sz="1100" i="1" dirty="0" smtClean="0"/>
                        <a:t>9 209,0</a:t>
                      </a:r>
                      <a:endParaRPr lang="ru-RU" sz="1100" i="1" dirty="0"/>
                    </a:p>
                  </a:txBody>
                  <a:tcPr anchor="ctr"/>
                </a:tc>
                <a:tc>
                  <a:txBody>
                    <a:bodyPr/>
                    <a:lstStyle/>
                    <a:p>
                      <a:pPr algn="ctr"/>
                      <a:r>
                        <a:rPr lang="ru-RU" sz="1100" i="1" dirty="0" smtClean="0"/>
                        <a:t>0,0</a:t>
                      </a:r>
                      <a:endParaRPr lang="ru-RU" sz="1100" i="1" dirty="0"/>
                    </a:p>
                  </a:txBody>
                  <a:tcPr anchor="ctr"/>
                </a:tc>
                <a:tc>
                  <a:txBody>
                    <a:bodyPr/>
                    <a:lstStyle/>
                    <a:p>
                      <a:pPr algn="ctr"/>
                      <a:r>
                        <a:rPr lang="ru-RU" sz="1100" i="1" dirty="0" smtClean="0"/>
                        <a:t>0,0</a:t>
                      </a:r>
                      <a:endParaRPr lang="ru-RU" sz="1100" i="1" dirty="0"/>
                    </a:p>
                  </a:txBody>
                  <a:tcPr anchor="ctr"/>
                </a:tc>
                <a:tc>
                  <a:txBody>
                    <a:bodyPr/>
                    <a:lstStyle/>
                    <a:p>
                      <a:pPr algn="ctr"/>
                      <a:r>
                        <a:rPr lang="ru-RU" sz="1100" i="1" smtClean="0"/>
                        <a:t>0,0</a:t>
                      </a:r>
                      <a:endParaRPr lang="ru-RU" sz="1100" i="1" dirty="0"/>
                    </a:p>
                  </a:txBody>
                  <a:tcPr anchor="ctr"/>
                </a:tc>
              </a:tr>
              <a:tr h="643285">
                <a:tc>
                  <a:txBody>
                    <a:bodyPr/>
                    <a:lstStyle/>
                    <a:p>
                      <a:r>
                        <a:rPr lang="ru-RU" sz="1200" i="1" spc="-5" dirty="0" smtClean="0">
                          <a:solidFill>
                            <a:srgbClr val="001F5F"/>
                          </a:solidFill>
                          <a:latin typeface="Times New Roman"/>
                          <a:cs typeface="Times New Roman"/>
                        </a:rPr>
                        <a:t>Кредиты</a:t>
                      </a:r>
                      <a:r>
                        <a:rPr lang="ru-RU" sz="1200" i="1" spc="15"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кредитных </a:t>
                      </a:r>
                      <a:r>
                        <a:rPr lang="ru-RU" sz="1200" i="1" dirty="0" smtClean="0">
                          <a:solidFill>
                            <a:srgbClr val="001F5F"/>
                          </a:solidFill>
                          <a:latin typeface="Times New Roman"/>
                          <a:cs typeface="Times New Roman"/>
                        </a:rPr>
                        <a:t> </a:t>
                      </a:r>
                      <a:r>
                        <a:rPr lang="ru-RU" sz="1200" i="1" spc="-10" dirty="0" smtClean="0">
                          <a:solidFill>
                            <a:srgbClr val="001F5F"/>
                          </a:solidFill>
                          <a:latin typeface="Times New Roman"/>
                          <a:cs typeface="Times New Roman"/>
                        </a:rPr>
                        <a:t>организаций</a:t>
                      </a:r>
                      <a:r>
                        <a:rPr lang="ru-RU" sz="1200" i="1" spc="50"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в </a:t>
                      </a:r>
                      <a:r>
                        <a:rPr lang="ru-RU" sz="1200" i="1" spc="-10" dirty="0" smtClean="0">
                          <a:solidFill>
                            <a:srgbClr val="001F5F"/>
                          </a:solidFill>
                          <a:latin typeface="Times New Roman"/>
                          <a:cs typeface="Times New Roman"/>
                        </a:rPr>
                        <a:t>валюте </a:t>
                      </a:r>
                      <a:r>
                        <a:rPr lang="ru-RU" sz="1200" i="1" spc="-5" dirty="0" smtClean="0">
                          <a:solidFill>
                            <a:srgbClr val="001F5F"/>
                          </a:solidFill>
                          <a:latin typeface="Times New Roman"/>
                          <a:cs typeface="Times New Roman"/>
                        </a:rPr>
                        <a:t> Российской</a:t>
                      </a:r>
                      <a:r>
                        <a:rPr lang="ru-RU" sz="1200" i="1" spc="5"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Федерации </a:t>
                      </a:r>
                      <a:endParaRPr lang="ru-RU" sz="1200" i="1" dirty="0"/>
                    </a:p>
                  </a:txBody>
                  <a:tcP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smtClean="0"/>
                        <a:t>0,0</a:t>
                      </a:r>
                      <a:endParaRPr lang="ru-RU" sz="1100" i="1" dirty="0"/>
                    </a:p>
                  </a:txBody>
                  <a:tcPr anchor="ctr">
                    <a:solidFill>
                      <a:schemeClr val="accent2">
                        <a:lumMod val="20000"/>
                        <a:lumOff val="80000"/>
                      </a:schemeClr>
                    </a:solidFill>
                  </a:tcPr>
                </a:tc>
              </a:tr>
              <a:tr h="275693">
                <a:tc>
                  <a:txBody>
                    <a:bodyPr/>
                    <a:lstStyle/>
                    <a:p>
                      <a:r>
                        <a:rPr lang="ru-RU" sz="1200" i="1" spc="-10" dirty="0" smtClean="0">
                          <a:solidFill>
                            <a:srgbClr val="001F5F"/>
                          </a:solidFill>
                          <a:latin typeface="Times New Roman"/>
                          <a:cs typeface="Times New Roman"/>
                        </a:rPr>
                        <a:t>Бюджетные</a:t>
                      </a:r>
                      <a:r>
                        <a:rPr lang="ru-RU" sz="1200" i="1" spc="40"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кредиты </a:t>
                      </a:r>
                      <a:endParaRPr lang="ru-RU" sz="1200" i="1" dirty="0"/>
                    </a:p>
                  </a:txBody>
                  <a:tcP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smtClean="0"/>
                        <a:t>0,0</a:t>
                      </a:r>
                      <a:endParaRPr lang="ru-RU" sz="1100" i="1" dirty="0"/>
                    </a:p>
                  </a:txBody>
                  <a:tcPr anchor="ctr">
                    <a:solidFill>
                      <a:schemeClr val="accent2">
                        <a:lumMod val="20000"/>
                        <a:lumOff val="80000"/>
                      </a:schemeClr>
                    </a:solidFill>
                  </a:tcPr>
                </a:tc>
              </a:tr>
              <a:tr h="6432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i="1" spc="-5" dirty="0" smtClean="0">
                          <a:solidFill>
                            <a:srgbClr val="001F5F"/>
                          </a:solidFill>
                          <a:latin typeface="Times New Roman"/>
                          <a:cs typeface="Times New Roman"/>
                        </a:rPr>
                        <a:t>Изменение</a:t>
                      </a:r>
                      <a:r>
                        <a:rPr lang="ru-RU" sz="1200" i="1" spc="50"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остатков </a:t>
                      </a:r>
                      <a:r>
                        <a:rPr lang="ru-RU" sz="1200" i="1"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средств</a:t>
                      </a:r>
                      <a:r>
                        <a:rPr lang="ru-RU" sz="1200" i="1" spc="20" dirty="0" smtClean="0">
                          <a:solidFill>
                            <a:srgbClr val="001F5F"/>
                          </a:solidFill>
                          <a:latin typeface="Times New Roman"/>
                          <a:cs typeface="Times New Roman"/>
                        </a:rPr>
                        <a:t> </a:t>
                      </a:r>
                      <a:r>
                        <a:rPr lang="ru-RU" sz="1200" i="1" spc="-10" dirty="0" smtClean="0">
                          <a:solidFill>
                            <a:srgbClr val="001F5F"/>
                          </a:solidFill>
                          <a:latin typeface="Times New Roman"/>
                          <a:cs typeface="Times New Roman"/>
                        </a:rPr>
                        <a:t>на</a:t>
                      </a:r>
                      <a:r>
                        <a:rPr lang="ru-RU" sz="1200" i="1"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счетах</a:t>
                      </a:r>
                      <a:r>
                        <a:rPr lang="ru-RU" sz="1200" i="1" spc="5" dirty="0" smtClean="0">
                          <a:solidFill>
                            <a:srgbClr val="001F5F"/>
                          </a:solidFill>
                          <a:latin typeface="Times New Roman"/>
                          <a:cs typeface="Times New Roman"/>
                        </a:rPr>
                        <a:t> </a:t>
                      </a:r>
                      <a:r>
                        <a:rPr lang="ru-RU" sz="1200" i="1" spc="-10" dirty="0" smtClean="0">
                          <a:solidFill>
                            <a:srgbClr val="001F5F"/>
                          </a:solidFill>
                          <a:latin typeface="Times New Roman"/>
                          <a:cs typeface="Times New Roman"/>
                        </a:rPr>
                        <a:t>по </a:t>
                      </a:r>
                      <a:r>
                        <a:rPr lang="ru-RU" sz="1200" i="1" spc="-5" dirty="0" smtClean="0">
                          <a:solidFill>
                            <a:srgbClr val="001F5F"/>
                          </a:solidFill>
                          <a:latin typeface="Times New Roman"/>
                          <a:cs typeface="Times New Roman"/>
                        </a:rPr>
                        <a:t>учету </a:t>
                      </a:r>
                      <a:r>
                        <a:rPr lang="ru-RU" sz="1200" i="1" spc="-235"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средств</a:t>
                      </a:r>
                      <a:r>
                        <a:rPr lang="ru-RU" sz="1200" i="1" spc="25"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бюджета</a:t>
                      </a:r>
                      <a:endParaRPr lang="ru-RU" sz="1200" i="1" dirty="0" smtClean="0">
                        <a:latin typeface="Times New Roman"/>
                        <a:cs typeface="Times New Roman"/>
                      </a:endParaRPr>
                    </a:p>
                  </a:txBody>
                  <a:tcP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i="1" dirty="0" smtClean="0"/>
                        <a:t>- 1 613,3</a:t>
                      </a: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i="1" dirty="0" smtClean="0"/>
                        <a:t>- 3 842,8</a:t>
                      </a: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i="1" dirty="0" smtClean="0"/>
                        <a:t>- 1 110,5</a:t>
                      </a: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i="1" dirty="0" smtClean="0"/>
                        <a:t>3 952,2</a:t>
                      </a: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i="1" dirty="0" smtClean="0"/>
                        <a:t>- 5 420,5</a:t>
                      </a:r>
                    </a:p>
                  </a:txBody>
                  <a:tcPr anchor="ctr">
                    <a:solidFill>
                      <a:schemeClr val="accent2">
                        <a:lumMod val="20000"/>
                        <a:lumOff val="80000"/>
                      </a:schemeClr>
                    </a:solidFill>
                  </a:tcPr>
                </a:tc>
                <a:tc>
                  <a:txBody>
                    <a:bodyPr/>
                    <a:lstStyle/>
                    <a:p>
                      <a:pPr algn="ctr"/>
                      <a:r>
                        <a:rPr lang="en-US" sz="1100" i="1" dirty="0" smtClean="0"/>
                        <a:t>9 209,0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r>
            </a:tbl>
          </a:graphicData>
        </a:graphic>
      </p:graphicFrame>
      <p:graphicFrame>
        <p:nvGraphicFramePr>
          <p:cNvPr id="5" name="Диаграмма 4"/>
          <p:cNvGraphicFramePr/>
          <p:nvPr>
            <p:extLst>
              <p:ext uri="{D42A27DB-BD31-4B8C-83A1-F6EECF244321}">
                <p14:modId xmlns:p14="http://schemas.microsoft.com/office/powerpoint/2010/main" val="3721088491"/>
              </p:ext>
            </p:extLst>
          </p:nvPr>
        </p:nvGraphicFramePr>
        <p:xfrm>
          <a:off x="287524" y="3933056"/>
          <a:ext cx="8820980" cy="2924944"/>
        </p:xfrm>
        <a:graphic>
          <a:graphicData uri="http://schemas.openxmlformats.org/drawingml/2006/chart">
            <c:chart xmlns:c="http://schemas.openxmlformats.org/drawingml/2006/chart" xmlns:r="http://schemas.openxmlformats.org/officeDocument/2006/relationships" r:id="rId2"/>
          </a:graphicData>
        </a:graphic>
      </p:graphicFrame>
      <p:sp>
        <p:nvSpPr>
          <p:cNvPr id="6" name="Прямоугольник 5"/>
          <p:cNvSpPr/>
          <p:nvPr/>
        </p:nvSpPr>
        <p:spPr>
          <a:xfrm>
            <a:off x="7911079" y="674791"/>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Tree>
    <p:extLst>
      <p:ext uri="{BB962C8B-B14F-4D97-AF65-F5344CB8AC3E}">
        <p14:creationId xmlns:p14="http://schemas.microsoft.com/office/powerpoint/2010/main" val="353213473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5" descr="f20131209102835-82134733_1326220020_vremya_den_gi"/>
          <p:cNvPicPr>
            <a:picLocks noChangeAspect="1" noChangeArrowheads="1"/>
          </p:cNvPicPr>
          <p:nvPr/>
        </p:nvPicPr>
        <p:blipFill>
          <a:blip r:embed="rId2" cstate="print"/>
          <a:srcRect/>
          <a:stretch>
            <a:fillRect/>
          </a:stretch>
        </p:blipFill>
        <p:spPr bwMode="auto">
          <a:xfrm>
            <a:off x="0" y="692696"/>
            <a:ext cx="9145588" cy="6165304"/>
          </a:xfrm>
          <a:prstGeom prst="rect">
            <a:avLst/>
          </a:prstGeom>
          <a:noFill/>
          <a:ln w="9525">
            <a:noFill/>
            <a:miter lim="800000"/>
            <a:headEnd/>
            <a:tailEnd/>
          </a:ln>
        </p:spPr>
      </p:pic>
      <p:sp>
        <p:nvSpPr>
          <p:cNvPr id="71686" name="AutoShape 16"/>
          <p:cNvSpPr>
            <a:spLocks noChangeArrowheads="1"/>
          </p:cNvSpPr>
          <p:nvPr/>
        </p:nvSpPr>
        <p:spPr bwMode="auto">
          <a:xfrm>
            <a:off x="107504" y="836712"/>
            <a:ext cx="9144000" cy="964401"/>
          </a:xfrm>
          <a:prstGeom prst="flowChartAlternateProcess">
            <a:avLst/>
          </a:prstGeom>
          <a:solidFill>
            <a:schemeClr val="accent1"/>
          </a:solidFill>
          <a:ln w="9525">
            <a:solidFill>
              <a:schemeClr val="tx1"/>
            </a:solidFill>
            <a:miter lim="800000"/>
            <a:headEnd/>
            <a:tailEnd/>
          </a:ln>
        </p:spPr>
        <p:txBody>
          <a:bodyPr anchor="ctr"/>
          <a:lstStyle/>
          <a:p>
            <a:pPr algn="ctr"/>
            <a:endParaRPr lang="ru-RU" sz="2000" b="1" dirty="0">
              <a:solidFill>
                <a:schemeClr val="bg1"/>
              </a:solidFill>
            </a:endParaRPr>
          </a:p>
          <a:p>
            <a:pPr algn="ctr"/>
            <a:endParaRPr lang="ru-RU" sz="2000" b="1" dirty="0">
              <a:solidFill>
                <a:schemeClr val="bg1"/>
              </a:solidFill>
            </a:endParaRPr>
          </a:p>
          <a:p>
            <a:pPr algn="ctr"/>
            <a:r>
              <a:rPr lang="ru-RU" sz="1600" b="1" dirty="0">
                <a:solidFill>
                  <a:schemeClr val="bg1"/>
                </a:solidFill>
              </a:rPr>
              <a:t>МУНИЦИПАЛЬНЫЙ ДОЛГ - обязательства, возникающие из муниципальных займов (заимствований), принятых на себя муниципальным образованием гарантий (поручительств), а также принятые на себя муниципальным образованием обязательства третьих лиц.</a:t>
            </a:r>
          </a:p>
          <a:p>
            <a:pPr algn="ctr"/>
            <a:endParaRPr lang="ru-RU" sz="1600" b="1" dirty="0">
              <a:solidFill>
                <a:schemeClr val="bg1"/>
              </a:solidFill>
            </a:endParaRPr>
          </a:p>
          <a:p>
            <a:pPr algn="ctr"/>
            <a:endParaRPr lang="ru-RU" sz="1600" b="1" dirty="0">
              <a:solidFill>
                <a:schemeClr val="bg1"/>
              </a:solidFill>
            </a:endParaRPr>
          </a:p>
        </p:txBody>
      </p:sp>
      <p:sp>
        <p:nvSpPr>
          <p:cNvPr id="71690" name="AutoShape 20" descr="Голубая тисненая бумага"/>
          <p:cNvSpPr>
            <a:spLocks noChangeArrowheads="1"/>
          </p:cNvSpPr>
          <p:nvPr/>
        </p:nvSpPr>
        <p:spPr bwMode="auto">
          <a:xfrm>
            <a:off x="6805613" y="2492896"/>
            <a:ext cx="1295400" cy="432047"/>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lstStyle/>
          <a:p>
            <a:pPr algn="ctr"/>
            <a:r>
              <a:rPr lang="ru-RU" sz="1600" b="1" dirty="0">
                <a:solidFill>
                  <a:schemeClr val="accent2"/>
                </a:solidFill>
              </a:rPr>
              <a:t>тыс. рублей</a:t>
            </a:r>
          </a:p>
        </p:txBody>
      </p:sp>
      <p:sp>
        <p:nvSpPr>
          <p:cNvPr id="71696" name="AutoShape 29" descr="Голубая тисненая бумага"/>
          <p:cNvSpPr>
            <a:spLocks noChangeArrowheads="1"/>
          </p:cNvSpPr>
          <p:nvPr/>
        </p:nvSpPr>
        <p:spPr bwMode="auto">
          <a:xfrm>
            <a:off x="755650" y="3501009"/>
            <a:ext cx="3024188" cy="1872680"/>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anchor="ctr"/>
          <a:lstStyle/>
          <a:p>
            <a:pPr algn="ctr"/>
            <a:r>
              <a:rPr lang="ru-RU" sz="1600" b="1">
                <a:solidFill>
                  <a:schemeClr val="accent1"/>
                </a:solidFill>
              </a:rPr>
              <a:t>Верхний предел</a:t>
            </a:r>
          </a:p>
          <a:p>
            <a:pPr algn="ctr"/>
            <a:r>
              <a:rPr lang="ru-RU" sz="1600" b="1">
                <a:solidFill>
                  <a:schemeClr val="accent1"/>
                </a:solidFill>
              </a:rPr>
              <a:t>муниципального долга</a:t>
            </a:r>
          </a:p>
        </p:txBody>
      </p:sp>
      <p:sp>
        <p:nvSpPr>
          <p:cNvPr id="71697" name="AutoShape 30" descr="Голубая тисненая бумага"/>
          <p:cNvSpPr>
            <a:spLocks noChangeArrowheads="1"/>
          </p:cNvSpPr>
          <p:nvPr/>
        </p:nvSpPr>
        <p:spPr bwMode="auto">
          <a:xfrm>
            <a:off x="5508625" y="3287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01.01.2025</a:t>
            </a:r>
            <a:endParaRPr lang="ru-RU" sz="1600" b="1" dirty="0">
              <a:solidFill>
                <a:schemeClr val="accent1"/>
              </a:solidFill>
            </a:endParaRPr>
          </a:p>
        </p:txBody>
      </p:sp>
      <p:sp>
        <p:nvSpPr>
          <p:cNvPr id="71698" name="AutoShape 31" descr="Голубая тисненая бумага"/>
          <p:cNvSpPr>
            <a:spLocks noChangeArrowheads="1"/>
          </p:cNvSpPr>
          <p:nvPr/>
        </p:nvSpPr>
        <p:spPr bwMode="auto">
          <a:xfrm>
            <a:off x="5520581" y="4221163"/>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01.01.2026</a:t>
            </a:r>
            <a:endParaRPr lang="ru-RU" sz="1600" b="1" dirty="0">
              <a:solidFill>
                <a:schemeClr val="accent1"/>
              </a:solidFill>
            </a:endParaRPr>
          </a:p>
        </p:txBody>
      </p:sp>
      <p:sp>
        <p:nvSpPr>
          <p:cNvPr id="71700" name="Line 33"/>
          <p:cNvSpPr>
            <a:spLocks noChangeShapeType="1"/>
          </p:cNvSpPr>
          <p:nvPr/>
        </p:nvSpPr>
        <p:spPr bwMode="auto">
          <a:xfrm>
            <a:off x="3781425" y="4437349"/>
            <a:ext cx="1295400" cy="0"/>
          </a:xfrm>
          <a:prstGeom prst="line">
            <a:avLst/>
          </a:prstGeom>
          <a:noFill/>
          <a:ln w="31750">
            <a:solidFill>
              <a:schemeClr val="tx1"/>
            </a:solidFill>
            <a:round/>
            <a:headEnd/>
            <a:tailEnd/>
          </a:ln>
        </p:spPr>
        <p:txBody>
          <a:bodyPr/>
          <a:lstStyle/>
          <a:p>
            <a:endParaRPr lang="ru-RU"/>
          </a:p>
        </p:txBody>
      </p:sp>
      <p:sp>
        <p:nvSpPr>
          <p:cNvPr id="71701" name="Line 34"/>
          <p:cNvSpPr>
            <a:spLocks noChangeShapeType="1"/>
          </p:cNvSpPr>
          <p:nvPr/>
        </p:nvSpPr>
        <p:spPr bwMode="auto">
          <a:xfrm flipH="1">
            <a:off x="5088781" y="4438650"/>
            <a:ext cx="431800" cy="0"/>
          </a:xfrm>
          <a:prstGeom prst="line">
            <a:avLst/>
          </a:prstGeom>
          <a:noFill/>
          <a:ln w="31750">
            <a:solidFill>
              <a:schemeClr val="tx1"/>
            </a:solidFill>
            <a:round/>
            <a:headEnd/>
            <a:tailEnd/>
          </a:ln>
        </p:spPr>
        <p:txBody>
          <a:bodyPr/>
          <a:lstStyle/>
          <a:p>
            <a:endParaRPr lang="ru-RU"/>
          </a:p>
        </p:txBody>
      </p:sp>
      <p:sp>
        <p:nvSpPr>
          <p:cNvPr id="71702" name="Line 35"/>
          <p:cNvSpPr>
            <a:spLocks noChangeShapeType="1"/>
          </p:cNvSpPr>
          <p:nvPr/>
        </p:nvSpPr>
        <p:spPr bwMode="auto">
          <a:xfrm>
            <a:off x="5067300" y="3501009"/>
            <a:ext cx="9525" cy="1944116"/>
          </a:xfrm>
          <a:prstGeom prst="line">
            <a:avLst/>
          </a:prstGeom>
          <a:noFill/>
          <a:ln w="31750">
            <a:solidFill>
              <a:schemeClr val="tx1"/>
            </a:solidFill>
            <a:round/>
            <a:headEnd/>
            <a:tailEnd/>
          </a:ln>
        </p:spPr>
        <p:txBody>
          <a:bodyPr/>
          <a:lstStyle/>
          <a:p>
            <a:endParaRPr lang="ru-RU"/>
          </a:p>
        </p:txBody>
      </p:sp>
      <p:sp>
        <p:nvSpPr>
          <p:cNvPr id="71703" name="Line 36"/>
          <p:cNvSpPr>
            <a:spLocks noChangeShapeType="1"/>
          </p:cNvSpPr>
          <p:nvPr/>
        </p:nvSpPr>
        <p:spPr bwMode="auto">
          <a:xfrm flipH="1">
            <a:off x="5076825" y="3521075"/>
            <a:ext cx="431800" cy="0"/>
          </a:xfrm>
          <a:prstGeom prst="line">
            <a:avLst/>
          </a:prstGeom>
          <a:noFill/>
          <a:ln w="31750">
            <a:solidFill>
              <a:schemeClr val="tx1"/>
            </a:solidFill>
            <a:round/>
            <a:headEnd/>
            <a:tailEnd/>
          </a:ln>
        </p:spPr>
        <p:txBody>
          <a:bodyPr/>
          <a:lstStyle/>
          <a:p>
            <a:endParaRPr lang="ru-RU"/>
          </a:p>
        </p:txBody>
      </p:sp>
      <p:sp>
        <p:nvSpPr>
          <p:cNvPr id="71704" name="Line 37"/>
          <p:cNvSpPr>
            <a:spLocks noChangeShapeType="1"/>
          </p:cNvSpPr>
          <p:nvPr/>
        </p:nvSpPr>
        <p:spPr bwMode="auto">
          <a:xfrm flipH="1">
            <a:off x="5088781" y="5440363"/>
            <a:ext cx="431800" cy="0"/>
          </a:xfrm>
          <a:prstGeom prst="line">
            <a:avLst/>
          </a:prstGeom>
          <a:noFill/>
          <a:ln w="31750">
            <a:solidFill>
              <a:schemeClr val="tx1"/>
            </a:solidFill>
            <a:round/>
            <a:headEnd/>
            <a:tailEnd/>
          </a:ln>
        </p:spPr>
        <p:txBody>
          <a:bodyPr/>
          <a:lstStyle/>
          <a:p>
            <a:endParaRPr lang="ru-RU"/>
          </a:p>
        </p:txBody>
      </p:sp>
      <p:sp>
        <p:nvSpPr>
          <p:cNvPr id="71705" name="AutoShape 38" descr="Голубая тисненая бумага"/>
          <p:cNvSpPr>
            <a:spLocks noChangeArrowheads="1"/>
          </p:cNvSpPr>
          <p:nvPr/>
        </p:nvSpPr>
        <p:spPr bwMode="auto">
          <a:xfrm>
            <a:off x="6804025" y="3287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71706" name="AutoShape 40" descr="Голубая тисненая бумага"/>
          <p:cNvSpPr>
            <a:spLocks noChangeArrowheads="1"/>
          </p:cNvSpPr>
          <p:nvPr/>
        </p:nvSpPr>
        <p:spPr bwMode="auto">
          <a:xfrm>
            <a:off x="6802462" y="4221163"/>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71708"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8DF4E747-3389-4759-8933-5AB173AE057F}" type="slidenum">
              <a:rPr lang="en-US" altLang="ru-RU" sz="1200">
                <a:solidFill>
                  <a:srgbClr val="898989"/>
                </a:solidFill>
                <a:latin typeface="Calibri" pitchFamily="34" charset="0"/>
              </a:rPr>
              <a:pPr algn="r"/>
              <a:t>88</a:t>
            </a:fld>
            <a:endParaRPr lang="en-US" altLang="ru-RU" sz="1200">
              <a:solidFill>
                <a:srgbClr val="898989"/>
              </a:solidFill>
              <a:latin typeface="Calibri" pitchFamily="34" charset="0"/>
            </a:endParaRPr>
          </a:p>
        </p:txBody>
      </p:sp>
      <p:sp>
        <p:nvSpPr>
          <p:cNvPr id="28" name="AutoShape 18" descr="Голубая тисненая бумага"/>
          <p:cNvSpPr>
            <a:spLocks noChangeArrowheads="1"/>
          </p:cNvSpPr>
          <p:nvPr/>
        </p:nvSpPr>
        <p:spPr bwMode="auto">
          <a:xfrm>
            <a:off x="6805613" y="5192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2"/>
                </a:solidFill>
              </a:rPr>
              <a:t>3 274,7 </a:t>
            </a:r>
          </a:p>
        </p:txBody>
      </p:sp>
      <p:sp>
        <p:nvSpPr>
          <p:cNvPr id="29" name="AutoShape 31" descr="Голубая тисненая бумага"/>
          <p:cNvSpPr>
            <a:spLocks noChangeArrowheads="1"/>
          </p:cNvSpPr>
          <p:nvPr/>
        </p:nvSpPr>
        <p:spPr bwMode="auto">
          <a:xfrm>
            <a:off x="5520581" y="5189537"/>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01.01.2027</a:t>
            </a:r>
            <a:endParaRPr lang="ru-RU" sz="1600" b="1" dirty="0">
              <a:solidFill>
                <a:schemeClr val="accent1"/>
              </a:solidFill>
            </a:endParaRPr>
          </a:p>
        </p:txBody>
      </p:sp>
      <p:sp>
        <p:nvSpPr>
          <p:cNvPr id="18" name="TextBox 17"/>
          <p:cNvSpPr txBox="1"/>
          <p:nvPr/>
        </p:nvSpPr>
        <p:spPr>
          <a:xfrm>
            <a:off x="4283968" y="44624"/>
            <a:ext cx="482453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III</a:t>
            </a:r>
            <a:r>
              <a:rPr lang="ru-RU" sz="1800" b="1" i="1" dirty="0" smtClean="0">
                <a:solidFill>
                  <a:srgbClr val="000066"/>
                </a:solidFill>
              </a:rPr>
              <a:t>. Источники финансирования</a:t>
            </a:r>
            <a:endParaRPr lang="ru-RU" sz="1800" b="1" i="1" dirty="0">
              <a:solidFill>
                <a:srgbClr val="000066"/>
              </a:solidFill>
            </a:endParaRPr>
          </a:p>
        </p:txBody>
      </p:sp>
      <p:sp>
        <p:nvSpPr>
          <p:cNvPr id="19" name="Прямоугольник 18"/>
          <p:cNvSpPr/>
          <p:nvPr/>
        </p:nvSpPr>
        <p:spPr>
          <a:xfrm>
            <a:off x="755576" y="428570"/>
            <a:ext cx="8208912" cy="307777"/>
          </a:xfrm>
          <a:prstGeom prst="rect">
            <a:avLst/>
          </a:prstGeom>
        </p:spPr>
        <p:txBody>
          <a:bodyPr wrap="square">
            <a:spAutoFit/>
          </a:bodyPr>
          <a:lstStyle/>
          <a:p>
            <a:pPr algn="ctr"/>
            <a:r>
              <a:rPr lang="ru-RU" b="1" dirty="0" smtClean="0">
                <a:solidFill>
                  <a:srgbClr val="000066"/>
                </a:solidFill>
                <a:latin typeface="Bad Script" panose="02000000000000000000" pitchFamily="2" charset="0"/>
              </a:rPr>
              <a:t>Муниципальный долг</a:t>
            </a:r>
            <a:endParaRPr lang="ru-RU"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Picture 2" descr="https://edu.vgsa.ru/pluginfile.php/58623/course/overviewfiles/man_creating_budget.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67544" y="384240"/>
            <a:ext cx="8064896" cy="53765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83968" y="44624"/>
            <a:ext cx="482453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III</a:t>
            </a:r>
            <a:r>
              <a:rPr lang="ru-RU" sz="1800" b="1" i="1" dirty="0" smtClean="0">
                <a:solidFill>
                  <a:srgbClr val="000066"/>
                </a:solidFill>
              </a:rPr>
              <a:t>. Источники финансирования</a:t>
            </a:r>
            <a:endParaRPr lang="ru-RU" sz="1800" b="1" i="1" dirty="0">
              <a:solidFill>
                <a:srgbClr val="000066"/>
              </a:solidFill>
            </a:endParaRPr>
          </a:p>
        </p:txBody>
      </p:sp>
      <p:sp>
        <p:nvSpPr>
          <p:cNvPr id="4" name="Прямоугольник 3"/>
          <p:cNvSpPr/>
          <p:nvPr/>
        </p:nvSpPr>
        <p:spPr>
          <a:xfrm>
            <a:off x="755576" y="428570"/>
            <a:ext cx="8208912" cy="307777"/>
          </a:xfrm>
          <a:prstGeom prst="rect">
            <a:avLst/>
          </a:prstGeom>
        </p:spPr>
        <p:txBody>
          <a:bodyPr wrap="square">
            <a:spAutoFit/>
          </a:bodyPr>
          <a:lstStyle/>
          <a:p>
            <a:pPr algn="ctr"/>
            <a:r>
              <a:rPr lang="ru-RU" b="1" dirty="0" smtClean="0">
                <a:solidFill>
                  <a:srgbClr val="000066"/>
                </a:solidFill>
                <a:latin typeface="Bad Script" panose="02000000000000000000" pitchFamily="2" charset="0"/>
              </a:rPr>
              <a:t>Муниципальный долг</a:t>
            </a:r>
            <a:endParaRPr lang="ru-RU" b="1" dirty="0">
              <a:solidFill>
                <a:srgbClr val="000066"/>
              </a:solidFill>
              <a:latin typeface="Bad Script" panose="02000000000000000000" pitchFamily="2" charset="0"/>
            </a:endParaRPr>
          </a:p>
        </p:txBody>
      </p:sp>
      <p:sp>
        <p:nvSpPr>
          <p:cNvPr id="6" name="TextBox 5"/>
          <p:cNvSpPr txBox="1"/>
          <p:nvPr/>
        </p:nvSpPr>
        <p:spPr>
          <a:xfrm>
            <a:off x="395536" y="573116"/>
            <a:ext cx="3168352" cy="307777"/>
          </a:xfrm>
          <a:prstGeom prst="rect">
            <a:avLst/>
          </a:prstGeom>
          <a:noFill/>
        </p:spPr>
        <p:txBody>
          <a:bodyPr wrap="square" rtlCol="0">
            <a:spAutoFit/>
          </a:bodyPr>
          <a:lstStyle/>
          <a:p>
            <a:pPr algn="ctr"/>
            <a:r>
              <a:rPr lang="ru-RU" dirty="0" smtClean="0">
                <a:solidFill>
                  <a:srgbClr val="000066"/>
                </a:solidFill>
                <a:effectLst>
                  <a:outerShdw blurRad="38100" dist="38100" dir="2700000" algn="tl">
                    <a:srgbClr val="000000">
                      <a:alpha val="43137"/>
                    </a:srgbClr>
                  </a:outerShdw>
                </a:effectLst>
              </a:rPr>
              <a:t>ДИНАМИКА</a:t>
            </a:r>
            <a:endParaRPr lang="ru-RU" dirty="0">
              <a:solidFill>
                <a:srgbClr val="000066"/>
              </a:solidFill>
              <a:effectLst>
                <a:outerShdw blurRad="38100" dist="38100" dir="2700000" algn="tl">
                  <a:srgbClr val="000000">
                    <a:alpha val="43137"/>
                  </a:srgbClr>
                </a:outerShdw>
              </a:effectLst>
            </a:endParaRPr>
          </a:p>
        </p:txBody>
      </p:sp>
      <p:graphicFrame>
        <p:nvGraphicFramePr>
          <p:cNvPr id="7" name="Диаграмма 6"/>
          <p:cNvGraphicFramePr/>
          <p:nvPr>
            <p:extLst>
              <p:ext uri="{D42A27DB-BD31-4B8C-83A1-F6EECF244321}">
                <p14:modId xmlns:p14="http://schemas.microsoft.com/office/powerpoint/2010/main" val="1691946162"/>
              </p:ext>
            </p:extLst>
          </p:nvPr>
        </p:nvGraphicFramePr>
        <p:xfrm>
          <a:off x="179512" y="1024690"/>
          <a:ext cx="8352928" cy="1728192"/>
        </p:xfrm>
        <a:graphic>
          <a:graphicData uri="http://schemas.openxmlformats.org/drawingml/2006/chart">
            <c:chart xmlns:c="http://schemas.openxmlformats.org/drawingml/2006/chart" xmlns:r="http://schemas.openxmlformats.org/officeDocument/2006/relationships" r:id="rId4"/>
          </a:graphicData>
        </a:graphic>
      </p:graphicFrame>
      <p:sp>
        <p:nvSpPr>
          <p:cNvPr id="8" name="Прямоугольник 7"/>
          <p:cNvSpPr/>
          <p:nvPr/>
        </p:nvSpPr>
        <p:spPr>
          <a:xfrm>
            <a:off x="7996620" y="726596"/>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
        <p:nvSpPr>
          <p:cNvPr id="3" name="Прямоугольник 2"/>
          <p:cNvSpPr/>
          <p:nvPr/>
        </p:nvSpPr>
        <p:spPr>
          <a:xfrm>
            <a:off x="456853" y="5952975"/>
            <a:ext cx="8344448" cy="769441"/>
          </a:xfrm>
          <a:prstGeom prst="rect">
            <a:avLst/>
          </a:prstGeom>
        </p:spPr>
        <p:txBody>
          <a:bodyPr wrap="square">
            <a:spAutoFit/>
          </a:bodyPr>
          <a:lstStyle/>
          <a:p>
            <a:r>
              <a:rPr lang="ru-RU" sz="1100" dirty="0">
                <a:solidFill>
                  <a:srgbClr val="000066"/>
                </a:solidFill>
              </a:rPr>
              <a:t>В соответствии с Бюджетным кодексом РФ объем доходов на обслуживание муниципального долга не должен превышать 15 % объёма расходов бюджета муниципального района, за исключением объема расходов, которые осуществляются за счет субвенций, предоставляемых из бюджетов бюджетной системы Российской Федерации. В бюджете муниципального образования «Дорогобужский район» Смоленской области указанные ограничения соблюдены. </a:t>
            </a:r>
          </a:p>
        </p:txBody>
      </p:sp>
      <p:graphicFrame>
        <p:nvGraphicFramePr>
          <p:cNvPr id="5" name="Таблица 4"/>
          <p:cNvGraphicFramePr>
            <a:graphicFrameLocks noGrp="1"/>
          </p:cNvGraphicFramePr>
          <p:nvPr>
            <p:extLst>
              <p:ext uri="{D42A27DB-BD31-4B8C-83A1-F6EECF244321}">
                <p14:modId xmlns:p14="http://schemas.microsoft.com/office/powerpoint/2010/main" val="4244889818"/>
              </p:ext>
            </p:extLst>
          </p:nvPr>
        </p:nvGraphicFramePr>
        <p:xfrm>
          <a:off x="179512" y="2828548"/>
          <a:ext cx="4824534" cy="3139440"/>
        </p:xfrm>
        <a:graphic>
          <a:graphicData uri="http://schemas.openxmlformats.org/drawingml/2006/table">
            <a:tbl>
              <a:tblPr firstRow="1" bandRow="1">
                <a:tableStyleId>{5C22544A-7EE6-4342-B048-85BDC9FD1C3A}</a:tableStyleId>
              </a:tblPr>
              <a:tblGrid>
                <a:gridCol w="1369932"/>
                <a:gridCol w="714746"/>
                <a:gridCol w="655184"/>
                <a:gridCol w="655184"/>
                <a:gridCol w="714744"/>
                <a:gridCol w="714744"/>
              </a:tblGrid>
              <a:tr h="517808">
                <a:tc>
                  <a:txBody>
                    <a:bodyPr/>
                    <a:lstStyle/>
                    <a:p>
                      <a:pPr algn="ctr"/>
                      <a:r>
                        <a:rPr lang="ru-RU" sz="1000" dirty="0" smtClean="0"/>
                        <a:t>показатели</a:t>
                      </a:r>
                      <a:endParaRPr lang="ru-RU" sz="1000" dirty="0"/>
                    </a:p>
                  </a:txBody>
                  <a:tcPr anchor="ctr"/>
                </a:tc>
                <a:tc>
                  <a:txBody>
                    <a:bodyPr/>
                    <a:lstStyle/>
                    <a:p>
                      <a:pPr algn="ctr"/>
                      <a:r>
                        <a:rPr lang="ru-RU" sz="1000" dirty="0" smtClean="0"/>
                        <a:t>2022 год (факт)</a:t>
                      </a:r>
                      <a:endParaRPr lang="ru-RU" sz="1000" dirty="0"/>
                    </a:p>
                  </a:txBody>
                  <a:tcPr anchor="ctr"/>
                </a:tc>
                <a:tc>
                  <a:txBody>
                    <a:bodyPr/>
                    <a:lstStyle/>
                    <a:p>
                      <a:pPr algn="ctr"/>
                      <a:r>
                        <a:rPr lang="ru-RU" sz="1000" dirty="0" smtClean="0"/>
                        <a:t>2023 год (план)</a:t>
                      </a:r>
                      <a:endParaRPr lang="ru-RU" sz="1000" dirty="0"/>
                    </a:p>
                  </a:txBody>
                  <a:tcPr anchor="ctr"/>
                </a:tc>
                <a:tc>
                  <a:txBody>
                    <a:bodyPr/>
                    <a:lstStyle/>
                    <a:p>
                      <a:pPr algn="ctr"/>
                      <a:r>
                        <a:rPr lang="ru-RU" sz="1000" dirty="0" smtClean="0"/>
                        <a:t>2024 год (план)</a:t>
                      </a:r>
                      <a:endParaRPr lang="ru-RU" sz="1000" dirty="0"/>
                    </a:p>
                  </a:txBody>
                  <a:tcPr anchor="ctr"/>
                </a:tc>
                <a:tc>
                  <a:txBody>
                    <a:bodyPr/>
                    <a:lstStyle/>
                    <a:p>
                      <a:pPr algn="ctr"/>
                      <a:r>
                        <a:rPr lang="ru-RU" sz="1000" dirty="0" smtClean="0"/>
                        <a:t>2025 год (план)</a:t>
                      </a:r>
                      <a:endParaRPr lang="ru-RU" sz="1000" dirty="0"/>
                    </a:p>
                  </a:txBody>
                  <a:tcPr anchor="ctr"/>
                </a:tc>
                <a:tc>
                  <a:txBody>
                    <a:bodyPr/>
                    <a:lstStyle/>
                    <a:p>
                      <a:pPr algn="ctr"/>
                      <a:r>
                        <a:rPr lang="ru-RU" sz="1000" dirty="0" smtClean="0"/>
                        <a:t>2026 год (план)</a:t>
                      </a:r>
                      <a:endParaRPr lang="ru-RU" sz="1000" dirty="0"/>
                    </a:p>
                  </a:txBody>
                  <a:tcPr anchor="ctr"/>
                </a:tc>
              </a:tr>
              <a:tr h="661643">
                <a:tc>
                  <a:txBody>
                    <a:bodyPr/>
                    <a:lstStyle/>
                    <a:p>
                      <a:pPr algn="l"/>
                      <a:r>
                        <a:rPr lang="ru-RU" sz="1000" dirty="0" smtClean="0"/>
                        <a:t>Расходы на обслуживание муниципального долга</a:t>
                      </a:r>
                      <a:endParaRPr lang="ru-RU" sz="1000" dirty="0"/>
                    </a:p>
                  </a:txBody>
                  <a:tcPr anchor="ctr">
                    <a:solidFill>
                      <a:schemeClr val="accent6">
                        <a:lumMod val="20000"/>
                        <a:lumOff val="80000"/>
                      </a:schemeClr>
                    </a:solidFill>
                  </a:tcPr>
                </a:tc>
                <a:tc>
                  <a:txBody>
                    <a:bodyPr/>
                    <a:lstStyle/>
                    <a:p>
                      <a:pPr algn="ctr"/>
                      <a:r>
                        <a:rPr lang="en-US" sz="1000" dirty="0" smtClean="0"/>
                        <a:t>3,6</a:t>
                      </a:r>
                      <a:endParaRPr lang="ru-RU" sz="1000" dirty="0"/>
                    </a:p>
                  </a:txBody>
                  <a:tcPr anchor="ctr">
                    <a:solidFill>
                      <a:schemeClr val="accent6">
                        <a:lumMod val="20000"/>
                        <a:lumOff val="80000"/>
                      </a:schemeClr>
                    </a:solidFill>
                  </a:tcPr>
                </a:tc>
                <a:tc>
                  <a:txBody>
                    <a:bodyPr/>
                    <a:lstStyle/>
                    <a:p>
                      <a:pPr algn="ctr"/>
                      <a:r>
                        <a:rPr lang="en-US" sz="1000" dirty="0" smtClean="0"/>
                        <a:t>3,7</a:t>
                      </a:r>
                      <a:endParaRPr lang="ru-RU" sz="1000" dirty="0"/>
                    </a:p>
                  </a:txBody>
                  <a:tcPr anchor="ctr">
                    <a:solidFill>
                      <a:schemeClr val="accent6">
                        <a:lumMod val="20000"/>
                        <a:lumOff val="80000"/>
                      </a:schemeClr>
                    </a:solidFill>
                  </a:tcPr>
                </a:tc>
                <a:tc>
                  <a:txBody>
                    <a:bodyPr/>
                    <a:lstStyle/>
                    <a:p>
                      <a:pPr algn="ctr"/>
                      <a:r>
                        <a:rPr lang="en-US" sz="1000" dirty="0" smtClean="0"/>
                        <a:t>3,7</a:t>
                      </a:r>
                      <a:endParaRPr lang="ru-RU" sz="1000" dirty="0"/>
                    </a:p>
                  </a:txBody>
                  <a:tcPr anchor="ctr">
                    <a:solidFill>
                      <a:schemeClr val="accent6">
                        <a:lumMod val="20000"/>
                        <a:lumOff val="80000"/>
                      </a:schemeClr>
                    </a:solidFill>
                  </a:tcPr>
                </a:tc>
                <a:tc>
                  <a:txBody>
                    <a:bodyPr/>
                    <a:lstStyle/>
                    <a:p>
                      <a:pPr algn="ctr"/>
                      <a:r>
                        <a:rPr lang="en-US" sz="1000" dirty="0" smtClean="0"/>
                        <a:t>3,7</a:t>
                      </a:r>
                      <a:endParaRPr lang="ru-RU" sz="1000" dirty="0"/>
                    </a:p>
                  </a:txBody>
                  <a:tcPr anchor="ctr">
                    <a:solidFill>
                      <a:schemeClr val="accent6">
                        <a:lumMod val="20000"/>
                        <a:lumOff val="80000"/>
                      </a:schemeClr>
                    </a:solidFill>
                  </a:tcPr>
                </a:tc>
                <a:tc>
                  <a:txBody>
                    <a:bodyPr/>
                    <a:lstStyle/>
                    <a:p>
                      <a:pPr algn="ctr"/>
                      <a:r>
                        <a:rPr lang="ru-RU" sz="1000" dirty="0" smtClean="0"/>
                        <a:t>3,7</a:t>
                      </a:r>
                      <a:endParaRPr lang="ru-RU" sz="1000" dirty="0"/>
                    </a:p>
                  </a:txBody>
                  <a:tcPr anchor="ctr">
                    <a:solidFill>
                      <a:schemeClr val="accent6">
                        <a:lumMod val="20000"/>
                        <a:lumOff val="80000"/>
                      </a:schemeClr>
                    </a:solidFill>
                  </a:tcPr>
                </a:tc>
              </a:tr>
              <a:tr h="373972">
                <a:tc>
                  <a:txBody>
                    <a:bodyPr/>
                    <a:lstStyle/>
                    <a:p>
                      <a:pPr algn="l"/>
                      <a:r>
                        <a:rPr lang="ru-RU" sz="1000" dirty="0" smtClean="0"/>
                        <a:t>Расходы, всего </a:t>
                      </a:r>
                      <a:endParaRPr lang="ru-RU" sz="1000" dirty="0"/>
                    </a:p>
                  </a:txBody>
                  <a:tcPr anchor="ctr">
                    <a:solidFill>
                      <a:schemeClr val="accent6">
                        <a:lumMod val="20000"/>
                        <a:lumOff val="80000"/>
                      </a:schemeClr>
                    </a:solidFill>
                  </a:tcPr>
                </a:tc>
                <a:tc>
                  <a:txBody>
                    <a:bodyPr/>
                    <a:lstStyle/>
                    <a:p>
                      <a:pPr algn="ctr"/>
                      <a:r>
                        <a:rPr lang="en-US" sz="1000" dirty="0" smtClean="0"/>
                        <a:t>434 918,5</a:t>
                      </a:r>
                      <a:endParaRPr lang="ru-RU" sz="1000" dirty="0"/>
                    </a:p>
                  </a:txBody>
                  <a:tcPr anchor="ctr">
                    <a:solidFill>
                      <a:schemeClr val="accent6">
                        <a:lumMod val="20000"/>
                        <a:lumOff val="80000"/>
                      </a:schemeClr>
                    </a:solidFill>
                  </a:tcPr>
                </a:tc>
                <a:tc>
                  <a:txBody>
                    <a:bodyPr/>
                    <a:lstStyle/>
                    <a:p>
                      <a:pPr algn="ctr"/>
                      <a:r>
                        <a:rPr lang="en-US" sz="1000" dirty="0" smtClean="0"/>
                        <a:t>443 392,1</a:t>
                      </a:r>
                      <a:endParaRPr lang="ru-RU" sz="1000" dirty="0"/>
                    </a:p>
                  </a:txBody>
                  <a:tcPr anchor="ctr">
                    <a:solidFill>
                      <a:schemeClr val="accent6">
                        <a:lumMod val="20000"/>
                        <a:lumOff val="80000"/>
                      </a:schemeClr>
                    </a:solidFill>
                  </a:tcPr>
                </a:tc>
                <a:tc>
                  <a:txBody>
                    <a:bodyPr/>
                    <a:lstStyle/>
                    <a:p>
                      <a:pPr algn="ctr"/>
                      <a:r>
                        <a:rPr lang="ru-RU" sz="1000" dirty="0" smtClean="0"/>
                        <a:t>504 330,4</a:t>
                      </a:r>
                      <a:endParaRPr lang="ru-RU" sz="1000" dirty="0"/>
                    </a:p>
                  </a:txBody>
                  <a:tcPr anchor="ctr">
                    <a:solidFill>
                      <a:schemeClr val="accent6">
                        <a:lumMod val="20000"/>
                        <a:lumOff val="80000"/>
                      </a:schemeClr>
                    </a:solidFill>
                  </a:tcPr>
                </a:tc>
                <a:tc>
                  <a:txBody>
                    <a:bodyPr/>
                    <a:lstStyle/>
                    <a:p>
                      <a:pPr algn="ctr"/>
                      <a:r>
                        <a:rPr lang="ru-RU" sz="1000" dirty="0" smtClean="0"/>
                        <a:t>415 045,4</a:t>
                      </a:r>
                      <a:endParaRPr lang="ru-RU" sz="1000" dirty="0"/>
                    </a:p>
                  </a:txBody>
                  <a:tcPr anchor="ctr">
                    <a:solidFill>
                      <a:schemeClr val="accent6">
                        <a:lumMod val="20000"/>
                        <a:lumOff val="80000"/>
                      </a:schemeClr>
                    </a:solidFill>
                  </a:tcPr>
                </a:tc>
                <a:tc>
                  <a:txBody>
                    <a:bodyPr/>
                    <a:lstStyle/>
                    <a:p>
                      <a:pPr algn="ctr"/>
                      <a:r>
                        <a:rPr lang="ru-RU" sz="1000" dirty="0" smtClean="0"/>
                        <a:t>448 761,2</a:t>
                      </a:r>
                      <a:endParaRPr lang="ru-RU" sz="1000" dirty="0"/>
                    </a:p>
                  </a:txBody>
                  <a:tcPr anchor="ctr">
                    <a:solidFill>
                      <a:schemeClr val="accent6">
                        <a:lumMod val="20000"/>
                        <a:lumOff val="80000"/>
                      </a:schemeClr>
                    </a:solidFill>
                  </a:tcPr>
                </a:tc>
              </a:tr>
              <a:tr h="373972">
                <a:tc>
                  <a:txBody>
                    <a:bodyPr/>
                    <a:lstStyle/>
                    <a:p>
                      <a:pPr algn="l"/>
                      <a:r>
                        <a:rPr lang="ru-RU" sz="1000" dirty="0" smtClean="0"/>
                        <a:t> и них Субвенции</a:t>
                      </a:r>
                      <a:endParaRPr lang="ru-RU" sz="1000" dirty="0"/>
                    </a:p>
                  </a:txBody>
                  <a:tcPr anchor="ctr">
                    <a:solidFill>
                      <a:schemeClr val="accent6">
                        <a:lumMod val="20000"/>
                        <a:lumOff val="80000"/>
                      </a:schemeClr>
                    </a:solidFill>
                  </a:tcPr>
                </a:tc>
                <a:tc>
                  <a:txBody>
                    <a:bodyPr/>
                    <a:lstStyle/>
                    <a:p>
                      <a:pPr algn="ctr"/>
                      <a:r>
                        <a:rPr lang="en-US" sz="1000" dirty="0" smtClean="0"/>
                        <a:t>170 322,4</a:t>
                      </a:r>
                      <a:endParaRPr lang="ru-RU" sz="1000" dirty="0"/>
                    </a:p>
                  </a:txBody>
                  <a:tcPr anchor="ctr">
                    <a:solidFill>
                      <a:schemeClr val="accent6">
                        <a:lumMod val="20000"/>
                        <a:lumOff val="80000"/>
                      </a:schemeClr>
                    </a:solidFill>
                  </a:tcPr>
                </a:tc>
                <a:tc>
                  <a:txBody>
                    <a:bodyPr/>
                    <a:lstStyle/>
                    <a:p>
                      <a:pPr algn="ctr"/>
                      <a:r>
                        <a:rPr lang="en-US" sz="1000" dirty="0" smtClean="0"/>
                        <a:t>185 764,8</a:t>
                      </a:r>
                      <a:endParaRPr lang="ru-RU" sz="1000" dirty="0"/>
                    </a:p>
                  </a:txBody>
                  <a:tcPr anchor="ctr">
                    <a:solidFill>
                      <a:schemeClr val="accent6">
                        <a:lumMod val="20000"/>
                        <a:lumOff val="80000"/>
                      </a:schemeClr>
                    </a:solidFill>
                  </a:tcPr>
                </a:tc>
                <a:tc>
                  <a:txBody>
                    <a:bodyPr/>
                    <a:lstStyle/>
                    <a:p>
                      <a:pPr algn="ctr"/>
                      <a:r>
                        <a:rPr lang="en-US" sz="1000" dirty="0" smtClean="0"/>
                        <a:t>214 969,2</a:t>
                      </a:r>
                      <a:endParaRPr lang="ru-RU" sz="1000" dirty="0"/>
                    </a:p>
                  </a:txBody>
                  <a:tcPr anchor="ctr">
                    <a:solidFill>
                      <a:schemeClr val="accent6">
                        <a:lumMod val="20000"/>
                        <a:lumOff val="80000"/>
                      </a:schemeClr>
                    </a:solidFill>
                  </a:tcPr>
                </a:tc>
                <a:tc>
                  <a:txBody>
                    <a:bodyPr/>
                    <a:lstStyle/>
                    <a:p>
                      <a:pPr algn="ctr"/>
                      <a:r>
                        <a:rPr lang="en-US" sz="1000" dirty="0" smtClean="0"/>
                        <a:t>222 935,8</a:t>
                      </a:r>
                      <a:endParaRPr lang="ru-RU" sz="1000" dirty="0"/>
                    </a:p>
                  </a:txBody>
                  <a:tcPr anchor="ctr">
                    <a:solidFill>
                      <a:schemeClr val="accent6">
                        <a:lumMod val="20000"/>
                        <a:lumOff val="80000"/>
                      </a:schemeClr>
                    </a:solidFill>
                  </a:tcPr>
                </a:tc>
                <a:tc>
                  <a:txBody>
                    <a:bodyPr/>
                    <a:lstStyle/>
                    <a:p>
                      <a:pPr algn="ctr"/>
                      <a:r>
                        <a:rPr lang="en-US" sz="1000" dirty="0" smtClean="0"/>
                        <a:t>229 685,7</a:t>
                      </a:r>
                      <a:endParaRPr lang="ru-RU" sz="1000" dirty="0"/>
                    </a:p>
                  </a:txBody>
                  <a:tcPr anchor="ctr">
                    <a:solidFill>
                      <a:schemeClr val="accent6">
                        <a:lumMod val="20000"/>
                        <a:lumOff val="80000"/>
                      </a:schemeClr>
                    </a:solidFill>
                  </a:tcPr>
                </a:tc>
              </a:tr>
              <a:tr h="517808">
                <a:tc>
                  <a:txBody>
                    <a:bodyPr/>
                    <a:lstStyle/>
                    <a:p>
                      <a:pPr algn="l"/>
                      <a:r>
                        <a:rPr lang="ru-RU" sz="1000" dirty="0" smtClean="0"/>
                        <a:t>Расходы, за исключением субвенций</a:t>
                      </a:r>
                      <a:endParaRPr lang="ru-RU" sz="1000" dirty="0"/>
                    </a:p>
                  </a:txBody>
                  <a:tcPr anchor="ctr">
                    <a:solidFill>
                      <a:schemeClr val="accent6">
                        <a:lumMod val="20000"/>
                        <a:lumOff val="80000"/>
                      </a:schemeClr>
                    </a:solidFill>
                  </a:tcPr>
                </a:tc>
                <a:tc>
                  <a:txBody>
                    <a:bodyPr/>
                    <a:lstStyle/>
                    <a:p>
                      <a:pPr algn="ctr"/>
                      <a:r>
                        <a:rPr lang="en-US" sz="1000" dirty="0" smtClean="0"/>
                        <a:t>264 596,1</a:t>
                      </a:r>
                      <a:endParaRPr lang="ru-RU" sz="1000" dirty="0"/>
                    </a:p>
                  </a:txBody>
                  <a:tcPr anchor="ctr">
                    <a:solidFill>
                      <a:schemeClr val="accent6">
                        <a:lumMod val="20000"/>
                        <a:lumOff val="80000"/>
                      </a:schemeClr>
                    </a:solidFill>
                  </a:tcPr>
                </a:tc>
                <a:tc>
                  <a:txBody>
                    <a:bodyPr/>
                    <a:lstStyle/>
                    <a:p>
                      <a:pPr algn="ctr"/>
                      <a:r>
                        <a:rPr lang="en-US" sz="1000" dirty="0" smtClean="0"/>
                        <a:t>257 627,3</a:t>
                      </a:r>
                      <a:endParaRPr lang="ru-RU" sz="1000" dirty="0"/>
                    </a:p>
                  </a:txBody>
                  <a:tcPr anchor="ctr">
                    <a:solidFill>
                      <a:schemeClr val="accent6">
                        <a:lumMod val="20000"/>
                        <a:lumOff val="80000"/>
                      </a:schemeClr>
                    </a:solidFill>
                  </a:tcPr>
                </a:tc>
                <a:tc>
                  <a:txBody>
                    <a:bodyPr/>
                    <a:lstStyle/>
                    <a:p>
                      <a:pPr algn="ctr"/>
                      <a:r>
                        <a:rPr lang="ru-RU" sz="1000" dirty="0" smtClean="0"/>
                        <a:t>298 </a:t>
                      </a:r>
                      <a:r>
                        <a:rPr lang="en-US" sz="1000" dirty="0" smtClean="0"/>
                        <a:t>361,2</a:t>
                      </a:r>
                      <a:endParaRPr lang="ru-RU" sz="1000" dirty="0"/>
                    </a:p>
                  </a:txBody>
                  <a:tcPr anchor="ctr">
                    <a:solidFill>
                      <a:schemeClr val="accent6">
                        <a:lumMod val="20000"/>
                        <a:lumOff val="80000"/>
                      </a:schemeClr>
                    </a:solidFill>
                  </a:tcPr>
                </a:tc>
                <a:tc>
                  <a:txBody>
                    <a:bodyPr/>
                    <a:lstStyle/>
                    <a:p>
                      <a:pPr algn="ctr"/>
                      <a:r>
                        <a:rPr lang="en-US" sz="1000" dirty="0" smtClean="0"/>
                        <a:t>192 109,6</a:t>
                      </a:r>
                      <a:endParaRPr lang="ru-RU" sz="1000" dirty="0"/>
                    </a:p>
                  </a:txBody>
                  <a:tcPr anchor="ctr">
                    <a:solidFill>
                      <a:schemeClr val="accent6">
                        <a:lumMod val="20000"/>
                        <a:lumOff val="80000"/>
                      </a:schemeClr>
                    </a:solidFill>
                  </a:tcPr>
                </a:tc>
                <a:tc>
                  <a:txBody>
                    <a:bodyPr/>
                    <a:lstStyle/>
                    <a:p>
                      <a:pPr algn="ctr"/>
                      <a:r>
                        <a:rPr lang="en-US" sz="1000" dirty="0" smtClean="0"/>
                        <a:t>219 075,5</a:t>
                      </a:r>
                      <a:endParaRPr lang="ru-RU" sz="1000" dirty="0"/>
                    </a:p>
                  </a:txBody>
                  <a:tcPr anchor="ctr">
                    <a:solidFill>
                      <a:schemeClr val="accent6">
                        <a:lumMod val="20000"/>
                        <a:lumOff val="80000"/>
                      </a:schemeClr>
                    </a:solidFill>
                  </a:tcPr>
                </a:tc>
              </a:tr>
              <a:tr h="5178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dirty="0" smtClean="0"/>
                        <a:t>Процент от объема расходов бюджета</a:t>
                      </a:r>
                    </a:p>
                    <a:p>
                      <a:pPr algn="l"/>
                      <a:endParaRPr lang="ru-RU" sz="1000" dirty="0"/>
                    </a:p>
                  </a:txBody>
                  <a:tcPr anchor="ctr">
                    <a:solidFill>
                      <a:schemeClr val="accent6">
                        <a:lumMod val="20000"/>
                        <a:lumOff val="80000"/>
                      </a:schemeClr>
                    </a:solidFill>
                  </a:tcPr>
                </a:tc>
                <a:tc>
                  <a:txBody>
                    <a:bodyPr/>
                    <a:lstStyle/>
                    <a:p>
                      <a:pPr algn="ctr"/>
                      <a:r>
                        <a:rPr lang="en-US" sz="1000" dirty="0" smtClean="0"/>
                        <a:t>0,001</a:t>
                      </a:r>
                      <a:endParaRPr lang="ru-RU" sz="1000" dirty="0"/>
                    </a:p>
                  </a:txBody>
                  <a:tcPr anchor="ctr">
                    <a:solidFill>
                      <a:schemeClr val="accent6">
                        <a:lumMod val="20000"/>
                        <a:lumOff val="80000"/>
                      </a:schemeClr>
                    </a:solidFill>
                  </a:tcPr>
                </a:tc>
                <a:tc>
                  <a:txBody>
                    <a:bodyPr/>
                    <a:lstStyle/>
                    <a:p>
                      <a:pPr algn="ctr"/>
                      <a:r>
                        <a:rPr lang="en-US" sz="1000" dirty="0" smtClean="0"/>
                        <a:t>0,001</a:t>
                      </a:r>
                      <a:endParaRPr lang="ru-RU" sz="1000" dirty="0"/>
                    </a:p>
                  </a:txBody>
                  <a:tcPr anchor="ctr">
                    <a:solidFill>
                      <a:schemeClr val="accent6">
                        <a:lumMod val="20000"/>
                        <a:lumOff val="80000"/>
                      </a:schemeClr>
                    </a:solidFill>
                  </a:tcPr>
                </a:tc>
                <a:tc>
                  <a:txBody>
                    <a:bodyPr/>
                    <a:lstStyle/>
                    <a:p>
                      <a:pPr algn="ctr"/>
                      <a:r>
                        <a:rPr lang="en-US" sz="1000" dirty="0" smtClean="0"/>
                        <a:t>0,00</a:t>
                      </a:r>
                      <a:r>
                        <a:rPr lang="ru-RU" sz="1000" dirty="0" smtClean="0"/>
                        <a:t>1</a:t>
                      </a:r>
                      <a:endParaRPr lang="ru-RU" sz="1000" dirty="0"/>
                    </a:p>
                  </a:txBody>
                  <a:tcPr anchor="ctr">
                    <a:solidFill>
                      <a:schemeClr val="accent6">
                        <a:lumMod val="20000"/>
                        <a:lumOff val="80000"/>
                      </a:schemeClr>
                    </a:solidFill>
                  </a:tcPr>
                </a:tc>
                <a:tc>
                  <a:txBody>
                    <a:bodyPr/>
                    <a:lstStyle/>
                    <a:p>
                      <a:pPr algn="ctr"/>
                      <a:r>
                        <a:rPr lang="en-US" sz="1000" dirty="0" smtClean="0"/>
                        <a:t>0,00</a:t>
                      </a:r>
                      <a:r>
                        <a:rPr lang="ru-RU" sz="1000" dirty="0" smtClean="0"/>
                        <a:t>2</a:t>
                      </a:r>
                      <a:endParaRPr lang="ru-RU" sz="1000" dirty="0"/>
                    </a:p>
                  </a:txBody>
                  <a:tcPr anchor="ctr">
                    <a:solidFill>
                      <a:schemeClr val="accent6">
                        <a:lumMod val="20000"/>
                        <a:lumOff val="80000"/>
                      </a:schemeClr>
                    </a:solidFill>
                  </a:tcPr>
                </a:tc>
                <a:tc>
                  <a:txBody>
                    <a:bodyPr/>
                    <a:lstStyle/>
                    <a:p>
                      <a:pPr algn="ctr"/>
                      <a:r>
                        <a:rPr lang="ru-RU" sz="1000" dirty="0" smtClean="0"/>
                        <a:t>0,002</a:t>
                      </a:r>
                      <a:endParaRPr lang="ru-RU" sz="1000" dirty="0"/>
                    </a:p>
                  </a:txBody>
                  <a:tcPr anchor="ctr">
                    <a:solidFill>
                      <a:schemeClr val="accent6">
                        <a:lumMod val="20000"/>
                        <a:lumOff val="80000"/>
                      </a:schemeClr>
                    </a:solidFill>
                  </a:tcPr>
                </a:tc>
              </a:tr>
            </a:tbl>
          </a:graphicData>
        </a:graphic>
      </p:graphicFrame>
      <p:graphicFrame>
        <p:nvGraphicFramePr>
          <p:cNvPr id="9" name="Диаграмма 8"/>
          <p:cNvGraphicFramePr/>
          <p:nvPr>
            <p:extLst>
              <p:ext uri="{D42A27DB-BD31-4B8C-83A1-F6EECF244321}">
                <p14:modId xmlns:p14="http://schemas.microsoft.com/office/powerpoint/2010/main" val="865780952"/>
              </p:ext>
            </p:extLst>
          </p:nvPr>
        </p:nvGraphicFramePr>
        <p:xfrm>
          <a:off x="5208240" y="3072166"/>
          <a:ext cx="3756248" cy="268007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56169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 Box 14"/>
          <p:cNvSpPr txBox="1">
            <a:spLocks noChangeArrowheads="1"/>
          </p:cNvSpPr>
          <p:nvPr/>
        </p:nvSpPr>
        <p:spPr bwMode="auto">
          <a:xfrm>
            <a:off x="1463833" y="479424"/>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4" name="Прямоугольник 3"/>
          <p:cNvSpPr/>
          <p:nvPr/>
        </p:nvSpPr>
        <p:spPr>
          <a:xfrm>
            <a:off x="683568" y="823912"/>
            <a:ext cx="7992888" cy="523220"/>
          </a:xfrm>
          <a:prstGeom prst="rect">
            <a:avLst/>
          </a:prstGeom>
        </p:spPr>
        <p:txBody>
          <a:bodyPr wrap="square">
            <a:spAutoFit/>
          </a:bodyPr>
          <a:lstStyle/>
          <a:p>
            <a:r>
              <a:rPr lang="ru-RU" b="1" u="sng" dirty="0" smtClean="0">
                <a:solidFill>
                  <a:srgbClr val="000066"/>
                </a:solidFill>
                <a:effectLst>
                  <a:outerShdw blurRad="38100" dist="38100" dir="2700000" algn="tl">
                    <a:srgbClr val="000000">
                      <a:alpha val="43137"/>
                    </a:srgbClr>
                  </a:outerShdw>
                </a:effectLst>
              </a:rPr>
              <a:t>Публично - правовые образования </a:t>
            </a:r>
            <a:r>
              <a:rPr lang="ru-RU" dirty="0" smtClean="0">
                <a:solidFill>
                  <a:srgbClr val="000066"/>
                </a:solidFill>
              </a:rPr>
              <a:t>- особые субъекты права наряду с юридическими и физическими лицами </a:t>
            </a:r>
            <a:endParaRPr lang="ru-RU" dirty="0">
              <a:solidFill>
                <a:srgbClr val="000066"/>
              </a:solidFill>
            </a:endParaRPr>
          </a:p>
        </p:txBody>
      </p:sp>
      <p:sp>
        <p:nvSpPr>
          <p:cNvPr id="11" name="Прямоугольник 10"/>
          <p:cNvSpPr/>
          <p:nvPr/>
        </p:nvSpPr>
        <p:spPr>
          <a:xfrm>
            <a:off x="574706" y="4509599"/>
            <a:ext cx="8136904" cy="1384995"/>
          </a:xfrm>
          <a:prstGeom prst="rect">
            <a:avLst/>
          </a:prstGeom>
        </p:spPr>
        <p:txBody>
          <a:bodyPr wrap="square">
            <a:spAutoFit/>
          </a:bodyPr>
          <a:lstStyle/>
          <a:p>
            <a:r>
              <a:rPr lang="ru-RU" dirty="0">
                <a:solidFill>
                  <a:srgbClr val="000066"/>
                </a:solidFill>
                <a:effectLst>
                  <a:outerShdw blurRad="38100" dist="38100" dir="2700000" algn="tl">
                    <a:srgbClr val="000000">
                      <a:alpha val="43137"/>
                    </a:srgbClr>
                  </a:outerShdw>
                </a:effectLst>
              </a:rPr>
              <a:t>Для выполнения своих задач и возложенных функций публично-правовым образованиям необходим бюджет, который формируется за счет сбора налогов и других платежей, направляемых на финансирование бюджетных расходов. </a:t>
            </a:r>
            <a:endParaRPr lang="ru-RU" dirty="0" smtClean="0">
              <a:solidFill>
                <a:srgbClr val="000066"/>
              </a:solidFill>
              <a:effectLst>
                <a:outerShdw blurRad="38100" dist="38100" dir="2700000" algn="tl">
                  <a:srgbClr val="000000">
                    <a:alpha val="43137"/>
                  </a:srgbClr>
                </a:outerShdw>
              </a:effectLst>
            </a:endParaRPr>
          </a:p>
          <a:p>
            <a:r>
              <a:rPr lang="ru-RU" dirty="0" smtClean="0">
                <a:solidFill>
                  <a:srgbClr val="000066"/>
                </a:solidFill>
                <a:effectLst>
                  <a:outerShdw blurRad="38100" dist="38100" dir="2700000" algn="tl">
                    <a:srgbClr val="000000">
                      <a:alpha val="43137"/>
                    </a:srgbClr>
                  </a:outerShdw>
                </a:effectLst>
              </a:rPr>
              <a:t>Фактически </a:t>
            </a:r>
            <a:r>
              <a:rPr lang="ru-RU" dirty="0">
                <a:solidFill>
                  <a:srgbClr val="000066"/>
                </a:solidFill>
                <a:effectLst>
                  <a:outerShdw blurRad="38100" dist="38100" dir="2700000" algn="tl">
                    <a:srgbClr val="000000">
                      <a:alpha val="43137"/>
                    </a:srgbClr>
                  </a:outerShdw>
                </a:effectLst>
              </a:rPr>
              <a:t>за эти средства общество «приобретает» у публично-правовых образований общественные блага: образование, здравоохранение, социальное обеспечение и др., то есть услуги и функции, которые не могут быть предоставлены рынком и оплачены каждым из нас в отдельности</a:t>
            </a:r>
          </a:p>
        </p:txBody>
      </p:sp>
      <p:sp>
        <p:nvSpPr>
          <p:cNvPr id="12" name="AutoShape 4" descr="https://ksh.volgograd.ru/docs/%D0%9A%D0%B0%D1%80%D1%82%D0%B0%20%D0%A0%D0%BE%D1%81%D1%81%D0%B8%D0%B8%20-%D0%9C%D0%A1%D0%A5%20%203.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8330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975" y="1802457"/>
            <a:ext cx="3124790" cy="200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330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7242" y="2564904"/>
            <a:ext cx="1746886" cy="1732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33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359" y="1906012"/>
            <a:ext cx="1152128" cy="147845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693834" y="1395352"/>
            <a:ext cx="2077966" cy="477054"/>
          </a:xfrm>
          <a:prstGeom prst="rect">
            <a:avLst/>
          </a:prstGeom>
          <a:noFill/>
        </p:spPr>
        <p:txBody>
          <a:bodyPr wrap="square" rtlCol="0">
            <a:spAutoFit/>
          </a:bodyPr>
          <a:lstStyle/>
          <a:p>
            <a:r>
              <a:rPr lang="ru-RU" b="1" dirty="0">
                <a:solidFill>
                  <a:schemeClr val="bg2">
                    <a:lumMod val="60000"/>
                    <a:lumOff val="40000"/>
                  </a:schemeClr>
                </a:solidFill>
              </a:rPr>
              <a:t>Российская Федерация </a:t>
            </a:r>
            <a:r>
              <a:rPr lang="ru-RU" sz="1000" b="1" dirty="0">
                <a:solidFill>
                  <a:schemeClr val="bg2">
                    <a:lumMod val="60000"/>
                    <a:lumOff val="40000"/>
                  </a:schemeClr>
                </a:solidFill>
              </a:rPr>
              <a:t>(государственное образование</a:t>
            </a:r>
            <a:r>
              <a:rPr lang="ru-RU" sz="1100" b="1" dirty="0">
                <a:solidFill>
                  <a:schemeClr val="bg2">
                    <a:lumMod val="60000"/>
                    <a:lumOff val="40000"/>
                  </a:schemeClr>
                </a:solidFill>
              </a:rPr>
              <a:t>) </a:t>
            </a:r>
          </a:p>
        </p:txBody>
      </p:sp>
      <p:sp>
        <p:nvSpPr>
          <p:cNvPr id="14" name="TextBox 13"/>
          <p:cNvSpPr txBox="1"/>
          <p:nvPr/>
        </p:nvSpPr>
        <p:spPr>
          <a:xfrm>
            <a:off x="4932040" y="3717032"/>
            <a:ext cx="2016224" cy="677108"/>
          </a:xfrm>
          <a:prstGeom prst="rect">
            <a:avLst/>
          </a:prstGeom>
          <a:noFill/>
        </p:spPr>
        <p:txBody>
          <a:bodyPr wrap="square" rtlCol="0">
            <a:spAutoFit/>
          </a:bodyPr>
          <a:lstStyle/>
          <a:p>
            <a:r>
              <a:rPr lang="ru-RU" b="1" dirty="0">
                <a:solidFill>
                  <a:schemeClr val="bg2">
                    <a:lumMod val="60000"/>
                    <a:lumOff val="40000"/>
                  </a:schemeClr>
                </a:solidFill>
              </a:rPr>
              <a:t>Субъекты Российской Федерации </a:t>
            </a:r>
            <a:r>
              <a:rPr lang="ru-RU" sz="1000" b="1" dirty="0">
                <a:solidFill>
                  <a:schemeClr val="bg2">
                    <a:lumMod val="60000"/>
                    <a:lumOff val="40000"/>
                  </a:schemeClr>
                </a:solidFill>
              </a:rPr>
              <a:t>(государственные образования)</a:t>
            </a:r>
          </a:p>
        </p:txBody>
      </p:sp>
      <p:sp>
        <p:nvSpPr>
          <p:cNvPr id="20" name="TextBox 19"/>
          <p:cNvSpPr txBox="1"/>
          <p:nvPr/>
        </p:nvSpPr>
        <p:spPr>
          <a:xfrm>
            <a:off x="5655302" y="1325403"/>
            <a:ext cx="3309185" cy="769441"/>
          </a:xfrm>
          <a:prstGeom prst="rect">
            <a:avLst/>
          </a:prstGeom>
          <a:noFill/>
        </p:spPr>
        <p:txBody>
          <a:bodyPr wrap="square" rtlCol="0">
            <a:spAutoFit/>
          </a:bodyPr>
          <a:lstStyle/>
          <a:p>
            <a:r>
              <a:rPr lang="ru-RU" b="1" dirty="0">
                <a:solidFill>
                  <a:schemeClr val="bg2">
                    <a:lumMod val="60000"/>
                    <a:lumOff val="40000"/>
                  </a:schemeClr>
                </a:solidFill>
              </a:rPr>
              <a:t>Муниципальные образования </a:t>
            </a:r>
            <a:r>
              <a:rPr lang="ru-RU" sz="1000" b="1" dirty="0">
                <a:solidFill>
                  <a:schemeClr val="bg2">
                    <a:lumMod val="60000"/>
                    <a:lumOff val="40000"/>
                  </a:schemeClr>
                </a:solidFill>
              </a:rPr>
              <a:t>(муниципальные районы, городские округа, городские и сельские поселения, внутригородские муниципальные образования) </a:t>
            </a:r>
          </a:p>
        </p:txBody>
      </p:sp>
      <p:sp>
        <p:nvSpPr>
          <p:cNvPr id="15" name="TextBox 14"/>
          <p:cNvSpPr txBox="1"/>
          <p:nvPr/>
        </p:nvSpPr>
        <p:spPr>
          <a:xfrm>
            <a:off x="4139952" y="2252664"/>
            <a:ext cx="1296144" cy="523220"/>
          </a:xfrm>
          <a:prstGeom prst="rect">
            <a:avLst/>
          </a:prstGeom>
          <a:noFill/>
        </p:spPr>
        <p:txBody>
          <a:bodyPr wrap="square" rtlCol="0">
            <a:spAutoFit/>
          </a:bodyPr>
          <a:lstStyle/>
          <a:p>
            <a:r>
              <a:rPr lang="ru-RU" b="1" dirty="0" smtClean="0">
                <a:solidFill>
                  <a:srgbClr val="000066"/>
                </a:solidFill>
              </a:rPr>
              <a:t>Смоленская область</a:t>
            </a:r>
            <a:endParaRPr lang="ru-RU" b="1" dirty="0">
              <a:solidFill>
                <a:srgbClr val="000066"/>
              </a:solidFill>
            </a:endParaRPr>
          </a:p>
        </p:txBody>
      </p:sp>
      <p:sp>
        <p:nvSpPr>
          <p:cNvPr id="22" name="TextBox 21"/>
          <p:cNvSpPr txBox="1"/>
          <p:nvPr/>
        </p:nvSpPr>
        <p:spPr>
          <a:xfrm>
            <a:off x="7740351" y="3414570"/>
            <a:ext cx="1296144" cy="523220"/>
          </a:xfrm>
          <a:prstGeom prst="rect">
            <a:avLst/>
          </a:prstGeom>
          <a:noFill/>
        </p:spPr>
        <p:txBody>
          <a:bodyPr wrap="square" rtlCol="0">
            <a:spAutoFit/>
          </a:bodyPr>
          <a:lstStyle/>
          <a:p>
            <a:r>
              <a:rPr lang="ru-RU" b="1" dirty="0" smtClean="0">
                <a:solidFill>
                  <a:srgbClr val="000066"/>
                </a:solidFill>
              </a:rPr>
              <a:t>Демидовский район</a:t>
            </a:r>
            <a:endParaRPr lang="ru-RU" b="1" dirty="0">
              <a:solidFill>
                <a:srgbClr val="000066"/>
              </a:solidFill>
            </a:endParaRPr>
          </a:p>
        </p:txBody>
      </p:sp>
      <p:sp>
        <p:nvSpPr>
          <p:cNvPr id="17" name="Стрелка влево 16"/>
          <p:cNvSpPr/>
          <p:nvPr/>
        </p:nvSpPr>
        <p:spPr>
          <a:xfrm>
            <a:off x="5724128" y="2645239"/>
            <a:ext cx="2088231" cy="205582"/>
          </a:xfrm>
          <a:prstGeom prst="lef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Стрелка влево 26"/>
          <p:cNvSpPr/>
          <p:nvPr/>
        </p:nvSpPr>
        <p:spPr>
          <a:xfrm>
            <a:off x="2944906" y="2852547"/>
            <a:ext cx="1044116" cy="205581"/>
          </a:xfrm>
          <a:prstGeom prst="lef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537646" y="5903893"/>
            <a:ext cx="7994793" cy="738664"/>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Межбюджетные отношения </a:t>
            </a:r>
            <a:r>
              <a:rPr lang="ru-RU" dirty="0">
                <a:solidFill>
                  <a:srgbClr val="000066"/>
                </a:solidFill>
              </a:rPr>
              <a:t>- взаимоотношения между публично-правовыми образованиями по вопросам регулирования бюджетных правоотношений, организации и осуществления бюджетного процесса. </a:t>
            </a:r>
          </a:p>
        </p:txBody>
      </p:sp>
    </p:spTree>
    <p:extLst>
      <p:ext uri="{BB962C8B-B14F-4D97-AF65-F5344CB8AC3E}">
        <p14:creationId xmlns:p14="http://schemas.microsoft.com/office/powerpoint/2010/main" val="339145942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edu.vgsa.ru/pluginfile.php/58623/course/overviewfiles/man_creating_budget.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99592" y="1216496"/>
            <a:ext cx="8064896" cy="53765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83968" y="44624"/>
            <a:ext cx="482453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III</a:t>
            </a:r>
            <a:r>
              <a:rPr lang="ru-RU" sz="1800" b="1" i="1" dirty="0" smtClean="0">
                <a:solidFill>
                  <a:srgbClr val="000066"/>
                </a:solidFill>
              </a:rPr>
              <a:t>. Источники финансирования</a:t>
            </a:r>
            <a:endParaRPr lang="ru-RU" sz="1800" b="1" i="1" dirty="0">
              <a:solidFill>
                <a:srgbClr val="000066"/>
              </a:solidFill>
            </a:endParaRPr>
          </a:p>
        </p:txBody>
      </p:sp>
      <p:sp>
        <p:nvSpPr>
          <p:cNvPr id="4" name="Прямоугольник 3"/>
          <p:cNvSpPr/>
          <p:nvPr/>
        </p:nvSpPr>
        <p:spPr>
          <a:xfrm>
            <a:off x="755576" y="428570"/>
            <a:ext cx="8208912" cy="307777"/>
          </a:xfrm>
          <a:prstGeom prst="rect">
            <a:avLst/>
          </a:prstGeom>
        </p:spPr>
        <p:txBody>
          <a:bodyPr wrap="square">
            <a:spAutoFit/>
          </a:bodyPr>
          <a:lstStyle/>
          <a:p>
            <a:pPr algn="ctr"/>
            <a:r>
              <a:rPr lang="ru-RU" b="1" dirty="0" smtClean="0">
                <a:solidFill>
                  <a:srgbClr val="000066"/>
                </a:solidFill>
                <a:latin typeface="Bad Script" panose="02000000000000000000" pitchFamily="2" charset="0"/>
              </a:rPr>
              <a:t>Муниципальный долг</a:t>
            </a:r>
            <a:endParaRPr lang="ru-RU" b="1" dirty="0">
              <a:solidFill>
                <a:srgbClr val="000066"/>
              </a:solidFill>
              <a:latin typeface="Bad Script" panose="02000000000000000000" pitchFamily="2" charset="0"/>
            </a:endParaRPr>
          </a:p>
        </p:txBody>
      </p:sp>
      <p:sp>
        <p:nvSpPr>
          <p:cNvPr id="6" name="TextBox 5"/>
          <p:cNvSpPr txBox="1"/>
          <p:nvPr/>
        </p:nvSpPr>
        <p:spPr>
          <a:xfrm>
            <a:off x="2915816" y="908720"/>
            <a:ext cx="3168352" cy="307777"/>
          </a:xfrm>
          <a:prstGeom prst="rect">
            <a:avLst/>
          </a:prstGeom>
          <a:noFill/>
        </p:spPr>
        <p:txBody>
          <a:bodyPr wrap="square" rtlCol="0">
            <a:spAutoFit/>
          </a:bodyPr>
          <a:lstStyle/>
          <a:p>
            <a:pPr algn="ctr"/>
            <a:r>
              <a:rPr lang="ru-RU" dirty="0" smtClean="0">
                <a:solidFill>
                  <a:srgbClr val="000066"/>
                </a:solidFill>
                <a:effectLst>
                  <a:outerShdw blurRad="38100" dist="38100" dir="2700000" algn="tl">
                    <a:srgbClr val="000000">
                      <a:alpha val="43137"/>
                    </a:srgbClr>
                  </a:outerShdw>
                </a:effectLst>
              </a:rPr>
              <a:t>СТРУКТУРА</a:t>
            </a:r>
            <a:endParaRPr lang="ru-RU" dirty="0">
              <a:solidFill>
                <a:srgbClr val="000066"/>
              </a:solidFill>
              <a:effectLst>
                <a:outerShdw blurRad="38100" dist="38100" dir="2700000" algn="tl">
                  <a:srgbClr val="000000">
                    <a:alpha val="43137"/>
                  </a:srgbClr>
                </a:outerShdw>
              </a:effectLst>
            </a:endParaRPr>
          </a:p>
        </p:txBody>
      </p:sp>
      <p:graphicFrame>
        <p:nvGraphicFramePr>
          <p:cNvPr id="7" name="Диаграмма 6"/>
          <p:cNvGraphicFramePr/>
          <p:nvPr>
            <p:extLst>
              <p:ext uri="{D42A27DB-BD31-4B8C-83A1-F6EECF244321}">
                <p14:modId xmlns:p14="http://schemas.microsoft.com/office/powerpoint/2010/main" val="2794122636"/>
              </p:ext>
            </p:extLst>
          </p:nvPr>
        </p:nvGraphicFramePr>
        <p:xfrm>
          <a:off x="524272" y="1312506"/>
          <a:ext cx="8424936" cy="5184576"/>
        </p:xfrm>
        <a:graphic>
          <a:graphicData uri="http://schemas.openxmlformats.org/drawingml/2006/chart">
            <c:chart xmlns:c="http://schemas.openxmlformats.org/drawingml/2006/chart" xmlns:r="http://schemas.openxmlformats.org/officeDocument/2006/relationships" r:id="rId4"/>
          </a:graphicData>
        </a:graphic>
      </p:graphicFrame>
      <p:sp>
        <p:nvSpPr>
          <p:cNvPr id="9" name="Прямоугольник 8"/>
          <p:cNvSpPr/>
          <p:nvPr/>
        </p:nvSpPr>
        <p:spPr>
          <a:xfrm>
            <a:off x="7927449" y="962813"/>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Tree>
    <p:extLst>
      <p:ext uri="{BB962C8B-B14F-4D97-AF65-F5344CB8AC3E}">
        <p14:creationId xmlns:p14="http://schemas.microsoft.com/office/powerpoint/2010/main" val="57933941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3275856" y="-207666"/>
            <a:ext cx="5693840" cy="936625"/>
          </a:xfrm>
        </p:spPr>
        <p:txBody>
          <a:bodyPr/>
          <a:lstStyle/>
          <a:p>
            <a:pPr algn="r"/>
            <a:r>
              <a:rPr lang="ru-RU" sz="2400" b="1" i="1" dirty="0" smtClean="0">
                <a:solidFill>
                  <a:srgbClr val="000066"/>
                </a:solidFill>
              </a:rPr>
              <a:t>Контактная информация</a:t>
            </a:r>
            <a:endParaRPr lang="ru-RU" sz="2400" b="1" i="1" dirty="0">
              <a:solidFill>
                <a:srgbClr val="000066"/>
              </a:solidFill>
            </a:endParaRPr>
          </a:p>
        </p:txBody>
      </p:sp>
      <p:sp>
        <p:nvSpPr>
          <p:cNvPr id="3" name="Прямоугольник 2"/>
          <p:cNvSpPr/>
          <p:nvPr/>
        </p:nvSpPr>
        <p:spPr>
          <a:xfrm>
            <a:off x="142975" y="260647"/>
            <a:ext cx="9217024" cy="1292662"/>
          </a:xfrm>
          <a:prstGeom prst="rect">
            <a:avLst/>
          </a:prstGeom>
        </p:spPr>
        <p:txBody>
          <a:bodyPr wrap="square">
            <a:spAutoFit/>
          </a:bodyPr>
          <a:lstStyle/>
          <a:p>
            <a:pPr algn="ctr"/>
            <a:endParaRPr lang="ru-RU" sz="1600" b="1" i="1" dirty="0" smtClean="0">
              <a:solidFill>
                <a:srgbClr val="000066"/>
              </a:solidFill>
            </a:endParaRPr>
          </a:p>
          <a:p>
            <a:pPr algn="ctr"/>
            <a:endParaRPr lang="ru-RU" sz="1600" b="1" i="1" dirty="0">
              <a:solidFill>
                <a:srgbClr val="000066"/>
              </a:solidFill>
            </a:endParaRPr>
          </a:p>
          <a:p>
            <a:pPr algn="ctr"/>
            <a:r>
              <a:rPr lang="ru-RU" sz="1600" b="1" i="1" dirty="0" smtClean="0">
                <a:solidFill>
                  <a:srgbClr val="000066"/>
                </a:solidFill>
              </a:rPr>
              <a:t>Финансовое </a:t>
            </a:r>
            <a:r>
              <a:rPr lang="ru-RU" sz="1600" b="1" i="1" dirty="0">
                <a:solidFill>
                  <a:srgbClr val="000066"/>
                </a:solidFill>
              </a:rPr>
              <a:t>управление Администрации муниципального образования «Демидовский район» Смоленской области</a:t>
            </a:r>
          </a:p>
          <a:p>
            <a:r>
              <a:rPr lang="ru-RU" b="1" i="1" dirty="0"/>
              <a:t>Адрес:</a:t>
            </a:r>
            <a:r>
              <a:rPr lang="ru-RU" dirty="0"/>
              <a:t> 216240, </a:t>
            </a:r>
            <a:r>
              <a:rPr lang="ru-RU" dirty="0" err="1"/>
              <a:t>ул.Коммунистическая</a:t>
            </a:r>
            <a:r>
              <a:rPr lang="ru-RU" dirty="0"/>
              <a:t>, д.10, </a:t>
            </a:r>
            <a:r>
              <a:rPr lang="ru-RU" dirty="0" err="1"/>
              <a:t>г.Демидов</a:t>
            </a:r>
            <a:r>
              <a:rPr lang="ru-RU" dirty="0"/>
              <a:t>, Смоленской </a:t>
            </a:r>
            <a:r>
              <a:rPr lang="ru-RU" dirty="0" smtClean="0"/>
              <a:t>области</a:t>
            </a:r>
            <a:endParaRPr lang="ru-RU" dirty="0"/>
          </a:p>
        </p:txBody>
      </p:sp>
      <p:sp>
        <p:nvSpPr>
          <p:cNvPr id="5" name="Прямоугольник 4"/>
          <p:cNvSpPr/>
          <p:nvPr/>
        </p:nvSpPr>
        <p:spPr>
          <a:xfrm>
            <a:off x="179487" y="2870939"/>
            <a:ext cx="4572000" cy="954107"/>
          </a:xfrm>
          <a:prstGeom prst="rect">
            <a:avLst/>
          </a:prstGeom>
        </p:spPr>
        <p:txBody>
          <a:bodyPr>
            <a:spAutoFit/>
          </a:bodyPr>
          <a:lstStyle/>
          <a:p>
            <a:r>
              <a:rPr lang="ru-RU" b="1" i="1" dirty="0"/>
              <a:t>Для обратной связи граждан:</a:t>
            </a:r>
            <a:endParaRPr lang="ru-RU" dirty="0"/>
          </a:p>
          <a:p>
            <a:r>
              <a:rPr lang="ru-RU" b="1" i="1" dirty="0"/>
              <a:t>Телефон:</a:t>
            </a:r>
            <a:r>
              <a:rPr lang="ru-RU" dirty="0"/>
              <a:t> +7 (48147) 4-11-41</a:t>
            </a:r>
          </a:p>
          <a:p>
            <a:r>
              <a:rPr lang="ru-RU" b="1" i="1" dirty="0"/>
              <a:t>Факс:</a:t>
            </a:r>
            <a:r>
              <a:rPr lang="ru-RU" dirty="0"/>
              <a:t> +7 (48147) 4-17-61</a:t>
            </a:r>
          </a:p>
          <a:p>
            <a:r>
              <a:rPr lang="ru-RU" b="1" i="1" dirty="0"/>
              <a:t>E-</a:t>
            </a:r>
            <a:r>
              <a:rPr lang="ru-RU" b="1" i="1" dirty="0" err="1"/>
              <a:t>mail</a:t>
            </a:r>
            <a:r>
              <a:rPr lang="ru-RU" b="1" i="1" dirty="0"/>
              <a:t>:</a:t>
            </a:r>
            <a:r>
              <a:rPr lang="ru-RU" dirty="0"/>
              <a:t> </a:t>
            </a:r>
            <a:r>
              <a:rPr lang="ru-RU" dirty="0">
                <a:hlinkClick r:id="rId2"/>
              </a:rPr>
              <a:t>demidovfin@admin-smolensk.ru</a:t>
            </a:r>
            <a:endParaRPr lang="ru-RU" dirty="0"/>
          </a:p>
        </p:txBody>
      </p:sp>
      <p:sp>
        <p:nvSpPr>
          <p:cNvPr id="6" name="Прямоугольник 5"/>
          <p:cNvSpPr/>
          <p:nvPr/>
        </p:nvSpPr>
        <p:spPr>
          <a:xfrm>
            <a:off x="121296" y="1916832"/>
            <a:ext cx="3802632" cy="954107"/>
          </a:xfrm>
          <a:prstGeom prst="rect">
            <a:avLst/>
          </a:prstGeom>
        </p:spPr>
        <p:txBody>
          <a:bodyPr wrap="square">
            <a:spAutoFit/>
          </a:bodyPr>
          <a:lstStyle/>
          <a:p>
            <a:r>
              <a:rPr lang="ru-RU" b="1" i="1" dirty="0"/>
              <a:t>Режим работы:</a:t>
            </a:r>
            <a:r>
              <a:rPr lang="ru-RU" dirty="0"/>
              <a:t/>
            </a:r>
            <a:br>
              <a:rPr lang="ru-RU" dirty="0"/>
            </a:br>
            <a:r>
              <a:rPr lang="ru-RU" dirty="0"/>
              <a:t>понедельник-пятница: </a:t>
            </a:r>
            <a:r>
              <a:rPr lang="ru-RU" dirty="0" smtClean="0"/>
              <a:t>08:00 - 17:00</a:t>
            </a:r>
            <a:r>
              <a:rPr lang="ru-RU" dirty="0"/>
              <a:t/>
            </a:r>
            <a:br>
              <a:rPr lang="ru-RU" dirty="0"/>
            </a:br>
            <a:r>
              <a:rPr lang="ru-RU" dirty="0"/>
              <a:t>перерыв на обед: 13:00 - 14:00</a:t>
            </a:r>
            <a:br>
              <a:rPr lang="ru-RU" dirty="0"/>
            </a:br>
            <a:r>
              <a:rPr lang="ru-RU" dirty="0"/>
              <a:t>суббота-воскресенье: выходные</a:t>
            </a:r>
          </a:p>
        </p:txBody>
      </p:sp>
      <p:sp>
        <p:nvSpPr>
          <p:cNvPr id="7" name="Прямоугольник 6"/>
          <p:cNvSpPr/>
          <p:nvPr/>
        </p:nvSpPr>
        <p:spPr>
          <a:xfrm>
            <a:off x="179487" y="3825046"/>
            <a:ext cx="4572000" cy="738664"/>
          </a:xfrm>
          <a:prstGeom prst="rect">
            <a:avLst/>
          </a:prstGeom>
        </p:spPr>
        <p:txBody>
          <a:bodyPr>
            <a:spAutoFit/>
          </a:bodyPr>
          <a:lstStyle/>
          <a:p>
            <a:r>
              <a:rPr lang="ru-RU" b="1" dirty="0" smtClean="0"/>
              <a:t>Социальные сети:</a:t>
            </a:r>
            <a:endParaRPr lang="ru-RU" dirty="0" smtClean="0"/>
          </a:p>
          <a:p>
            <a:r>
              <a:rPr lang="en-US" dirty="0" smtClean="0">
                <a:hlinkClick r:id="rId3"/>
              </a:rPr>
              <a:t>ok.ru/group52342197453037</a:t>
            </a:r>
            <a:endParaRPr lang="en-US" dirty="0" smtClean="0"/>
          </a:p>
          <a:p>
            <a:r>
              <a:rPr lang="en-US" dirty="0" smtClean="0">
                <a:hlinkClick r:id="rId4"/>
              </a:rPr>
              <a:t>vk.com/id174416681</a:t>
            </a:r>
            <a:endParaRPr lang="en-US" dirty="0"/>
          </a:p>
        </p:txBody>
      </p:sp>
      <p:sp>
        <p:nvSpPr>
          <p:cNvPr id="8" name="Прямоугольник 7"/>
          <p:cNvSpPr/>
          <p:nvPr/>
        </p:nvSpPr>
        <p:spPr>
          <a:xfrm>
            <a:off x="2699792" y="4941168"/>
            <a:ext cx="4572000" cy="1600438"/>
          </a:xfrm>
          <a:prstGeom prst="rect">
            <a:avLst/>
          </a:prstGeom>
        </p:spPr>
        <p:txBody>
          <a:bodyPr>
            <a:spAutoFit/>
          </a:bodyPr>
          <a:lstStyle/>
          <a:p>
            <a:pPr algn="ctr"/>
            <a:r>
              <a:rPr lang="ru-RU" b="1" dirty="0">
                <a:solidFill>
                  <a:srgbClr val="000066"/>
                </a:solidFill>
              </a:rPr>
              <a:t>ГРАФИК приёма граждан по личным </a:t>
            </a:r>
            <a:r>
              <a:rPr lang="ru-RU" b="1" dirty="0" smtClean="0">
                <a:solidFill>
                  <a:srgbClr val="000066"/>
                </a:solidFill>
              </a:rPr>
              <a:t>вопросам:</a:t>
            </a:r>
          </a:p>
          <a:p>
            <a:pPr algn="ctr"/>
            <a:endParaRPr lang="ru-RU" dirty="0" smtClean="0"/>
          </a:p>
          <a:p>
            <a:pPr algn="ctr"/>
            <a:r>
              <a:rPr lang="ru-RU" dirty="0" smtClean="0"/>
              <a:t>Козлова  Наталья Павловна  -  начальник </a:t>
            </a:r>
            <a:r>
              <a:rPr lang="ru-RU" dirty="0"/>
              <a:t>Финансового управления Администрации муниципального образования «Демидовский район» Смоленской области </a:t>
            </a:r>
          </a:p>
          <a:p>
            <a:pPr algn="ctr"/>
            <a:endParaRPr lang="ru-RU" dirty="0" smtClean="0"/>
          </a:p>
          <a:p>
            <a:pPr algn="ctr"/>
            <a:r>
              <a:rPr lang="ru-RU" dirty="0" smtClean="0"/>
              <a:t> среда, еженедельно  с 15:00 </a:t>
            </a:r>
            <a:r>
              <a:rPr lang="ru-RU" dirty="0"/>
              <a:t>ч. до 17:00 ч. </a:t>
            </a:r>
          </a:p>
        </p:txBody>
      </p:sp>
      <p:pic>
        <p:nvPicPr>
          <p:cNvPr id="1720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1487" y="1865645"/>
            <a:ext cx="2880320" cy="2790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82195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Пиксел">
  <a:themeElements>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Пиксел">
  <a:themeElements>
    <a:clrScheme name="1_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1_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36452</TotalTime>
  <Words>11127</Words>
  <Application>Microsoft Office PowerPoint</Application>
  <PresentationFormat>Экран (4:3)</PresentationFormat>
  <Paragraphs>2144</Paragraphs>
  <Slides>91</Slides>
  <Notes>9</Notes>
  <HiddenSlides>0</HiddenSlides>
  <MMClips>0</MMClips>
  <ScaleCrop>false</ScaleCrop>
  <HeadingPairs>
    <vt:vector size="6" baseType="variant">
      <vt:variant>
        <vt:lpstr>Тема</vt:lpstr>
      </vt:variant>
      <vt:variant>
        <vt:i4>3</vt:i4>
      </vt:variant>
      <vt:variant>
        <vt:lpstr>Внедренные серверы OLE</vt:lpstr>
      </vt:variant>
      <vt:variant>
        <vt:i4>1</vt:i4>
      </vt:variant>
      <vt:variant>
        <vt:lpstr>Заголовки слайдов</vt:lpstr>
      </vt:variant>
      <vt:variant>
        <vt:i4>91</vt:i4>
      </vt:variant>
    </vt:vector>
  </HeadingPairs>
  <TitlesOfParts>
    <vt:vector size="95" baseType="lpstr">
      <vt:lpstr>Office Theme</vt:lpstr>
      <vt:lpstr>Пиксел</vt:lpstr>
      <vt:lpstr>1_Пиксел</vt:lpstr>
      <vt:lpstr>Лист</vt:lpstr>
      <vt:lpstr>БЮДЖЕТ  ДЛЯ ГРАЖДАН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Структура налоговых и неналоговых доходов бюджета  муниципального образования «Демидовский район» Смоленской области на 2025 год  всего налоговых и неналоговых доходов – 56 941,8 тыс. рублей</vt:lpstr>
      <vt:lpstr>Структура налоговых и неналоговых доходов бюджета  муниципального образования «Демидовский район» Смоленской области на 2026 год  всего налоговых и неналоговых доходов – 60 212,8 тыс. рублей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 2024 году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Бюджетные инвестиции на приобретение объектов недвижимого имущества в муниципальную собственность</vt:lpstr>
      <vt:lpstr>Реализация  национальных проектов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Контактная информация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Olga</dc:creator>
  <cp:lastModifiedBy>Пользователь Windows</cp:lastModifiedBy>
  <cp:revision>2503</cp:revision>
  <cp:lastPrinted>2024-03-25T12:12:20Z</cp:lastPrinted>
  <dcterms:modified xsi:type="dcterms:W3CDTF">2024-03-28T08:40:28Z</dcterms:modified>
</cp:coreProperties>
</file>