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695" autoAdjust="0"/>
  </p:normalViewPr>
  <p:slideViewPr>
    <p:cSldViewPr>
      <p:cViewPr>
        <p:scale>
          <a:sx n="100" d="100"/>
          <a:sy n="100" d="100"/>
        </p:scale>
        <p:origin x="-2628" y="-40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15159040"/>
        <c:axId val="115160576"/>
      </c:barChart>
      <c:catAx>
        <c:axId val="115159040"/>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5160576"/>
        <c:crosses val="autoZero"/>
        <c:auto val="1"/>
        <c:lblAlgn val="ctr"/>
        <c:lblOffset val="100"/>
        <c:noMultiLvlLbl val="0"/>
      </c:catAx>
      <c:valAx>
        <c:axId val="115160576"/>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5159040"/>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16.12.2024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12/16/2024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12/16/2024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12/16/2024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12/16/2024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12/16/2024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12/16/2024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12/16/2024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12/16/2024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12/16/2024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12/16/2024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12/16/2024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12/16/2024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12/16/2024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12/16/2024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12/16/2024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12/16/2024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12/16/2024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12/16/2024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12/16/2024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12/16/2024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12/16/2024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12/16/2024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12/16/2024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12/16/2024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12/16/2024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12/16/2024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12/16/2024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12/16/2024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12/16/2024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_____Microsoft_Excel_97-2003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_____Microsoft_Excel_97-2003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_____Microsoft_Excel_97-2003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_____Microsoft_Excel_97-2003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_____Microsoft_Excel_97-2003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_____Microsoft_Excel_97-200311.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37.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_____Microsoft_Excel_97-200314.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_____Microsoft_Excel_97-200315.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_____Microsoft_Excel_97-200316.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_____Microsoft_Excel_97-200317.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_____Microsoft_Excel_97-200318.xls"/></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45.emf"/><Relationship Id="rId4" Type="http://schemas.openxmlformats.org/officeDocument/2006/relationships/oleObject" Target="../embeddings/_____Microsoft_Excel_97-200319.xls"/></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7545" y="1844675"/>
            <a:ext cx="8219256" cy="3168501"/>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a:t>
            </a:r>
            <a:r>
              <a:rPr lang="ru-RU" sz="2000" b="1" dirty="0">
                <a:solidFill>
                  <a:schemeClr val="tx2"/>
                </a:solidFill>
                <a:latin typeface="Times New Roman" pitchFamily="18" charset="0"/>
              </a:rPr>
              <a:t>ОСНОВЕ </a:t>
            </a:r>
            <a:r>
              <a:rPr lang="ru-RU" sz="2000" b="1" dirty="0" smtClean="0">
                <a:solidFill>
                  <a:schemeClr val="tx2"/>
                </a:solidFill>
                <a:latin typeface="Times New Roman" pitchFamily="18" charset="0"/>
              </a:rPr>
              <a:t>РЕШЕНИЯ </a:t>
            </a:r>
            <a:r>
              <a:rPr lang="ru-RU" sz="2000" b="1" dirty="0">
                <a:solidFill>
                  <a:schemeClr val="tx2"/>
                </a:solidFill>
                <a:latin typeface="Times New Roman" pitchFamily="18" charset="0"/>
              </a:rPr>
              <a:t>ДЕМИДОВСКОГО  РАЙОННОГО СОВЕТА  ДЕПУТАТОВ «О </a:t>
            </a:r>
            <a:r>
              <a:rPr lang="ru-RU" sz="2000" b="1" dirty="0" smtClean="0">
                <a:solidFill>
                  <a:schemeClr val="tx2"/>
                </a:solidFill>
                <a:latin typeface="Times New Roman" pitchFamily="18" charset="0"/>
              </a:rPr>
              <a:t>ПРИНЯТИИ ПРОЕКТА РЕШЕНИЯ </a:t>
            </a:r>
            <a:r>
              <a:rPr lang="ru-RU" sz="2000" b="1" dirty="0">
                <a:solidFill>
                  <a:schemeClr val="tx2"/>
                </a:solidFill>
                <a:latin typeface="Times New Roman" pitchFamily="18" charset="0"/>
              </a:rPr>
              <a:t>ДЕМИДОВСКОГО  РАЙОННОГО СОВЕТА  ДЕПУТАТОВ </a:t>
            </a:r>
            <a:r>
              <a:rPr lang="ru-RU" sz="2000" b="1" dirty="0" smtClean="0">
                <a:solidFill>
                  <a:schemeClr val="tx2"/>
                </a:solidFill>
                <a:latin typeface="Times New Roman" pitchFamily="18" charset="0"/>
              </a:rPr>
              <a:t>« О БЮДЖЕТЕ  </a:t>
            </a:r>
            <a:r>
              <a:rPr lang="ru-RU" sz="2000" b="1" dirty="0">
                <a:solidFill>
                  <a:schemeClr val="tx2"/>
                </a:solidFill>
                <a:latin typeface="Times New Roman" pitchFamily="18" charset="0"/>
              </a:rPr>
              <a:t>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2024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2025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2026 </a:t>
            </a:r>
            <a:r>
              <a:rPr lang="ru-RU" sz="2000" b="1" dirty="0">
                <a:solidFill>
                  <a:schemeClr val="tx2"/>
                </a:solidFill>
                <a:latin typeface="Times New Roman" pitchFamily="18" charset="0"/>
              </a:rPr>
              <a:t>ГОДОВ</a:t>
            </a:r>
            <a:r>
              <a:rPr lang="ru-RU" sz="2000" b="1" dirty="0" smtClean="0">
                <a:solidFill>
                  <a:schemeClr val="tx2"/>
                </a:solidFill>
                <a:latin typeface="Times New Roman" pitchFamily="18" charset="0"/>
              </a:rPr>
              <a:t>» от 16.11.2023 г. </a:t>
            </a:r>
            <a:r>
              <a:rPr lang="ru-RU" sz="2000" b="1" dirty="0" smtClean="0">
                <a:solidFill>
                  <a:schemeClr val="tx2"/>
                </a:solidFill>
                <a:latin typeface="Times New Roman" pitchFamily="18" charset="0"/>
              </a:rPr>
              <a:t>№89</a:t>
            </a: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2024 год  </a:t>
            </a:r>
          </a:p>
          <a:p>
            <a:pPr algn="ctr"/>
            <a:r>
              <a:rPr lang="ru-RU" sz="1800" b="1" dirty="0" smtClean="0">
                <a:solidFill>
                  <a:schemeClr val="bg1"/>
                </a:solidFill>
              </a:rPr>
              <a:t>и плановый период 2025 и 2026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500 212,1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416 044,4</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426 118,1</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425 790,1 </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smtClean="0">
                <a:solidFill>
                  <a:schemeClr val="accent2"/>
                </a:solidFill>
              </a:rPr>
              <a:t>3 274,7</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a:t>
              </a:r>
              <a:r>
                <a:rPr lang="ru-RU" b="1" smtClean="0">
                  <a:solidFill>
                    <a:schemeClr val="bg1"/>
                  </a:solidFill>
                </a:rPr>
                <a:t>на  2024 – 2026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377735821"/>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132021809"/>
              </p:ext>
            </p:extLst>
          </p:nvPr>
        </p:nvGraphicFramePr>
        <p:xfrm>
          <a:off x="214313" y="949325"/>
          <a:ext cx="8478837" cy="3144838"/>
        </p:xfrm>
        <a:graphic>
          <a:graphicData uri="http://schemas.openxmlformats.org/presentationml/2006/ole">
            <mc:AlternateContent xmlns:mc="http://schemas.openxmlformats.org/markup-compatibility/2006">
              <mc:Choice xmlns:v="urn:schemas-microsoft-com:vml" Requires="v">
                <p:oleObj spid="_x0000_s40560"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214313" y="949325"/>
                        <a:ext cx="8478837" cy="314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759793473"/>
              </p:ext>
            </p:extLst>
          </p:nvPr>
        </p:nvGraphicFramePr>
        <p:xfrm>
          <a:off x="871538" y="476250"/>
          <a:ext cx="7886700" cy="3744913"/>
        </p:xfrm>
        <a:graphic>
          <a:graphicData uri="http://schemas.openxmlformats.org/presentationml/2006/ole">
            <mc:AlternateContent xmlns:mc="http://schemas.openxmlformats.org/markup-compatibility/2006">
              <mc:Choice xmlns:v="urn:schemas-microsoft-com:vml" Requires="v">
                <p:oleObj spid="_x0000_s138843"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871538" y="476250"/>
                        <a:ext cx="7886700"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832203582"/>
              </p:ext>
            </p:extLst>
          </p:nvPr>
        </p:nvGraphicFramePr>
        <p:xfrm>
          <a:off x="914400" y="508000"/>
          <a:ext cx="7886700" cy="3355975"/>
        </p:xfrm>
        <a:graphic>
          <a:graphicData uri="http://schemas.openxmlformats.org/presentationml/2006/ole">
            <mc:AlternateContent xmlns:mc="http://schemas.openxmlformats.org/markup-compatibility/2006">
              <mc:Choice xmlns:v="urn:schemas-microsoft-com:vml" Requires="v">
                <p:oleObj spid="_x0000_s171360" name="Лист" r:id="rId4" imgW="7781813" imgH="3314700" progId="Excel.Sheet.8">
                  <p:embed/>
                </p:oleObj>
              </mc:Choice>
              <mc:Fallback>
                <p:oleObj name="Лист" r:id="rId4" imgW="7781813" imgH="3314700" progId="Excel.Sheet.8">
                  <p:embed/>
                  <p:pic>
                    <p:nvPicPr>
                      <p:cNvPr id="0" name="Object 12"/>
                      <p:cNvPicPr>
                        <a:picLocks noChangeArrowheads="1"/>
                      </p:cNvPicPr>
                      <p:nvPr/>
                    </p:nvPicPr>
                    <p:blipFill>
                      <a:blip r:embed="rId5"/>
                      <a:srcRect/>
                      <a:stretch>
                        <a:fillRect/>
                      </a:stretch>
                    </p:blipFill>
                    <p:spPr bwMode="auto">
                      <a:xfrm>
                        <a:off x="914400" y="508000"/>
                        <a:ext cx="7886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40722409"/>
              </p:ext>
            </p:extLst>
          </p:nvPr>
        </p:nvGraphicFramePr>
        <p:xfrm>
          <a:off x="554038" y="1122363"/>
          <a:ext cx="8186737" cy="3490912"/>
        </p:xfrm>
        <a:graphic>
          <a:graphicData uri="http://schemas.openxmlformats.org/presentationml/2006/ole">
            <mc:AlternateContent xmlns:mc="http://schemas.openxmlformats.org/markup-compatibility/2006">
              <mc:Choice xmlns:v="urn:schemas-microsoft-com:vml" Requires="v">
                <p:oleObj spid="_x0000_s24242" name="Лист" r:id="rId5" imgW="7553213" imgH="3219562" progId="Excel.Sheet.8">
                  <p:embed/>
                </p:oleObj>
              </mc:Choice>
              <mc:Fallback>
                <p:oleObj name="Лист" r:id="rId5" imgW="7553213" imgH="3219562" progId="Excel.Sheet.8">
                  <p:embed/>
                  <p:pic>
                    <p:nvPicPr>
                      <p:cNvPr id="0" name="Picture 235"/>
                      <p:cNvPicPr>
                        <a:picLocks noChangeArrowheads="1"/>
                      </p:cNvPicPr>
                      <p:nvPr/>
                    </p:nvPicPr>
                    <p:blipFill>
                      <a:blip r:embed="rId6"/>
                      <a:srcRect/>
                      <a:stretch>
                        <a:fillRect/>
                      </a:stretch>
                    </p:blipFill>
                    <p:spPr bwMode="auto">
                      <a:xfrm>
                        <a:off x="554038" y="1122363"/>
                        <a:ext cx="8186737" cy="349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062684710"/>
              </p:ext>
            </p:extLst>
          </p:nvPr>
        </p:nvGraphicFramePr>
        <p:xfrm>
          <a:off x="104775" y="581025"/>
          <a:ext cx="8696325" cy="2619375"/>
        </p:xfrm>
        <a:graphic>
          <a:graphicData uri="http://schemas.openxmlformats.org/presentationml/2006/ole">
            <mc:AlternateContent xmlns:mc="http://schemas.openxmlformats.org/markup-compatibility/2006">
              <mc:Choice xmlns:v="urn:schemas-microsoft-com:vml" Requires="v">
                <p:oleObj spid="_x0000_s53869"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104775" y="581025"/>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2024 по 2026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289824493"/>
              </p:ext>
            </p:extLst>
          </p:nvPr>
        </p:nvGraphicFramePr>
        <p:xfrm>
          <a:off x="684213" y="3244850"/>
          <a:ext cx="7477125" cy="2119313"/>
        </p:xfrm>
        <a:graphic>
          <a:graphicData uri="http://schemas.openxmlformats.org/presentationml/2006/ole">
            <mc:AlternateContent xmlns:mc="http://schemas.openxmlformats.org/markup-compatibility/2006">
              <mc:Choice xmlns:v="urn:schemas-microsoft-com:vml" Requires="v">
                <p:oleObj spid="_x0000_s47756" name="Лист" r:id="rId5" imgW="10991962" imgH="3114675" progId="Excel.Sheet.8">
                  <p:embed/>
                </p:oleObj>
              </mc:Choice>
              <mc:Fallback>
                <p:oleObj name="Лист" r:id="rId5" imgW="10991962" imgH="3114675" progId="Excel.Sheet.8">
                  <p:embed/>
                  <p:pic>
                    <p:nvPicPr>
                      <p:cNvPr id="0" name="Picture 190"/>
                      <p:cNvPicPr>
                        <a:picLocks noGrp="1" noChangeAspect="1" noChangeArrowheads="1"/>
                      </p:cNvPicPr>
                      <p:nvPr/>
                    </p:nvPicPr>
                    <p:blipFill>
                      <a:blip r:embed="rId6"/>
                      <a:srcRect/>
                      <a:stretch>
                        <a:fillRect/>
                      </a:stretch>
                    </p:blipFill>
                    <p:spPr bwMode="auto">
                      <a:xfrm>
                        <a:off x="684213" y="3244850"/>
                        <a:ext cx="7477125" cy="211931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2024-2026годы,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057509873"/>
              </p:ext>
            </p:extLst>
          </p:nvPr>
        </p:nvGraphicFramePr>
        <p:xfrm>
          <a:off x="588963" y="1897063"/>
          <a:ext cx="8193087" cy="3568700"/>
        </p:xfrm>
        <a:graphic>
          <a:graphicData uri="http://schemas.openxmlformats.org/presentationml/2006/ole">
            <mc:AlternateContent xmlns:mc="http://schemas.openxmlformats.org/markup-compatibility/2006">
              <mc:Choice xmlns:v="urn:schemas-microsoft-com:vml" Requires="v">
                <p:oleObj spid="_x0000_s48767" name="Лист" r:id="rId4" imgW="8353313" imgH="3638438" progId="Excel.Sheet.8">
                  <p:embed/>
                </p:oleObj>
              </mc:Choice>
              <mc:Fallback>
                <p:oleObj name="Лист" r:id="rId4" imgW="8353313" imgH="3638438" progId="Excel.Sheet.8">
                  <p:embed/>
                  <p:pic>
                    <p:nvPicPr>
                      <p:cNvPr id="0" name="Picture 186"/>
                      <p:cNvPicPr>
                        <a:picLocks noGrp="1" noChangeAspect="1" noChangeArrowheads="1"/>
                      </p:cNvPicPr>
                      <p:nvPr/>
                    </p:nvPicPr>
                    <p:blipFill>
                      <a:blip r:embed="rId5"/>
                      <a:srcRect/>
                      <a:stretch>
                        <a:fillRect/>
                      </a:stretch>
                    </p:blipFill>
                    <p:spPr bwMode="auto">
                      <a:xfrm>
                        <a:off x="588963" y="1897063"/>
                        <a:ext cx="8193087" cy="356870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269013407"/>
              </p:ext>
            </p:extLst>
          </p:nvPr>
        </p:nvGraphicFramePr>
        <p:xfrm>
          <a:off x="325438" y="1903413"/>
          <a:ext cx="8636000" cy="3692525"/>
        </p:xfrm>
        <a:graphic>
          <a:graphicData uri="http://schemas.openxmlformats.org/presentationml/2006/ole">
            <mc:AlternateContent xmlns:mc="http://schemas.openxmlformats.org/markup-compatibility/2006">
              <mc:Choice xmlns:v="urn:schemas-microsoft-com:vml" Requires="v">
                <p:oleObj spid="_x0000_s49791" name="Лист" r:id="rId4" imgW="8953388" imgH="3829050" progId="Excel.Sheet.8">
                  <p:embed/>
                </p:oleObj>
              </mc:Choice>
              <mc:Fallback>
                <p:oleObj name="Лист" r:id="rId4" imgW="8953388" imgH="3829050" progId="Excel.Sheet.8">
                  <p:embed/>
                  <p:pic>
                    <p:nvPicPr>
                      <p:cNvPr id="0" name="Picture 185"/>
                      <p:cNvPicPr>
                        <a:picLocks noGrp="1" noChangeAspect="1" noChangeArrowheads="1"/>
                      </p:cNvPicPr>
                      <p:nvPr/>
                    </p:nvPicPr>
                    <p:blipFill>
                      <a:blip r:embed="rId5"/>
                      <a:srcRect/>
                      <a:stretch>
                        <a:fillRect/>
                      </a:stretch>
                    </p:blipFill>
                    <p:spPr bwMode="auto">
                      <a:xfrm>
                        <a:off x="325438" y="1903413"/>
                        <a:ext cx="8636000" cy="369252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286705203"/>
              </p:ext>
            </p:extLst>
          </p:nvPr>
        </p:nvGraphicFramePr>
        <p:xfrm>
          <a:off x="468313" y="1700213"/>
          <a:ext cx="8405812" cy="3919537"/>
        </p:xfrm>
        <a:graphic>
          <a:graphicData uri="http://schemas.openxmlformats.org/presentationml/2006/ole">
            <mc:AlternateContent xmlns:mc="http://schemas.openxmlformats.org/markup-compatibility/2006">
              <mc:Choice xmlns:v="urn:schemas-microsoft-com:vml" Requires="v">
                <p:oleObj spid="_x0000_s169461"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1700213"/>
                        <a:ext cx="8405812" cy="3919537"/>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792051012"/>
              </p:ext>
            </p:extLst>
          </p:nvPr>
        </p:nvGraphicFramePr>
        <p:xfrm>
          <a:off x="251520" y="1196752"/>
          <a:ext cx="8339138" cy="4457700"/>
        </p:xfrm>
        <a:graphic>
          <a:graphicData uri="http://schemas.openxmlformats.org/presentationml/2006/ole">
            <mc:AlternateContent xmlns:mc="http://schemas.openxmlformats.org/markup-compatibility/2006">
              <mc:Choice xmlns:v="urn:schemas-microsoft-com:vml" Requires="v">
                <p:oleObj spid="_x0000_s170486"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251520" y="1196752"/>
                        <a:ext cx="8339138" cy="4457700"/>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1323439"/>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endParaRPr lang="ru-RU" sz="1600" b="1" dirty="0" smtClean="0">
              <a:solidFill>
                <a:schemeClr val="tx2"/>
              </a:solidFill>
            </a:endParaRP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2704460"/>
              </p:ext>
            </p:extLst>
          </p:nvPr>
        </p:nvGraphicFramePr>
        <p:xfrm>
          <a:off x="619125" y="1679575"/>
          <a:ext cx="8524875" cy="3981450"/>
        </p:xfrm>
        <a:graphic>
          <a:graphicData uri="http://schemas.openxmlformats.org/presentationml/2006/ole">
            <mc:AlternateContent xmlns:mc="http://schemas.openxmlformats.org/markup-compatibility/2006">
              <mc:Choice xmlns:v="urn:schemas-microsoft-com:vml" Requires="v">
                <p:oleObj spid="_x0000_s52860" name="Лист" r:id="rId4" imgW="8953388" imgH="4181363" progId="Excel.Sheet.8">
                  <p:embed/>
                </p:oleObj>
              </mc:Choice>
              <mc:Fallback>
                <p:oleObj name="Лист" r:id="rId4" imgW="8953388" imgH="4181363" progId="Excel.Sheet.8">
                  <p:embed/>
                  <p:pic>
                    <p:nvPicPr>
                      <p:cNvPr id="0" name="Picture 182"/>
                      <p:cNvPicPr>
                        <a:picLocks noGrp="1" noChangeAspect="1" noChangeArrowheads="1"/>
                      </p:cNvPicPr>
                      <p:nvPr/>
                    </p:nvPicPr>
                    <p:blipFill>
                      <a:blip r:embed="rId5"/>
                      <a:srcRect/>
                      <a:stretch>
                        <a:fillRect/>
                      </a:stretch>
                    </p:blipFill>
                    <p:spPr bwMode="auto">
                      <a:xfrm>
                        <a:off x="619125" y="1679575"/>
                        <a:ext cx="8524875" cy="398145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173938480"/>
              </p:ext>
            </p:extLst>
          </p:nvPr>
        </p:nvGraphicFramePr>
        <p:xfrm>
          <a:off x="384175" y="1844675"/>
          <a:ext cx="8382000" cy="3851275"/>
        </p:xfrm>
        <a:graphic>
          <a:graphicData uri="http://schemas.openxmlformats.org/presentationml/2006/ole">
            <mc:AlternateContent xmlns:mc="http://schemas.openxmlformats.org/markup-compatibility/2006">
              <mc:Choice xmlns:v="urn:schemas-microsoft-com:vml" Requires="v">
                <p:oleObj spid="_x0000_s76389" name="Лист" r:id="rId5" imgW="8334487" imgH="3829050" progId="Excel.Sheet.8">
                  <p:embed/>
                </p:oleObj>
              </mc:Choice>
              <mc:Fallback>
                <p:oleObj name="Лист" r:id="rId5" imgW="8334487" imgH="3829050" progId="Excel.Sheet.8">
                  <p:embed/>
                  <p:pic>
                    <p:nvPicPr>
                      <p:cNvPr id="0" name="Picture 158"/>
                      <p:cNvPicPr>
                        <a:picLocks noGrp="1" noChangeAspect="1" noChangeArrowheads="1"/>
                      </p:cNvPicPr>
                      <p:nvPr/>
                    </p:nvPicPr>
                    <p:blipFill>
                      <a:blip r:embed="rId6"/>
                      <a:srcRect/>
                      <a:stretch>
                        <a:fillRect/>
                      </a:stretch>
                    </p:blipFill>
                    <p:spPr bwMode="auto">
                      <a:xfrm>
                        <a:off x="384175" y="1844675"/>
                        <a:ext cx="8382000" cy="385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57844062"/>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a:t>
                      </a:r>
                    </a:p>
                    <a:p>
                      <a:pPr algn="ctr"/>
                      <a:r>
                        <a:rPr lang="ru-RU" dirty="0" smtClean="0"/>
                        <a:t>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33 176,7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9 361,1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3 116,2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991,2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218,2</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2026 год,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64091342"/>
              </p:ext>
            </p:extLst>
          </p:nvPr>
        </p:nvGraphicFramePr>
        <p:xfrm>
          <a:off x="130175" y="1328738"/>
          <a:ext cx="8994775" cy="3667125"/>
        </p:xfrm>
        <a:graphic>
          <a:graphicData uri="http://schemas.openxmlformats.org/presentationml/2006/ole">
            <mc:AlternateContent xmlns:mc="http://schemas.openxmlformats.org/markup-compatibility/2006">
              <mc:Choice xmlns:v="urn:schemas-microsoft-com:vml" Requires="v">
                <p:oleObj spid="_x0000_s54932" name="Лист" r:id="rId5" imgW="9210675" imgH="3352800" progId="Excel.Sheet.8">
                  <p:embed/>
                </p:oleObj>
              </mc:Choice>
              <mc:Fallback>
                <p:oleObj name="Лист" r:id="rId5" imgW="9210675" imgH="3352800" progId="Excel.Sheet.8">
                  <p:embed/>
                  <p:pic>
                    <p:nvPicPr>
                      <p:cNvPr id="0" name="Объект 4"/>
                      <p:cNvPicPr>
                        <a:picLocks noGrp="1" noChangeAspect="1" noChangeArrowheads="1"/>
                      </p:cNvPicPr>
                      <p:nvPr/>
                    </p:nvPicPr>
                    <p:blipFill>
                      <a:blip r:embed="rId6"/>
                      <a:srcRect/>
                      <a:stretch>
                        <a:fillRect/>
                      </a:stretch>
                    </p:blipFill>
                    <p:spPr bwMode="auto">
                      <a:xfrm>
                        <a:off x="130175" y="1328738"/>
                        <a:ext cx="8994775" cy="3667125"/>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203977" y="6150160"/>
            <a:ext cx="504056" cy="307777"/>
          </a:xfrm>
          <a:prstGeom prst="rect">
            <a:avLst/>
          </a:prstGeom>
          <a:noFill/>
        </p:spPr>
        <p:txBody>
          <a:bodyPr wrap="square" rtlCol="0">
            <a:spAutoFit/>
          </a:bodyPr>
          <a:lstStyle/>
          <a:p>
            <a:r>
              <a:rPr lang="ru-RU" dirty="0" smtClean="0"/>
              <a:t>36,0</a:t>
            </a:r>
            <a:endParaRPr lang="ru-RU" dirty="0"/>
          </a:p>
        </p:txBody>
      </p:sp>
      <p:sp>
        <p:nvSpPr>
          <p:cNvPr id="9" name="TextBox 8"/>
          <p:cNvSpPr txBox="1"/>
          <p:nvPr/>
        </p:nvSpPr>
        <p:spPr>
          <a:xfrm>
            <a:off x="4764088" y="6142770"/>
            <a:ext cx="504056" cy="307777"/>
          </a:xfrm>
          <a:prstGeom prst="rect">
            <a:avLst/>
          </a:prstGeom>
          <a:noFill/>
        </p:spPr>
        <p:txBody>
          <a:bodyPr wrap="square" rtlCol="0">
            <a:spAutoFit/>
          </a:bodyPr>
          <a:lstStyle/>
          <a:p>
            <a:r>
              <a:rPr lang="ru-RU" dirty="0" smtClean="0"/>
              <a:t>42,1</a:t>
            </a:r>
          </a:p>
        </p:txBody>
      </p:sp>
      <p:sp>
        <p:nvSpPr>
          <p:cNvPr id="10" name="TextBox 9"/>
          <p:cNvSpPr txBox="1"/>
          <p:nvPr/>
        </p:nvSpPr>
        <p:spPr>
          <a:xfrm>
            <a:off x="8051775" y="6142768"/>
            <a:ext cx="504056" cy="307777"/>
          </a:xfrm>
          <a:prstGeom prst="rect">
            <a:avLst/>
          </a:prstGeom>
          <a:noFill/>
        </p:spPr>
        <p:txBody>
          <a:bodyPr wrap="square" rtlCol="0">
            <a:spAutoFit/>
          </a:bodyPr>
          <a:lstStyle/>
          <a:p>
            <a:r>
              <a:rPr lang="ru-RU" dirty="0" smtClean="0"/>
              <a:t>34,8</a:t>
            </a:r>
            <a:endParaRPr lang="ru-RU" dirty="0"/>
          </a:p>
        </p:txBody>
      </p:sp>
      <p:sp>
        <p:nvSpPr>
          <p:cNvPr id="3" name="TextBox 2"/>
          <p:cNvSpPr txBox="1"/>
          <p:nvPr/>
        </p:nvSpPr>
        <p:spPr>
          <a:xfrm>
            <a:off x="6483610" y="6150160"/>
            <a:ext cx="504056" cy="307777"/>
          </a:xfrm>
          <a:prstGeom prst="rect">
            <a:avLst/>
          </a:prstGeom>
          <a:noFill/>
        </p:spPr>
        <p:txBody>
          <a:bodyPr wrap="square" rtlCol="0">
            <a:spAutoFit/>
          </a:bodyPr>
          <a:lstStyle/>
          <a:p>
            <a:r>
              <a:rPr lang="ru-RU" dirty="0" smtClean="0"/>
              <a:t>34,2</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341324457"/>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954" name="Лист" r:id="rId4" imgW="9315450" imgH="4572000" progId="Excel.Sheet.8">
                  <p:embed/>
                </p:oleObj>
              </mc:Choice>
              <mc:Fallback>
                <p:oleObj name="Лист" r:id="rId4" imgW="9315450" imgH="4572000" progId="Excel.Sheet.8">
                  <p:embed/>
                  <p:pic>
                    <p:nvPicPr>
                      <p:cNvPr id="0" name="Picture 190"/>
                      <p:cNvPicPr>
                        <a:picLocks noGrp="1" noChangeAspect="1" noChangeArrowheads="1"/>
                      </p:cNvPicPr>
                      <p:nvPr/>
                    </p:nvPicPr>
                    <p:blipFill>
                      <a:blip r:embed="rId5"/>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60991980"/>
              </p:ext>
            </p:extLst>
          </p:nvPr>
        </p:nvGraphicFramePr>
        <p:xfrm>
          <a:off x="587375" y="2047875"/>
          <a:ext cx="8269288" cy="3338513"/>
        </p:xfrm>
        <a:graphic>
          <a:graphicData uri="http://schemas.openxmlformats.org/presentationml/2006/ole">
            <mc:AlternateContent xmlns:mc="http://schemas.openxmlformats.org/markup-compatibility/2006">
              <mc:Choice xmlns:v="urn:schemas-microsoft-com:vml" Requires="v">
                <p:oleObj spid="_x0000_s65150" name="Лист" r:id="rId4" imgW="8753475" imgH="3533775" progId="Excel.Sheet.8">
                  <p:embed/>
                </p:oleObj>
              </mc:Choice>
              <mc:Fallback>
                <p:oleObj name="Лист" r:id="rId4" imgW="8753475" imgH="3533775" progId="Excel.Sheet.8">
                  <p:embed/>
                  <p:pic>
                    <p:nvPicPr>
                      <p:cNvPr id="0" name="Picture 172"/>
                      <p:cNvPicPr>
                        <a:picLocks noGrp="1" noChangeAspect="1" noChangeArrowheads="1"/>
                      </p:cNvPicPr>
                      <p:nvPr/>
                    </p:nvPicPr>
                    <p:blipFill>
                      <a:blip r:embed="rId5"/>
                      <a:srcRect/>
                      <a:stretch>
                        <a:fillRect/>
                      </a:stretch>
                    </p:blipFill>
                    <p:spPr bwMode="auto">
                      <a:xfrm>
                        <a:off x="587375" y="2047875"/>
                        <a:ext cx="8269288" cy="333851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545158701"/>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2024 год</a:t>
                      </a:r>
                      <a:endParaRPr lang="ru-RU" sz="2000" dirty="0">
                        <a:solidFill>
                          <a:schemeClr val="tx1"/>
                        </a:solidFill>
                      </a:endParaRPr>
                    </a:p>
                  </a:txBody>
                  <a:tcPr/>
                </a:tc>
                <a:tc>
                  <a:txBody>
                    <a:bodyPr/>
                    <a:lstStyle/>
                    <a:p>
                      <a:pPr algn="ctr"/>
                      <a:r>
                        <a:rPr lang="ru-RU" sz="2000" dirty="0" smtClean="0">
                          <a:solidFill>
                            <a:schemeClr val="tx1"/>
                          </a:solidFill>
                        </a:rPr>
                        <a:t>2025 год</a:t>
                      </a:r>
                      <a:endParaRPr lang="ru-RU" sz="2000" dirty="0">
                        <a:solidFill>
                          <a:schemeClr val="tx1"/>
                        </a:solidFill>
                      </a:endParaRPr>
                    </a:p>
                  </a:txBody>
                  <a:tcPr/>
                </a:tc>
                <a:tc>
                  <a:txBody>
                    <a:bodyPr/>
                    <a:lstStyle/>
                    <a:p>
                      <a:pPr algn="ctr"/>
                      <a:r>
                        <a:rPr lang="ru-RU" sz="2000" dirty="0" smtClean="0">
                          <a:solidFill>
                            <a:schemeClr val="tx1"/>
                          </a:solidFill>
                        </a:rPr>
                        <a:t>2026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614 754,2</a:t>
                      </a:r>
                      <a:endParaRPr lang="ru-RU" sz="2000" dirty="0" smtClean="0"/>
                    </a:p>
                  </a:txBody>
                  <a:tcPr/>
                </a:tc>
                <a:tc>
                  <a:txBody>
                    <a:bodyPr/>
                    <a:lstStyle/>
                    <a:p>
                      <a:pPr algn="ctr"/>
                      <a:r>
                        <a:rPr lang="en-US" sz="2000" dirty="0" smtClean="0"/>
                        <a:t>720 207,4</a:t>
                      </a:r>
                      <a:endParaRPr lang="ru-RU" sz="2000" dirty="0"/>
                    </a:p>
                  </a:txBody>
                  <a:tcPr/>
                </a:tc>
                <a:tc>
                  <a:txBody>
                    <a:bodyPr/>
                    <a:lstStyle/>
                    <a:p>
                      <a:pPr algn="ctr"/>
                      <a:r>
                        <a:rPr lang="en-US" sz="2000" dirty="0" smtClean="0"/>
                        <a:t>735 358,7</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614 754,2</a:t>
                      </a:r>
                      <a:endParaRPr lang="ru-RU" sz="2000" dirty="0"/>
                    </a:p>
                  </a:txBody>
                  <a:tcPr/>
                </a:tc>
                <a:tc>
                  <a:txBody>
                    <a:bodyPr/>
                    <a:lstStyle/>
                    <a:p>
                      <a:pPr algn="ctr"/>
                      <a:r>
                        <a:rPr lang="en-US" sz="2000" dirty="0" smtClean="0"/>
                        <a:t>720 207,4</a:t>
                      </a:r>
                      <a:endParaRPr lang="ru-RU" sz="2000" dirty="0" smtClean="0"/>
                    </a:p>
                  </a:txBody>
                  <a:tcPr/>
                </a:tc>
                <a:tc>
                  <a:txBody>
                    <a:bodyPr/>
                    <a:lstStyle/>
                    <a:p>
                      <a:pPr algn="ctr"/>
                      <a:r>
                        <a:rPr lang="en-US" sz="2000" dirty="0" smtClean="0"/>
                        <a:t>734 894,3</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464,4</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470881622"/>
              </p:ext>
            </p:extLst>
          </p:nvPr>
        </p:nvGraphicFramePr>
        <p:xfrm>
          <a:off x="576263" y="1420813"/>
          <a:ext cx="8313737" cy="4416425"/>
        </p:xfrm>
        <a:graphic>
          <a:graphicData uri="http://schemas.openxmlformats.org/presentationml/2006/ole">
            <mc:AlternateContent xmlns:mc="http://schemas.openxmlformats.org/markup-compatibility/2006">
              <mc:Choice xmlns:v="urn:schemas-microsoft-com:vml" Requires="v">
                <p:oleObj spid="_x0000_s77505" name="Лист" r:id="rId4" imgW="7781925" imgH="4133850" progId="Excel.Sheet.8">
                  <p:embed/>
                </p:oleObj>
              </mc:Choice>
              <mc:Fallback>
                <p:oleObj name="Лист" r:id="rId4" imgW="7781925" imgH="4133850" progId="Excel.Sheet.8">
                  <p:embed/>
                  <p:pic>
                    <p:nvPicPr>
                      <p:cNvPr id="0" name="Picture 227"/>
                      <p:cNvPicPr>
                        <a:picLocks noGrp="1" noChangeAspect="1" noChangeArrowheads="1"/>
                      </p:cNvPicPr>
                      <p:nvPr/>
                    </p:nvPicPr>
                    <p:blipFill>
                      <a:blip r:embed="rId5"/>
                      <a:srcRect/>
                      <a:stretch>
                        <a:fillRect/>
                      </a:stretch>
                    </p:blipFill>
                    <p:spPr bwMode="auto">
                      <a:xfrm>
                        <a:off x="576263" y="1420813"/>
                        <a:ext cx="8313737" cy="441642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91238888"/>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829"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83659046"/>
              </p:ext>
            </p:extLst>
          </p:nvPr>
        </p:nvGraphicFramePr>
        <p:xfrm>
          <a:off x="325438" y="1204913"/>
          <a:ext cx="8707437" cy="4465637"/>
        </p:xfrm>
        <a:graphic>
          <a:graphicData uri="http://schemas.openxmlformats.org/presentationml/2006/ole">
            <mc:AlternateContent xmlns:mc="http://schemas.openxmlformats.org/markup-compatibility/2006">
              <mc:Choice xmlns:v="urn:schemas-microsoft-com:vml" Requires="v">
                <p:oleObj spid="_x0000_s141845"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325438" y="1204913"/>
                        <a:ext cx="8707437" cy="44656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2024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22457047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46 158</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28 102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4 567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5 532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3 378</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500 212,1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2024 - 2026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495 682,1</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a:t>
            </a:r>
            <a:r>
              <a:rPr lang="ru-RU" sz="2000" b="1" dirty="0" smtClean="0">
                <a:solidFill>
                  <a:srgbClr val="C00000"/>
                </a:solidFill>
                <a:latin typeface="Times New Roman" pitchFamily="18" charset="0"/>
                <a:cs typeface="Times New Roman" pitchFamily="18" charset="0"/>
              </a:rPr>
              <a:t>530,0</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411 344,4</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416 190,7</a:t>
            </a:r>
            <a:r>
              <a:rPr lang="en-US" sz="2000" b="1" dirty="0" smtClean="0">
                <a:solidFill>
                  <a:srgbClr val="C00000"/>
                </a:solidFill>
                <a:latin typeface="Times New Roman" pitchFamily="18" charset="0"/>
                <a:cs typeface="Times New Roman" pitchFamily="18" charset="0"/>
              </a:rPr>
              <a:t> </a:t>
            </a: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407 630,7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412 468,0</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3 713,7</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3 722,7</a:t>
            </a:r>
          </a:p>
          <a:p>
            <a:pPr algn="ctr"/>
            <a:r>
              <a:rPr lang="ru-RU" sz="1600" b="1" i="1"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388867015"/>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917,8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a:t>
                      </a:r>
                      <a:r>
                        <a:rPr lang="ru-RU" sz="1000" b="1" i="0" u="none" strike="noStrike" baseline="0" dirty="0" smtClean="0">
                          <a:solidFill>
                            <a:srgbClr val="000066"/>
                          </a:solidFill>
                          <a:latin typeface="Times New Roman" pitchFamily="18" charset="0"/>
                          <a:cs typeface="Times New Roman" pitchFamily="18" charset="0"/>
                        </a:rPr>
                        <a:t>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12 553,0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325 587,4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270 591,1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276</a:t>
                      </a:r>
                      <a:r>
                        <a:rPr lang="ru-RU" sz="1000" b="1" i="0" u="none" strike="noStrike" baseline="0" dirty="0" smtClean="0">
                          <a:solidFill>
                            <a:srgbClr val="000066"/>
                          </a:solidFill>
                          <a:latin typeface="Times New Roman" pitchFamily="18" charset="0"/>
                          <a:cs typeface="Times New Roman" pitchFamily="18" charset="0"/>
                        </a:rPr>
                        <a:t> 237,9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67 184,2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53 808,9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54 622,1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1 258,1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344,0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42 667,2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26 445,4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22 328,7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6 185,</a:t>
                      </a:r>
                      <a:r>
                        <a:rPr lang="ru-RU" sz="1000" b="1" i="0" u="none" strike="noStrike" dirty="0">
                          <a:solidFill>
                            <a:srgbClr val="000066"/>
                          </a:solidFill>
                          <a:latin typeface="Times New Roman" pitchFamily="18" charset="0"/>
                          <a:cs typeface="Times New Roman" pitchFamily="18" charset="0"/>
                        </a:rPr>
                        <a:t>8</a:t>
                      </a:r>
                      <a:endParaRPr lang="ru-RU" sz="1000" b="1" i="0" u="none" strike="noStrike" dirty="0" smtClean="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3 633,5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689,0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495 682,1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a:t>
                      </a:r>
                      <a:r>
                        <a:rPr lang="ru-RU" sz="1000" b="1" i="0" u="none" strike="noStrike" baseline="0" dirty="0" smtClean="0">
                          <a:solidFill>
                            <a:srgbClr val="000066"/>
                          </a:solidFill>
                          <a:latin typeface="Times New Roman" pitchFamily="18" charset="0"/>
                          <a:cs typeface="Times New Roman" pitchFamily="18" charset="0"/>
                        </a:rPr>
                        <a:t> 630,7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412 468,0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97041865"/>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917,8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792,8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799,7</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3742776763"/>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2024</a:t>
                      </a:r>
                      <a:endParaRPr lang="ru-RU" sz="1600" b="1" i="1" dirty="0"/>
                    </a:p>
                  </a:txBody>
                  <a:tcPr/>
                </a:tc>
                <a:tc>
                  <a:txBody>
                    <a:bodyPr/>
                    <a:lstStyle/>
                    <a:p>
                      <a:pPr algn="ctr"/>
                      <a:r>
                        <a:rPr lang="ru-RU" sz="1600" i="1" dirty="0" smtClean="0"/>
                        <a:t>2025</a:t>
                      </a:r>
                      <a:endParaRPr lang="ru-RU" sz="1600" i="1" dirty="0"/>
                    </a:p>
                  </a:txBody>
                  <a:tcPr/>
                </a:tc>
                <a:tc>
                  <a:txBody>
                    <a:bodyPr/>
                    <a:lstStyle/>
                    <a:p>
                      <a:pPr algn="ctr"/>
                      <a:r>
                        <a:rPr lang="ru-RU" sz="1600" i="1" dirty="0" smtClean="0"/>
                        <a:t>2026</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12 242,3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12 553,0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11 237,8</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10 747,3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11 037,8</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200,0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1 250,0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1 308,7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09688157"/>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3198238866"/>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377,4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1190,0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199,5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209,6</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147,4</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64438429"/>
              </p:ext>
            </p:extLst>
          </p:nvPr>
        </p:nvGraphicFramePr>
        <p:xfrm>
          <a:off x="699243" y="1134231"/>
          <a:ext cx="8174142" cy="5398770"/>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2024</a:t>
                      </a:r>
                      <a:endParaRPr lang="ru-RU" sz="1200" b="1" i="1" dirty="0"/>
                    </a:p>
                  </a:txBody>
                  <a:tcPr/>
                </a:tc>
                <a:tc>
                  <a:txBody>
                    <a:bodyPr/>
                    <a:lstStyle/>
                    <a:p>
                      <a:pPr algn="ctr"/>
                      <a:r>
                        <a:rPr lang="ru-RU" sz="1200" i="1" dirty="0" smtClean="0"/>
                        <a:t>2025</a:t>
                      </a:r>
                      <a:endParaRPr lang="ru-RU" sz="1200" i="1" dirty="0"/>
                    </a:p>
                  </a:txBody>
                  <a:tcPr/>
                </a:tc>
                <a:tc>
                  <a:txBody>
                    <a:bodyPr/>
                    <a:lstStyle/>
                    <a:p>
                      <a:pPr algn="ctr"/>
                      <a:r>
                        <a:rPr lang="ru-RU" sz="1200" i="1" dirty="0" smtClean="0"/>
                        <a:t>2026</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325 587,4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270 591,1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276 237,9</a:t>
                      </a:r>
                      <a:endParaRPr lang="ru-RU" sz="1200" b="1" i="1" dirty="0">
                        <a:solidFill>
                          <a:schemeClr val="accent1">
                            <a:lumMod val="25000"/>
                          </a:schemeClr>
                        </a:solidFill>
                      </a:endParaRPr>
                    </a:p>
                  </a:txBody>
                  <a:tcPr/>
                </a:tc>
              </a:tr>
              <a:tr h="1557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9 552,7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7 720,5</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1 254,9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1 312,7</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38 189,6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27 676,4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28 203,6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221 150,0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183 387,2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188 720,1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15 254,5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13 537,7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13 266,7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10 488,9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7 626,1</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354,0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354,0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120,0</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3 555,0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3 246,4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25 667,8</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22463768"/>
              </p:ext>
            </p:extLst>
          </p:nvPr>
        </p:nvGraphicFramePr>
        <p:xfrm>
          <a:off x="91784" y="1484784"/>
          <a:ext cx="8856984" cy="429387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67 184,2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53 808,9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54 622,1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2 688,0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2 400,9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2 545,0</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7 858,8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7 429,1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7 445,4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18 408,0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15 765,5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16 113,9</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28 089,3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18 426,6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18 731,0</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8 758,0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8 469,7</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1 382,1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1 317,1</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845038817"/>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111,2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02348850"/>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1 258,1</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1 212,1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65494428"/>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76,8</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56,8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2447349"/>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128,0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61530352"/>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9525976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122978022"/>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72856968"/>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42 667,2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35 774,0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8 624,6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6 207,0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34 038,9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29 563,3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6613919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468,3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01364275"/>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4 826,1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86144439"/>
              </p:ext>
            </p:extLst>
          </p:nvPr>
        </p:nvGraphicFramePr>
        <p:xfrm>
          <a:off x="467544" y="1916832"/>
          <a:ext cx="8462173" cy="3794611"/>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2024</a:t>
                      </a:r>
                      <a:endParaRPr lang="ru-RU" sz="1400" b="1" i="1" dirty="0"/>
                    </a:p>
                  </a:txBody>
                  <a:tcPr/>
                </a:tc>
                <a:tc>
                  <a:txBody>
                    <a:bodyPr/>
                    <a:lstStyle/>
                    <a:p>
                      <a:pPr algn="ctr"/>
                      <a:r>
                        <a:rPr lang="ru-RU" sz="1400" i="1" dirty="0" smtClean="0"/>
                        <a:t>2025</a:t>
                      </a:r>
                      <a:endParaRPr lang="ru-RU" sz="1400" i="1" dirty="0"/>
                    </a:p>
                  </a:txBody>
                  <a:tcPr/>
                </a:tc>
                <a:tc>
                  <a:txBody>
                    <a:bodyPr/>
                    <a:lstStyle/>
                    <a:p>
                      <a:pPr algn="ctr"/>
                      <a:r>
                        <a:rPr lang="ru-RU" sz="1400" i="1" dirty="0" smtClean="0"/>
                        <a:t>2026</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26 445,4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22 328,7</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18 411,3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15 983,2</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rgbClr val="000000"/>
                          </a:solidFill>
                          <a:latin typeface="Times New Roman" pitchFamily="18" charset="0"/>
                          <a:cs typeface="Times New Roman" pitchFamily="18" charset="0"/>
                        </a:rPr>
                        <a:t> Комплекс процессных мероприятий </a:t>
                      </a:r>
                      <a:r>
                        <a:rPr lang="ru-RU" sz="1400" b="0" i="0" u="none" strike="noStrike" dirty="0" smtClean="0">
                          <a:solidFill>
                            <a:srgbClr val="000000"/>
                          </a:solidFill>
                          <a:latin typeface="Times New Roman" pitchFamily="18" charset="0"/>
                          <a:cs typeface="Times New Roman" pitchFamily="18" charset="0"/>
                        </a:rPr>
                        <a:t>"Обеспечение деятельности заместителей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4 012,1</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2 333,4</a:t>
                      </a: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400" b="0" i="0" u="none" strike="noStrike" dirty="0" smtClean="0">
                          <a:solidFill>
                            <a:schemeClr val="accent1">
                              <a:lumMod val="25000"/>
                            </a:schemeClr>
                          </a:solidFill>
                          <a:latin typeface="Times New Roman" pitchFamily="18" charset="0"/>
                          <a:cs typeface="Times New Roman" pitchFamily="18" charset="0"/>
                        </a:rPr>
                        <a:t>«Организация и проведение выборов»</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1 688,6</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370354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r>
                        <a:rPr lang="ru-RU" sz="1800" b="1" i="1" u="none" strike="noStrike"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12735661"/>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a:t>
                      </a:r>
                      <a:r>
                        <a:rPr lang="ru-RU" sz="1800" b="0" i="0" u="none" strike="noStrike" dirty="0" smtClean="0">
                          <a:solidFill>
                            <a:schemeClr val="accent1">
                              <a:lumMod val="25000"/>
                            </a:schemeClr>
                          </a:solidFill>
                          <a:latin typeface="Times New Roman" pitchFamily="18" charset="0"/>
                          <a:cs typeface="Times New Roman" pitchFamily="18" charset="0"/>
                        </a:rPr>
                        <a:t>«Повышение эффективности управления муниципальным имуществом муниципального образования "Демидовский район"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6072032"/>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7 782,5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596,7</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6 185,8</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33952445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400" b="1" i="1" dirty="0" smtClean="0">
                          <a:solidFill>
                            <a:schemeClr val="accent1">
                              <a:lumMod val="25000"/>
                            </a:schemeClr>
                          </a:solidFill>
                          <a:latin typeface="Times New Roman" pitchFamily="18" charset="0"/>
                          <a:cs typeface="Times New Roman" pitchFamily="18" charset="0"/>
                        </a:rPr>
                        <a:t>ВСЕГО</a:t>
                      </a:r>
                      <a:endParaRPr lang="ru-RU" sz="14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3 633,5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3 498,2</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2 328,7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2 193,4</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Комплекс процессных мероприятий </a:t>
                      </a:r>
                      <a:r>
                        <a:rPr lang="ru-RU" b="0" i="0" dirty="0" smtClean="0">
                          <a:solidFill>
                            <a:schemeClr val="accent1">
                              <a:lumMod val="25000"/>
                            </a:schemeClr>
                          </a:solidFill>
                          <a:latin typeface="Times New Roman" pitchFamily="18" charset="0"/>
                          <a:cs typeface="Times New Roman" pitchFamily="18" charset="0"/>
                        </a:rPr>
                        <a:t>«Обеспечение деятельности заместителя Главы муниципального образования "Демидовский район" Смоленской области - начальника Отдела»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1 304,8</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1472355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689,0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950,0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446004679"/>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2024</a:t>
                      </a:r>
                      <a:endParaRPr lang="ru-RU" b="1" i="1" dirty="0"/>
                    </a:p>
                  </a:txBody>
                  <a:tcPr/>
                </a:tc>
                <a:tc>
                  <a:txBody>
                    <a:bodyPr/>
                    <a:lstStyle/>
                    <a:p>
                      <a:pPr algn="ctr"/>
                      <a:r>
                        <a:rPr lang="ru-RU" i="1" dirty="0" smtClean="0"/>
                        <a:t>2025</a:t>
                      </a:r>
                      <a:endParaRPr lang="ru-RU" i="1" dirty="0"/>
                    </a:p>
                  </a:txBody>
                  <a:tcPr/>
                </a:tc>
                <a:tc>
                  <a:txBody>
                    <a:bodyPr/>
                    <a:lstStyle/>
                    <a:p>
                      <a:pPr algn="ctr"/>
                      <a:r>
                        <a:rPr lang="ru-RU" i="1" dirty="0" smtClean="0"/>
                        <a:t>2026</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77,4</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15 жилых помещения на сумму 14 439,0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noProof="0" dirty="0" smtClean="0">
                <a:solidFill>
                  <a:schemeClr val="accent5">
                    <a:lumMod val="50000"/>
                  </a:schemeClr>
                </a:solidFill>
                <a:cs typeface="Times New Roman" pitchFamily="18" charset="0"/>
              </a:rPr>
              <a:t>14</a:t>
            </a:r>
            <a:r>
              <a:rPr lang="ru-RU" sz="1800" kern="0" dirty="0" smtClean="0">
                <a:solidFill>
                  <a:schemeClr val="accent5">
                    <a:lumMod val="50000"/>
                  </a:schemeClr>
                </a:solidFill>
                <a:cs typeface="Times New Roman" pitchFamily="18" charset="0"/>
              </a:rPr>
              <a:t> 439,0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14 439,0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14 439,0</a:t>
            </a:r>
            <a:r>
              <a:rPr lang="en-US" sz="1800" kern="0" dirty="0" smtClean="0">
                <a:solidFill>
                  <a:schemeClr val="accent5">
                    <a:lumMod val="50000"/>
                  </a:schemeClr>
                </a:solidFill>
              </a:rPr>
              <a:t>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–15 жилых помещений </a:t>
            </a:r>
            <a:r>
              <a:rPr lang="ru-RU" sz="1800" kern="0" dirty="0"/>
              <a:t>на сумму </a:t>
            </a:r>
            <a:r>
              <a:rPr lang="ru-RU" sz="1800" kern="0" dirty="0" smtClean="0"/>
              <a:t>14 439,0</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14 439</a:t>
            </a:r>
            <a:r>
              <a:rPr lang="en-US" sz="1800" kern="0" dirty="0" smtClean="0">
                <a:solidFill>
                  <a:schemeClr val="accent5">
                    <a:lumMod val="50000"/>
                  </a:schemeClr>
                </a:solidFill>
              </a:rPr>
              <a:t>,0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6345188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9 552 661,63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1 822 096,50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7 714 973,50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15 591,63</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627170" y="5044163"/>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9" name="Таблица 8"/>
          <p:cNvGraphicFramePr>
            <a:graphicFrameLocks noGrp="1"/>
          </p:cNvGraphicFramePr>
          <p:nvPr>
            <p:extLst>
              <p:ext uri="{D42A27DB-BD31-4B8C-83A1-F6EECF244321}">
                <p14:modId xmlns:p14="http://schemas.microsoft.com/office/powerpoint/2010/main" val="302229183"/>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98706"/>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7 356 634,97</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2 089 834,92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5 251 568,08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15 231,97</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4</a:t>
            </a:r>
            <a:r>
              <a:rPr lang="ru-RU" sz="1800" b="1" dirty="0" smtClean="0">
                <a:solidFill>
                  <a:schemeClr val="hlink"/>
                </a:solidFill>
              </a:rPr>
              <a:t> по 202</a:t>
            </a:r>
            <a:r>
              <a:rPr lang="en-US" sz="1800" b="1" dirty="0" smtClean="0">
                <a:solidFill>
                  <a:schemeClr val="hlink"/>
                </a:solidFill>
              </a:rPr>
              <a:t>6</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542825795"/>
              </p:ext>
            </p:extLst>
          </p:nvPr>
        </p:nvGraphicFramePr>
        <p:xfrm>
          <a:off x="395289" y="1484784"/>
          <a:ext cx="8425184" cy="4536504"/>
        </p:xfrm>
        <a:graphic>
          <a:graphicData uri="http://schemas.openxmlformats.org/presentationml/2006/ole">
            <mc:AlternateContent xmlns:mc="http://schemas.openxmlformats.org/markup-compatibility/2006">
              <mc:Choice xmlns:v="urn:schemas-microsoft-com:vml" Requires="v">
                <p:oleObj spid="_x0000_s123538" name="Лист" r:id="rId4" imgW="9648825" imgH="4714875" progId="Excel.Sheet.8">
                  <p:embed/>
                </p:oleObj>
              </mc:Choice>
              <mc:Fallback>
                <p:oleObj name="Лист" r:id="rId4" imgW="9648825" imgH="4714875" progId="Excel.Sheet.8">
                  <p:embed/>
                  <p:pic>
                    <p:nvPicPr>
                      <p:cNvPr id="0" name="Picture 189"/>
                      <p:cNvPicPr>
                        <a:picLocks noGrp="1" noChangeAspect="1" noChangeArrowheads="1"/>
                      </p:cNvPicPr>
                      <p:nvPr/>
                    </p:nvPicPr>
                    <p:blipFill>
                      <a:blip r:embed="rId5"/>
                      <a:srcRect/>
                      <a:stretch>
                        <a:fillRect/>
                      </a:stretch>
                    </p:blipFill>
                    <p:spPr bwMode="auto">
                      <a:xfrm>
                        <a:off x="395289" y="1484784"/>
                        <a:ext cx="8425184" cy="4536504"/>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19 063,6</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14 172,5</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891,1</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14 451,4</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14 282,0</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14 179,4</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14 182,0</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272,0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24231228"/>
              </p:ext>
            </p:extLst>
          </p:nvPr>
        </p:nvGraphicFramePr>
        <p:xfrm>
          <a:off x="253622" y="1052736"/>
          <a:ext cx="8678201" cy="554422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Ежемесячная</a:t>
                      </a:r>
                      <a:r>
                        <a:rPr lang="ru-RU" sz="1200" baseline="0" dirty="0" smtClean="0">
                          <a:latin typeface="Times New Roman" pitchFamily="18" charset="0"/>
                          <a:cs typeface="Times New Roman" pitchFamily="18" charset="0"/>
                        </a:rPr>
                        <a:t> денежная выплата, назначаемая студентам, осуществляющих образовательную деятельность по образовательным программам высшего образования, обучающимся по очной форме обучения и заключившим договор о целевом обучении с органом местного управления муниципальных образований Смоленской области</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7 134,</a:t>
                      </a:r>
                      <a:r>
                        <a:rPr lang="ru-RU" sz="1200" b="1" i="0" u="none" strike="noStrike" dirty="0" smtClean="0">
                          <a:solidFill>
                            <a:srgbClr val="000000"/>
                          </a:solidFill>
                          <a:latin typeface="Times New Roman" pitchFamily="18" charset="0"/>
                          <a:cs typeface="Times New Roman" pitchFamily="18" charset="0"/>
                        </a:rPr>
                        <a:t>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a:t>
                      </a:r>
                      <a:r>
                        <a:rPr lang="ru-RU" sz="1200" b="1" i="0" u="none" strike="noStrike" dirty="0" smtClean="0">
                          <a:solidFill>
                            <a:srgbClr val="000000"/>
                          </a:solidFill>
                          <a:latin typeface="Times New Roman" pitchFamily="18" charset="0"/>
                          <a:cs typeface="Times New Roman" pitchFamily="18" charset="0"/>
                        </a:rPr>
                        <a:t>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832,5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19 937,7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914,6</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921</a:t>
                      </a:r>
                      <a:r>
                        <a:rPr lang="en-US" sz="1200" b="1" i="0" u="sng" strike="noStrike" dirty="0" smtClean="0">
                          <a:solidFill>
                            <a:srgbClr val="000000"/>
                          </a:solidFill>
                          <a:latin typeface="Times New Roman" pitchFamily="18" charset="0"/>
                          <a:cs typeface="Times New Roman" pitchFamily="18" charset="0"/>
                        </a:rPr>
                        <a:t>,</a:t>
                      </a:r>
                      <a:r>
                        <a:rPr lang="ru-RU" sz="1200" b="1" i="0" u="sng" strike="noStrike" dirty="0" smtClean="0">
                          <a:solidFill>
                            <a:srgbClr val="000000"/>
                          </a:solidFill>
                          <a:latin typeface="Times New Roman" pitchFamily="18" charset="0"/>
                          <a:cs typeface="Times New Roman" pitchFamily="18" charset="0"/>
                        </a:rPr>
                        <a:t>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44640153"/>
              </p:ext>
            </p:extLst>
          </p:nvPr>
        </p:nvGraphicFramePr>
        <p:xfrm>
          <a:off x="285720" y="1412776"/>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293752">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11 037,8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34247</TotalTime>
  <Words>9149</Words>
  <Application>Microsoft Office PowerPoint</Application>
  <PresentationFormat>Экран (4:3)</PresentationFormat>
  <Paragraphs>1483</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95</vt:i4>
      </vt:variant>
    </vt:vector>
  </HeadingPairs>
  <TitlesOfParts>
    <vt:vector size="9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 </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2024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2279</cp:revision>
  <cp:lastPrinted>2023-11-23T06:05:24Z</cp:lastPrinted>
  <dcterms:modified xsi:type="dcterms:W3CDTF">2024-12-16T11:38:14Z</dcterms:modified>
</cp:coreProperties>
</file>