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5"/>
  </p:notesMasterIdLst>
  <p:sldIdLst>
    <p:sldId id="625" r:id="rId4"/>
    <p:sldId id="760" r:id="rId5"/>
    <p:sldId id="759" r:id="rId6"/>
    <p:sldId id="772" r:id="rId7"/>
    <p:sldId id="762" r:id="rId8"/>
    <p:sldId id="763" r:id="rId9"/>
    <p:sldId id="626" r:id="rId10"/>
    <p:sldId id="630" r:id="rId11"/>
    <p:sldId id="764" r:id="rId12"/>
    <p:sldId id="765" r:id="rId13"/>
    <p:sldId id="651" r:id="rId14"/>
    <p:sldId id="766" r:id="rId15"/>
    <p:sldId id="652" r:id="rId16"/>
    <p:sldId id="767" r:id="rId17"/>
    <p:sldId id="768" r:id="rId18"/>
    <p:sldId id="769" r:id="rId19"/>
    <p:sldId id="629" r:id="rId20"/>
    <p:sldId id="653" r:id="rId21"/>
    <p:sldId id="632" r:id="rId22"/>
    <p:sldId id="770" r:id="rId23"/>
    <p:sldId id="655" r:id="rId24"/>
    <p:sldId id="656" r:id="rId25"/>
    <p:sldId id="784" r:id="rId26"/>
    <p:sldId id="623" r:id="rId27"/>
    <p:sldId id="677" r:id="rId28"/>
    <p:sldId id="751" r:id="rId29"/>
    <p:sldId id="624" r:id="rId30"/>
    <p:sldId id="621" r:id="rId31"/>
    <p:sldId id="672" r:id="rId32"/>
    <p:sldId id="742" r:id="rId33"/>
    <p:sldId id="657" r:id="rId34"/>
    <p:sldId id="771" r:id="rId35"/>
    <p:sldId id="671" r:id="rId36"/>
    <p:sldId id="783" r:id="rId37"/>
    <p:sldId id="636" r:id="rId38"/>
    <p:sldId id="637" r:id="rId39"/>
    <p:sldId id="638" r:id="rId40"/>
    <p:sldId id="696" r:id="rId41"/>
    <p:sldId id="697" r:id="rId42"/>
    <p:sldId id="641" r:id="rId43"/>
    <p:sldId id="642" r:id="rId44"/>
    <p:sldId id="753" r:id="rId45"/>
    <p:sldId id="686" r:id="rId46"/>
    <p:sldId id="643" r:id="rId47"/>
    <p:sldId id="654" r:id="rId48"/>
    <p:sldId id="645" r:id="rId49"/>
    <p:sldId id="646" r:id="rId50"/>
    <p:sldId id="695" r:id="rId51"/>
    <p:sldId id="692" r:id="rId52"/>
    <p:sldId id="649" r:id="rId53"/>
    <p:sldId id="736" r:id="rId54"/>
    <p:sldId id="737" r:id="rId55"/>
    <p:sldId id="688" r:id="rId56"/>
    <p:sldId id="682" r:id="rId57"/>
    <p:sldId id="773" r:id="rId58"/>
    <p:sldId id="676" r:id="rId59"/>
    <p:sldId id="680" r:id="rId60"/>
    <p:sldId id="698" r:id="rId61"/>
    <p:sldId id="739" r:id="rId62"/>
    <p:sldId id="700" r:id="rId63"/>
    <p:sldId id="702" r:id="rId64"/>
    <p:sldId id="704" r:id="rId65"/>
    <p:sldId id="706" r:id="rId66"/>
    <p:sldId id="708" r:id="rId67"/>
    <p:sldId id="710" r:id="rId68"/>
    <p:sldId id="712" r:id="rId69"/>
    <p:sldId id="749" r:id="rId70"/>
    <p:sldId id="714" r:id="rId71"/>
    <p:sldId id="716" r:id="rId72"/>
    <p:sldId id="718" r:id="rId73"/>
    <p:sldId id="720" r:id="rId74"/>
    <p:sldId id="722" r:id="rId75"/>
    <p:sldId id="724" r:id="rId76"/>
    <p:sldId id="726" r:id="rId77"/>
    <p:sldId id="728" r:id="rId78"/>
    <p:sldId id="730" r:id="rId79"/>
    <p:sldId id="756" r:id="rId80"/>
    <p:sldId id="732" r:id="rId81"/>
    <p:sldId id="748" r:id="rId82"/>
    <p:sldId id="738" r:id="rId83"/>
    <p:sldId id="690" r:id="rId84"/>
    <p:sldId id="754" r:id="rId85"/>
    <p:sldId id="755" r:id="rId86"/>
    <p:sldId id="774" r:id="rId87"/>
    <p:sldId id="775" r:id="rId88"/>
    <p:sldId id="776" r:id="rId89"/>
    <p:sldId id="779" r:id="rId90"/>
    <p:sldId id="658" r:id="rId91"/>
    <p:sldId id="782" r:id="rId92"/>
    <p:sldId id="778" r:id="rId93"/>
    <p:sldId id="780" r:id="rId94"/>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0C0C0"/>
    <a:srgbClr val="00FFCC"/>
    <a:srgbClr val="7D5CDA"/>
    <a:srgbClr val="9276E0"/>
    <a:srgbClr val="EFAFD5"/>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7558" autoAdjust="0"/>
  </p:normalViewPr>
  <p:slideViewPr>
    <p:cSldViewPr>
      <p:cViewPr>
        <p:scale>
          <a:sx n="100" d="100"/>
          <a:sy n="100" d="100"/>
        </p:scale>
        <p:origin x="672" y="-312"/>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openxmlformats.org/officeDocument/2006/relationships/image" Target="../media/image60.jpeg"/><Relationship Id="rId1" Type="http://schemas.openxmlformats.org/officeDocument/2006/relationships/image" Target="../media/image59.jpeg"/></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image" Target="../media/image64.jpeg"/></Relationships>
</file>

<file path=ppt/charts/_rels/chart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6.jpeg"/><Relationship Id="rId1" Type="http://schemas.openxmlformats.org/officeDocument/2006/relationships/image" Target="../media/image64.jpeg"/><Relationship Id="rId4"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2022г.Отчет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676.9</c:v>
                </c:pt>
                <c:pt idx="1">
                  <c:v>599.70000000000005</c:v>
                </c:pt>
                <c:pt idx="2">
                  <c:v>163.6</c:v>
                </c:pt>
              </c:numCache>
            </c:numRef>
          </c:val>
        </c:ser>
        <c:ser>
          <c:idx val="1"/>
          <c:order val="1"/>
          <c:tx>
            <c:strRef>
              <c:f>Лист1!$C$1</c:f>
              <c:strCache>
                <c:ptCount val="1"/>
                <c:pt idx="0">
                  <c:v>2023г.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703.9</c:v>
                </c:pt>
                <c:pt idx="1">
                  <c:v>540.6</c:v>
                </c:pt>
                <c:pt idx="2">
                  <c:v>86.8</c:v>
                </c:pt>
              </c:numCache>
            </c:numRef>
          </c:val>
        </c:ser>
        <c:ser>
          <c:idx val="2"/>
          <c:order val="2"/>
          <c:tx>
            <c:strRef>
              <c:f>Лист1!$D$1</c:f>
              <c:strCache>
                <c:ptCount val="1"/>
                <c:pt idx="0">
                  <c:v>2024г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732</c:v>
                </c:pt>
                <c:pt idx="1">
                  <c:v>556.29999999999995</c:v>
                </c:pt>
                <c:pt idx="2">
                  <c:v>60.1</c:v>
                </c:pt>
              </c:numCache>
            </c:numRef>
          </c:val>
        </c:ser>
        <c:ser>
          <c:idx val="3"/>
          <c:order val="3"/>
          <c:tx>
            <c:strRef>
              <c:f>Лист1!$E$1</c:f>
              <c:strCache>
                <c:ptCount val="1"/>
                <c:pt idx="0">
                  <c:v>2025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761.3</c:v>
                </c:pt>
                <c:pt idx="1">
                  <c:v>571.9</c:v>
                </c:pt>
                <c:pt idx="2" formatCode="General">
                  <c:v>69.8</c:v>
                </c:pt>
              </c:numCache>
            </c:numRef>
          </c:val>
        </c:ser>
        <c:ser>
          <c:idx val="4"/>
          <c:order val="4"/>
          <c:tx>
            <c:strRef>
              <c:f>Лист1!$F$1</c:f>
              <c:strCache>
                <c:ptCount val="1"/>
                <c:pt idx="0">
                  <c:v>2026 г.План</c:v>
                </c:pt>
              </c:strCache>
            </c:strRef>
          </c:tx>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791.8</c:v>
                </c:pt>
                <c:pt idx="1">
                  <c:v>587.29999999999995</c:v>
                </c:pt>
                <c:pt idx="2" formatCode="General">
                  <c:v>70.3</c:v>
                </c:pt>
              </c:numCache>
            </c:numRef>
          </c:val>
        </c:ser>
        <c:dLbls>
          <c:showLegendKey val="0"/>
          <c:showVal val="1"/>
          <c:showCatName val="0"/>
          <c:showSerName val="0"/>
          <c:showPercent val="0"/>
          <c:showBubbleSize val="0"/>
        </c:dLbls>
        <c:gapWidth val="75"/>
        <c:axId val="215750912"/>
        <c:axId val="215777280"/>
      </c:barChart>
      <c:catAx>
        <c:axId val="215750912"/>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215777280"/>
        <c:crosses val="autoZero"/>
        <c:auto val="1"/>
        <c:lblAlgn val="ctr"/>
        <c:lblOffset val="100"/>
        <c:noMultiLvlLbl val="0"/>
      </c:catAx>
      <c:valAx>
        <c:axId val="215777280"/>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215750912"/>
        <c:crosses val="autoZero"/>
        <c:crossBetween val="between"/>
      </c:valAx>
      <c:spPr>
        <a:noFill/>
        <a:ln w="25504">
          <a:noFill/>
        </a:ln>
      </c:spPr>
    </c:plotArea>
    <c:legend>
      <c:legendPos val="b"/>
      <c:layout>
        <c:manualLayout>
          <c:xMode val="edge"/>
          <c:yMode val="edge"/>
          <c:x val="0.17317591233299229"/>
          <c:y val="0.94080386630637958"/>
          <c:w val="0.66068680398001101"/>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041862173134565"/>
          <c:y val="0.19852728171451525"/>
          <c:w val="0.8585576819840296"/>
          <c:h val="0.71624409448818893"/>
        </c:manualLayout>
      </c:layout>
      <c:bar3DChart>
        <c:barDir val="col"/>
        <c:grouping val="clustered"/>
        <c:varyColors val="0"/>
        <c:ser>
          <c:idx val="0"/>
          <c:order val="0"/>
          <c:tx>
            <c:strRef>
              <c:f>Лист1!$B$1</c:f>
              <c:strCache>
                <c:ptCount val="1"/>
                <c:pt idx="0">
                  <c:v>Доходы</c:v>
                </c:pt>
              </c:strCache>
            </c:strRef>
          </c:tx>
          <c:spPr>
            <a:solidFill>
              <a:srgbClr val="000066"/>
            </a:solidFill>
          </c:spPr>
          <c:invertIfNegative val="0"/>
          <c:dLbls>
            <c:dLbl>
              <c:idx val="0"/>
              <c:layout>
                <c:manualLayout>
                  <c:x val="-1.473103735617085E-3"/>
                  <c:y val="-3.4191660680882502E-2"/>
                </c:manualLayout>
              </c:layout>
              <c:tx>
                <c:rich>
                  <a:bodyPr/>
                  <a:lstStyle/>
                  <a:p>
                    <a:r>
                      <a:rPr lang="en-US" sz="1000" u="sng" baseline="0" dirty="0">
                        <a:solidFill>
                          <a:srgbClr val="000066"/>
                        </a:solidFill>
                        <a:uFill>
                          <a:solidFill>
                            <a:srgbClr val="000066"/>
                          </a:solidFill>
                        </a:uFill>
                      </a:rPr>
                      <a:t>323 855,60</a:t>
                    </a:r>
                    <a:endParaRPr lang="en-US" sz="800" dirty="0">
                      <a:solidFill>
                        <a:srgbClr val="000066"/>
                      </a:solidFill>
                    </a:endParaRPr>
                  </a:p>
                </c:rich>
              </c:tx>
              <c:showLegendKey val="0"/>
              <c:showVal val="1"/>
              <c:showCatName val="0"/>
              <c:showSerName val="0"/>
              <c:showPercent val="0"/>
              <c:showBubbleSize val="0"/>
            </c:dLbl>
            <c:numFmt formatCode="#,##0.00" sourceLinked="0"/>
            <c:txPr>
              <a:bodyPr rot="0"/>
              <a:lstStyle/>
              <a:p>
                <a:pPr>
                  <a:defRPr sz="1000" u="sng" baseline="0">
                    <a:uFill>
                      <a:solidFill>
                        <a:srgbClr val="000066"/>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Лист1!$B$2:$B$10</c:f>
              <c:numCache>
                <c:formatCode>General</c:formatCode>
                <c:ptCount val="9"/>
                <c:pt idx="0">
                  <c:v>323855.59999999998</c:v>
                </c:pt>
                <c:pt idx="1">
                  <c:v>337786.9</c:v>
                </c:pt>
                <c:pt idx="2">
                  <c:v>363998.7</c:v>
                </c:pt>
                <c:pt idx="3">
                  <c:v>279157.3</c:v>
                </c:pt>
                <c:pt idx="4">
                  <c:v>440339</c:v>
                </c:pt>
                <c:pt idx="5">
                  <c:v>434183.1</c:v>
                </c:pt>
                <c:pt idx="6">
                  <c:v>504330.4</c:v>
                </c:pt>
                <c:pt idx="7">
                  <c:v>415045.4</c:v>
                </c:pt>
                <c:pt idx="8">
                  <c:v>448761.2</c:v>
                </c:pt>
              </c:numCache>
            </c:numRef>
          </c:val>
        </c:ser>
        <c:ser>
          <c:idx val="1"/>
          <c:order val="1"/>
          <c:tx>
            <c:strRef>
              <c:f>Лист1!$C$1</c:f>
              <c:strCache>
                <c:ptCount val="1"/>
                <c:pt idx="0">
                  <c:v>Расходы</c:v>
                </c:pt>
              </c:strCache>
            </c:strRef>
          </c:tx>
          <c:spPr>
            <a:solidFill>
              <a:srgbClr val="C00000"/>
            </a:solidFill>
          </c:spPr>
          <c:invertIfNegative val="0"/>
          <c:dLbls>
            <c:dLbl>
              <c:idx val="0"/>
              <c:layout>
                <c:manualLayout>
                  <c:x val="-5.8924149424683398E-3"/>
                  <c:y val="-8.5479151702206255E-2"/>
                </c:manualLayout>
              </c:layout>
              <c:tx>
                <c:rich>
                  <a:bodyPr/>
                  <a:lstStyle/>
                  <a:p>
                    <a:r>
                      <a:rPr lang="en-US" sz="1000" u="sng" baseline="0" dirty="0">
                        <a:solidFill>
                          <a:srgbClr val="FF0000"/>
                        </a:solidFill>
                        <a:uFill>
                          <a:solidFill>
                            <a:srgbClr val="FF0000"/>
                          </a:solidFill>
                        </a:uFill>
                      </a:rPr>
                      <a:t>322242,3</a:t>
                    </a:r>
                    <a:endParaRPr lang="en-US" sz="1000" dirty="0">
                      <a:solidFill>
                        <a:srgbClr val="FF0000"/>
                      </a:solidFill>
                    </a:endParaRPr>
                  </a:p>
                </c:rich>
              </c:tx>
              <c:showLegendKey val="0"/>
              <c:showVal val="1"/>
              <c:showCatName val="0"/>
              <c:showSerName val="0"/>
              <c:showPercent val="0"/>
              <c:showBubbleSize val="0"/>
            </c:dLbl>
            <c:dLbl>
              <c:idx val="1"/>
              <c:layout>
                <c:manualLayout>
                  <c:x val="-7.3655186780854243E-3"/>
                  <c:y val="-5.4706657089411997E-2"/>
                </c:manualLayout>
              </c:layout>
              <c:showLegendKey val="0"/>
              <c:showVal val="1"/>
              <c:showCatName val="0"/>
              <c:showSerName val="0"/>
              <c:showPercent val="0"/>
              <c:showBubbleSize val="0"/>
            </c:dLbl>
            <c:dLbl>
              <c:idx val="2"/>
              <c:layout>
                <c:manualLayout>
                  <c:x val="0"/>
                  <c:y val="-6.1544989225588528E-2"/>
                </c:manualLayout>
              </c:layout>
              <c:showLegendKey val="0"/>
              <c:showVal val="1"/>
              <c:showCatName val="0"/>
              <c:showSerName val="0"/>
              <c:showPercent val="0"/>
              <c:showBubbleSize val="0"/>
            </c:dLbl>
            <c:dLbl>
              <c:idx val="4"/>
              <c:layout>
                <c:manualLayout>
                  <c:x val="-2.9462074712341699E-3"/>
                  <c:y val="-6.1544989225588466E-2"/>
                </c:manualLayout>
              </c:layout>
              <c:showLegendKey val="0"/>
              <c:showVal val="1"/>
              <c:showCatName val="0"/>
              <c:showSerName val="0"/>
              <c:showPercent val="0"/>
              <c:showBubbleSize val="0"/>
            </c:dLbl>
            <c:dLbl>
              <c:idx val="5"/>
              <c:layout>
                <c:manualLayout>
                  <c:x val="5.5977941953449226E-2"/>
                  <c:y val="-3.077249461279425E-2"/>
                </c:manualLayout>
              </c:layout>
              <c:showLegendKey val="0"/>
              <c:showVal val="1"/>
              <c:showCatName val="0"/>
              <c:showSerName val="0"/>
              <c:showPercent val="0"/>
              <c:showBubbleSize val="0"/>
            </c:dLbl>
            <c:numFmt formatCode="#,##0.00" sourceLinked="0"/>
            <c:txPr>
              <a:bodyPr/>
              <a:lstStyle/>
              <a:p>
                <a:pPr>
                  <a:defRPr sz="1000" u="sng" baseline="0">
                    <a:solidFill>
                      <a:srgbClr val="FF0000"/>
                    </a:solidFill>
                    <a:uFill>
                      <a:solidFill>
                        <a:srgbClr val="FF0000"/>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Лист1!$C$2:$C$10</c:f>
              <c:numCache>
                <c:formatCode>General</c:formatCode>
                <c:ptCount val="9"/>
                <c:pt idx="0">
                  <c:v>322242.3</c:v>
                </c:pt>
                <c:pt idx="1">
                  <c:v>333944.09999999998</c:v>
                </c:pt>
                <c:pt idx="2">
                  <c:v>362888.2</c:v>
                </c:pt>
                <c:pt idx="3">
                  <c:v>383109.5</c:v>
                </c:pt>
                <c:pt idx="4">
                  <c:v>434918.5</c:v>
                </c:pt>
                <c:pt idx="5">
                  <c:v>443392.1</c:v>
                </c:pt>
                <c:pt idx="6">
                  <c:v>504330.4</c:v>
                </c:pt>
                <c:pt idx="7">
                  <c:v>415045.4</c:v>
                </c:pt>
                <c:pt idx="8">
                  <c:v>448433.8</c:v>
                </c:pt>
              </c:numCache>
            </c:numRef>
          </c:val>
        </c:ser>
        <c:ser>
          <c:idx val="2"/>
          <c:order val="2"/>
          <c:tx>
            <c:strRef>
              <c:f>Лист1!$D$1</c:f>
              <c:strCache>
                <c:ptCount val="1"/>
                <c:pt idx="0">
                  <c:v>Дефицит (-)/ Профицит (+)</c:v>
                </c:pt>
              </c:strCache>
            </c:strRef>
          </c:tx>
          <c:spPr>
            <a:solidFill>
              <a:srgbClr val="00FFCC"/>
            </a:solidFill>
          </c:spPr>
          <c:invertIfNegative val="0"/>
          <c:dLbls>
            <c:dLbl>
              <c:idx val="0"/>
              <c:layout>
                <c:manualLayout>
                  <c:x val="2.0623452298639215E-2"/>
                  <c:y val="-1.3676664272352999E-2"/>
                </c:manualLayout>
              </c:layout>
              <c:showLegendKey val="0"/>
              <c:showVal val="1"/>
              <c:showCatName val="0"/>
              <c:showSerName val="0"/>
              <c:showPercent val="0"/>
              <c:showBubbleSize val="0"/>
            </c:dLbl>
            <c:dLbl>
              <c:idx val="1"/>
              <c:layout>
                <c:manualLayout>
                  <c:x val="1.3257933620553764E-2"/>
                  <c:y val="-1.3676664272352999E-2"/>
                </c:manualLayout>
              </c:layout>
              <c:tx>
                <c:rich>
                  <a:bodyPr/>
                  <a:lstStyle/>
                  <a:p>
                    <a:r>
                      <a:rPr lang="en-US" b="0" i="0" baseline="0" dirty="0">
                        <a:solidFill>
                          <a:schemeClr val="tx2"/>
                        </a:solidFill>
                      </a:rPr>
                      <a:t>2842,8</a:t>
                    </a:r>
                    <a:endParaRPr lang="en-US" baseline="0" dirty="0">
                      <a:solidFill>
                        <a:schemeClr val="tx2"/>
                      </a:solidFill>
                    </a:endParaRPr>
                  </a:p>
                </c:rich>
              </c:tx>
              <c:showLegendKey val="0"/>
              <c:showVal val="1"/>
              <c:showCatName val="0"/>
              <c:showSerName val="0"/>
              <c:showPercent val="0"/>
              <c:showBubbleSize val="0"/>
            </c:dLbl>
            <c:dLbl>
              <c:idx val="2"/>
              <c:layout>
                <c:manualLayout>
                  <c:x val="2.1511734001593563E-2"/>
                  <c:y val="-1.7095830340441251E-2"/>
                </c:manualLayout>
              </c:layout>
              <c:showLegendKey val="0"/>
              <c:showVal val="1"/>
              <c:showCatName val="0"/>
              <c:showSerName val="0"/>
              <c:showPercent val="0"/>
              <c:showBubbleSize val="0"/>
            </c:dLbl>
            <c:dLbl>
              <c:idx val="3"/>
              <c:layout>
                <c:manualLayout>
                  <c:x val="1.1472924800849899E-2"/>
                  <c:y val="0"/>
                </c:manualLayout>
              </c:layout>
              <c:showLegendKey val="0"/>
              <c:showVal val="1"/>
              <c:showCatName val="0"/>
              <c:showSerName val="0"/>
              <c:showPercent val="0"/>
              <c:showBubbleSize val="0"/>
            </c:dLbl>
            <c:dLbl>
              <c:idx val="4"/>
              <c:layout>
                <c:manualLayout>
                  <c:x val="2.1511734001593563E-2"/>
                  <c:y val="-1.025749820426475E-2"/>
                </c:manualLayout>
              </c:layout>
              <c:showLegendKey val="0"/>
              <c:showVal val="1"/>
              <c:showCatName val="0"/>
              <c:showSerName val="0"/>
              <c:showPercent val="0"/>
              <c:showBubbleSize val="0"/>
            </c:dLbl>
            <c:dLbl>
              <c:idx val="5"/>
              <c:layout>
                <c:manualLayout>
                  <c:x val="1.2907040400956138E-2"/>
                  <c:y val="0"/>
                </c:manualLayout>
              </c:layout>
              <c:showLegendKey val="0"/>
              <c:showVal val="1"/>
              <c:showCatName val="0"/>
              <c:showSerName val="0"/>
              <c:showPercent val="0"/>
              <c:showBubbleSize val="0"/>
            </c:dLbl>
            <c:dLbl>
              <c:idx val="6"/>
              <c:layout>
                <c:manualLayout>
                  <c:x val="1.7209387201274851E-2"/>
                  <c:y val="-1.7095830340441251E-2"/>
                </c:manualLayout>
              </c:layout>
              <c:showLegendKey val="0"/>
              <c:showVal val="1"/>
              <c:showCatName val="0"/>
              <c:showSerName val="0"/>
              <c:showPercent val="0"/>
              <c:showBubbleSize val="0"/>
            </c:dLbl>
            <c:dLbl>
              <c:idx val="7"/>
              <c:layout>
                <c:manualLayout>
                  <c:x val="1.5775271601168612E-2"/>
                  <c:y val="0"/>
                </c:manualLayout>
              </c:layout>
              <c:showLegendKey val="0"/>
              <c:showVal val="1"/>
              <c:showCatName val="0"/>
              <c:showSerName val="0"/>
              <c:showPercent val="0"/>
              <c:showBubbleSize val="0"/>
            </c:dLbl>
            <c:txPr>
              <a:bodyPr/>
              <a:lstStyle/>
              <a:p>
                <a:pPr>
                  <a:defRPr sz="1000" b="0" i="0" u="sng" baseline="0">
                    <a:solidFill>
                      <a:schemeClr val="tx2"/>
                    </a:solidFill>
                    <a:uFill>
                      <a:solidFill>
                        <a:srgbClr val="00FFCC"/>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Лист1!$D$2:$D$10</c:f>
              <c:numCache>
                <c:formatCode>General</c:formatCode>
                <c:ptCount val="9"/>
                <c:pt idx="0">
                  <c:v>1613.3</c:v>
                </c:pt>
                <c:pt idx="1">
                  <c:v>2842.8</c:v>
                </c:pt>
                <c:pt idx="2">
                  <c:v>1110.5</c:v>
                </c:pt>
                <c:pt idx="3">
                  <c:v>-3952.2</c:v>
                </c:pt>
                <c:pt idx="4">
                  <c:v>5420.5</c:v>
                </c:pt>
                <c:pt idx="5">
                  <c:v>-9209</c:v>
                </c:pt>
                <c:pt idx="6">
                  <c:v>0</c:v>
                </c:pt>
                <c:pt idx="7">
                  <c:v>0</c:v>
                </c:pt>
                <c:pt idx="8">
                  <c:v>327.39999999999998</c:v>
                </c:pt>
              </c:numCache>
            </c:numRef>
          </c:val>
        </c:ser>
        <c:dLbls>
          <c:showLegendKey val="0"/>
          <c:showVal val="0"/>
          <c:showCatName val="0"/>
          <c:showSerName val="0"/>
          <c:showPercent val="0"/>
          <c:showBubbleSize val="0"/>
        </c:dLbls>
        <c:gapWidth val="150"/>
        <c:shape val="box"/>
        <c:axId val="218778624"/>
        <c:axId val="218784512"/>
        <c:axId val="0"/>
      </c:bar3DChart>
      <c:catAx>
        <c:axId val="218778624"/>
        <c:scaling>
          <c:orientation val="minMax"/>
        </c:scaling>
        <c:delete val="0"/>
        <c:axPos val="b"/>
        <c:numFmt formatCode="General" sourceLinked="1"/>
        <c:majorTickMark val="out"/>
        <c:minorTickMark val="none"/>
        <c:tickLblPos val="nextTo"/>
        <c:txPr>
          <a:bodyPr/>
          <a:lstStyle/>
          <a:p>
            <a:pPr>
              <a:defRPr sz="1200" b="1" i="1" baseline="0"/>
            </a:pPr>
            <a:endParaRPr lang="ru-RU"/>
          </a:p>
        </c:txPr>
        <c:crossAx val="218784512"/>
        <c:crosses val="autoZero"/>
        <c:auto val="1"/>
        <c:lblAlgn val="ctr"/>
        <c:lblOffset val="100"/>
        <c:noMultiLvlLbl val="0"/>
      </c:catAx>
      <c:valAx>
        <c:axId val="218784512"/>
        <c:scaling>
          <c:orientation val="minMax"/>
        </c:scaling>
        <c:delete val="0"/>
        <c:axPos val="l"/>
        <c:majorGridlines/>
        <c:numFmt formatCode="General" sourceLinked="1"/>
        <c:majorTickMark val="out"/>
        <c:minorTickMark val="none"/>
        <c:tickLblPos val="nextTo"/>
        <c:crossAx val="218778624"/>
        <c:crosses val="autoZero"/>
        <c:crossBetween val="between"/>
      </c:valAx>
    </c:plotArea>
    <c:legend>
      <c:legendPos val="t"/>
      <c:layout>
        <c:manualLayout>
          <c:xMode val="edge"/>
          <c:yMode val="edge"/>
          <c:x val="0.12158641360506729"/>
          <c:y val="8.4375000000000006E-2"/>
          <c:w val="0.87841353389571741"/>
          <c:h val="7.345607152356963E-2"/>
        </c:manualLayout>
      </c:layout>
      <c:overlay val="0"/>
      <c:txPr>
        <a:bodyPr/>
        <a:lstStyle/>
        <a:p>
          <a:pPr>
            <a:defRPr sz="14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2024</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499467.2</c:v>
                </c:pt>
                <c:pt idx="1">
                  <c:v>4863.2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2025</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406631.8</c:v>
                </c:pt>
                <c:pt idx="1">
                  <c:v>3713.6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2026</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435111.2</c:v>
                </c:pt>
                <c:pt idx="1">
                  <c:v>3722.7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Источники  финансирования
дефицита бюджета  муниципального района</c:v>
                </c:pt>
              </c:strCache>
            </c:strRef>
          </c:tx>
          <c:spPr>
            <a:solidFill>
              <a:schemeClr val="accent1">
                <a:lumMod val="75000"/>
              </a:schemeClr>
            </a:soli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Лист1!$B$2:$B$10</c:f>
              <c:numCache>
                <c:formatCode>#,##0.00</c:formatCode>
                <c:ptCount val="9"/>
                <c:pt idx="0">
                  <c:v>-1613.3</c:v>
                </c:pt>
                <c:pt idx="1">
                  <c:v>-3842.8</c:v>
                </c:pt>
                <c:pt idx="2">
                  <c:v>-1110.5</c:v>
                </c:pt>
                <c:pt idx="3">
                  <c:v>3952.2</c:v>
                </c:pt>
                <c:pt idx="4">
                  <c:v>-5420.5</c:v>
                </c:pt>
                <c:pt idx="5">
                  <c:v>9209</c:v>
                </c:pt>
                <c:pt idx="6" formatCode="General">
                  <c:v>0</c:v>
                </c:pt>
                <c:pt idx="7" formatCode="General">
                  <c:v>0</c:v>
                </c:pt>
                <c:pt idx="8" formatCode="General">
                  <c:v>0</c:v>
                </c:pt>
              </c:numCache>
            </c:numRef>
          </c:val>
          <c:shape val="cylinder"/>
        </c:ser>
        <c:ser>
          <c:idx val="1"/>
          <c:order val="1"/>
          <c:tx>
            <c:strRef>
              <c:f>Лист1!$C$1</c:f>
              <c:strCache>
                <c:ptCount val="1"/>
                <c:pt idx="0">
                  <c:v>Кредиты кредитных  организаций в валюте  Российской Федерации 
</c:v>
                </c:pt>
              </c:strCache>
            </c:strRef>
          </c:tx>
          <c:spPr>
            <a:blipFill>
              <a:blip xmlns:r="http://schemas.openxmlformats.org/officeDocument/2006/relationships" r:embed="rId1"/>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Лист1!$C$2:$C$10</c:f>
              <c:numCache>
                <c:formatCode>General</c:formatCode>
                <c:ptCount val="9"/>
                <c:pt idx="0">
                  <c:v>0</c:v>
                </c:pt>
                <c:pt idx="1">
                  <c:v>0</c:v>
                </c:pt>
                <c:pt idx="2">
                  <c:v>0</c:v>
                </c:pt>
                <c:pt idx="3">
                  <c:v>0</c:v>
                </c:pt>
                <c:pt idx="4">
                  <c:v>0</c:v>
                </c:pt>
                <c:pt idx="5">
                  <c:v>0</c:v>
                </c:pt>
                <c:pt idx="6">
                  <c:v>0</c:v>
                </c:pt>
                <c:pt idx="7">
                  <c:v>0</c:v>
                </c:pt>
                <c:pt idx="8">
                  <c:v>0</c:v>
                </c:pt>
              </c:numCache>
            </c:numRef>
          </c:val>
        </c:ser>
        <c:ser>
          <c:idx val="2"/>
          <c:order val="2"/>
          <c:tx>
            <c:strRef>
              <c:f>Лист1!$D$1</c:f>
              <c:strCache>
                <c:ptCount val="1"/>
                <c:pt idx="0">
                  <c:v>Бюджетные кредиты 
</c:v>
                </c:pt>
              </c:strCache>
            </c:strRef>
          </c:tx>
          <c:spPr>
            <a:blipFill>
              <a:blip xmlns:r="http://schemas.openxmlformats.org/officeDocument/2006/relationships" r:embed="rId2"/>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Лист1!$D$2:$D$10</c:f>
              <c:numCache>
                <c:formatCode>General</c:formatCode>
                <c:ptCount val="9"/>
                <c:pt idx="0">
                  <c:v>0</c:v>
                </c:pt>
                <c:pt idx="1">
                  <c:v>0</c:v>
                </c:pt>
                <c:pt idx="2">
                  <c:v>0</c:v>
                </c:pt>
                <c:pt idx="3">
                  <c:v>0</c:v>
                </c:pt>
                <c:pt idx="4">
                  <c:v>0</c:v>
                </c:pt>
                <c:pt idx="5">
                  <c:v>0</c:v>
                </c:pt>
                <c:pt idx="6">
                  <c:v>0</c:v>
                </c:pt>
                <c:pt idx="7">
                  <c:v>0</c:v>
                </c:pt>
                <c:pt idx="8">
                  <c:v>0</c:v>
                </c:pt>
              </c:numCache>
            </c:numRef>
          </c:val>
        </c:ser>
        <c:ser>
          <c:idx val="3"/>
          <c:order val="3"/>
          <c:tx>
            <c:strRef>
              <c:f>Лист1!$E$1</c:f>
              <c:strCache>
                <c:ptCount val="1"/>
                <c:pt idx="0">
                  <c:v>Изменение остатков  средств на счетах по учету  средств бюджета
</c:v>
                </c:pt>
              </c:strCache>
            </c:strRef>
          </c:tx>
          <c:spPr>
            <a:gradFill>
              <a:gsLst>
                <a:gs pos="0">
                  <a:schemeClr val="accent1">
                    <a:shade val="30000"/>
                    <a:satMod val="115000"/>
                  </a:schemeClr>
                </a:gs>
                <a:gs pos="54000">
                  <a:schemeClr val="accent1">
                    <a:shade val="67500"/>
                    <a:satMod val="115000"/>
                  </a:schemeClr>
                </a:gs>
                <a:gs pos="100000">
                  <a:schemeClr val="accent1">
                    <a:shade val="100000"/>
                    <a:satMod val="115000"/>
                  </a:schemeClr>
                </a:gs>
              </a:gsLst>
              <a:lin ang="5400000" scaled="0"/>
            </a:gra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Лист1!$E$2:$E$10</c:f>
              <c:numCache>
                <c:formatCode>#,##0.00</c:formatCode>
                <c:ptCount val="9"/>
                <c:pt idx="0">
                  <c:v>-1613.3</c:v>
                </c:pt>
                <c:pt idx="1">
                  <c:v>-3842.8</c:v>
                </c:pt>
                <c:pt idx="2">
                  <c:v>-1110.5</c:v>
                </c:pt>
                <c:pt idx="3">
                  <c:v>3952.2</c:v>
                </c:pt>
                <c:pt idx="4">
                  <c:v>-5420.5</c:v>
                </c:pt>
                <c:pt idx="5">
                  <c:v>9209</c:v>
                </c:pt>
                <c:pt idx="6" formatCode="General">
                  <c:v>0</c:v>
                </c:pt>
                <c:pt idx="7" formatCode="General">
                  <c:v>0</c:v>
                </c:pt>
                <c:pt idx="8" formatCode="General">
                  <c:v>0</c:v>
                </c:pt>
              </c:numCache>
            </c:numRef>
          </c:val>
        </c:ser>
        <c:dLbls>
          <c:showLegendKey val="0"/>
          <c:showVal val="0"/>
          <c:showCatName val="0"/>
          <c:showSerName val="0"/>
          <c:showPercent val="0"/>
          <c:showBubbleSize val="0"/>
        </c:dLbls>
        <c:gapWidth val="150"/>
        <c:shape val="box"/>
        <c:axId val="367646208"/>
        <c:axId val="112558080"/>
        <c:axId val="0"/>
      </c:bar3DChart>
      <c:catAx>
        <c:axId val="367646208"/>
        <c:scaling>
          <c:orientation val="minMax"/>
        </c:scaling>
        <c:delete val="0"/>
        <c:axPos val="b"/>
        <c:majorTickMark val="out"/>
        <c:minorTickMark val="none"/>
        <c:tickLblPos val="low"/>
        <c:txPr>
          <a:bodyPr anchor="b" anchorCtr="1"/>
          <a:lstStyle/>
          <a:p>
            <a:pPr>
              <a:defRPr sz="1200" b="0" i="1" spc="-100" baseline="0"/>
            </a:pPr>
            <a:endParaRPr lang="ru-RU"/>
          </a:p>
        </c:txPr>
        <c:crossAx val="112558080"/>
        <c:crosses val="autoZero"/>
        <c:auto val="0"/>
        <c:lblAlgn val="ctr"/>
        <c:lblOffset val="100"/>
        <c:noMultiLvlLbl val="0"/>
      </c:catAx>
      <c:valAx>
        <c:axId val="112558080"/>
        <c:scaling>
          <c:orientation val="minMax"/>
        </c:scaling>
        <c:delete val="0"/>
        <c:axPos val="l"/>
        <c:majorGridlines/>
        <c:numFmt formatCode="#,##0.00" sourceLinked="1"/>
        <c:majorTickMark val="out"/>
        <c:minorTickMark val="none"/>
        <c:tickLblPos val="nextTo"/>
        <c:txPr>
          <a:bodyPr/>
          <a:lstStyle/>
          <a:p>
            <a:pPr>
              <a:defRPr sz="1500" baseline="0"/>
            </a:pPr>
            <a:endParaRPr lang="ru-RU"/>
          </a:p>
        </c:txPr>
        <c:crossAx val="367646208"/>
        <c:crosses val="autoZero"/>
        <c:crossBetween val="between"/>
      </c:valAx>
    </c:plotArea>
    <c:legend>
      <c:legendPos val="t"/>
      <c:layout>
        <c:manualLayout>
          <c:xMode val="edge"/>
          <c:yMode val="edge"/>
          <c:x val="0"/>
          <c:y val="1.1841473878788884E-2"/>
          <c:w val="1"/>
          <c:h val="0.23075982101279527"/>
        </c:manualLayout>
      </c:layout>
      <c:overlay val="0"/>
      <c:txPr>
        <a:bodyPr/>
        <a:lstStyle/>
        <a:p>
          <a:pPr>
            <a:defRPr sz="1000" cap="none" spc="-100" baseline="30000"/>
          </a:pPr>
          <a:endParaRPr lang="ru-RU"/>
        </a:p>
      </c:txPr>
    </c:legend>
    <c:plotVisOnly val="1"/>
    <c:dispBlanksAs val="gap"/>
    <c:showDLblsOverMax val="0"/>
  </c:chart>
  <c:txPr>
    <a:bodyPr/>
    <a:lstStyle/>
    <a:p>
      <a:pPr>
        <a:defRPr sz="180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8602861790285E-2"/>
          <c:y val="4.9126293066202524E-2"/>
          <c:w val="0.90951397138209711"/>
          <c:h val="0.89563987489044428"/>
        </c:manualLayout>
      </c:layout>
      <c:lineChart>
        <c:grouping val="stacked"/>
        <c:varyColors val="0"/>
        <c:ser>
          <c:idx val="0"/>
          <c:order val="0"/>
          <c:tx>
            <c:strRef>
              <c:f>Лист1!$B$1</c:f>
              <c:strCache>
                <c:ptCount val="1"/>
                <c:pt idx="0">
                  <c:v>Столбец1</c:v>
                </c:pt>
              </c:strCache>
            </c:strRef>
          </c:tx>
          <c:dLbls>
            <c:dLbl>
              <c:idx val="0"/>
              <c:layout>
                <c:manualLayout>
                  <c:x val="-5.125261485665885E-2"/>
                  <c:y val="4.6541896579392415E-2"/>
                </c:manualLayout>
              </c:layout>
              <c:showLegendKey val="0"/>
              <c:showVal val="1"/>
              <c:showCatName val="0"/>
              <c:showSerName val="0"/>
              <c:showPercent val="0"/>
              <c:showBubbleSize val="0"/>
            </c:dLbl>
            <c:dLbl>
              <c:idx val="1"/>
              <c:layout>
                <c:manualLayout>
                  <c:x val="-4.9745185007933589E-2"/>
                  <c:y val="-3.9193368946660249E-2"/>
                </c:manualLayout>
              </c:layout>
              <c:showLegendKey val="0"/>
              <c:showVal val="1"/>
              <c:showCatName val="0"/>
              <c:showSerName val="0"/>
              <c:showPercent val="0"/>
              <c:showBubbleSize val="0"/>
            </c:dLbl>
            <c:dLbl>
              <c:idx val="2"/>
              <c:layout>
                <c:manualLayout>
                  <c:x val="-5.125261485665885E-2"/>
                  <c:y val="4.6541896579392415E-2"/>
                </c:manualLayout>
              </c:layout>
              <c:showLegendKey val="0"/>
              <c:showVal val="1"/>
              <c:showCatName val="0"/>
              <c:showSerName val="0"/>
              <c:showPercent val="0"/>
              <c:showBubbleSize val="0"/>
            </c:dLbl>
            <c:dLbl>
              <c:idx val="3"/>
              <c:layout>
                <c:manualLayout>
                  <c:x val="-3.4670886520680989E-2"/>
                  <c:y val="-3.9193368946660249E-2"/>
                </c:manualLayout>
              </c:layout>
              <c:showLegendKey val="0"/>
              <c:showVal val="1"/>
              <c:showCatName val="0"/>
              <c:showSerName val="0"/>
              <c:showPercent val="0"/>
              <c:showBubbleSize val="0"/>
            </c:dLbl>
            <c:dLbl>
              <c:idx val="4"/>
              <c:layout>
                <c:manualLayout>
                  <c:x val="-3.4670886520680989E-2"/>
                  <c:y val="4.6541896579392415E-2"/>
                </c:manualLayout>
              </c:layout>
              <c:showLegendKey val="0"/>
              <c:showVal val="1"/>
              <c:showCatName val="0"/>
              <c:showSerName val="0"/>
              <c:showPercent val="0"/>
              <c:showBubbleSize val="0"/>
            </c:dLbl>
            <c:dLbl>
              <c:idx val="5"/>
              <c:layout>
                <c:manualLayout>
                  <c:x val="-3.6178435064669924E-2"/>
                  <c:y val="-3.9193368946660249E-2"/>
                </c:manualLayout>
              </c:layout>
              <c:showLegendKey val="0"/>
              <c:showVal val="1"/>
              <c:showCatName val="0"/>
              <c:showSerName val="0"/>
              <c:showPercent val="0"/>
              <c:showBubbleSize val="0"/>
            </c:dLbl>
            <c:txPr>
              <a:bodyPr/>
              <a:lstStyle/>
              <a:p>
                <a:pPr>
                  <a:defRPr sz="1400" b="1" i="1" baseline="0"/>
                </a:pPr>
                <a:endParaRPr lang="ru-RU"/>
              </a:p>
            </c:txPr>
            <c:showLegendKey val="0"/>
            <c:showVal val="1"/>
            <c:showCatName val="0"/>
            <c:showSerName val="0"/>
            <c:showPercent val="0"/>
            <c:showBubbleSize val="0"/>
            <c:showLeaderLines val="0"/>
          </c:dLbls>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mooth val="0"/>
        </c:ser>
        <c:dLbls>
          <c:showLegendKey val="0"/>
          <c:showVal val="0"/>
          <c:showCatName val="0"/>
          <c:showSerName val="0"/>
          <c:showPercent val="0"/>
          <c:showBubbleSize val="0"/>
        </c:dLbls>
        <c:marker val="1"/>
        <c:smooth val="0"/>
        <c:axId val="113661056"/>
        <c:axId val="113662592"/>
      </c:lineChart>
      <c:catAx>
        <c:axId val="113661056"/>
        <c:scaling>
          <c:orientation val="minMax"/>
        </c:scaling>
        <c:delete val="0"/>
        <c:axPos val="b"/>
        <c:majorTickMark val="out"/>
        <c:minorTickMark val="none"/>
        <c:tickLblPos val="nextTo"/>
        <c:txPr>
          <a:bodyPr/>
          <a:lstStyle/>
          <a:p>
            <a:pPr>
              <a:defRPr sz="1200" baseline="0"/>
            </a:pPr>
            <a:endParaRPr lang="ru-RU"/>
          </a:p>
        </c:txPr>
        <c:crossAx val="113662592"/>
        <c:crosses val="autoZero"/>
        <c:auto val="1"/>
        <c:lblAlgn val="ctr"/>
        <c:lblOffset val="100"/>
        <c:noMultiLvlLbl val="0"/>
      </c:catAx>
      <c:valAx>
        <c:axId val="113662592"/>
        <c:scaling>
          <c:orientation val="minMax"/>
        </c:scaling>
        <c:delete val="0"/>
        <c:axPos val="l"/>
        <c:majorGridlines/>
        <c:numFmt formatCode="General" sourceLinked="1"/>
        <c:majorTickMark val="out"/>
        <c:minorTickMark val="none"/>
        <c:tickLblPos val="nextTo"/>
        <c:crossAx val="11366105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Остальные расходы</c:v>
                </c:pt>
              </c:strCache>
            </c:strRef>
          </c:tx>
          <c:invertIfNegative val="0"/>
          <c:dLbls>
            <c:txPr>
              <a:bodyPr/>
              <a:lstStyle/>
              <a:p>
                <a:pPr>
                  <a:defRPr sz="800" baseline="0">
                    <a:solidFill>
                      <a:srgbClr val="C00000"/>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Лист1!$B$2:$B$6</c:f>
              <c:numCache>
                <c:formatCode>General</c:formatCode>
                <c:ptCount val="5"/>
                <c:pt idx="0">
                  <c:v>264596.09999999998</c:v>
                </c:pt>
                <c:pt idx="1">
                  <c:v>257627.3</c:v>
                </c:pt>
                <c:pt idx="2">
                  <c:v>298361.2</c:v>
                </c:pt>
                <c:pt idx="3">
                  <c:v>192109.6</c:v>
                </c:pt>
                <c:pt idx="4">
                  <c:v>220913.3</c:v>
                </c:pt>
              </c:numCache>
            </c:numRef>
          </c:val>
        </c:ser>
        <c:ser>
          <c:idx val="1"/>
          <c:order val="1"/>
          <c:tx>
            <c:strRef>
              <c:f>Лист1!$C$1</c:f>
              <c:strCache>
                <c:ptCount val="1"/>
                <c:pt idx="0">
                  <c:v>Расходы бюджета за счет субвенций </c:v>
                </c:pt>
              </c:strCache>
            </c:strRef>
          </c:tx>
          <c:spPr>
            <a:solidFill>
              <a:srgbClr val="FFC000"/>
            </a:solidFill>
          </c:spPr>
          <c:invertIfNegative val="0"/>
          <c:dLbls>
            <c:txPr>
              <a:bodyPr/>
              <a:lstStyle/>
              <a:p>
                <a:pPr>
                  <a:defRPr sz="800" baseline="0">
                    <a:solidFill>
                      <a:schemeClr val="accent5">
                        <a:lumMod val="50000"/>
                      </a:schemeClr>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Лист1!$C$2:$C$6</c:f>
              <c:numCache>
                <c:formatCode>General</c:formatCode>
                <c:ptCount val="5"/>
                <c:pt idx="0">
                  <c:v>170322.4</c:v>
                </c:pt>
                <c:pt idx="1">
                  <c:v>185764.8</c:v>
                </c:pt>
                <c:pt idx="2">
                  <c:v>214969.2</c:v>
                </c:pt>
                <c:pt idx="3">
                  <c:v>222935.8</c:v>
                </c:pt>
                <c:pt idx="4">
                  <c:v>229685.7</c:v>
                </c:pt>
              </c:numCache>
            </c:numRef>
          </c:val>
        </c:ser>
        <c:ser>
          <c:idx val="2"/>
          <c:order val="2"/>
          <c:tx>
            <c:strRef>
              <c:f>Лист1!$D$1</c:f>
              <c:strCache>
                <c:ptCount val="1"/>
                <c:pt idx="0">
                  <c:v>Расходы бюджета на обслуживание долга</c:v>
                </c:pt>
              </c:strCache>
            </c:strRef>
          </c:tx>
          <c:spPr>
            <a:blipFill>
              <a:blip xmlns:r="http://schemas.openxmlformats.org/officeDocument/2006/relationships" r:embed="rId1"/>
              <a:tile tx="0" ty="0" sx="100000" sy="100000" flip="none" algn="tl"/>
            </a:blipFill>
          </c:spPr>
          <c:invertIfNegative val="0"/>
          <c:dLbls>
            <c:dLbl>
              <c:idx val="0"/>
              <c:layout>
                <c:manualLayout>
                  <c:x val="1.0143100242582493E-2"/>
                  <c:y val="-3.7909429298914381E-2"/>
                </c:manualLayout>
              </c:layout>
              <c:showLegendKey val="0"/>
              <c:showVal val="1"/>
              <c:showCatName val="0"/>
              <c:showSerName val="0"/>
              <c:showPercent val="0"/>
              <c:showBubbleSize val="0"/>
            </c:dLbl>
            <c:dLbl>
              <c:idx val="1"/>
              <c:layout>
                <c:manualLayout>
                  <c:x val="1.3524133656776656E-2"/>
                  <c:y val="-5.686451707267566E-2"/>
                </c:manualLayout>
              </c:layout>
              <c:showLegendKey val="0"/>
              <c:showVal val="1"/>
              <c:showCatName val="0"/>
              <c:showSerName val="0"/>
              <c:showPercent val="0"/>
              <c:showBubbleSize val="0"/>
            </c:dLbl>
            <c:dLbl>
              <c:idx val="2"/>
              <c:layout>
                <c:manualLayout>
                  <c:x val="0"/>
                  <c:y val="-4.2648107961278652E-2"/>
                </c:manualLayout>
              </c:layout>
              <c:showLegendKey val="0"/>
              <c:showVal val="1"/>
              <c:showCatName val="0"/>
              <c:showSerName val="0"/>
              <c:showPercent val="0"/>
              <c:showBubbleSize val="0"/>
            </c:dLbl>
            <c:dLbl>
              <c:idx val="3"/>
              <c:layout>
                <c:manualLayout>
                  <c:x val="2.3667233899359149E-2"/>
                  <c:y val="-4.2648107961278652E-2"/>
                </c:manualLayout>
              </c:layout>
              <c:showLegendKey val="0"/>
              <c:showVal val="1"/>
              <c:showCatName val="0"/>
              <c:showSerName val="0"/>
              <c:showPercent val="0"/>
              <c:showBubbleSize val="0"/>
            </c:dLbl>
            <c:txPr>
              <a:bodyPr/>
              <a:lstStyle/>
              <a:p>
                <a:pPr>
                  <a:defRPr sz="800" baseline="0"/>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Лист1!$D$2:$D$6</c:f>
              <c:numCache>
                <c:formatCode>General</c:formatCode>
                <c:ptCount val="5"/>
                <c:pt idx="0">
                  <c:v>3.6</c:v>
                </c:pt>
                <c:pt idx="1">
                  <c:v>3.7</c:v>
                </c:pt>
                <c:pt idx="2">
                  <c:v>3.7</c:v>
                </c:pt>
                <c:pt idx="3">
                  <c:v>3.7</c:v>
                </c:pt>
                <c:pt idx="4">
                  <c:v>3.7</c:v>
                </c:pt>
              </c:numCache>
            </c:numRef>
          </c:val>
        </c:ser>
        <c:dLbls>
          <c:showLegendKey val="0"/>
          <c:showVal val="0"/>
          <c:showCatName val="0"/>
          <c:showSerName val="0"/>
          <c:showPercent val="0"/>
          <c:showBubbleSize val="0"/>
        </c:dLbls>
        <c:gapWidth val="150"/>
        <c:shape val="cylinder"/>
        <c:axId val="179001984"/>
        <c:axId val="179013120"/>
        <c:axId val="0"/>
      </c:bar3DChart>
      <c:catAx>
        <c:axId val="179001984"/>
        <c:scaling>
          <c:orientation val="minMax"/>
        </c:scaling>
        <c:delete val="0"/>
        <c:axPos val="b"/>
        <c:majorTickMark val="out"/>
        <c:minorTickMark val="none"/>
        <c:tickLblPos val="nextTo"/>
        <c:txPr>
          <a:bodyPr/>
          <a:lstStyle/>
          <a:p>
            <a:pPr>
              <a:defRPr sz="800" b="1" i="0" baseline="0"/>
            </a:pPr>
            <a:endParaRPr lang="ru-RU"/>
          </a:p>
        </c:txPr>
        <c:crossAx val="179013120"/>
        <c:crosses val="autoZero"/>
        <c:auto val="1"/>
        <c:lblAlgn val="ctr"/>
        <c:lblOffset val="100"/>
        <c:noMultiLvlLbl val="0"/>
      </c:catAx>
      <c:valAx>
        <c:axId val="179013120"/>
        <c:scaling>
          <c:orientation val="minMax"/>
        </c:scaling>
        <c:delete val="0"/>
        <c:axPos val="l"/>
        <c:majorGridlines/>
        <c:numFmt formatCode="General" sourceLinked="1"/>
        <c:majorTickMark val="out"/>
        <c:minorTickMark val="none"/>
        <c:tickLblPos val="nextTo"/>
        <c:txPr>
          <a:bodyPr/>
          <a:lstStyle/>
          <a:p>
            <a:pPr>
              <a:defRPr sz="1000" b="1" i="1" baseline="0"/>
            </a:pPr>
            <a:endParaRPr lang="ru-RU"/>
          </a:p>
        </c:txPr>
        <c:crossAx val="179001984"/>
        <c:crosses val="autoZero"/>
        <c:crossBetween val="between"/>
      </c:valAx>
    </c:plotArea>
    <c:legend>
      <c:legendPos val="b"/>
      <c:layout/>
      <c:overlay val="0"/>
      <c:txPr>
        <a:bodyPr/>
        <a:lstStyle/>
        <a:p>
          <a:pPr>
            <a:defRPr sz="800" baseline="0"/>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Бюджетные кредиты</c:v>
                </c:pt>
              </c:strCache>
            </c:strRef>
          </c:tx>
          <c:spPr>
            <a:blipFill>
              <a:blip xmlns:r="http://schemas.openxmlformats.org/officeDocument/2006/relationships" r:embed="rId1"/>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er>
        <c:ser>
          <c:idx val="1"/>
          <c:order val="1"/>
          <c:tx>
            <c:strRef>
              <c:f>Лист1!$C$1</c:f>
              <c:strCache>
                <c:ptCount val="1"/>
                <c:pt idx="0">
                  <c:v>Гарантии</c:v>
                </c:pt>
              </c:strCache>
            </c:strRef>
          </c:tx>
          <c:spPr>
            <a:blipFill>
              <a:blip xmlns:r="http://schemas.openxmlformats.org/officeDocument/2006/relationships" r:embed="rId2"/>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Лист1!$C$2:$C$8</c:f>
              <c:numCache>
                <c:formatCode>General</c:formatCode>
                <c:ptCount val="7"/>
              </c:numCache>
            </c:numRef>
          </c:val>
        </c:ser>
        <c:ser>
          <c:idx val="2"/>
          <c:order val="2"/>
          <c:tx>
            <c:strRef>
              <c:f>Лист1!$D$1</c:f>
              <c:strCache>
                <c:ptCount val="1"/>
                <c:pt idx="0">
                  <c:v>Кредиты кредитных
организаций</c:v>
                </c:pt>
              </c:strCache>
            </c:strRef>
          </c:tx>
          <c:spPr>
            <a:blipFill>
              <a:blip xmlns:r="http://schemas.openxmlformats.org/officeDocument/2006/relationships" r:embed="rId3"/>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Лист1!$D$2:$D$8</c:f>
              <c:numCache>
                <c:formatCode>General</c:formatCode>
                <c:ptCount val="7"/>
              </c:numCache>
            </c:numRef>
          </c:val>
        </c:ser>
        <c:dLbls>
          <c:showLegendKey val="0"/>
          <c:showVal val="0"/>
          <c:showCatName val="0"/>
          <c:showSerName val="0"/>
          <c:showPercent val="0"/>
          <c:showBubbleSize val="0"/>
        </c:dLbls>
        <c:gapWidth val="150"/>
        <c:shape val="box"/>
        <c:axId val="114377472"/>
        <c:axId val="114379008"/>
        <c:axId val="0"/>
      </c:bar3DChart>
      <c:catAx>
        <c:axId val="114377472"/>
        <c:scaling>
          <c:orientation val="minMax"/>
        </c:scaling>
        <c:delete val="0"/>
        <c:axPos val="b"/>
        <c:majorTickMark val="out"/>
        <c:minorTickMark val="none"/>
        <c:tickLblPos val="nextTo"/>
        <c:crossAx val="114379008"/>
        <c:crosses val="autoZero"/>
        <c:auto val="1"/>
        <c:lblAlgn val="ctr"/>
        <c:lblOffset val="100"/>
        <c:noMultiLvlLbl val="0"/>
      </c:catAx>
      <c:valAx>
        <c:axId val="114379008"/>
        <c:scaling>
          <c:orientation val="minMax"/>
        </c:scaling>
        <c:delete val="0"/>
        <c:axPos val="l"/>
        <c:majorGridlines/>
        <c:numFmt formatCode="0%" sourceLinked="1"/>
        <c:majorTickMark val="out"/>
        <c:minorTickMark val="none"/>
        <c:tickLblPos val="nextTo"/>
        <c:crossAx val="114377472"/>
        <c:crosses val="autoZero"/>
        <c:crossBetween val="between"/>
      </c:valAx>
    </c:plotArea>
    <c:legend>
      <c:legendPos val="r"/>
      <c:layout>
        <c:manualLayout>
          <c:xMode val="edge"/>
          <c:yMode val="edge"/>
          <c:x val="0.70099511735163333"/>
          <c:y val="0.65254304305694433"/>
          <c:w val="0.2959900229509162"/>
          <c:h val="0.33670217198089103"/>
        </c:manualLayout>
      </c:layout>
      <c:overlay val="0"/>
    </c:legend>
    <c:plotVisOnly val="1"/>
    <c:dispBlanksAs val="gap"/>
    <c:showDLblsOverMax val="0"/>
  </c:chart>
  <c:txPr>
    <a:bodyPr/>
    <a:lstStyle/>
    <a:p>
      <a:pPr>
        <a:defRPr sz="1800"/>
      </a:pPr>
      <a:endParaRPr lang="ru-RU"/>
    </a:p>
  </c:txPr>
  <c:externalData r:id="rId4">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F38A6-1EDF-4487-81B2-96ABD2D2AF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52D1C5A-9649-4BFC-BB7C-08D54D2680E5}">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CD6CF300-ED0C-484F-AE31-03A33627E628}" type="parTrans" cxnId="{2A789FF2-4D94-46E2-B719-B1DA741827DA}">
      <dgm:prSet/>
      <dgm:spPr/>
      <dgm:t>
        <a:bodyPr/>
        <a:lstStyle/>
        <a:p>
          <a:endParaRPr lang="ru-RU"/>
        </a:p>
      </dgm:t>
    </dgm:pt>
    <dgm:pt modelId="{E6149398-E94E-429C-BA7F-BE32F320F38D}" type="sibTrans" cxnId="{2A789FF2-4D94-46E2-B719-B1DA741827DA}">
      <dgm:prSet/>
      <dgm:spPr/>
      <dgm:t>
        <a:bodyPr/>
        <a:lstStyle/>
        <a:p>
          <a:endParaRPr lang="ru-RU"/>
        </a:p>
      </dgm:t>
    </dgm:pt>
    <dgm:pt modelId="{67084E7E-5B72-4609-9E22-8519645F9DCB}">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0654853E-6BFD-45FB-914D-D24DA406FFD5}" type="parTrans" cxnId="{A1F1F4A0-404A-4385-A0F5-CCA5102730F6}">
      <dgm:prSet/>
      <dgm:spPr/>
      <dgm:t>
        <a:bodyPr/>
        <a:lstStyle/>
        <a:p>
          <a:endParaRPr lang="ru-RU"/>
        </a:p>
      </dgm:t>
    </dgm:pt>
    <dgm:pt modelId="{C7141751-00A9-4FFC-AC7B-6B2DE1CA6929}" type="sibTrans" cxnId="{A1F1F4A0-404A-4385-A0F5-CCA5102730F6}">
      <dgm:prSet/>
      <dgm:spPr/>
      <dgm:t>
        <a:bodyPr/>
        <a:lstStyle/>
        <a:p>
          <a:endParaRPr lang="ru-RU"/>
        </a:p>
      </dgm:t>
    </dgm:pt>
    <dgm:pt modelId="{B0AF1FC3-9BDD-4B36-8EDF-F4EB99E7A23C}">
      <dgm:prSet phldrT="[Текст]" custT="1"/>
      <dgm:spPr>
        <a:solidFill>
          <a:schemeClr val="accent6">
            <a:lumMod val="20000"/>
            <a:lumOff val="80000"/>
          </a:schemeClr>
        </a:solidFill>
      </dgm:spPr>
      <dgm:t>
        <a:bodyPr/>
        <a:lstStyle/>
        <a:p>
          <a:endParaRPr lang="ru-RU" sz="1400" b="1" u="sng" dirty="0" smtClean="0">
            <a:solidFill>
              <a:srgbClr val="000066"/>
            </a:solidFill>
            <a:latin typeface="Times New Roman" panose="02020603050405020304" pitchFamily="18" charset="0"/>
            <a:cs typeface="Times New Roman" panose="02020603050405020304" pitchFamily="18" charset="0"/>
          </a:endParaRPr>
        </a:p>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8447F502-9C9B-4EA1-876E-AE96E017C755}" type="parTrans" cxnId="{85D2C376-00E8-432C-8314-184E6ADAF4DB}">
      <dgm:prSet/>
      <dgm:spPr/>
      <dgm:t>
        <a:bodyPr/>
        <a:lstStyle/>
        <a:p>
          <a:endParaRPr lang="ru-RU"/>
        </a:p>
      </dgm:t>
    </dgm:pt>
    <dgm:pt modelId="{C9C38DF5-9487-4E1E-97B2-EC3A5B7581FE}" type="sibTrans" cxnId="{85D2C376-00E8-432C-8314-184E6ADAF4DB}">
      <dgm:prSet/>
      <dgm:spPr/>
      <dgm:t>
        <a:bodyPr/>
        <a:lstStyle/>
        <a:p>
          <a:endParaRPr lang="ru-RU"/>
        </a:p>
      </dgm:t>
    </dgm:pt>
    <dgm:pt modelId="{08867983-2D18-4CCA-9ED5-7A55C454E69F}" type="pres">
      <dgm:prSet presAssocID="{0BAF38A6-1EDF-4487-81B2-96ABD2D2AFBD}" presName="linear" presStyleCnt="0">
        <dgm:presLayoutVars>
          <dgm:dir/>
          <dgm:animLvl val="lvl"/>
          <dgm:resizeHandles val="exact"/>
        </dgm:presLayoutVars>
      </dgm:prSet>
      <dgm:spPr/>
      <dgm:t>
        <a:bodyPr/>
        <a:lstStyle/>
        <a:p>
          <a:endParaRPr lang="ru-RU"/>
        </a:p>
      </dgm:t>
    </dgm:pt>
    <dgm:pt modelId="{749A56EE-2AEB-47EF-B22D-B4337A41EB62}" type="pres">
      <dgm:prSet presAssocID="{C52D1C5A-9649-4BFC-BB7C-08D54D2680E5}" presName="parentLin" presStyleCnt="0"/>
      <dgm:spPr/>
    </dgm:pt>
    <dgm:pt modelId="{FDE2A70B-6F55-41D2-A4E7-8F6805AAE4E2}" type="pres">
      <dgm:prSet presAssocID="{C52D1C5A-9649-4BFC-BB7C-08D54D2680E5}" presName="parentLeftMargin" presStyleLbl="node1" presStyleIdx="0" presStyleCnt="3"/>
      <dgm:spPr/>
      <dgm:t>
        <a:bodyPr/>
        <a:lstStyle/>
        <a:p>
          <a:endParaRPr lang="ru-RU"/>
        </a:p>
      </dgm:t>
    </dgm:pt>
    <dgm:pt modelId="{9B41FBD1-889E-4672-894F-D80AB50F194F}" type="pres">
      <dgm:prSet presAssocID="{C52D1C5A-9649-4BFC-BB7C-08D54D2680E5}" presName="parentText" presStyleLbl="node1" presStyleIdx="0" presStyleCnt="3" custScaleX="142997" custScaleY="384099" custLinFactNeighborX="-17325" custLinFactNeighborY="97841">
        <dgm:presLayoutVars>
          <dgm:chMax val="0"/>
          <dgm:bulletEnabled val="1"/>
        </dgm:presLayoutVars>
      </dgm:prSet>
      <dgm:spPr/>
      <dgm:t>
        <a:bodyPr/>
        <a:lstStyle/>
        <a:p>
          <a:endParaRPr lang="ru-RU"/>
        </a:p>
      </dgm:t>
    </dgm:pt>
    <dgm:pt modelId="{F89A7C25-9010-486B-8AF9-906D68005612}" type="pres">
      <dgm:prSet presAssocID="{C52D1C5A-9649-4BFC-BB7C-08D54D2680E5}" presName="negativeSpace" presStyleCnt="0"/>
      <dgm:spPr/>
    </dgm:pt>
    <dgm:pt modelId="{17CD4C28-F8F7-4061-B269-1AF181F1F7F8}" type="pres">
      <dgm:prSet presAssocID="{C52D1C5A-9649-4BFC-BB7C-08D54D2680E5}" presName="childText" presStyleLbl="conFgAcc1" presStyleIdx="0" presStyleCnt="3" custLinFactY="-139628" custLinFactNeighborX="-987" custLinFactNeighborY="-200000">
        <dgm:presLayoutVars>
          <dgm:bulletEnabled val="1"/>
        </dgm:presLayoutVars>
      </dgm:prSet>
      <dgm:spPr/>
    </dgm:pt>
    <dgm:pt modelId="{5605B9CC-372E-4BBD-962D-746153EC8B22}" type="pres">
      <dgm:prSet presAssocID="{E6149398-E94E-429C-BA7F-BE32F320F38D}" presName="spaceBetweenRectangles" presStyleCnt="0"/>
      <dgm:spPr/>
    </dgm:pt>
    <dgm:pt modelId="{1AD2717A-29CB-4C67-A6F1-32A61AAEE4E8}" type="pres">
      <dgm:prSet presAssocID="{67084E7E-5B72-4609-9E22-8519645F9DCB}" presName="parentLin" presStyleCnt="0"/>
      <dgm:spPr/>
    </dgm:pt>
    <dgm:pt modelId="{61936073-0B02-4415-91CB-44B3DCAA81C7}" type="pres">
      <dgm:prSet presAssocID="{67084E7E-5B72-4609-9E22-8519645F9DCB}" presName="parentLeftMargin" presStyleLbl="node1" presStyleIdx="0" presStyleCnt="3"/>
      <dgm:spPr/>
      <dgm:t>
        <a:bodyPr/>
        <a:lstStyle/>
        <a:p>
          <a:endParaRPr lang="ru-RU"/>
        </a:p>
      </dgm:t>
    </dgm:pt>
    <dgm:pt modelId="{6C511761-AB97-47A0-8E3E-5D923CA13B5B}" type="pres">
      <dgm:prSet presAssocID="{67084E7E-5B72-4609-9E22-8519645F9DCB}" presName="parentText" presStyleLbl="node1" presStyleIdx="1" presStyleCnt="3" custScaleX="142997" custScaleY="329922" custLinFactNeighborX="-17325" custLinFactNeighborY="54185">
        <dgm:presLayoutVars>
          <dgm:chMax val="0"/>
          <dgm:bulletEnabled val="1"/>
        </dgm:presLayoutVars>
      </dgm:prSet>
      <dgm:spPr/>
      <dgm:t>
        <a:bodyPr/>
        <a:lstStyle/>
        <a:p>
          <a:endParaRPr lang="ru-RU"/>
        </a:p>
      </dgm:t>
    </dgm:pt>
    <dgm:pt modelId="{079E271D-ADC4-4E2B-ABD8-EDE000587B0C}" type="pres">
      <dgm:prSet presAssocID="{67084E7E-5B72-4609-9E22-8519645F9DCB}" presName="negativeSpace" presStyleCnt="0"/>
      <dgm:spPr/>
    </dgm:pt>
    <dgm:pt modelId="{F21ED909-8986-452E-94C6-83C1D17B2A58}" type="pres">
      <dgm:prSet presAssocID="{67084E7E-5B72-4609-9E22-8519645F9DCB}" presName="childText" presStyleLbl="conFgAcc1" presStyleIdx="1" presStyleCnt="3" custLinFactY="-160346" custLinFactNeighborX="-1121" custLinFactNeighborY="-200000">
        <dgm:presLayoutVars>
          <dgm:bulletEnabled val="1"/>
        </dgm:presLayoutVars>
      </dgm:prSet>
      <dgm:spPr/>
    </dgm:pt>
    <dgm:pt modelId="{6F5FD3F7-4FE4-48F7-A2E3-CDEE202FCA23}" type="pres">
      <dgm:prSet presAssocID="{C7141751-00A9-4FFC-AC7B-6B2DE1CA6929}" presName="spaceBetweenRectangles" presStyleCnt="0"/>
      <dgm:spPr/>
    </dgm:pt>
    <dgm:pt modelId="{1B9EFA49-1463-4DEC-AF0E-15DEFA848B34}" type="pres">
      <dgm:prSet presAssocID="{B0AF1FC3-9BDD-4B36-8EDF-F4EB99E7A23C}" presName="parentLin" presStyleCnt="0"/>
      <dgm:spPr/>
    </dgm:pt>
    <dgm:pt modelId="{21B6AFB6-A60C-4368-A5FD-9A9C91F67D6A}" type="pres">
      <dgm:prSet presAssocID="{B0AF1FC3-9BDD-4B36-8EDF-F4EB99E7A23C}" presName="parentLeftMargin" presStyleLbl="node1" presStyleIdx="1" presStyleCnt="3"/>
      <dgm:spPr/>
      <dgm:t>
        <a:bodyPr/>
        <a:lstStyle/>
        <a:p>
          <a:endParaRPr lang="ru-RU"/>
        </a:p>
      </dgm:t>
    </dgm:pt>
    <dgm:pt modelId="{33EB573D-F202-482C-8060-59D73BAE0479}" type="pres">
      <dgm:prSet presAssocID="{B0AF1FC3-9BDD-4B36-8EDF-F4EB99E7A23C}" presName="parentText" presStyleLbl="node1" presStyleIdx="2" presStyleCnt="3" custScaleX="142997" custScaleY="375280" custLinFactNeighborX="-17325" custLinFactNeighborY="19075">
        <dgm:presLayoutVars>
          <dgm:chMax val="0"/>
          <dgm:bulletEnabled val="1"/>
        </dgm:presLayoutVars>
      </dgm:prSet>
      <dgm:spPr/>
      <dgm:t>
        <a:bodyPr/>
        <a:lstStyle/>
        <a:p>
          <a:endParaRPr lang="ru-RU"/>
        </a:p>
      </dgm:t>
    </dgm:pt>
    <dgm:pt modelId="{74447B7F-C40C-4DC8-8A9A-5F476161A31A}" type="pres">
      <dgm:prSet presAssocID="{B0AF1FC3-9BDD-4B36-8EDF-F4EB99E7A23C}" presName="negativeSpace" presStyleCnt="0"/>
      <dgm:spPr/>
    </dgm:pt>
    <dgm:pt modelId="{F3944586-2F90-4A49-B2DC-999338F380D7}" type="pres">
      <dgm:prSet presAssocID="{B0AF1FC3-9BDD-4B36-8EDF-F4EB99E7A23C}" presName="childText" presStyleLbl="conFgAcc1" presStyleIdx="2" presStyleCnt="3" custLinFactY="-117514" custLinFactNeighborX="56" custLinFactNeighborY="-200000">
        <dgm:presLayoutVars>
          <dgm:bulletEnabled val="1"/>
        </dgm:presLayoutVars>
      </dgm:prSet>
      <dgm:spPr/>
    </dgm:pt>
  </dgm:ptLst>
  <dgm:cxnLst>
    <dgm:cxn modelId="{5064CCAF-0FB0-464F-BD0E-45D03B2F4097}" type="presOf" srcId="{C52D1C5A-9649-4BFC-BB7C-08D54D2680E5}" destId="{9B41FBD1-889E-4672-894F-D80AB50F194F}" srcOrd="1" destOrd="0" presId="urn:microsoft.com/office/officeart/2005/8/layout/list1"/>
    <dgm:cxn modelId="{AE84B7D3-8573-46E6-A752-722A69496D64}" type="presOf" srcId="{C52D1C5A-9649-4BFC-BB7C-08D54D2680E5}" destId="{FDE2A70B-6F55-41D2-A4E7-8F6805AAE4E2}" srcOrd="0" destOrd="0" presId="urn:microsoft.com/office/officeart/2005/8/layout/list1"/>
    <dgm:cxn modelId="{09D0D821-64AB-4A8B-AED0-C41B3138074C}" type="presOf" srcId="{0BAF38A6-1EDF-4487-81B2-96ABD2D2AFBD}" destId="{08867983-2D18-4CCA-9ED5-7A55C454E69F}" srcOrd="0" destOrd="0" presId="urn:microsoft.com/office/officeart/2005/8/layout/list1"/>
    <dgm:cxn modelId="{85D2C376-00E8-432C-8314-184E6ADAF4DB}" srcId="{0BAF38A6-1EDF-4487-81B2-96ABD2D2AFBD}" destId="{B0AF1FC3-9BDD-4B36-8EDF-F4EB99E7A23C}" srcOrd="2" destOrd="0" parTransId="{8447F502-9C9B-4EA1-876E-AE96E017C755}" sibTransId="{C9C38DF5-9487-4E1E-97B2-EC3A5B7581FE}"/>
    <dgm:cxn modelId="{FFDC8924-3CF4-480B-BD4A-D9CC321D2897}" type="presOf" srcId="{B0AF1FC3-9BDD-4B36-8EDF-F4EB99E7A23C}" destId="{33EB573D-F202-482C-8060-59D73BAE0479}" srcOrd="1" destOrd="0" presId="urn:microsoft.com/office/officeart/2005/8/layout/list1"/>
    <dgm:cxn modelId="{C566F808-BA07-4608-AFEE-EC198B51A370}" type="presOf" srcId="{B0AF1FC3-9BDD-4B36-8EDF-F4EB99E7A23C}" destId="{21B6AFB6-A60C-4368-A5FD-9A9C91F67D6A}" srcOrd="0" destOrd="0" presId="urn:microsoft.com/office/officeart/2005/8/layout/list1"/>
    <dgm:cxn modelId="{2A789FF2-4D94-46E2-B719-B1DA741827DA}" srcId="{0BAF38A6-1EDF-4487-81B2-96ABD2D2AFBD}" destId="{C52D1C5A-9649-4BFC-BB7C-08D54D2680E5}" srcOrd="0" destOrd="0" parTransId="{CD6CF300-ED0C-484F-AE31-03A33627E628}" sibTransId="{E6149398-E94E-429C-BA7F-BE32F320F38D}"/>
    <dgm:cxn modelId="{7C95B611-38B3-4D18-81CD-4B0ADD3A8CD8}" type="presOf" srcId="{67084E7E-5B72-4609-9E22-8519645F9DCB}" destId="{6C511761-AB97-47A0-8E3E-5D923CA13B5B}" srcOrd="1" destOrd="0" presId="urn:microsoft.com/office/officeart/2005/8/layout/list1"/>
    <dgm:cxn modelId="{A1F1F4A0-404A-4385-A0F5-CCA5102730F6}" srcId="{0BAF38A6-1EDF-4487-81B2-96ABD2D2AFBD}" destId="{67084E7E-5B72-4609-9E22-8519645F9DCB}" srcOrd="1" destOrd="0" parTransId="{0654853E-6BFD-45FB-914D-D24DA406FFD5}" sibTransId="{C7141751-00A9-4FFC-AC7B-6B2DE1CA6929}"/>
    <dgm:cxn modelId="{68859C5D-6A76-44D8-8848-F6BD4E0CE503}" type="presOf" srcId="{67084E7E-5B72-4609-9E22-8519645F9DCB}" destId="{61936073-0B02-4415-91CB-44B3DCAA81C7}" srcOrd="0" destOrd="0" presId="urn:microsoft.com/office/officeart/2005/8/layout/list1"/>
    <dgm:cxn modelId="{D67A505D-369B-4DC3-AC76-3D16F5682544}" type="presParOf" srcId="{08867983-2D18-4CCA-9ED5-7A55C454E69F}" destId="{749A56EE-2AEB-47EF-B22D-B4337A41EB62}" srcOrd="0" destOrd="0" presId="urn:microsoft.com/office/officeart/2005/8/layout/list1"/>
    <dgm:cxn modelId="{0FEC2337-6989-411B-9B75-027FCD7F6312}" type="presParOf" srcId="{749A56EE-2AEB-47EF-B22D-B4337A41EB62}" destId="{FDE2A70B-6F55-41D2-A4E7-8F6805AAE4E2}" srcOrd="0" destOrd="0" presId="urn:microsoft.com/office/officeart/2005/8/layout/list1"/>
    <dgm:cxn modelId="{38088637-ED5D-4A5A-8038-37EF84D2A26F}" type="presParOf" srcId="{749A56EE-2AEB-47EF-B22D-B4337A41EB62}" destId="{9B41FBD1-889E-4672-894F-D80AB50F194F}" srcOrd="1" destOrd="0" presId="urn:microsoft.com/office/officeart/2005/8/layout/list1"/>
    <dgm:cxn modelId="{F0F6AC20-A99E-4D6E-98ED-BE57CC105E49}" type="presParOf" srcId="{08867983-2D18-4CCA-9ED5-7A55C454E69F}" destId="{F89A7C25-9010-486B-8AF9-906D68005612}" srcOrd="1" destOrd="0" presId="urn:microsoft.com/office/officeart/2005/8/layout/list1"/>
    <dgm:cxn modelId="{82D19A75-D363-473B-B6AC-F96138170ED1}" type="presParOf" srcId="{08867983-2D18-4CCA-9ED5-7A55C454E69F}" destId="{17CD4C28-F8F7-4061-B269-1AF181F1F7F8}" srcOrd="2" destOrd="0" presId="urn:microsoft.com/office/officeart/2005/8/layout/list1"/>
    <dgm:cxn modelId="{79CD0EB5-FC3C-4101-8737-8DF4B3500192}" type="presParOf" srcId="{08867983-2D18-4CCA-9ED5-7A55C454E69F}" destId="{5605B9CC-372E-4BBD-962D-746153EC8B22}" srcOrd="3" destOrd="0" presId="urn:microsoft.com/office/officeart/2005/8/layout/list1"/>
    <dgm:cxn modelId="{1316A953-BEB7-4508-827C-563B4235E2A9}" type="presParOf" srcId="{08867983-2D18-4CCA-9ED5-7A55C454E69F}" destId="{1AD2717A-29CB-4C67-A6F1-32A61AAEE4E8}" srcOrd="4" destOrd="0" presId="urn:microsoft.com/office/officeart/2005/8/layout/list1"/>
    <dgm:cxn modelId="{FC794B56-1DDB-4259-B6F4-14286FCB4292}" type="presParOf" srcId="{1AD2717A-29CB-4C67-A6F1-32A61AAEE4E8}" destId="{61936073-0B02-4415-91CB-44B3DCAA81C7}" srcOrd="0" destOrd="0" presId="urn:microsoft.com/office/officeart/2005/8/layout/list1"/>
    <dgm:cxn modelId="{04EE3E9E-2096-4E0F-BFEC-D486B156F182}" type="presParOf" srcId="{1AD2717A-29CB-4C67-A6F1-32A61AAEE4E8}" destId="{6C511761-AB97-47A0-8E3E-5D923CA13B5B}" srcOrd="1" destOrd="0" presId="urn:microsoft.com/office/officeart/2005/8/layout/list1"/>
    <dgm:cxn modelId="{CA04DFC5-4EDC-4425-B0CA-99E54B602DAB}" type="presParOf" srcId="{08867983-2D18-4CCA-9ED5-7A55C454E69F}" destId="{079E271D-ADC4-4E2B-ABD8-EDE000587B0C}" srcOrd="5" destOrd="0" presId="urn:microsoft.com/office/officeart/2005/8/layout/list1"/>
    <dgm:cxn modelId="{B0D5E994-1E3A-474B-91F4-C386E592E556}" type="presParOf" srcId="{08867983-2D18-4CCA-9ED5-7A55C454E69F}" destId="{F21ED909-8986-452E-94C6-83C1D17B2A58}" srcOrd="6" destOrd="0" presId="urn:microsoft.com/office/officeart/2005/8/layout/list1"/>
    <dgm:cxn modelId="{F77D674B-9B8F-4DD0-8FCA-2C6AA909D783}" type="presParOf" srcId="{08867983-2D18-4CCA-9ED5-7A55C454E69F}" destId="{6F5FD3F7-4FE4-48F7-A2E3-CDEE202FCA23}" srcOrd="7" destOrd="0" presId="urn:microsoft.com/office/officeart/2005/8/layout/list1"/>
    <dgm:cxn modelId="{A7BA10EC-5509-4DE3-AD4F-5757F54B8F01}" type="presParOf" srcId="{08867983-2D18-4CCA-9ED5-7A55C454E69F}" destId="{1B9EFA49-1463-4DEC-AF0E-15DEFA848B34}" srcOrd="8" destOrd="0" presId="urn:microsoft.com/office/officeart/2005/8/layout/list1"/>
    <dgm:cxn modelId="{EB04C760-21B7-4256-90F0-19C65A8CD2BB}" type="presParOf" srcId="{1B9EFA49-1463-4DEC-AF0E-15DEFA848B34}" destId="{21B6AFB6-A60C-4368-A5FD-9A9C91F67D6A}" srcOrd="0" destOrd="0" presId="urn:microsoft.com/office/officeart/2005/8/layout/list1"/>
    <dgm:cxn modelId="{312BE88E-5FAD-4A56-BF4B-27D86BC5883C}" type="presParOf" srcId="{1B9EFA49-1463-4DEC-AF0E-15DEFA848B34}" destId="{33EB573D-F202-482C-8060-59D73BAE0479}" srcOrd="1" destOrd="0" presId="urn:microsoft.com/office/officeart/2005/8/layout/list1"/>
    <dgm:cxn modelId="{E5D7A03C-5249-4465-A6A3-5F9021FB6B40}" type="presParOf" srcId="{08867983-2D18-4CCA-9ED5-7A55C454E69F}" destId="{74447B7F-C40C-4DC8-8A9A-5F476161A31A}" srcOrd="9" destOrd="0" presId="urn:microsoft.com/office/officeart/2005/8/layout/list1"/>
    <dgm:cxn modelId="{CBCFD331-75DD-46CB-87A8-D2854A0A4499}" type="presParOf" srcId="{08867983-2D18-4CCA-9ED5-7A55C454E69F}" destId="{F3944586-2F90-4A49-B2DC-999338F380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26F68-5923-4306-A23C-3AAA8386CE7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6F48C10D-6C3D-4C9F-9D55-E4432DF5DF66}">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56508958-8440-47DD-AAB8-375BD1E37C86}" type="parTrans" cxnId="{9ECE7D4F-D0DE-494E-808A-6449190878D3}">
      <dgm:prSet/>
      <dgm:spPr/>
      <dgm:t>
        <a:bodyPr/>
        <a:lstStyle/>
        <a:p>
          <a:endParaRPr lang="ru-RU"/>
        </a:p>
      </dgm:t>
    </dgm:pt>
    <dgm:pt modelId="{CDCC927C-776B-46CC-BF2C-53BC1A5275AE}" type="sibTrans" cxnId="{9ECE7D4F-D0DE-494E-808A-6449190878D3}">
      <dgm:prSet/>
      <dgm:spPr/>
      <dgm:t>
        <a:bodyPr/>
        <a:lstStyle/>
        <a:p>
          <a:endParaRPr lang="ru-RU"/>
        </a:p>
      </dgm:t>
    </dgm:pt>
    <dgm:pt modelId="{E505DA9E-C93C-4D5D-BC44-CEAC45D2B4FA}">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D3040BD5-8A99-450E-9115-04E0296AA6F6}" type="parTrans" cxnId="{9C5BFD81-5F66-419D-B983-DAFFDEA74D0F}">
      <dgm:prSet/>
      <dgm:spPr/>
      <dgm:t>
        <a:bodyPr/>
        <a:lstStyle/>
        <a:p>
          <a:endParaRPr lang="ru-RU"/>
        </a:p>
      </dgm:t>
    </dgm:pt>
    <dgm:pt modelId="{89DDA278-2B9B-4BAA-BE4E-2FE5B72F648E}" type="sibTrans" cxnId="{9C5BFD81-5F66-419D-B983-DAFFDEA74D0F}">
      <dgm:prSet/>
      <dgm:spPr/>
      <dgm:t>
        <a:bodyPr/>
        <a:lstStyle/>
        <a:p>
          <a:endParaRPr lang="ru-RU"/>
        </a:p>
      </dgm:t>
    </dgm:pt>
    <dgm:pt modelId="{9012421D-77D3-458E-8100-3AC171F2BDC7}">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36C315B1-B91D-42A8-A09A-BA193ED663ED}" type="parTrans" cxnId="{09CF5BF6-C922-4C1A-A162-989C1BF45468}">
      <dgm:prSet/>
      <dgm:spPr/>
      <dgm:t>
        <a:bodyPr/>
        <a:lstStyle/>
        <a:p>
          <a:endParaRPr lang="ru-RU"/>
        </a:p>
      </dgm:t>
    </dgm:pt>
    <dgm:pt modelId="{0546127D-2DF7-4FEE-995C-6931A1EA813E}" type="sibTrans" cxnId="{09CF5BF6-C922-4C1A-A162-989C1BF45468}">
      <dgm:prSet/>
      <dgm:spPr/>
      <dgm:t>
        <a:bodyPr/>
        <a:lstStyle/>
        <a:p>
          <a:endParaRPr lang="ru-RU"/>
        </a:p>
      </dgm:t>
    </dgm:pt>
    <dgm:pt modelId="{96D9E9B1-13E5-4480-8F8B-48BDE384320E}">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a:t>
          </a:r>
        </a:p>
        <a:p>
          <a:r>
            <a:rPr lang="ru-RU" sz="1400" b="1"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4FE7D4B0-A438-4EA2-B04E-142DC43D144D}" type="parTrans" cxnId="{B98B74AB-DFB8-463D-98FE-DEE7BAADDBE4}">
      <dgm:prSet/>
      <dgm:spPr/>
      <dgm:t>
        <a:bodyPr/>
        <a:lstStyle/>
        <a:p>
          <a:endParaRPr lang="ru-RU"/>
        </a:p>
      </dgm:t>
    </dgm:pt>
    <dgm:pt modelId="{0F464578-B2A1-4F9A-8307-6296EDF547B7}" type="sibTrans" cxnId="{B98B74AB-DFB8-463D-98FE-DEE7BAADDBE4}">
      <dgm:prSet/>
      <dgm:spPr/>
      <dgm:t>
        <a:bodyPr/>
        <a:lstStyle/>
        <a:p>
          <a:endParaRPr lang="ru-RU"/>
        </a:p>
      </dgm:t>
    </dgm:pt>
    <dgm:pt modelId="{9A22F554-93F7-44B5-B057-94B78DA5F517}">
      <dgm:prSet phldrT="[Текст]" custT="1"/>
      <dgm:spPr/>
      <dgm:t>
        <a:bodyPr/>
        <a:lstStyle/>
        <a:p>
          <a:r>
            <a:rPr lang="ru-RU" sz="1600" b="1"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dirty="0" smtClean="0">
              <a:latin typeface="Cambria" panose="02040503050406030204" pitchFamily="18" charset="0"/>
              <a:ea typeface="Cambria" panose="02040503050406030204" pitchFamily="18" charset="0"/>
            </a:rPr>
            <a:t>район»</a:t>
          </a:r>
          <a:endParaRPr lang="ru-RU" sz="1600" b="1" dirty="0">
            <a:latin typeface="Cambria" panose="02040503050406030204" pitchFamily="18" charset="0"/>
            <a:ea typeface="Cambria" panose="02040503050406030204" pitchFamily="18" charset="0"/>
          </a:endParaRPr>
        </a:p>
      </dgm:t>
    </dgm:pt>
    <dgm:pt modelId="{21E9EFC1-561D-45CB-8DCF-4045C77C0645}" type="parTrans" cxnId="{D858315F-5202-4504-90D1-C776DE6897EB}">
      <dgm:prSet/>
      <dgm:spPr/>
      <dgm:t>
        <a:bodyPr/>
        <a:lstStyle/>
        <a:p>
          <a:endParaRPr lang="ru-RU"/>
        </a:p>
      </dgm:t>
    </dgm:pt>
    <dgm:pt modelId="{CF19F5DA-0D77-41E3-9A2E-F51C65C9DD34}" type="sibTrans" cxnId="{D858315F-5202-4504-90D1-C776DE6897EB}">
      <dgm:prSet/>
      <dgm:spPr/>
      <dgm:t>
        <a:bodyPr/>
        <a:lstStyle/>
        <a:p>
          <a:endParaRPr lang="ru-RU"/>
        </a:p>
      </dgm:t>
    </dgm:pt>
    <dgm:pt modelId="{57650D80-CC81-4914-9B2B-6BC1FD6710F5}">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dirty="0" smtClean="0">
              <a:latin typeface="Cambria" panose="02040503050406030204" pitchFamily="18" charset="0"/>
              <a:ea typeface="Cambria" panose="02040503050406030204" pitchFamily="18" charset="0"/>
            </a:rPr>
            <a:t>район</a:t>
          </a:r>
          <a:r>
            <a:rPr lang="ru-RU" sz="1200" b="1" dirty="0" smtClean="0">
              <a:latin typeface="Cambria" panose="02040503050406030204" pitchFamily="18" charset="0"/>
              <a:ea typeface="Cambria" panose="02040503050406030204" pitchFamily="18" charset="0"/>
            </a:rPr>
            <a:t>»</a:t>
          </a:r>
          <a:endParaRPr lang="ru-RU" sz="1200" dirty="0"/>
        </a:p>
      </dgm:t>
    </dgm:pt>
    <dgm:pt modelId="{6E2BFEF2-0AC4-41D7-9E06-9A3F06CCE841}" type="parTrans" cxnId="{783C9181-CB4F-462C-A214-BCF3281157B1}">
      <dgm:prSet/>
      <dgm:spPr/>
      <dgm:t>
        <a:bodyPr/>
        <a:lstStyle/>
        <a:p>
          <a:endParaRPr lang="ru-RU"/>
        </a:p>
      </dgm:t>
    </dgm:pt>
    <dgm:pt modelId="{BD32307D-4C86-42C8-9FD3-2F37BA20968A}" type="sibTrans" cxnId="{783C9181-CB4F-462C-A214-BCF3281157B1}">
      <dgm:prSet/>
      <dgm:spPr/>
      <dgm:t>
        <a:bodyPr/>
        <a:lstStyle/>
        <a:p>
          <a:endParaRPr lang="ru-RU"/>
        </a:p>
      </dgm:t>
    </dgm:pt>
    <dgm:pt modelId="{F24A433D-40FD-43CE-8188-C6820EDE5782}" type="pres">
      <dgm:prSet presAssocID="{F5526F68-5923-4306-A23C-3AAA8386CE71}" presName="cycle" presStyleCnt="0">
        <dgm:presLayoutVars>
          <dgm:dir/>
          <dgm:resizeHandles val="exact"/>
        </dgm:presLayoutVars>
      </dgm:prSet>
      <dgm:spPr/>
      <dgm:t>
        <a:bodyPr/>
        <a:lstStyle/>
        <a:p>
          <a:endParaRPr lang="ru-RU"/>
        </a:p>
      </dgm:t>
    </dgm:pt>
    <dgm:pt modelId="{4F68471E-0BC1-48E6-9D90-D8886B1D7422}" type="pres">
      <dgm:prSet presAssocID="{6F48C10D-6C3D-4C9F-9D55-E4432DF5DF66}" presName="dummy" presStyleCnt="0"/>
      <dgm:spPr/>
    </dgm:pt>
    <dgm:pt modelId="{F90602A2-1C54-49BC-9093-A36EF9E36ECC}" type="pres">
      <dgm:prSet presAssocID="{6F48C10D-6C3D-4C9F-9D55-E4432DF5DF66}" presName="node" presStyleLbl="revTx" presStyleIdx="0" presStyleCnt="6" custScaleX="150977" custRadScaleRad="102884" custRadScaleInc="13994">
        <dgm:presLayoutVars>
          <dgm:bulletEnabled val="1"/>
        </dgm:presLayoutVars>
      </dgm:prSet>
      <dgm:spPr/>
      <dgm:t>
        <a:bodyPr/>
        <a:lstStyle/>
        <a:p>
          <a:endParaRPr lang="ru-RU"/>
        </a:p>
      </dgm:t>
    </dgm:pt>
    <dgm:pt modelId="{0CA69198-1717-45B9-B34C-CECA8C6E4A03}" type="pres">
      <dgm:prSet presAssocID="{CDCC927C-776B-46CC-BF2C-53BC1A5275AE}" presName="sibTrans" presStyleLbl="node1" presStyleIdx="0" presStyleCnt="6" custLinFactNeighborX="9001" custLinFactNeighborY="-2725"/>
      <dgm:spPr/>
      <dgm:t>
        <a:bodyPr/>
        <a:lstStyle/>
        <a:p>
          <a:endParaRPr lang="ru-RU"/>
        </a:p>
      </dgm:t>
    </dgm:pt>
    <dgm:pt modelId="{EBC2B18B-4C3C-4AB5-99D6-1DF22A210D31}" type="pres">
      <dgm:prSet presAssocID="{E505DA9E-C93C-4D5D-BC44-CEAC45D2B4FA}" presName="dummy" presStyleCnt="0"/>
      <dgm:spPr/>
    </dgm:pt>
    <dgm:pt modelId="{91630551-CFC8-41AC-83C2-935115F5A8D9}" type="pres">
      <dgm:prSet presAssocID="{E505DA9E-C93C-4D5D-BC44-CEAC45D2B4FA}" presName="node" presStyleLbl="revTx" presStyleIdx="1" presStyleCnt="6" custScaleX="140086">
        <dgm:presLayoutVars>
          <dgm:bulletEnabled val="1"/>
        </dgm:presLayoutVars>
      </dgm:prSet>
      <dgm:spPr/>
      <dgm:t>
        <a:bodyPr/>
        <a:lstStyle/>
        <a:p>
          <a:endParaRPr lang="ru-RU"/>
        </a:p>
      </dgm:t>
    </dgm:pt>
    <dgm:pt modelId="{7529451B-78FD-43AC-A99B-EADDD2B492D8}" type="pres">
      <dgm:prSet presAssocID="{89DDA278-2B9B-4BAA-BE4E-2FE5B72F648E}" presName="sibTrans" presStyleLbl="node1" presStyleIdx="1" presStyleCnt="6" custLinFactNeighborX="8420" custLinFactNeighborY="3240"/>
      <dgm:spPr/>
      <dgm:t>
        <a:bodyPr/>
        <a:lstStyle/>
        <a:p>
          <a:endParaRPr lang="ru-RU"/>
        </a:p>
      </dgm:t>
    </dgm:pt>
    <dgm:pt modelId="{45F060DC-41A7-400B-8E54-73EBDF54E839}" type="pres">
      <dgm:prSet presAssocID="{9012421D-77D3-458E-8100-3AC171F2BDC7}" presName="dummy" presStyleCnt="0"/>
      <dgm:spPr/>
    </dgm:pt>
    <dgm:pt modelId="{A625B957-6222-42FA-84C9-1930A2994452}" type="pres">
      <dgm:prSet presAssocID="{9012421D-77D3-458E-8100-3AC171F2BDC7}" presName="node" presStyleLbl="revTx" presStyleIdx="2" presStyleCnt="6" custScaleX="141926">
        <dgm:presLayoutVars>
          <dgm:bulletEnabled val="1"/>
        </dgm:presLayoutVars>
      </dgm:prSet>
      <dgm:spPr/>
      <dgm:t>
        <a:bodyPr/>
        <a:lstStyle/>
        <a:p>
          <a:endParaRPr lang="ru-RU"/>
        </a:p>
      </dgm:t>
    </dgm:pt>
    <dgm:pt modelId="{FEA6EE24-6B92-411D-A2F4-A2340A33007B}" type="pres">
      <dgm:prSet presAssocID="{0546127D-2DF7-4FEE-995C-6931A1EA813E}" presName="sibTrans" presStyleLbl="node1" presStyleIdx="2" presStyleCnt="6" custLinFactNeighborX="-518" custLinFactNeighborY="1750"/>
      <dgm:spPr/>
      <dgm:t>
        <a:bodyPr/>
        <a:lstStyle/>
        <a:p>
          <a:endParaRPr lang="ru-RU"/>
        </a:p>
      </dgm:t>
    </dgm:pt>
    <dgm:pt modelId="{A665348A-239E-45BA-BEBA-CE51CECEBAAA}" type="pres">
      <dgm:prSet presAssocID="{96D9E9B1-13E5-4480-8F8B-48BDE384320E}" presName="dummy" presStyleCnt="0"/>
      <dgm:spPr/>
    </dgm:pt>
    <dgm:pt modelId="{C7430F6F-8C33-473C-9078-E9317DEC0A32}" type="pres">
      <dgm:prSet presAssocID="{96D9E9B1-13E5-4480-8F8B-48BDE384320E}" presName="node" presStyleLbl="revTx" presStyleIdx="3" presStyleCnt="6" custScaleX="149624" custScaleY="86462" custRadScaleRad="94407" custRadScaleInc="9899">
        <dgm:presLayoutVars>
          <dgm:bulletEnabled val="1"/>
        </dgm:presLayoutVars>
      </dgm:prSet>
      <dgm:spPr/>
      <dgm:t>
        <a:bodyPr/>
        <a:lstStyle/>
        <a:p>
          <a:endParaRPr lang="ru-RU"/>
        </a:p>
      </dgm:t>
    </dgm:pt>
    <dgm:pt modelId="{03F7A15E-40DD-4D3E-94AE-F65DEDC2604B}" type="pres">
      <dgm:prSet presAssocID="{0F464578-B2A1-4F9A-8307-6296EDF547B7}" presName="sibTrans" presStyleLbl="node1" presStyleIdx="3" presStyleCnt="6" custLinFactNeighborX="-7515" custLinFactNeighborY="1750"/>
      <dgm:spPr/>
      <dgm:t>
        <a:bodyPr/>
        <a:lstStyle/>
        <a:p>
          <a:endParaRPr lang="ru-RU"/>
        </a:p>
      </dgm:t>
    </dgm:pt>
    <dgm:pt modelId="{935B1D89-E1D3-4E80-A0E7-4E87C3FF0883}" type="pres">
      <dgm:prSet presAssocID="{9A22F554-93F7-44B5-B057-94B78DA5F517}" presName="dummy" presStyleCnt="0"/>
      <dgm:spPr/>
    </dgm:pt>
    <dgm:pt modelId="{270760BF-9109-460A-A45C-F1EBA27EC76A}" type="pres">
      <dgm:prSet presAssocID="{9A22F554-93F7-44B5-B057-94B78DA5F517}" presName="node" presStyleLbl="revTx" presStyleIdx="4" presStyleCnt="6" custScaleX="229621">
        <dgm:presLayoutVars>
          <dgm:bulletEnabled val="1"/>
        </dgm:presLayoutVars>
      </dgm:prSet>
      <dgm:spPr/>
      <dgm:t>
        <a:bodyPr/>
        <a:lstStyle/>
        <a:p>
          <a:endParaRPr lang="ru-RU"/>
        </a:p>
      </dgm:t>
    </dgm:pt>
    <dgm:pt modelId="{241E065B-58B2-44EA-A383-83A1B8C08994}" type="pres">
      <dgm:prSet presAssocID="{CF19F5DA-0D77-41E3-9A2E-F51C65C9DD34}" presName="sibTrans" presStyleLbl="node1" presStyleIdx="4" presStyleCnt="6" custLinFactNeighborX="-8517" custLinFactNeighborY="-772"/>
      <dgm:spPr/>
      <dgm:t>
        <a:bodyPr/>
        <a:lstStyle/>
        <a:p>
          <a:endParaRPr lang="ru-RU"/>
        </a:p>
      </dgm:t>
    </dgm:pt>
    <dgm:pt modelId="{5580F841-203A-485B-89A8-1A54BBAE38DA}" type="pres">
      <dgm:prSet presAssocID="{57650D80-CC81-4914-9B2B-6BC1FD6710F5}" presName="dummy" presStyleCnt="0"/>
      <dgm:spPr/>
    </dgm:pt>
    <dgm:pt modelId="{FBA073E2-731B-4AC6-8DAB-307DA138FA1D}" type="pres">
      <dgm:prSet presAssocID="{57650D80-CC81-4914-9B2B-6BC1FD6710F5}" presName="node" presStyleLbl="revTx" presStyleIdx="5" presStyleCnt="6" custScaleX="179628" custRadScaleRad="105958" custRadScaleInc="-26474">
        <dgm:presLayoutVars>
          <dgm:bulletEnabled val="1"/>
        </dgm:presLayoutVars>
      </dgm:prSet>
      <dgm:spPr/>
      <dgm:t>
        <a:bodyPr/>
        <a:lstStyle/>
        <a:p>
          <a:endParaRPr lang="ru-RU"/>
        </a:p>
      </dgm:t>
    </dgm:pt>
    <dgm:pt modelId="{C515C859-94FC-4421-A920-87A56F6E26D8}" type="pres">
      <dgm:prSet presAssocID="{BD32307D-4C86-42C8-9FD3-2F37BA20968A}" presName="sibTrans" presStyleLbl="node1" presStyleIdx="5" presStyleCnt="6" custLinFactNeighborX="442" custLinFactNeighborY="-3493"/>
      <dgm:spPr/>
      <dgm:t>
        <a:bodyPr/>
        <a:lstStyle/>
        <a:p>
          <a:endParaRPr lang="ru-RU"/>
        </a:p>
      </dgm:t>
    </dgm:pt>
  </dgm:ptLst>
  <dgm:cxnLst>
    <dgm:cxn modelId="{DB8FBCE1-C01F-4358-A622-B9B466C2C3D5}" type="presOf" srcId="{89DDA278-2B9B-4BAA-BE4E-2FE5B72F648E}" destId="{7529451B-78FD-43AC-A99B-EADDD2B492D8}" srcOrd="0" destOrd="0" presId="urn:microsoft.com/office/officeart/2005/8/layout/cycle1"/>
    <dgm:cxn modelId="{9CC9B650-FC5C-4D1C-A918-519A96907FA9}" type="presOf" srcId="{F5526F68-5923-4306-A23C-3AAA8386CE71}" destId="{F24A433D-40FD-43CE-8188-C6820EDE5782}" srcOrd="0" destOrd="0" presId="urn:microsoft.com/office/officeart/2005/8/layout/cycle1"/>
    <dgm:cxn modelId="{09CF5BF6-C922-4C1A-A162-989C1BF45468}" srcId="{F5526F68-5923-4306-A23C-3AAA8386CE71}" destId="{9012421D-77D3-458E-8100-3AC171F2BDC7}" srcOrd="2" destOrd="0" parTransId="{36C315B1-B91D-42A8-A09A-BA193ED663ED}" sibTransId="{0546127D-2DF7-4FEE-995C-6931A1EA813E}"/>
    <dgm:cxn modelId="{B98B74AB-DFB8-463D-98FE-DEE7BAADDBE4}" srcId="{F5526F68-5923-4306-A23C-3AAA8386CE71}" destId="{96D9E9B1-13E5-4480-8F8B-48BDE384320E}" srcOrd="3" destOrd="0" parTransId="{4FE7D4B0-A438-4EA2-B04E-142DC43D144D}" sibTransId="{0F464578-B2A1-4F9A-8307-6296EDF547B7}"/>
    <dgm:cxn modelId="{7BA1AE07-4AB1-4B42-BC6F-D549A8A1D41F}" type="presOf" srcId="{CF19F5DA-0D77-41E3-9A2E-F51C65C9DD34}" destId="{241E065B-58B2-44EA-A383-83A1B8C08994}" srcOrd="0" destOrd="0" presId="urn:microsoft.com/office/officeart/2005/8/layout/cycle1"/>
    <dgm:cxn modelId="{677F3581-975D-4D50-B14F-0CC7FAE74C2E}" type="presOf" srcId="{0546127D-2DF7-4FEE-995C-6931A1EA813E}" destId="{FEA6EE24-6B92-411D-A2F4-A2340A33007B}" srcOrd="0" destOrd="0" presId="urn:microsoft.com/office/officeart/2005/8/layout/cycle1"/>
    <dgm:cxn modelId="{5C83331B-B81A-47CB-9D68-D5A92C541146}" type="presOf" srcId="{E505DA9E-C93C-4D5D-BC44-CEAC45D2B4FA}" destId="{91630551-CFC8-41AC-83C2-935115F5A8D9}" srcOrd="0" destOrd="0" presId="urn:microsoft.com/office/officeart/2005/8/layout/cycle1"/>
    <dgm:cxn modelId="{FD5E2AF4-7517-4A7F-B04D-E6C1C35C7213}" type="presOf" srcId="{9A22F554-93F7-44B5-B057-94B78DA5F517}" destId="{270760BF-9109-460A-A45C-F1EBA27EC76A}" srcOrd="0" destOrd="0" presId="urn:microsoft.com/office/officeart/2005/8/layout/cycle1"/>
    <dgm:cxn modelId="{783C9181-CB4F-462C-A214-BCF3281157B1}" srcId="{F5526F68-5923-4306-A23C-3AAA8386CE71}" destId="{57650D80-CC81-4914-9B2B-6BC1FD6710F5}" srcOrd="5" destOrd="0" parTransId="{6E2BFEF2-0AC4-41D7-9E06-9A3F06CCE841}" sibTransId="{BD32307D-4C86-42C8-9FD3-2F37BA20968A}"/>
    <dgm:cxn modelId="{4F3BC1CB-9A00-4A16-8B8E-8D0D384E54E9}" type="presOf" srcId="{CDCC927C-776B-46CC-BF2C-53BC1A5275AE}" destId="{0CA69198-1717-45B9-B34C-CECA8C6E4A03}" srcOrd="0" destOrd="0" presId="urn:microsoft.com/office/officeart/2005/8/layout/cycle1"/>
    <dgm:cxn modelId="{E4B4F824-2743-477F-8F9E-4597D0DD5524}" type="presOf" srcId="{0F464578-B2A1-4F9A-8307-6296EDF547B7}" destId="{03F7A15E-40DD-4D3E-94AE-F65DEDC2604B}" srcOrd="0" destOrd="0" presId="urn:microsoft.com/office/officeart/2005/8/layout/cycle1"/>
    <dgm:cxn modelId="{21DDF6F5-A9C0-46F3-8FAE-5917B3172596}" type="presOf" srcId="{9012421D-77D3-458E-8100-3AC171F2BDC7}" destId="{A625B957-6222-42FA-84C9-1930A2994452}" srcOrd="0" destOrd="0" presId="urn:microsoft.com/office/officeart/2005/8/layout/cycle1"/>
    <dgm:cxn modelId="{9C5BFD81-5F66-419D-B983-DAFFDEA74D0F}" srcId="{F5526F68-5923-4306-A23C-3AAA8386CE71}" destId="{E505DA9E-C93C-4D5D-BC44-CEAC45D2B4FA}" srcOrd="1" destOrd="0" parTransId="{D3040BD5-8A99-450E-9115-04E0296AA6F6}" sibTransId="{89DDA278-2B9B-4BAA-BE4E-2FE5B72F648E}"/>
    <dgm:cxn modelId="{A1C14426-1D5D-4FEA-BBD2-30A583502369}" type="presOf" srcId="{BD32307D-4C86-42C8-9FD3-2F37BA20968A}" destId="{C515C859-94FC-4421-A920-87A56F6E26D8}" srcOrd="0" destOrd="0" presId="urn:microsoft.com/office/officeart/2005/8/layout/cycle1"/>
    <dgm:cxn modelId="{5661D1E9-18C6-431A-BDF1-09AA01ECC37A}" type="presOf" srcId="{6F48C10D-6C3D-4C9F-9D55-E4432DF5DF66}" destId="{F90602A2-1C54-49BC-9093-A36EF9E36ECC}" srcOrd="0" destOrd="0" presId="urn:microsoft.com/office/officeart/2005/8/layout/cycle1"/>
    <dgm:cxn modelId="{E778FFBD-495C-44C1-95B9-1767BA157D1E}" type="presOf" srcId="{57650D80-CC81-4914-9B2B-6BC1FD6710F5}" destId="{FBA073E2-731B-4AC6-8DAB-307DA138FA1D}" srcOrd="0" destOrd="0" presId="urn:microsoft.com/office/officeart/2005/8/layout/cycle1"/>
    <dgm:cxn modelId="{9ECE7D4F-D0DE-494E-808A-6449190878D3}" srcId="{F5526F68-5923-4306-A23C-3AAA8386CE71}" destId="{6F48C10D-6C3D-4C9F-9D55-E4432DF5DF66}" srcOrd="0" destOrd="0" parTransId="{56508958-8440-47DD-AAB8-375BD1E37C86}" sibTransId="{CDCC927C-776B-46CC-BF2C-53BC1A5275AE}"/>
    <dgm:cxn modelId="{1032E349-2C52-4B67-9819-DFF178CEB15F}" type="presOf" srcId="{96D9E9B1-13E5-4480-8F8B-48BDE384320E}" destId="{C7430F6F-8C33-473C-9078-E9317DEC0A32}" srcOrd="0" destOrd="0" presId="urn:microsoft.com/office/officeart/2005/8/layout/cycle1"/>
    <dgm:cxn modelId="{D858315F-5202-4504-90D1-C776DE6897EB}" srcId="{F5526F68-5923-4306-A23C-3AAA8386CE71}" destId="{9A22F554-93F7-44B5-B057-94B78DA5F517}" srcOrd="4" destOrd="0" parTransId="{21E9EFC1-561D-45CB-8DCF-4045C77C0645}" sibTransId="{CF19F5DA-0D77-41E3-9A2E-F51C65C9DD34}"/>
    <dgm:cxn modelId="{4CEED5C6-2341-4FC2-8CC1-5D49900B0612}" type="presParOf" srcId="{F24A433D-40FD-43CE-8188-C6820EDE5782}" destId="{4F68471E-0BC1-48E6-9D90-D8886B1D7422}" srcOrd="0" destOrd="0" presId="urn:microsoft.com/office/officeart/2005/8/layout/cycle1"/>
    <dgm:cxn modelId="{735BC0D2-BEB2-44D0-9D7A-AD2C512A2DA8}" type="presParOf" srcId="{F24A433D-40FD-43CE-8188-C6820EDE5782}" destId="{F90602A2-1C54-49BC-9093-A36EF9E36ECC}" srcOrd="1" destOrd="0" presId="urn:microsoft.com/office/officeart/2005/8/layout/cycle1"/>
    <dgm:cxn modelId="{DFCB1C74-30EF-4121-9EE4-9999CBC92F9B}" type="presParOf" srcId="{F24A433D-40FD-43CE-8188-C6820EDE5782}" destId="{0CA69198-1717-45B9-B34C-CECA8C6E4A03}" srcOrd="2" destOrd="0" presId="urn:microsoft.com/office/officeart/2005/8/layout/cycle1"/>
    <dgm:cxn modelId="{0BE7C849-9318-4D97-AFD5-5935E571BACF}" type="presParOf" srcId="{F24A433D-40FD-43CE-8188-C6820EDE5782}" destId="{EBC2B18B-4C3C-4AB5-99D6-1DF22A210D31}" srcOrd="3" destOrd="0" presId="urn:microsoft.com/office/officeart/2005/8/layout/cycle1"/>
    <dgm:cxn modelId="{6DCD39BF-5EA0-4B8F-A473-5770147502BC}" type="presParOf" srcId="{F24A433D-40FD-43CE-8188-C6820EDE5782}" destId="{91630551-CFC8-41AC-83C2-935115F5A8D9}" srcOrd="4" destOrd="0" presId="urn:microsoft.com/office/officeart/2005/8/layout/cycle1"/>
    <dgm:cxn modelId="{2992CBC3-DB4A-40B1-B4D2-7A1AF0496A6E}" type="presParOf" srcId="{F24A433D-40FD-43CE-8188-C6820EDE5782}" destId="{7529451B-78FD-43AC-A99B-EADDD2B492D8}" srcOrd="5" destOrd="0" presId="urn:microsoft.com/office/officeart/2005/8/layout/cycle1"/>
    <dgm:cxn modelId="{17658DBA-C6AC-4BEC-9DFA-492598823FA3}" type="presParOf" srcId="{F24A433D-40FD-43CE-8188-C6820EDE5782}" destId="{45F060DC-41A7-400B-8E54-73EBDF54E839}" srcOrd="6" destOrd="0" presId="urn:microsoft.com/office/officeart/2005/8/layout/cycle1"/>
    <dgm:cxn modelId="{8DC413C1-BAA8-46BC-9CBB-3FD7C995B10F}" type="presParOf" srcId="{F24A433D-40FD-43CE-8188-C6820EDE5782}" destId="{A625B957-6222-42FA-84C9-1930A2994452}" srcOrd="7" destOrd="0" presId="urn:microsoft.com/office/officeart/2005/8/layout/cycle1"/>
    <dgm:cxn modelId="{420D68F2-FA84-4A00-9DC2-65EEF6B77419}" type="presParOf" srcId="{F24A433D-40FD-43CE-8188-C6820EDE5782}" destId="{FEA6EE24-6B92-411D-A2F4-A2340A33007B}" srcOrd="8" destOrd="0" presId="urn:microsoft.com/office/officeart/2005/8/layout/cycle1"/>
    <dgm:cxn modelId="{B16F4C57-F822-497A-AC78-9EEC0F8A9189}" type="presParOf" srcId="{F24A433D-40FD-43CE-8188-C6820EDE5782}" destId="{A665348A-239E-45BA-BEBA-CE51CECEBAAA}" srcOrd="9" destOrd="0" presId="urn:microsoft.com/office/officeart/2005/8/layout/cycle1"/>
    <dgm:cxn modelId="{492C3032-F914-42E6-A319-32A2BD0D724A}" type="presParOf" srcId="{F24A433D-40FD-43CE-8188-C6820EDE5782}" destId="{C7430F6F-8C33-473C-9078-E9317DEC0A32}" srcOrd="10" destOrd="0" presId="urn:microsoft.com/office/officeart/2005/8/layout/cycle1"/>
    <dgm:cxn modelId="{A2CA929A-8ACD-4AAE-AE0E-560948409615}" type="presParOf" srcId="{F24A433D-40FD-43CE-8188-C6820EDE5782}" destId="{03F7A15E-40DD-4D3E-94AE-F65DEDC2604B}" srcOrd="11" destOrd="0" presId="urn:microsoft.com/office/officeart/2005/8/layout/cycle1"/>
    <dgm:cxn modelId="{2307DA8A-8E13-4136-9C11-65C03C6998B0}" type="presParOf" srcId="{F24A433D-40FD-43CE-8188-C6820EDE5782}" destId="{935B1D89-E1D3-4E80-A0E7-4E87C3FF0883}" srcOrd="12" destOrd="0" presId="urn:microsoft.com/office/officeart/2005/8/layout/cycle1"/>
    <dgm:cxn modelId="{1E1351BE-B8EC-4020-A6FE-44D0B6BA3F11}" type="presParOf" srcId="{F24A433D-40FD-43CE-8188-C6820EDE5782}" destId="{270760BF-9109-460A-A45C-F1EBA27EC76A}" srcOrd="13" destOrd="0" presId="urn:microsoft.com/office/officeart/2005/8/layout/cycle1"/>
    <dgm:cxn modelId="{03AB4F51-4BCA-4D29-9271-A997220FE829}" type="presParOf" srcId="{F24A433D-40FD-43CE-8188-C6820EDE5782}" destId="{241E065B-58B2-44EA-A383-83A1B8C08994}" srcOrd="14" destOrd="0" presId="urn:microsoft.com/office/officeart/2005/8/layout/cycle1"/>
    <dgm:cxn modelId="{AB419B74-2893-4B40-AB5C-96ABE096BF03}" type="presParOf" srcId="{F24A433D-40FD-43CE-8188-C6820EDE5782}" destId="{5580F841-203A-485B-89A8-1A54BBAE38DA}" srcOrd="15" destOrd="0" presId="urn:microsoft.com/office/officeart/2005/8/layout/cycle1"/>
    <dgm:cxn modelId="{B0CED5CD-5775-46B6-A757-1FFB85C0E520}" type="presParOf" srcId="{F24A433D-40FD-43CE-8188-C6820EDE5782}" destId="{FBA073E2-731B-4AC6-8DAB-307DA138FA1D}" srcOrd="16" destOrd="0" presId="urn:microsoft.com/office/officeart/2005/8/layout/cycle1"/>
    <dgm:cxn modelId="{61CAEACD-459E-4125-BA14-BF132B27A0B5}" type="presParOf" srcId="{F24A433D-40FD-43CE-8188-C6820EDE5782}" destId="{C515C859-94FC-4421-A920-87A56F6E26D8}"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D4C28-F8F7-4061-B269-1AF181F1F7F8}">
      <dsp:nvSpPr>
        <dsp:cNvPr id="0" name=""/>
        <dsp:cNvSpPr/>
      </dsp:nvSpPr>
      <dsp:spPr>
        <a:xfrm>
          <a:off x="0" y="812550"/>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1FBD1-889E-4672-894F-D80AB50F194F}">
      <dsp:nvSpPr>
        <dsp:cNvPr id="0" name=""/>
        <dsp:cNvSpPr/>
      </dsp:nvSpPr>
      <dsp:spPr>
        <a:xfrm>
          <a:off x="239689" y="503707"/>
          <a:ext cx="5804020" cy="147401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11645" y="575663"/>
        <a:ext cx="5660108" cy="1330106"/>
      </dsp:txXfrm>
    </dsp:sp>
    <dsp:sp modelId="{F21ED909-8986-452E-94C6-83C1D17B2A58}">
      <dsp:nvSpPr>
        <dsp:cNvPr id="0" name=""/>
        <dsp:cNvSpPr/>
      </dsp:nvSpPr>
      <dsp:spPr>
        <a:xfrm>
          <a:off x="0" y="2216706"/>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11761-AB97-47A0-8E3E-5D923CA13B5B}">
      <dsp:nvSpPr>
        <dsp:cNvPr id="0" name=""/>
        <dsp:cNvSpPr/>
      </dsp:nvSpPr>
      <dsp:spPr>
        <a:xfrm>
          <a:off x="239689" y="2016111"/>
          <a:ext cx="5804020" cy="126610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1495" y="2077917"/>
        <a:ext cx="5680408" cy="1142496"/>
      </dsp:txXfrm>
    </dsp:sp>
    <dsp:sp modelId="{F3944586-2F90-4A49-B2DC-999338F380D7}">
      <dsp:nvSpPr>
        <dsp:cNvPr id="0" name=""/>
        <dsp:cNvSpPr/>
      </dsp:nvSpPr>
      <dsp:spPr>
        <a:xfrm>
          <a:off x="0" y="3759758"/>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B573D-F202-482C-8060-59D73BAE0479}">
      <dsp:nvSpPr>
        <dsp:cNvPr id="0" name=""/>
        <dsp:cNvSpPr/>
      </dsp:nvSpPr>
      <dsp:spPr>
        <a:xfrm>
          <a:off x="239689" y="3353402"/>
          <a:ext cx="5804020" cy="144017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endParaRPr lang="ru-RU" sz="1400" b="1" u="sng" kern="1200" dirty="0" smtClean="0">
            <a:solidFill>
              <a:srgbClr val="000066"/>
            </a:solidFill>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9992" y="3423705"/>
        <a:ext cx="5663414" cy="12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602A2-1C54-49BC-9093-A36EF9E36ECC}">
      <dsp:nvSpPr>
        <dsp:cNvPr id="0" name=""/>
        <dsp:cNvSpPr/>
      </dsp:nvSpPr>
      <dsp:spPr>
        <a:xfrm>
          <a:off x="4100922" y="15770"/>
          <a:ext cx="1494684"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100922" y="15770"/>
        <a:ext cx="1494684" cy="990007"/>
      </dsp:txXfrm>
    </dsp:sp>
    <dsp:sp modelId="{0CA69198-1717-45B9-B34C-CECA8C6E4A03}">
      <dsp:nvSpPr>
        <dsp:cNvPr id="0" name=""/>
        <dsp:cNvSpPr/>
      </dsp:nvSpPr>
      <dsp:spPr>
        <a:xfrm>
          <a:off x="1607861" y="-272233"/>
          <a:ext cx="4833951" cy="4833951"/>
        </a:xfrm>
        <a:prstGeom prst="circularArrow">
          <a:avLst>
            <a:gd name="adj1" fmla="val 3994"/>
            <a:gd name="adj2" fmla="val 250550"/>
            <a:gd name="adj3" fmla="val 20800093"/>
            <a:gd name="adj4" fmla="val 19491769"/>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30551-CFC8-41AC-83C2-935115F5A8D9}">
      <dsp:nvSpPr>
        <dsp:cNvPr id="0" name=""/>
        <dsp:cNvSpPr/>
      </dsp:nvSpPr>
      <dsp:spPr>
        <a:xfrm>
          <a:off x="5132214" y="1925152"/>
          <a:ext cx="1386862"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5132214" y="1925152"/>
        <a:ext cx="1386862" cy="990007"/>
      </dsp:txXfrm>
    </dsp:sp>
    <dsp:sp modelId="{7529451B-78FD-43AC-A99B-EADDD2B492D8}">
      <dsp:nvSpPr>
        <dsp:cNvPr id="0" name=""/>
        <dsp:cNvSpPr/>
      </dsp:nvSpPr>
      <dsp:spPr>
        <a:xfrm>
          <a:off x="1607852" y="159800"/>
          <a:ext cx="4833951" cy="4833951"/>
        </a:xfrm>
        <a:prstGeom prst="circularArrow">
          <a:avLst>
            <a:gd name="adj1" fmla="val 3994"/>
            <a:gd name="adj2" fmla="val 250550"/>
            <a:gd name="adj3" fmla="val 2145119"/>
            <a:gd name="adj4" fmla="val 777362"/>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5B957-6222-42FA-84C9-1930A2994452}">
      <dsp:nvSpPr>
        <dsp:cNvPr id="0" name=""/>
        <dsp:cNvSpPr/>
      </dsp:nvSpPr>
      <dsp:spPr>
        <a:xfrm>
          <a:off x="4019187" y="3837194"/>
          <a:ext cx="1405078"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019187" y="3837194"/>
        <a:ext cx="1405078" cy="990007"/>
      </dsp:txXfrm>
    </dsp:sp>
    <dsp:sp modelId="{FEA6EE24-6B92-411D-A2F4-A2340A33007B}">
      <dsp:nvSpPr>
        <dsp:cNvPr id="0" name=""/>
        <dsp:cNvSpPr/>
      </dsp:nvSpPr>
      <dsp:spPr>
        <a:xfrm>
          <a:off x="1527990" y="51531"/>
          <a:ext cx="4833951" cy="4833951"/>
        </a:xfrm>
        <a:prstGeom prst="circularArrow">
          <a:avLst>
            <a:gd name="adj1" fmla="val 3994"/>
            <a:gd name="adj2" fmla="val 250550"/>
            <a:gd name="adj3" fmla="val 6283961"/>
            <a:gd name="adj4" fmla="val 5323414"/>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30F6F-8C33-473C-9078-E9317DEC0A32}">
      <dsp:nvSpPr>
        <dsp:cNvPr id="0" name=""/>
        <dsp:cNvSpPr/>
      </dsp:nvSpPr>
      <dsp:spPr>
        <a:xfrm>
          <a:off x="1773249" y="3760185"/>
          <a:ext cx="1481289" cy="85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a:t>
          </a:r>
        </a:p>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1773249" y="3760185"/>
        <a:ext cx="1481289" cy="855980"/>
      </dsp:txXfrm>
    </dsp:sp>
    <dsp:sp modelId="{03F7A15E-40DD-4D3E-94AE-F65DEDC2604B}">
      <dsp:nvSpPr>
        <dsp:cNvPr id="0" name=""/>
        <dsp:cNvSpPr/>
      </dsp:nvSpPr>
      <dsp:spPr>
        <a:xfrm>
          <a:off x="759753" y="-174721"/>
          <a:ext cx="4833951" cy="4833951"/>
        </a:xfrm>
        <a:prstGeom prst="circularArrow">
          <a:avLst>
            <a:gd name="adj1" fmla="val 3994"/>
            <a:gd name="adj2" fmla="val 250550"/>
            <a:gd name="adj3" fmla="val 9345513"/>
            <a:gd name="adj4" fmla="val 8007697"/>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760BF-9109-460A-A45C-F1EBA27EC76A}">
      <dsp:nvSpPr>
        <dsp:cNvPr id="0" name=""/>
        <dsp:cNvSpPr/>
      </dsp:nvSpPr>
      <dsp:spPr>
        <a:xfrm>
          <a:off x="273339" y="1925152"/>
          <a:ext cx="2273266"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kern="1200" dirty="0" smtClean="0">
              <a:latin typeface="Cambria" panose="02040503050406030204" pitchFamily="18" charset="0"/>
              <a:ea typeface="Cambria" panose="02040503050406030204" pitchFamily="18" charset="0"/>
            </a:rPr>
            <a:t>район»</a:t>
          </a:r>
          <a:endParaRPr lang="ru-RU" sz="1600" b="1" kern="1200" dirty="0">
            <a:latin typeface="Cambria" panose="02040503050406030204" pitchFamily="18" charset="0"/>
            <a:ea typeface="Cambria" panose="02040503050406030204" pitchFamily="18" charset="0"/>
          </a:endParaRPr>
        </a:p>
      </dsp:txBody>
      <dsp:txXfrm>
        <a:off x="273339" y="1925152"/>
        <a:ext cx="2273266" cy="990007"/>
      </dsp:txXfrm>
    </dsp:sp>
    <dsp:sp modelId="{241E065B-58B2-44EA-A383-83A1B8C08994}">
      <dsp:nvSpPr>
        <dsp:cNvPr id="0" name=""/>
        <dsp:cNvSpPr/>
      </dsp:nvSpPr>
      <dsp:spPr>
        <a:xfrm>
          <a:off x="837576" y="-344253"/>
          <a:ext cx="4833951" cy="4833951"/>
        </a:xfrm>
        <a:prstGeom prst="circularArrow">
          <a:avLst>
            <a:gd name="adj1" fmla="val 3994"/>
            <a:gd name="adj2" fmla="val 250550"/>
            <a:gd name="adj3" fmla="val 12350060"/>
            <a:gd name="adj4" fmla="val 11088220"/>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073E2-731B-4AC6-8DAB-307DA138FA1D}">
      <dsp:nvSpPr>
        <dsp:cNvPr id="0" name=""/>
        <dsp:cNvSpPr/>
      </dsp:nvSpPr>
      <dsp:spPr>
        <a:xfrm>
          <a:off x="1376988" y="15774"/>
          <a:ext cx="1778331"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kern="1200" dirty="0" smtClean="0">
              <a:latin typeface="Cambria" panose="02040503050406030204" pitchFamily="18" charset="0"/>
              <a:ea typeface="Cambria" panose="02040503050406030204" pitchFamily="18" charset="0"/>
            </a:rPr>
            <a:t>район</a:t>
          </a:r>
          <a:r>
            <a:rPr lang="ru-RU" sz="1200" b="1" kern="1200" dirty="0" smtClean="0">
              <a:latin typeface="Cambria" panose="02040503050406030204" pitchFamily="18" charset="0"/>
              <a:ea typeface="Cambria" panose="02040503050406030204" pitchFamily="18" charset="0"/>
            </a:rPr>
            <a:t>»</a:t>
          </a:r>
          <a:endParaRPr lang="ru-RU" sz="1200" kern="1200" dirty="0"/>
        </a:p>
      </dsp:txBody>
      <dsp:txXfrm>
        <a:off x="1376988" y="15774"/>
        <a:ext cx="1778331" cy="990007"/>
      </dsp:txXfrm>
    </dsp:sp>
    <dsp:sp modelId="{C515C859-94FC-4421-A920-87A56F6E26D8}">
      <dsp:nvSpPr>
        <dsp:cNvPr id="0" name=""/>
        <dsp:cNvSpPr/>
      </dsp:nvSpPr>
      <dsp:spPr>
        <a:xfrm>
          <a:off x="1065033" y="-272253"/>
          <a:ext cx="4833951" cy="4833951"/>
        </a:xfrm>
        <a:prstGeom prst="circularArrow">
          <a:avLst>
            <a:gd name="adj1" fmla="val 3994"/>
            <a:gd name="adj2" fmla="val 250550"/>
            <a:gd name="adj3" fmla="val 16960938"/>
            <a:gd name="adj4" fmla="val 15723063"/>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6400" cy="496808"/>
          </a:xfrm>
          <a:prstGeom prst="rect">
            <a:avLst/>
          </a:prstGeom>
        </p:spPr>
        <p:txBody>
          <a:bodyPr vert="horz" lIns="91429" tIns="45714" rIns="91429" bIns="45714"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9" y="2"/>
            <a:ext cx="2946400" cy="496808"/>
          </a:xfrm>
          <a:prstGeom prst="rect">
            <a:avLst/>
          </a:prstGeom>
        </p:spPr>
        <p:txBody>
          <a:bodyPr vert="horz" lIns="91429" tIns="45714" rIns="91429" bIns="45714" rtlCol="0"/>
          <a:lstStyle>
            <a:lvl1pPr algn="r" eaLnBrk="1" hangingPunct="1">
              <a:defRPr sz="1200">
                <a:latin typeface="Arial" pitchFamily="34" charset="0"/>
              </a:defRPr>
            </a:lvl1pPr>
          </a:lstStyle>
          <a:p>
            <a:pPr>
              <a:defRPr/>
            </a:pPr>
            <a:fld id="{38E1B5AC-54D4-4C0A-A67A-EF1328B2AC3D}" type="datetimeFigureOut">
              <a:rPr lang="ru-RU"/>
              <a:pPr>
                <a:defRPr/>
              </a:pPr>
              <a:t>28.03.2024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4" rIns="91429" bIns="45714" rtlCol="0" anchor="ctr"/>
          <a:lstStyle/>
          <a:p>
            <a:pPr lvl="0"/>
            <a:endParaRPr lang="ru-RU" noProof="0" smtClean="0"/>
          </a:p>
        </p:txBody>
      </p:sp>
      <p:sp>
        <p:nvSpPr>
          <p:cNvPr id="5" name="Заметки 4"/>
          <p:cNvSpPr>
            <a:spLocks noGrp="1"/>
          </p:cNvSpPr>
          <p:nvPr>
            <p:ph type="body" sz="quarter" idx="3"/>
          </p:nvPr>
        </p:nvSpPr>
        <p:spPr>
          <a:xfrm>
            <a:off x="679452" y="4715711"/>
            <a:ext cx="5438775" cy="4466511"/>
          </a:xfrm>
          <a:prstGeom prst="rect">
            <a:avLst/>
          </a:prstGeom>
        </p:spPr>
        <p:txBody>
          <a:bodyPr vert="horz" wrap="square" lIns="91429" tIns="45714" rIns="91429" bIns="45714"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5"/>
            <a:ext cx="2946400" cy="496808"/>
          </a:xfrm>
          <a:prstGeom prst="rect">
            <a:avLst/>
          </a:prstGeom>
        </p:spPr>
        <p:txBody>
          <a:bodyPr vert="horz" lIns="91429" tIns="45714" rIns="91429" bIns="45714"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9" y="9428245"/>
            <a:ext cx="2946400" cy="496808"/>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7"/>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7"/>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2" y="4717297"/>
            <a:ext cx="5438775" cy="4464925"/>
          </a:xfrm>
          <a:noFill/>
        </p:spPr>
        <p:txBody>
          <a:bodyPr lIns="91402" tIns="45701" rIns="91402" bIns="45701"/>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algn="r" defTabSz="915875"/>
            <a:fld id="{B047E831-64EC-4CE4-B8E1-A887288C3389}" type="slidenum">
              <a:rPr lang="ru-RU" altLang="ru-RU" sz="1200">
                <a:latin typeface="Arial" charset="0"/>
                <a:cs typeface="Arial" charset="0"/>
              </a:rPr>
              <a:pPr algn="r" defTabSz="915875"/>
              <a:t>28</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endParaRPr lang="ru-RU" altLang="ru-RU" sz="9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defTabSz="915875"/>
            <a:fld id="{D13431D4-E791-4921-946D-0F7FD02F9621}" type="slidenum">
              <a:rPr lang="ru-RU" altLang="ru-RU" sz="1200">
                <a:latin typeface="Arial" charset="0"/>
                <a:cs typeface="Arial" charset="0"/>
              </a:rPr>
              <a:pPr defTabSz="915875"/>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r>
              <a:rPr lang="ru-RU" altLang="ru-RU" sz="900">
                <a:latin typeface="Arial" charset="0"/>
              </a:rPr>
              <a:t>Данные сверить с МРР</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35</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41</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44</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smtClean="0"/>
              <a:pPr>
                <a:defRPr/>
              </a:pPr>
              <a:t>3/28/2024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3/28/2024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smtClean="0"/>
              <a:pPr>
                <a:defRPr/>
              </a:pPr>
              <a:t>3/28/2024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smtClean="0"/>
              <a:pPr>
                <a:defRPr/>
              </a:pPr>
              <a:t>3/28/2024</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smtClean="0"/>
              <a:pPr>
                <a:defRPr/>
              </a:pPr>
              <a:t>3/28/2024</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smtClean="0"/>
              <a:pPr>
                <a:defRPr/>
              </a:pPr>
              <a:t>3/28/2024</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smtClean="0"/>
              <a:pPr>
                <a:defRPr/>
              </a:pPr>
              <a:t>3/28/2024</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smtClean="0"/>
              <a:pPr>
                <a:defRPr/>
              </a:pPr>
              <a:t>3/28/2024</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smtClean="0"/>
              <a:pPr>
                <a:defRPr/>
              </a:pPr>
              <a:t>3/28/2024</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smtClean="0"/>
              <a:pPr>
                <a:defRPr/>
              </a:pPr>
              <a:t>3/28/2024</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smtClean="0"/>
              <a:pPr>
                <a:defRPr/>
              </a:pPr>
              <a:t>3/28/2024</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smtClean="0"/>
              <a:pPr>
                <a:defRPr/>
              </a:pPr>
              <a:t>3/28/2024</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smtClean="0"/>
              <a:pPr>
                <a:defRPr/>
              </a:pPr>
              <a:t>3/28/2024</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3/28/2024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smtClean="0"/>
              <a:pPr>
                <a:defRPr/>
              </a:pPr>
              <a:t>3/28/2024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smtClean="0"/>
              <a:pPr>
                <a:defRPr/>
              </a:pPr>
              <a:t>3/28/2024</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smtClean="0"/>
              <a:pPr>
                <a:defRPr/>
              </a:pPr>
              <a:t>3/28/2024</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smtClean="0"/>
              <a:pPr>
                <a:defRPr/>
              </a:pPr>
              <a:t>3/28/2024</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smtClean="0"/>
              <a:pPr>
                <a:defRPr/>
              </a:pPr>
              <a:t>3/28/2024</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smtClean="0"/>
              <a:pPr>
                <a:defRPr/>
              </a:pPr>
              <a:t>3/28/2024</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smtClean="0"/>
              <a:pPr>
                <a:defRPr/>
              </a:pPr>
              <a:t>3/28/2024</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smtClean="0"/>
              <a:pPr>
                <a:defRPr/>
              </a:pPr>
              <a:t>3/28/2024</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smtClean="0"/>
              <a:pPr>
                <a:defRPr/>
              </a:pPr>
              <a:t>3/28/2024</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smtClean="0"/>
              <a:pPr>
                <a:defRPr/>
              </a:pPr>
              <a:t>3/28/2024</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smtClean="0"/>
              <a:pPr>
                <a:defRPr/>
              </a:pPr>
              <a:t>3/28/2024</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smtClean="0"/>
              <a:pPr>
                <a:defRPr/>
              </a:pPr>
              <a:t>3/28/2024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smtClean="0"/>
              <a:pPr>
                <a:defRPr/>
              </a:pPr>
              <a:t>3/28/2024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smtClean="0"/>
              <a:pPr>
                <a:defRPr/>
              </a:pPr>
              <a:t>3/28/2024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smtClean="0"/>
              <a:pPr>
                <a:defRPr/>
              </a:pPr>
              <a:t>3/28/2024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smtClean="0"/>
              <a:pPr>
                <a:defRPr/>
              </a:pPr>
              <a:t>3/28/2024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smtClean="0"/>
              <a:pPr>
                <a:defRPr/>
              </a:pPr>
              <a:t>3/28/2024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smtClean="0"/>
              <a:pPr>
                <a:defRPr/>
              </a:pPr>
              <a:t>3/28/2024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smtClean="0"/>
              <a:pPr>
                <a:defRPr/>
              </a:pPr>
              <a:t>3/28/2024</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smtClean="0"/>
              <a:pPr>
                <a:defRPr/>
              </a:pPr>
              <a:t>3/28/2024</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29.jpeg"/><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2.xml"/><Relationship Id="rId4" Type="http://schemas.openxmlformats.org/officeDocument/2006/relationships/hyperlink" Target="consultantplus://offline/ref=D1CF72AAA6281E8418B2BFE6B5A8D0B90EA8ED149B615E458E156A32E2ACD3AB4371C6BF9A0EB8B2z32B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consultantplus://offline/ref=D1CF72AAA6281E8418B2BFE6B5A8D0B90EABED1D9B6D5E458E156A32E2ACD3AB4371C6BF9A0EBBBAz328K" TargetMode="External"/><Relationship Id="rId2" Type="http://schemas.openxmlformats.org/officeDocument/2006/relationships/hyperlink" Target="consultantplus://offline/ref=D1CF72AAA6281E8418B2BFE6B5A8D0B90EA8EF1C91625E458E156A32E2ACD3AB4371C6BF9A0EB8B5z320K" TargetMode="External"/><Relationship Id="rId1" Type="http://schemas.openxmlformats.org/officeDocument/2006/relationships/slideLayout" Target="../slideLayouts/slideLayout22.xml"/><Relationship Id="rId5" Type="http://schemas.openxmlformats.org/officeDocument/2006/relationships/hyperlink" Target="consultantplus://offline/ref=CA21340F4907F60F7CF0449D2907120333B57EECD47B6C70C6E2FDED3A65DD165ECC97551FzFjAC" TargetMode="External"/><Relationship Id="rId4" Type="http://schemas.openxmlformats.org/officeDocument/2006/relationships/hyperlink" Target="consultantplus://offline/ref=D1CF72AAA6281E8418B2BFE6B5A8D0B90EA8EF1D9B635E458E156A32E2ACD3AB4371C6BF9A0EB9BBz320K"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33.emf"/><Relationship Id="rId5" Type="http://schemas.openxmlformats.org/officeDocument/2006/relationships/oleObject" Target="../embeddings/_____Microsoft_Excel_97-20032.xls"/><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oleObject" Target="../embeddings/_____Microsoft_Excel_97-20033.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6.jpe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oleObject" Target="../embeddings/_____Microsoft_Excel_97-20034.xls"/><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jpeg"/><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37.emf"/><Relationship Id="rId5" Type="http://schemas.openxmlformats.org/officeDocument/2006/relationships/oleObject" Target="../embeddings/_____Microsoft_Excel_97-20035.xls"/><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2.jpe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41.emf"/><Relationship Id="rId5" Type="http://schemas.openxmlformats.org/officeDocument/2006/relationships/oleObject" Target="../embeddings/_____Microsoft_Excel_97-20036.xls"/><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43.emf"/><Relationship Id="rId4" Type="http://schemas.openxmlformats.org/officeDocument/2006/relationships/oleObject" Target="../embeddings/_____Microsoft_Excel_97-20037.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8.vml"/><Relationship Id="rId5" Type="http://schemas.openxmlformats.org/officeDocument/2006/relationships/image" Target="../media/image44.emf"/><Relationship Id="rId4" Type="http://schemas.openxmlformats.org/officeDocument/2006/relationships/oleObject" Target="../embeddings/_____Microsoft_Excel_97-20038.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45.emf"/><Relationship Id="rId4" Type="http://schemas.openxmlformats.org/officeDocument/2006/relationships/oleObject" Target="../embeddings/_____Microsoft_Excel_97-20039.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10.vml"/><Relationship Id="rId5" Type="http://schemas.openxmlformats.org/officeDocument/2006/relationships/image" Target="../media/image46.emf"/><Relationship Id="rId4" Type="http://schemas.openxmlformats.org/officeDocument/2006/relationships/oleObject" Target="../embeddings/_____Microsoft_Excel_97-200310.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47.emf"/><Relationship Id="rId4" Type="http://schemas.openxmlformats.org/officeDocument/2006/relationships/oleObject" Target="../embeddings/_____Microsoft_Excel_97-200311.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48.emf"/><Relationship Id="rId5" Type="http://schemas.openxmlformats.org/officeDocument/2006/relationships/oleObject" Target="../embeddings/_____Microsoft_Excel_97-200312.xls"/><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vmlDrawing" Target="../drawings/vmlDrawing13.vml"/><Relationship Id="rId6" Type="http://schemas.openxmlformats.org/officeDocument/2006/relationships/image" Target="../media/image49.emf"/><Relationship Id="rId5" Type="http://schemas.openxmlformats.org/officeDocument/2006/relationships/oleObject" Target="../embeddings/_____Microsoft_Excel_97-200313.xls"/><Relationship Id="rId4" Type="http://schemas.openxmlformats.org/officeDocument/2006/relationships/oleObject" Target="../embeddings/oleObject1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50.emf"/><Relationship Id="rId4" Type="http://schemas.openxmlformats.org/officeDocument/2006/relationships/oleObject" Target="../embeddings/_____Microsoft_Excel_97-200314.xls"/></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51.emf"/><Relationship Id="rId4" Type="http://schemas.openxmlformats.org/officeDocument/2006/relationships/oleObject" Target="../embeddings/_____Microsoft_Excel_97-200315.xls"/></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52.emf"/><Relationship Id="rId4" Type="http://schemas.openxmlformats.org/officeDocument/2006/relationships/oleObject" Target="../embeddings/_____Microsoft_Excel_97-200316.xls"/></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53.emf"/><Relationship Id="rId4" Type="http://schemas.openxmlformats.org/officeDocument/2006/relationships/oleObject" Target="../embeddings/_____Microsoft_Excel_97-200317.xls"/></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18.vml"/><Relationship Id="rId5" Type="http://schemas.openxmlformats.org/officeDocument/2006/relationships/image" Target="../media/image54.emf"/><Relationship Id="rId4" Type="http://schemas.openxmlformats.org/officeDocument/2006/relationships/oleObject" Target="../embeddings/_____Microsoft_Excel_97-200318.xls"/></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9F%D1%80%D0%B6%D0%B5%D0%B2%D0%B0%D0%BB%D1%8C%D1%81%D0%BA%D0%BE%D0%B5" TargetMode="External"/><Relationship Id="rId13" Type="http://schemas.openxmlformats.org/officeDocument/2006/relationships/hyperlink" Target="https://ru.wikipedia.org/wiki/%D0%A1%D0%BB%D0%BE%D0%B1%D0%BE%D0%B4%D1%81%D0%BA%D0%BE%D0%B5_%D1%81%D0%B5%D0%BB%D1%8C%D1%81%D0%BA%D0%BE%D0%B5_%D0%BF%D0%BE%D1%81%D0%B5%D0%BB%D0%B5%D0%BD%D0%B8%D0%B5_(%D0%94%D0%B5%D0%BC%D0%B8%D0%B4%D0%BE%D0%B2%D1%81%D0%BA%D0%B8%D0%B9_%D1%80%D0%B0%D0%B9%D0%BE%D0%BD)" TargetMode="External"/><Relationship Id="rId18" Type="http://schemas.openxmlformats.org/officeDocument/2006/relationships/hyperlink" Target="https://ru.wikipedia.org/wiki/%D0%93%D0%BE%D1%80%D0%BE%D0%B4%D1%81%D0%BA%D0%BE%D0%B5_%D0%BF%D0%BE%D1%81%D0%B5%D0%BB%D0%B5%D0%BD%D0%B8%D0%B5" TargetMode="External"/><Relationship Id="rId3" Type="http://schemas.openxmlformats.org/officeDocument/2006/relationships/image" Target="../media/image3.gif"/><Relationship Id="rId7" Type="http://schemas.openxmlformats.org/officeDocument/2006/relationships/hyperlink" Target="https://ru.wikipedia.org/wiki/%D0%9F%D1%80%D0%B6%D0%B5%D0%B2%D0%B0%D0%BB%D1%8C%D1%81%D0%BA%D0%BE%D0%B5_%D0%B3%D0%BE%D1%80%D0%BE%D0%B4%D1%81%D0%BA%D0%BE%D0%B5_%D0%BF%D0%BE%D1%81%D0%B5%D0%BB%D0%B5%D0%BD%D0%B8%D0%B5" TargetMode="External"/><Relationship Id="rId12" Type="http://schemas.openxmlformats.org/officeDocument/2006/relationships/hyperlink" Target="https://ru.wikipedia.org/wiki/%D0%97%D0%B0%D0%B1%D0%BE%D1%80%D1%8C%D0%B5_(%D0%94%D0%B5%D0%BC%D0%B8%D0%B4%D0%BE%D0%B2%D1%81%D0%BA%D0%B8%D0%B9_%D1%80%D0%B0%D0%B9%D0%BE%D0%BD)" TargetMode="External"/><Relationship Id="rId17" Type="http://schemas.openxmlformats.org/officeDocument/2006/relationships/hyperlink" Target="https://ru.wikipedia.org/wiki/%D0%9C%D1%83%D0%BD%D0%B8%D1%86%D0%B8%D0%BF%D0%B0%D0%BB%D1%8C%D0%BD%D0%BE%D0%B5_%D0%BE%D0%B1%D1%80%D0%B0%D0%B7%D0%BE%D0%B2%D0%B0%D0%BD%D0%B8%D0%B5" TargetMode="External"/><Relationship Id="rId2" Type="http://schemas.openxmlformats.org/officeDocument/2006/relationships/image" Target="../media/image2.png"/><Relationship Id="rId16" Type="http://schemas.openxmlformats.org/officeDocument/2006/relationships/hyperlink" Target="https://ru.wikipedia.org/wiki/%D0%A2%D0%B8%D1%82%D0%BE%D0%B2%D1%89%D0%B8%D0%BD%D0%B0_(%D0%A1%D0%BC%D0%BE%D0%BB%D0%B5%D0%BD%D1%81%D0%BA%D0%B0%D1%8F_%D0%BE%D0%B1%D0%BB%D0%B0%D1%81%D1%82%D1%8C)" TargetMode="External"/><Relationship Id="rId1" Type="http://schemas.openxmlformats.org/officeDocument/2006/relationships/slideLayout" Target="../slideLayouts/slideLayout22.xml"/><Relationship Id="rId6" Type="http://schemas.openxmlformats.org/officeDocument/2006/relationships/hyperlink" Target="https://ru.wikipedia.org/wiki/%D0%94%D0%B5%D0%BC%D0%B8%D0%B4%D0%BE%D0%B2_(%D0%B3%D0%BE%D1%80%D0%BE%D0%B4)" TargetMode="External"/><Relationship Id="rId11" Type="http://schemas.openxmlformats.org/officeDocument/2006/relationships/hyperlink" Target="https://ru.wikipedia.org/wiki/%D0%97%D0%B0%D0%B1%D0%BE%D1%80%D1%8C%D0%B5%D0%B2%D1%81%D0%BA%D0%BE%D0%B5_%D1%81%D0%B5%D0%BB%D1%8C%D1%81%D0%BA%D0%BE%D0%B5_%D0%BF%D0%BE%D1%81%D0%B5%D0%BB%D0%B5%D0%BD%D0%B8%D0%B5_(%D0%A1%D0%BC%D0%BE%D0%BB%D0%B5%D0%BD%D1%81%D0%BA%D0%B0%D1%8F_%D0%BE%D0%B1%D0%BB%D0%B0%D1%81%D1%82%D1%8C)" TargetMode="External"/><Relationship Id="rId5" Type="http://schemas.openxmlformats.org/officeDocument/2006/relationships/hyperlink" Target="https://ru.wikipedia.org/wiki/%D0%94%D0%B5%D0%BC%D0%B8%D0%B4%D0%BE%D0%B2%D1%81%D0%BA%D0%BE%D0%B5_%D0%B3%D0%BE%D1%80%D0%BE%D0%B4%D1%81%D0%BA%D0%BE%D0%B5_%D0%BF%D0%BE%D1%81%D0%B5%D0%BB%D0%B5%D0%BD%D0%B8%D0%B5" TargetMode="External"/><Relationship Id="rId15" Type="http://schemas.openxmlformats.org/officeDocument/2006/relationships/hyperlink" Target="https://ru.wikipedia.org/wiki/%D0%A2%D0%B8%D1%82%D0%BE%D0%B2%D1%89%D0%B8%D0%BD%D1%81%D0%BA%D0%BE%D0%B5_%D1%81%D0%B5%D0%BB%D1%8C%D1%81%D0%BA%D0%BE%D0%B5_%D0%BF%D0%BE%D1%81%D0%B5%D0%BB%D0%B5%D0%BD%D0%B8%D0%B5" TargetMode="External"/><Relationship Id="rId10" Type="http://schemas.openxmlformats.org/officeDocument/2006/relationships/hyperlink" Target="https://ru.wikipedia.org/wiki/%D0%96%D0%B5%D1%80%D1%83%D0%BD%D1%8B" TargetMode="External"/><Relationship Id="rId19" Type="http://schemas.openxmlformats.org/officeDocument/2006/relationships/hyperlink" Target="https://ru.wikipedia.org/wiki/%D0%A1%D0%B5%D0%BB%D1%8C%D1%81%D0%BA%D0%BE%D0%B5_%D0%BF%D0%BE%D1%81%D0%B5%D0%BB%D0%B5%D0%BD%D0%B8%D0%B5" TargetMode="External"/><Relationship Id="rId4" Type="http://schemas.openxmlformats.org/officeDocument/2006/relationships/image" Target="../media/image4.png"/><Relationship Id="rId9" Type="http://schemas.openxmlformats.org/officeDocument/2006/relationships/hyperlink" Target="https://ru.wikipedia.org/wiki/%D0%91%D0%BE%D1%80%D0%BA%D0%BE%D0%B2%D1%81%D0%BA%D0%BE%D0%B5_%D1%81%D0%B5%D0%BB%D1%8C%D1%81%D0%BA%D0%BE%D0%B5_%D0%BF%D0%BE%D1%81%D0%B5%D0%BB%D0%B5%D0%BD%D0%B8%D0%B5_(%D0%A1%D0%BC%D0%BE%D0%BB%D0%B5%D0%BD%D1%81%D0%BA%D0%B0%D1%8F_%D0%BE%D0%B1%D0%BB%D0%B0%D1%81%D1%82%D1%8C)" TargetMode="External"/><Relationship Id="rId14" Type="http://schemas.openxmlformats.org/officeDocument/2006/relationships/hyperlink" Target="https://ru.wikipedia.org/wiki/%D0%A1%D1%82%D0%B0%D1%80%D1%8B%D0%B9_%D0%94%D0%B2%D0%BE%D1%80_(%D0%A1%D0%BC%D0%BE%D0%BB%D0%B5%D0%BD%D1%81%D0%BA%D0%B0%D1%8F_%D0%BE%D0%B1%D0%BB%D0%B0%D1%81%D1%82%D1%8C)"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2.xml"/><Relationship Id="rId1" Type="http://schemas.openxmlformats.org/officeDocument/2006/relationships/vmlDrawing" Target="../drawings/vmlDrawing19.vml"/><Relationship Id="rId5" Type="http://schemas.openxmlformats.org/officeDocument/2006/relationships/image" Target="../media/image55.emf"/><Relationship Id="rId4" Type="http://schemas.openxmlformats.org/officeDocument/2006/relationships/oleObject" Target="../embeddings/_____Microsoft_Excel_97-200319.xls"/></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4.xml"/><Relationship Id="rId4" Type="http://schemas.openxmlformats.org/officeDocument/2006/relationships/chart" Target="../charts/char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D0%95%D0%BB%D1%8C%D1%88%D0%B0" TargetMode="External"/><Relationship Id="rId13" Type="http://schemas.openxmlformats.org/officeDocument/2006/relationships/hyperlink" Target="https://ru.wikipedia.org/wiki/%D0%A0%D1%8B%D1%82%D0%BE%D0%B5" TargetMode="External"/><Relationship Id="rId18" Type="http://schemas.openxmlformats.org/officeDocument/2006/relationships/hyperlink" Target="https://ru.wikipedia.org/w/index.php?title=%D0%94%D0%B8%D0%B2%D0%B8%D0%BD%D1%81%D0%BA%D0%BE%D0%B5&amp;action=edit&amp;redlink=1" TargetMode="External"/><Relationship Id="rId3" Type="http://schemas.openxmlformats.org/officeDocument/2006/relationships/hyperlink" Target="https://ru.wikipedia.org/w/index.php?title=%D0%95%D0%BB%D1%8C%D1%88%D0%B0%D0%BD%D1%81%D0%BA%D0%BE-%D0%A1%D0%B2%D0%B8%D1%82%D1%81%D0%BA%D0%B0%D1%8F_%D0%BD%D0%B8%D0%B7%D0%B8%D0%BD%D0%B0&amp;action=edit&amp;redlink=1" TargetMode="External"/><Relationship Id="rId7" Type="http://schemas.openxmlformats.org/officeDocument/2006/relationships/hyperlink" Target="https://ru.wikipedia.org/w/index.php?title=%D0%91%D0%BE%D1%80%D0%BE%D0%B6%D0%B0%D0%BD%D0%BA%D0%B0&amp;action=edit&amp;redlink=1" TargetMode="External"/><Relationship Id="rId12" Type="http://schemas.openxmlformats.org/officeDocument/2006/relationships/hyperlink" Target="https://ru.wikipedia.org/wiki/%D0%91%D0%B0%D0%BA%D0%BB%D0%B0%D0%BD%D0%BE%D0%B2%D1%81%D0%BA%D0%BE%D0%B5" TargetMode="External"/><Relationship Id="rId17" Type="http://schemas.openxmlformats.org/officeDocument/2006/relationships/hyperlink" Target="https://ru.wikipedia.org/wiki/%D0%9C%D1%83%D1%82%D0%BD%D0%BE%D0%B5" TargetMode="External"/><Relationship Id="rId2" Type="http://schemas.openxmlformats.org/officeDocument/2006/relationships/hyperlink" Target="https://ru.wikipedia.org/wiki/%D0%94%D1%83%D1%85%D0%BE%D0%B2%D1%89%D0%B8%D0%BD%D1%81%D0%BA%D0%B0%D1%8F_%D0%B2%D0%BE%D0%B7%D0%B2%D1%8B%D1%88%D0%B5%D0%BD%D0%BD%D0%BE%D1%81%D1%82%D1%8C" TargetMode="External"/><Relationship Id="rId16" Type="http://schemas.openxmlformats.org/officeDocument/2006/relationships/hyperlink" Target="https://ru.wikipedia.org/wiki/%D0%9B%D0%BE%D1%88%D0%B0%D0%BC%D1%8C%D0%B5" TargetMode="External"/><Relationship Id="rId20" Type="http://schemas.openxmlformats.org/officeDocument/2006/relationships/hyperlink" Target="https://ru.wikipedia.org/wiki/%D0%A9%D1%83%D1%87%D1%8C%D0%B5" TargetMode="External"/><Relationship Id="rId1" Type="http://schemas.openxmlformats.org/officeDocument/2006/relationships/slideLayout" Target="../slideLayouts/slideLayout22.xml"/><Relationship Id="rId6" Type="http://schemas.openxmlformats.org/officeDocument/2006/relationships/hyperlink" Target="https://ru.wikipedia.org/w/index.php?title=%D0%9F%D0%BE%D0%BB%D0%BE%D0%B2%D1%8C%D1%8F&amp;action=edit&amp;redlink=1" TargetMode="External"/><Relationship Id="rId11" Type="http://schemas.openxmlformats.org/officeDocument/2006/relationships/hyperlink" Target="https://ru.wikipedia.org/wiki/%D0%94%D0%B3%D0%BE" TargetMode="External"/><Relationship Id="rId5" Type="http://schemas.openxmlformats.org/officeDocument/2006/relationships/hyperlink" Target="https://ru.wikipedia.org/wiki/%D0%92%D1%8F%D1%82%D1%88%D0%B0" TargetMode="External"/><Relationship Id="rId15" Type="http://schemas.openxmlformats.org/officeDocument/2006/relationships/hyperlink" Target="https://ru.wikipedia.org/wiki/%D0%A7%D0%B8%D1%81%D1%82%D0%B8%D0%BA" TargetMode="External"/><Relationship Id="rId10" Type="http://schemas.openxmlformats.org/officeDocument/2006/relationships/hyperlink" Target="https://ru.wikipedia.org/wiki/%D0%A1%D0%B0%D0%BF%D1%88%D0%BE" TargetMode="External"/><Relationship Id="rId19" Type="http://schemas.openxmlformats.org/officeDocument/2006/relationships/hyperlink" Target="https://ru.wikipedia.org/wiki/%D0%90%D0%BA%D0%B0%D1%82%D0%BE%D0%B2%D1%81%D0%BA%D0%BE%D0%B5" TargetMode="External"/><Relationship Id="rId4" Type="http://schemas.openxmlformats.org/officeDocument/2006/relationships/hyperlink" Target="https://ru.wikipedia.org/wiki/%D0%9A%D0%B0%D1%81%D0%BF%D0%BB%D1%8F" TargetMode="External"/><Relationship Id="rId9" Type="http://schemas.openxmlformats.org/officeDocument/2006/relationships/hyperlink" Target="https://ru.wikipedia.org/wiki/%D0%9E%D0%BB%D1%8C%D1%88%D0%B0" TargetMode="External"/><Relationship Id="rId14" Type="http://schemas.openxmlformats.org/officeDocument/2006/relationships/hyperlink" Target="https://ru.wikipedia.org/w/index.php?title=%D0%9F%D0%B5%D1%82%D1%80%D0%BE%D0%B2%D1%81%D0%BA%D0%BE%D0%B5_(%D0%9B%D0%BE%D1%81%D0%BE%D1%81%D0%BD%D0%BE)&amp;action=edit&amp;redlink=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3.jpeg"/><Relationship Id="rId1" Type="http://schemas.openxmlformats.org/officeDocument/2006/relationships/slideLayout" Target="../slideLayouts/slideLayout2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5.jpeg"/><Relationship Id="rId1" Type="http://schemas.openxmlformats.org/officeDocument/2006/relationships/slideLayout" Target="../slideLayouts/slideLayout29.xml"/><Relationship Id="rId4" Type="http://schemas.openxmlformats.org/officeDocument/2006/relationships/chart" Target="../charts/chart9.xml"/></Relationships>
</file>

<file path=ppt/slides/_rels/slide91.xml.rels><?xml version="1.0" encoding="UTF-8" standalone="yes"?>
<Relationships xmlns="http://schemas.openxmlformats.org/package/2006/relationships"><Relationship Id="rId3" Type="http://schemas.openxmlformats.org/officeDocument/2006/relationships/hyperlink" Target="https://ok.ru/group52342197453037" TargetMode="External"/><Relationship Id="rId2" Type="http://schemas.openxmlformats.org/officeDocument/2006/relationships/hyperlink" Target="mailto:demidovfin@admin-smolensk.ru" TargetMode="External"/><Relationship Id="rId1" Type="http://schemas.openxmlformats.org/officeDocument/2006/relationships/slideLayout" Target="../slideLayouts/slideLayout34.xml"/><Relationship Id="rId5" Type="http://schemas.openxmlformats.org/officeDocument/2006/relationships/image" Target="../media/image67.png"/><Relationship Id="rId4" Type="http://schemas.openxmlformats.org/officeDocument/2006/relationships/hyperlink" Target="https://vk.com/id1744166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9175787" cy="6858000"/>
          </a:xfrm>
          <a:prstGeom prst="rect">
            <a:avLst/>
          </a:prstGeom>
          <a:ln>
            <a:noFill/>
          </a:ln>
          <a:effectLst>
            <a:outerShdw blurRad="292100" dist="139700" dir="2700000" algn="tl" rotWithShape="0">
              <a:srgbClr val="333333">
                <a:alpha val="65000"/>
              </a:srgbClr>
            </a:outerShdw>
          </a:effectLst>
        </p:spPr>
      </p:pic>
      <p:sp>
        <p:nvSpPr>
          <p:cNvPr id="107522" name="Rectangle 3"/>
          <p:cNvSpPr>
            <a:spLocks noGrp="1"/>
          </p:cNvSpPr>
          <p:nvPr>
            <p:ph type="body" idx="1"/>
          </p:nvPr>
        </p:nvSpPr>
        <p:spPr>
          <a:xfrm>
            <a:off x="14734" y="4149080"/>
            <a:ext cx="8218487" cy="2693045"/>
          </a:xfrm>
        </p:spPr>
        <p:txBody>
          <a:bodyPr/>
          <a:lstStyle/>
          <a:p>
            <a:pPr lvl="0">
              <a:buNone/>
            </a:pPr>
            <a:endParaRPr lang="ru-RU" sz="2000" b="1" dirty="0">
              <a:solidFill>
                <a:srgbClr val="1F497D"/>
              </a:solidFill>
              <a:latin typeface="Times New Roman" pitchFamily="18" charset="0"/>
            </a:endParaRPr>
          </a:p>
          <a:p>
            <a:pPr lvl="0">
              <a:buNone/>
            </a:pPr>
            <a:r>
              <a:rPr lang="ru-RU" sz="2000" b="1" dirty="0" smtClean="0">
                <a:solidFill>
                  <a:srgbClr val="1F497D"/>
                </a:solidFill>
                <a:effectLst>
                  <a:outerShdw blurRad="38100" dist="38100" dir="2700000" algn="tl">
                    <a:srgbClr val="000000">
                      <a:alpha val="43137"/>
                    </a:srgbClr>
                  </a:outerShdw>
                </a:effectLst>
                <a:latin typeface="Times New Roman" pitchFamily="18" charset="0"/>
              </a:rPr>
              <a:t>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НА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ОСНОВЕ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РЕШЕНИЯ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ДЕМИДОВСКОГО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РАЙОННОГО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СОВЕТА  </a:t>
            </a:r>
            <a:r>
              <a:rPr lang="ru-RU" sz="20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ДЕПУТАТОВ </a:t>
            </a:r>
            <a:r>
              <a:rPr lang="ru-RU" sz="2000" b="1"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 ОТ 26.12.2023 №97/9«О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БЮДЖЕТЕ  МУНИЦИПАЛЬНОГО ОБРАЗОВАНИЯ «ДЕМИДОВСКИЙ РАЙОН» СМОЛЕНСКОЙ ОБЛАСТИ НА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2024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ГОД И НА ПЛАНОВЫЙ ПЕРИОД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2025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и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2026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ГОДОВ</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a:t>
            </a:r>
            <a:endPar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endParaRPr>
          </a:p>
          <a:p>
            <a:pPr>
              <a:buNone/>
            </a:pPr>
            <a:endParaRPr lang="ru-RU" sz="2000" b="1" dirty="0" smtClean="0">
              <a:solidFill>
                <a:schemeClr val="tx2">
                  <a:lumMod val="75000"/>
                </a:schemeClr>
              </a:solidFill>
              <a:latin typeface="Times New Roman" pitchFamily="18" charset="0"/>
              <a:cs typeface="Times New Roman" panose="02020603050405020304" pitchFamily="18" charset="0"/>
            </a:endParaRPr>
          </a:p>
          <a:p>
            <a:pPr>
              <a:buNone/>
            </a:pPr>
            <a:endParaRPr lang="ru-RU" sz="2000" b="1" dirty="0" smtClean="0">
              <a:solidFill>
                <a:schemeClr val="tx2"/>
              </a:solidFill>
              <a:latin typeface="Times New Roman" pitchFamily="18" charset="0"/>
            </a:endParaRPr>
          </a:p>
        </p:txBody>
      </p:sp>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
        <p:nvSpPr>
          <p:cNvPr id="3" name="Заголовок 2"/>
          <p:cNvSpPr>
            <a:spLocks noGrp="1"/>
          </p:cNvSpPr>
          <p:nvPr>
            <p:ph type="title"/>
          </p:nvPr>
        </p:nvSpPr>
        <p:spPr>
          <a:xfrm>
            <a:off x="473092" y="476672"/>
            <a:ext cx="8229600" cy="1143000"/>
          </a:xfrm>
        </p:spPr>
        <p:txBody>
          <a:bodyPr/>
          <a:lstStyle/>
          <a:p>
            <a:pPr lvl="0" algn="r"/>
            <a:r>
              <a:rPr lang="ru-RU" b="1" dirty="0">
                <a:solidFill>
                  <a:schemeClr val="tx2">
                    <a:lumMod val="75000"/>
                  </a:schemeClr>
                </a:solidFill>
                <a:latin typeface="Bahnschrift SemiLight Condensed" panose="020B0502040204020203" pitchFamily="34" charset="0"/>
              </a:rPr>
              <a:t>БЮДЖЕТ </a:t>
            </a:r>
            <a:r>
              <a:rPr lang="ru-RU" b="1" dirty="0" smtClean="0">
                <a:solidFill>
                  <a:schemeClr val="tx2">
                    <a:lumMod val="75000"/>
                  </a:schemeClr>
                </a:solidFill>
                <a:latin typeface="Bahnschrift SemiLight Condensed" panose="020B0502040204020203" pitchFamily="34" charset="0"/>
              </a:rPr>
              <a:t/>
            </a:r>
            <a:br>
              <a:rPr lang="ru-RU" b="1" dirty="0" smtClean="0">
                <a:solidFill>
                  <a:schemeClr val="tx2">
                    <a:lumMod val="75000"/>
                  </a:schemeClr>
                </a:solidFill>
                <a:latin typeface="Bahnschrift SemiLight Condensed" panose="020B0502040204020203" pitchFamily="34" charset="0"/>
              </a:rPr>
            </a:br>
            <a:r>
              <a:rPr lang="ru-RU" b="1" dirty="0" smtClean="0">
                <a:solidFill>
                  <a:schemeClr val="tx2">
                    <a:lumMod val="75000"/>
                  </a:schemeClr>
                </a:solidFill>
                <a:latin typeface="Bahnschrift SemiLight Condensed" panose="020B0502040204020203" pitchFamily="34" charset="0"/>
              </a:rPr>
              <a:t>ДЛЯ </a:t>
            </a:r>
            <a:r>
              <a:rPr lang="ru-RU" b="1" dirty="0">
                <a:solidFill>
                  <a:schemeClr val="tx2">
                    <a:lumMod val="75000"/>
                  </a:schemeClr>
                </a:solidFill>
                <a:latin typeface="Bahnschrift SemiLight Condensed" panose="020B0502040204020203" pitchFamily="34" charset="0"/>
              </a:rPr>
              <a:t>ГРАЖДАН</a:t>
            </a:r>
            <a:r>
              <a:rPr lang="ru-RU" b="1" dirty="0">
                <a:solidFill>
                  <a:srgbClr val="1F497D"/>
                </a:solidFill>
                <a:latin typeface="Times New Roman" pitchFamily="18" charset="0"/>
              </a:rPr>
              <a:t/>
            </a:r>
            <a:br>
              <a:rPr lang="ru-RU" b="1" dirty="0">
                <a:solidFill>
                  <a:srgbClr val="1F497D"/>
                </a:solidFill>
                <a:latin typeface="Times New Roman" pitchFamily="18" charset="0"/>
              </a:rPr>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467544" y="764704"/>
            <a:ext cx="8568952" cy="2462213"/>
          </a:xfrm>
          <a:prstGeom prst="rect">
            <a:avLst/>
          </a:prstGeom>
        </p:spPr>
        <p:txBody>
          <a:bodyPr wrap="square">
            <a:spAutoFit/>
          </a:bodyPr>
          <a:lstStyle/>
          <a:p>
            <a:r>
              <a:rPr lang="ru-RU" dirty="0">
                <a:solidFill>
                  <a:srgbClr val="000066"/>
                </a:solidFill>
              </a:rPr>
              <a:t>Каждое публично-правовое образование имеет свой бюджет. </a:t>
            </a:r>
            <a:endParaRPr lang="ru-RU" dirty="0" smtClean="0">
              <a:solidFill>
                <a:srgbClr val="000066"/>
              </a:solidFill>
            </a:endParaRPr>
          </a:p>
          <a:p>
            <a:r>
              <a:rPr lang="ru-RU" dirty="0" smtClean="0">
                <a:solidFill>
                  <a:srgbClr val="000066"/>
                </a:solidFill>
              </a:rPr>
              <a:t>Свой </a:t>
            </a:r>
            <a:r>
              <a:rPr lang="ru-RU" dirty="0">
                <a:solidFill>
                  <a:srgbClr val="000066"/>
                </a:solidFill>
              </a:rPr>
              <a:t>бюджет есть у каждого поселения </a:t>
            </a:r>
            <a:r>
              <a:rPr lang="ru-RU" dirty="0" smtClean="0">
                <a:solidFill>
                  <a:srgbClr val="000066"/>
                </a:solidFill>
              </a:rPr>
              <a:t>Демидовского </a:t>
            </a:r>
            <a:r>
              <a:rPr lang="ru-RU" dirty="0">
                <a:solidFill>
                  <a:srgbClr val="000066"/>
                </a:solidFill>
              </a:rPr>
              <a:t>района и свой бюджет есть у муниципального образования «</a:t>
            </a:r>
            <a:r>
              <a:rPr lang="ru-RU" dirty="0" smtClean="0">
                <a:solidFill>
                  <a:srgbClr val="000066"/>
                </a:solidFill>
              </a:rPr>
              <a:t>Демидовский </a:t>
            </a:r>
            <a:r>
              <a:rPr lang="ru-RU" dirty="0">
                <a:solidFill>
                  <a:srgbClr val="000066"/>
                </a:solidFill>
              </a:rPr>
              <a:t>район» (бюджет муниципального района). Свод бюджетов на соответствующей территории представляет собой консолидированный бюджет. </a:t>
            </a:r>
            <a:endParaRPr lang="ru-RU" dirty="0" smtClean="0">
              <a:solidFill>
                <a:srgbClr val="000066"/>
              </a:solidFill>
            </a:endParaRPr>
          </a:p>
          <a:p>
            <a:endParaRPr lang="ru-RU" b="1" u="sng" dirty="0" smtClean="0">
              <a:solidFill>
                <a:srgbClr val="000066"/>
              </a:solidFill>
              <a:effectLst>
                <a:outerShdw blurRad="38100" dist="38100" dir="2700000" algn="tl">
                  <a:srgbClr val="000000">
                    <a:alpha val="43137"/>
                  </a:srgbClr>
                </a:outerShdw>
              </a:effectLst>
            </a:endParaRPr>
          </a:p>
          <a:p>
            <a:r>
              <a:rPr lang="ru-RU" b="1" u="sng" dirty="0" smtClean="0">
                <a:solidFill>
                  <a:srgbClr val="000066"/>
                </a:solidFill>
                <a:effectLst>
                  <a:outerShdw blurRad="38100" dist="38100" dir="2700000" algn="tl">
                    <a:srgbClr val="000000">
                      <a:alpha val="43137"/>
                    </a:srgbClr>
                  </a:outerShdw>
                </a:effectLst>
              </a:rPr>
              <a:t>Консолидированный </a:t>
            </a:r>
            <a:r>
              <a:rPr lang="ru-RU" b="1" u="sng" dirty="0">
                <a:solidFill>
                  <a:srgbClr val="000066"/>
                </a:solidFill>
                <a:effectLst>
                  <a:outerShdw blurRad="38100" dist="38100" dir="2700000" algn="tl">
                    <a:srgbClr val="000000">
                      <a:alpha val="43137"/>
                    </a:srgbClr>
                  </a:outerShdw>
                </a:effectLst>
              </a:rPr>
              <a:t>бюджет </a:t>
            </a:r>
            <a:r>
              <a:rPr lang="ru-RU" dirty="0">
                <a:solidFill>
                  <a:srgbClr val="000066"/>
                </a:solidFill>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p>
          <a:p>
            <a:endParaRPr lang="ru-RU" sz="800" dirty="0" smtClean="0">
              <a:solidFill>
                <a:srgbClr val="000066"/>
              </a:solidFill>
            </a:endParaRPr>
          </a:p>
          <a:p>
            <a:pPr algn="ctr"/>
            <a:r>
              <a:rPr lang="ru-RU" dirty="0" smtClean="0">
                <a:solidFill>
                  <a:srgbClr val="000066"/>
                </a:solidFill>
              </a:rPr>
              <a:t>Консолидированный </a:t>
            </a:r>
            <a:r>
              <a:rPr lang="ru-RU" dirty="0">
                <a:solidFill>
                  <a:srgbClr val="000066"/>
                </a:solidFill>
              </a:rPr>
              <a:t>бюджет муниципального образования «</a:t>
            </a:r>
            <a:r>
              <a:rPr lang="ru-RU" dirty="0" smtClean="0">
                <a:solidFill>
                  <a:srgbClr val="000066"/>
                </a:solidFill>
              </a:rPr>
              <a:t>Демидовский </a:t>
            </a:r>
            <a:r>
              <a:rPr lang="ru-RU" dirty="0">
                <a:solidFill>
                  <a:srgbClr val="000066"/>
                </a:solidFill>
              </a:rPr>
              <a:t>район» Смоленской области представлен на схеме: </a:t>
            </a:r>
          </a:p>
        </p:txBody>
      </p:sp>
      <p:sp>
        <p:nvSpPr>
          <p:cNvPr id="8" name="Скругленный прямоугольник 7"/>
          <p:cNvSpPr/>
          <p:nvPr/>
        </p:nvSpPr>
        <p:spPr>
          <a:xfrm>
            <a:off x="1760003" y="3226917"/>
            <a:ext cx="6253578" cy="418107"/>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КОНСОЛИДИРОВАННЫЙ 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55969" y="3789040"/>
            <a:ext cx="2376264"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797914" y="3809731"/>
            <a:ext cx="1908212"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ГОРОДСКИХ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732240" y="3809731"/>
            <a:ext cx="2016224" cy="635574"/>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СЕЛЬСКИХ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3059832" y="4797152"/>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Демидовского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3059832" y="5411608"/>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Пржевальского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861400" y="4545124"/>
            <a:ext cx="2704795"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Борковского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861401" y="50491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Заборьевского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846094" y="55689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Слободского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5861401" y="6073036"/>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Титовщинского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21237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64400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75243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508104" y="4545124"/>
            <a:ext cx="0" cy="111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12" idx="3"/>
          </p:cNvCxnSpPr>
          <p:nvPr/>
        </p:nvCxnSpPr>
        <p:spPr>
          <a:xfrm>
            <a:off x="5256076" y="5049180"/>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endCxn id="13" idx="3"/>
          </p:cNvCxnSpPr>
          <p:nvPr/>
        </p:nvCxnSpPr>
        <p:spPr>
          <a:xfrm flipH="1">
            <a:off x="5256076" y="5663636"/>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8748464" y="4445305"/>
            <a:ext cx="0" cy="1879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14" idx="3"/>
          </p:cNvCxnSpPr>
          <p:nvPr/>
        </p:nvCxnSpPr>
        <p:spPr>
          <a:xfrm>
            <a:off x="8566195" y="4797152"/>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15" idx="3"/>
          </p:cNvCxnSpPr>
          <p:nvPr/>
        </p:nvCxnSpPr>
        <p:spPr>
          <a:xfrm>
            <a:off x="8566195" y="5301208"/>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16" idx="3"/>
          </p:cNvCxnSpPr>
          <p:nvPr/>
        </p:nvCxnSpPr>
        <p:spPr>
          <a:xfrm>
            <a:off x="8550888" y="5821008"/>
            <a:ext cx="19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endCxn id="17" idx="3"/>
          </p:cNvCxnSpPr>
          <p:nvPr/>
        </p:nvCxnSpPr>
        <p:spPr>
          <a:xfrm flipH="1">
            <a:off x="8566195" y="6325064"/>
            <a:ext cx="1822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689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323528" y="404664"/>
            <a:ext cx="2107100" cy="2058549"/>
          </a:xfrm>
          <a:prstGeom prst="rect">
            <a:avLst/>
          </a:prstGeom>
          <a:noFill/>
          <a:ln w="9525">
            <a:noFill/>
            <a:miter lim="800000"/>
            <a:headEnd/>
            <a:tailEnd/>
          </a:ln>
        </p:spPr>
      </p:pic>
      <p:grpSp>
        <p:nvGrpSpPr>
          <p:cNvPr id="63490" name="Group 27"/>
          <p:cNvGrpSpPr>
            <a:grpSpLocks/>
          </p:cNvGrpSpPr>
          <p:nvPr/>
        </p:nvGrpSpPr>
        <p:grpSpPr bwMode="auto">
          <a:xfrm>
            <a:off x="468313" y="571500"/>
            <a:ext cx="8281987" cy="5881688"/>
            <a:chOff x="476" y="360"/>
            <a:chExt cx="5217" cy="3705"/>
          </a:xfrm>
        </p:grpSpPr>
        <p:sp>
          <p:nvSpPr>
            <p:cNvPr id="63492" name="Rectangle 4"/>
            <p:cNvSpPr>
              <a:spLocks noChangeArrowheads="1"/>
            </p:cNvSpPr>
            <p:nvPr/>
          </p:nvSpPr>
          <p:spPr bwMode="auto">
            <a:xfrm>
              <a:off x="1519" y="360"/>
              <a:ext cx="4037" cy="543"/>
            </a:xfrm>
            <a:prstGeom prst="rect">
              <a:avLst/>
            </a:prstGeom>
            <a:noFill/>
            <a:ln w="9525">
              <a:noFill/>
              <a:miter lim="800000"/>
              <a:headEnd/>
              <a:tailEnd/>
            </a:ln>
          </p:spPr>
          <p:txBody>
            <a:bodyPr>
              <a:spAutoFit/>
            </a:bodyPr>
            <a:lstStyle/>
            <a:p>
              <a:pPr algn="ctr"/>
              <a:endParaRPr lang="ru-RU" sz="1800" b="1" dirty="0" smtClean="0">
                <a:solidFill>
                  <a:schemeClr val="hlink"/>
                </a:solidFill>
              </a:endParaRPr>
            </a:p>
            <a:p>
              <a:pPr algn="ctr"/>
              <a:r>
                <a:rPr lang="ru-RU" sz="1600" b="1" u="sng" dirty="0" smtClean="0">
                  <a:solidFill>
                    <a:srgbClr val="000066"/>
                  </a:solidFill>
                  <a:effectLst>
                    <a:outerShdw blurRad="38100" dist="38100" dir="2700000" algn="tl">
                      <a:srgbClr val="000000">
                        <a:alpha val="43137"/>
                      </a:srgbClr>
                    </a:outerShdw>
                  </a:effectLst>
                </a:rPr>
                <a:t>Доходы бюджета </a:t>
              </a:r>
              <a:r>
                <a:rPr lang="ru-RU" sz="1600" b="1" dirty="0">
                  <a:solidFill>
                    <a:srgbClr val="000066"/>
                  </a:solidFill>
                </a:rPr>
                <a:t>– это безвозмездные и безвозвратные</a:t>
              </a:r>
            </a:p>
            <a:p>
              <a:pPr algn="ctr"/>
              <a:r>
                <a:rPr lang="ru-RU" sz="1600" b="1" dirty="0">
                  <a:solidFill>
                    <a:srgbClr val="000066"/>
                  </a:solidFill>
                </a:rPr>
                <a:t>поступления денежных средств в бюджет.</a:t>
              </a:r>
            </a:p>
          </p:txBody>
        </p:sp>
        <p:sp>
          <p:nvSpPr>
            <p:cNvPr id="63493" name="AutoShape 12"/>
            <p:cNvSpPr>
              <a:spLocks noChangeArrowheads="1"/>
            </p:cNvSpPr>
            <p:nvPr/>
          </p:nvSpPr>
          <p:spPr bwMode="auto">
            <a:xfrm>
              <a:off x="2449" y="987"/>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dirty="0"/>
                <a:t>Поступления от уплаты</a:t>
              </a:r>
            </a:p>
            <a:p>
              <a:pPr algn="ctr"/>
              <a:r>
                <a:rPr lang="ru-RU" sz="1600" b="1" dirty="0"/>
                <a:t>других платежей и сборов,</a:t>
              </a:r>
            </a:p>
            <a:p>
              <a:pPr algn="ctr"/>
              <a:r>
                <a:rPr lang="ru-RU" sz="1600" b="1" dirty="0"/>
                <a:t>установленных</a:t>
              </a:r>
            </a:p>
            <a:p>
              <a:pPr algn="ctr"/>
              <a:r>
                <a:rPr lang="ru-RU" sz="1600" b="1" dirty="0"/>
                <a:t>Законодательством</a:t>
              </a:r>
            </a:p>
            <a:p>
              <a:pPr algn="ctr"/>
              <a:r>
                <a:rPr lang="ru-RU" sz="1600" b="1" dirty="0"/>
                <a:t>Российской Федерации,</a:t>
              </a:r>
            </a:p>
            <a:p>
              <a:pPr algn="ctr"/>
              <a:r>
                <a:rPr lang="ru-RU" sz="1600" b="1" dirty="0"/>
                <a:t>а также</a:t>
              </a:r>
            </a:p>
            <a:p>
              <a:pPr algn="ctr"/>
              <a:r>
                <a:rPr lang="ru-RU" sz="1600" b="1" dirty="0"/>
                <a:t>штрафов за нарушение</a:t>
              </a:r>
            </a:p>
            <a:p>
              <a:pPr algn="ctr"/>
              <a:r>
                <a:rPr lang="ru-RU" sz="1600" b="1" dirty="0"/>
                <a:t>законодательства,</a:t>
              </a:r>
            </a:p>
            <a:p>
              <a:pPr algn="ctr"/>
              <a:r>
                <a:rPr lang="ru-RU" sz="1600" b="1" dirty="0"/>
                <a:t>например:</a:t>
              </a:r>
            </a:p>
            <a:p>
              <a:pPr algn="ctr"/>
              <a:r>
                <a:rPr lang="ru-RU" sz="1600" b="1" dirty="0"/>
                <a:t>-доходы от использования</a:t>
              </a:r>
            </a:p>
            <a:p>
              <a:pPr algn="ctr"/>
              <a:r>
                <a:rPr lang="ru-RU" sz="1600" b="1" dirty="0"/>
                <a:t>муниципального имущества</a:t>
              </a:r>
            </a:p>
            <a:p>
              <a:pPr algn="ctr"/>
              <a:r>
                <a:rPr lang="ru-RU" sz="1600" b="1" dirty="0"/>
                <a:t>и земли;</a:t>
              </a:r>
            </a:p>
            <a:p>
              <a:pPr algn="ctr"/>
              <a:r>
                <a:rPr lang="ru-RU" sz="1600" b="1" dirty="0"/>
                <a:t>- штрафные санкции;</a:t>
              </a:r>
            </a:p>
            <a:p>
              <a:pPr algn="ctr"/>
              <a:r>
                <a:rPr lang="ru-RU" sz="1600" b="1" dirty="0"/>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20" name="TextBox 1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1"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764704"/>
            <a:ext cx="8352928" cy="523220"/>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трансферты (МБТ)</a:t>
            </a:r>
            <a:r>
              <a:rPr lang="ru-RU" b="1" u="sng" dirty="0">
                <a:solidFill>
                  <a:srgbClr val="000066"/>
                </a:solidFill>
              </a:rPr>
              <a:t> </a:t>
            </a:r>
            <a:r>
              <a:rPr lang="ru-RU" dirty="0">
                <a:solidFill>
                  <a:srgbClr val="000066"/>
                </a:solidFill>
              </a:rPr>
              <a:t>- средства, предоставляемые одним бюджетом бюджетной системы Российской Федерации другому бюджету бюджетной системы Российской Федерации. </a:t>
            </a:r>
          </a:p>
        </p:txBody>
      </p:sp>
      <p:sp>
        <p:nvSpPr>
          <p:cNvPr id="5" name="Прямоугольник 4"/>
          <p:cNvSpPr/>
          <p:nvPr/>
        </p:nvSpPr>
        <p:spPr>
          <a:xfrm>
            <a:off x="3027990" y="1484784"/>
            <a:ext cx="3094822" cy="307777"/>
          </a:xfrm>
          <a:prstGeom prst="rect">
            <a:avLst/>
          </a:prstGeom>
        </p:spPr>
        <p:txBody>
          <a:bodyPr wrap="none">
            <a:spAutoFit/>
          </a:bodyPr>
          <a:lstStyle/>
          <a:p>
            <a:r>
              <a:rPr lang="ru-RU" u="sng" dirty="0">
                <a:solidFill>
                  <a:srgbClr val="000066"/>
                </a:solidFill>
              </a:rPr>
              <a:t>Формы межбюджетных трансфертов: </a:t>
            </a:r>
          </a:p>
        </p:txBody>
      </p:sp>
      <p:graphicFrame>
        <p:nvGraphicFramePr>
          <p:cNvPr id="6" name="Схема 5"/>
          <p:cNvGraphicFramePr/>
          <p:nvPr>
            <p:extLst>
              <p:ext uri="{D42A27DB-BD31-4B8C-83A1-F6EECF244321}">
                <p14:modId xmlns:p14="http://schemas.microsoft.com/office/powerpoint/2010/main" val="3340958428"/>
              </p:ext>
            </p:extLst>
          </p:nvPr>
        </p:nvGraphicFramePr>
        <p:xfrm>
          <a:off x="2771800" y="1287924"/>
          <a:ext cx="609600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1250" name="Picture 2" descr="https://pp.userapi.com/zQhv3lo-M8BUco2Dr9HHhE7ZaYxrprGy4Rtb3A/d7GOD-tfHY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196" y="1792561"/>
            <a:ext cx="2351629" cy="1322138"/>
          </a:xfrm>
          <a:prstGeom prst="rect">
            <a:avLst/>
          </a:prstGeom>
          <a:noFill/>
          <a:extLst>
            <a:ext uri="{909E8E84-426E-40DD-AFC4-6F175D3DCCD1}">
              <a14:hiddenFill xmlns:a14="http://schemas.microsoft.com/office/drawing/2010/main">
                <a:solidFill>
                  <a:srgbClr val="FFFFFF"/>
                </a:solidFill>
              </a14:hiddenFill>
            </a:ext>
          </a:extLst>
        </p:spPr>
      </p:pic>
      <p:pic>
        <p:nvPicPr>
          <p:cNvPr id="181252" name="Picture 4" descr="Субсидии картинки для презентации"/>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810" y="3114699"/>
            <a:ext cx="237626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descr="https://zlatopil.com/wp-content/uploads/2021/07/n-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840" y="4743814"/>
            <a:ext cx="2576203" cy="171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9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1390" y="353848"/>
            <a:ext cx="9148763" cy="6407150"/>
            <a:chOff x="0" y="148"/>
            <a:chExt cx="5763" cy="4036"/>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4108" y="148"/>
              <a:ext cx="1655" cy="950"/>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346"/>
              <a:ext cx="5760" cy="3838"/>
              <a:chOff x="0" y="346"/>
              <a:chExt cx="5760" cy="3838"/>
            </a:xfrm>
          </p:grpSpPr>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5420" cy="1406"/>
              </a:xfrm>
              <a:prstGeom prst="rect">
                <a:avLst/>
              </a:prstGeom>
              <a:noFill/>
              <a:ln w="9525">
                <a:noFill/>
                <a:miter lim="800000"/>
                <a:headEnd/>
                <a:tailEnd/>
              </a:ln>
            </p:spPr>
            <p:txBody>
              <a:bodyPr wrap="square">
                <a:spAutoFit/>
              </a:bodyPr>
              <a:lstStyle/>
              <a:p>
                <a:pPr>
                  <a:spcBef>
                    <a:spcPts val="0"/>
                  </a:spcBef>
                </a:pPr>
                <a:r>
                  <a:rPr lang="ru-RU" sz="1600" dirty="0"/>
                  <a:t>	</a:t>
                </a:r>
                <a:r>
                  <a:rPr lang="ru-RU" sz="1600" b="1" u="sng" dirty="0">
                    <a:solidFill>
                      <a:srgbClr val="000066"/>
                    </a:solidFill>
                    <a:effectLst>
                      <a:outerShdw blurRad="38100" dist="38100" dir="2700000" algn="tl">
                        <a:srgbClr val="000000">
                          <a:alpha val="43137"/>
                        </a:srgbClr>
                      </a:outerShdw>
                    </a:effectLst>
                  </a:rPr>
                  <a:t>Расходы бюджета </a:t>
                </a:r>
                <a:r>
                  <a:rPr lang="ru-RU" sz="1600" dirty="0">
                    <a:solidFill>
                      <a:srgbClr val="000066"/>
                    </a:solidFill>
                  </a:rPr>
                  <a:t>- выплачиваемые из бюджета </a:t>
                </a:r>
                <a:endParaRPr lang="ru-RU" sz="1600" dirty="0" smtClean="0">
                  <a:solidFill>
                    <a:srgbClr val="000066"/>
                  </a:solidFill>
                </a:endParaRPr>
              </a:p>
              <a:p>
                <a:pPr>
                  <a:spcBef>
                    <a:spcPts val="0"/>
                  </a:spcBef>
                </a:pPr>
                <a:r>
                  <a:rPr lang="ru-RU" sz="1600" dirty="0" smtClean="0">
                    <a:solidFill>
                      <a:srgbClr val="000066"/>
                    </a:solidFill>
                  </a:rPr>
                  <a:t>денежные </a:t>
                </a:r>
                <a:r>
                  <a:rPr lang="ru-RU" sz="1600" dirty="0">
                    <a:solidFill>
                      <a:srgbClr val="000066"/>
                    </a:solidFill>
                  </a:rPr>
                  <a:t>средства, за исключением средств, являющихся в </a:t>
                </a:r>
                <a:endParaRPr lang="ru-RU" sz="1600" dirty="0" smtClean="0">
                  <a:solidFill>
                    <a:srgbClr val="000066"/>
                  </a:solidFill>
                </a:endParaRPr>
              </a:p>
              <a:p>
                <a:pPr>
                  <a:spcBef>
                    <a:spcPts val="0"/>
                  </a:spcBef>
                </a:pPr>
                <a:r>
                  <a:rPr lang="ru-RU" sz="1600" dirty="0" smtClean="0">
                    <a:solidFill>
                      <a:srgbClr val="000066"/>
                    </a:solidFill>
                  </a:rPr>
                  <a:t>соответствии </a:t>
                </a:r>
                <a:r>
                  <a:rPr lang="ru-RU" sz="1600" dirty="0">
                    <a:solidFill>
                      <a:srgbClr val="000066"/>
                    </a:solidFill>
                  </a:rPr>
                  <a:t>с Бюджетным кодексом источниками финансирования </a:t>
                </a:r>
                <a:endParaRPr lang="ru-RU" sz="1600" dirty="0" smtClean="0">
                  <a:solidFill>
                    <a:srgbClr val="000066"/>
                  </a:solidFill>
                </a:endParaRPr>
              </a:p>
              <a:p>
                <a:pPr>
                  <a:spcBef>
                    <a:spcPts val="0"/>
                  </a:spcBef>
                </a:pPr>
                <a:r>
                  <a:rPr lang="ru-RU" sz="1600" dirty="0" smtClean="0">
                    <a:solidFill>
                      <a:srgbClr val="000066"/>
                    </a:solidFill>
                  </a:rPr>
                  <a:t>дефицита </a:t>
                </a:r>
                <a:r>
                  <a:rPr lang="ru-RU" sz="1600" dirty="0">
                    <a:solidFill>
                      <a:srgbClr val="000066"/>
                    </a:solidFill>
                  </a:rPr>
                  <a:t>бюджета. </a:t>
                </a:r>
              </a:p>
              <a:p>
                <a:pPr>
                  <a:spcBef>
                    <a:spcPts val="0"/>
                  </a:spcBef>
                </a:pPr>
                <a:r>
                  <a:rPr lang="ru-RU" sz="1500" dirty="0" smtClean="0"/>
                  <a:t>Формирование </a:t>
                </a:r>
                <a:r>
                  <a:rPr lang="ru-RU" sz="1500" dirty="0"/>
                  <a:t>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dirty="0"/>
                  <a:t>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https://avatars.dzeninfra.ru/get-zen_doc/1863639/pub_62e2d0a91f7e273a88344ccd_62e2d40cda69ec3ecc631ea3/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49" y="504455"/>
            <a:ext cx="3672408" cy="1944216"/>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2" name="Прямоугольник 1"/>
          <p:cNvSpPr/>
          <p:nvPr/>
        </p:nvSpPr>
        <p:spPr>
          <a:xfrm>
            <a:off x="395536" y="821182"/>
            <a:ext cx="5112568" cy="1169551"/>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Сбалансированность бюджета </a:t>
            </a:r>
            <a:r>
              <a:rPr lang="ru-RU" dirty="0">
                <a:solidFill>
                  <a:srgbClr val="000066"/>
                </a:solidFill>
              </a:rPr>
              <a:t>– один из основополагающих принципов формирования и исполнения бюджета, состоящий в количественном соответствии (равновесии) бюджетных расходов доходам. В случае нарушения баланса возникает дефицит или профицит бюджета. </a:t>
            </a:r>
          </a:p>
        </p:txBody>
      </p:sp>
      <p:pic>
        <p:nvPicPr>
          <p:cNvPr id="184326" name="Picture 6" descr="Дефицит и профицит бюджета презент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08" y="2400605"/>
            <a:ext cx="5385512" cy="409227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784480" y="2908181"/>
            <a:ext cx="3193377" cy="2462213"/>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Устойчивость бюджета </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долга. </a:t>
            </a:r>
          </a:p>
        </p:txBody>
      </p:sp>
    </p:spTree>
    <p:extLst>
      <p:ext uri="{BB962C8B-B14F-4D97-AF65-F5344CB8AC3E}">
        <p14:creationId xmlns:p14="http://schemas.microsoft.com/office/powerpoint/2010/main" val="27826472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4" y="3915201"/>
            <a:ext cx="6235675" cy="2942799"/>
          </a:xfrm>
          <a:prstGeom prst="rect">
            <a:avLst/>
          </a:prstGeom>
        </p:spPr>
      </p:pic>
      <p:pic>
        <p:nvPicPr>
          <p:cNvPr id="187394" name="Picture 2" descr="Муниципальный долг картинки для презентац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497" y="655635"/>
            <a:ext cx="4536503" cy="3240359"/>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 name="Прямоугольник 2"/>
          <p:cNvSpPr/>
          <p:nvPr/>
        </p:nvSpPr>
        <p:spPr>
          <a:xfrm>
            <a:off x="323528" y="827879"/>
            <a:ext cx="4824536" cy="3108543"/>
          </a:xfrm>
          <a:prstGeom prst="rect">
            <a:avLst/>
          </a:prstGeom>
        </p:spPr>
        <p:txBody>
          <a:bodyPr wrap="square">
            <a:spAutoFit/>
          </a:bodyPr>
          <a:lstStyle/>
          <a:p>
            <a:r>
              <a:rPr lang="ru-RU" dirty="0" smtClean="0">
                <a:solidFill>
                  <a:srgbClr val="000066"/>
                </a:solidFill>
              </a:rPr>
              <a:t>При </a:t>
            </a:r>
            <a:r>
              <a:rPr lang="ru-RU" dirty="0">
                <a:solidFill>
                  <a:srgbClr val="000066"/>
                </a:solidFill>
              </a:rPr>
              <a:t>превышении расходов над доходами принимается решение об источниках покрытия дефицита, например, использовать имеющиеся накопления, остатки, а если таковых нет, взять в долг (привлечь банковские кредиты). Заемные средства необходимо возвращать, а также уплачивать по ним проценты, в результате этого возникает муниципальный </a:t>
            </a:r>
            <a:r>
              <a:rPr lang="ru-RU" dirty="0" smtClean="0">
                <a:solidFill>
                  <a:srgbClr val="000066"/>
                </a:solidFill>
              </a:rPr>
              <a:t>долг.</a:t>
            </a:r>
          </a:p>
          <a:p>
            <a:r>
              <a:rPr lang="ru-RU" b="1" u="sng" dirty="0">
                <a:solidFill>
                  <a:srgbClr val="000066"/>
                </a:solidFill>
                <a:effectLst>
                  <a:outerShdw blurRad="38100" dist="38100" dir="2700000" algn="tl">
                    <a:srgbClr val="000000">
                      <a:alpha val="43137"/>
                    </a:srgbClr>
                  </a:outerShdw>
                </a:effectLst>
              </a:rPr>
              <a:t>Муниципальный долг </a:t>
            </a:r>
            <a:r>
              <a:rPr lang="ru-RU" dirty="0">
                <a:solidFill>
                  <a:srgbClr val="000066"/>
                </a:solidFill>
              </a:rPr>
              <a:t>-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принятых на себя муниципальным образованием. </a:t>
            </a:r>
          </a:p>
          <a:p>
            <a:endParaRPr lang="ru-RU" dirty="0">
              <a:solidFill>
                <a:srgbClr val="000066"/>
              </a:solidFill>
            </a:endParaRPr>
          </a:p>
        </p:txBody>
      </p:sp>
    </p:spTree>
    <p:extLst>
      <p:ext uri="{BB962C8B-B14F-4D97-AF65-F5344CB8AC3E}">
        <p14:creationId xmlns:p14="http://schemas.microsoft.com/office/powerpoint/2010/main" val="26914945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16</a:t>
            </a:fld>
            <a:endParaRPr lang="en-US" altLang="ru-RU" sz="1200">
              <a:solidFill>
                <a:srgbClr val="898989"/>
              </a:solidFill>
              <a:latin typeface="Calibri" pitchFamily="34" charset="0"/>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pic>
        <p:nvPicPr>
          <p:cNvPr id="186370" name="Picture 2" descr="Муниципальные программы картинки для презент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243" y="827879"/>
            <a:ext cx="3793261" cy="28453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827879"/>
            <a:ext cx="8424168" cy="738664"/>
          </a:xfrm>
          <a:prstGeom prst="rect">
            <a:avLst/>
          </a:prstGeom>
        </p:spPr>
        <p:txBody>
          <a:bodyPr wrap="square">
            <a:spAutoFit/>
          </a:bodyPr>
          <a:lstStyle/>
          <a:p>
            <a:r>
              <a:rPr lang="ru-RU" dirty="0"/>
              <a:t>При формировании бюджета муниципального района соблюдается программно-целевой принцип: планирование бюджетных ассигнований на достижение целевых показателей осуществляется в рамках реализации муниципальных программ . </a:t>
            </a:r>
          </a:p>
        </p:txBody>
      </p:sp>
      <p:sp>
        <p:nvSpPr>
          <p:cNvPr id="3" name="Прямоугольник 2"/>
          <p:cNvSpPr/>
          <p:nvPr/>
        </p:nvSpPr>
        <p:spPr>
          <a:xfrm>
            <a:off x="395536" y="1538132"/>
            <a:ext cx="5112568" cy="2246769"/>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Муниципальная</a:t>
            </a:r>
            <a:r>
              <a:rPr lang="ru-RU" u="sng" dirty="0">
                <a:solidFill>
                  <a:srgbClr val="000066"/>
                </a:solidFill>
                <a:effectLst>
                  <a:outerShdw blurRad="38100" dist="38100" dir="2700000" algn="tl">
                    <a:srgbClr val="000000">
                      <a:alpha val="43137"/>
                    </a:srgbClr>
                  </a:outerShdw>
                </a:effectLst>
              </a:rPr>
              <a:t> </a:t>
            </a:r>
            <a:r>
              <a:rPr lang="ru-RU" b="1" u="sng" dirty="0">
                <a:solidFill>
                  <a:srgbClr val="000066"/>
                </a:solidFill>
                <a:effectLst>
                  <a:outerShdw blurRad="38100" dist="38100" dir="2700000" algn="tl">
                    <a:srgbClr val="000000">
                      <a:alpha val="43137"/>
                    </a:srgbClr>
                  </a:outerShdw>
                </a:effectLst>
              </a:rPr>
              <a:t>программа</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 документ </a:t>
            </a:r>
            <a:r>
              <a:rPr lang="ru-RU" b="1" dirty="0">
                <a:solidFill>
                  <a:srgbClr val="000066"/>
                </a:solidFill>
              </a:rPr>
              <a:t>муниципального</a:t>
            </a:r>
            <a:r>
              <a:rPr lang="ru-RU" dirty="0">
                <a:solidFill>
                  <a:srgbClr val="000066"/>
                </a:solidFill>
              </a:rPr>
              <a:t>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a:t>
            </a:r>
            <a:r>
              <a:rPr lang="ru-RU" b="1" dirty="0">
                <a:solidFill>
                  <a:srgbClr val="000066"/>
                </a:solidFill>
              </a:rPr>
              <a:t>муниципального</a:t>
            </a:r>
            <a:r>
              <a:rPr lang="ru-RU" dirty="0">
                <a:solidFill>
                  <a:srgbClr val="000066"/>
                </a:solidFill>
              </a:rPr>
              <a:t> образования в определенной сфере деятельности</a:t>
            </a:r>
            <a:r>
              <a:rPr lang="ru-RU" dirty="0" smtClean="0">
                <a:solidFill>
                  <a:srgbClr val="000066"/>
                </a:solidFill>
              </a:rPr>
              <a:t>.</a:t>
            </a:r>
          </a:p>
          <a:p>
            <a:r>
              <a:rPr lang="ru-RU" dirty="0"/>
              <a:t>Муниципальная программа разрабатывается на срок не менее 3 лет.</a:t>
            </a:r>
            <a:endParaRPr lang="ru-RU" dirty="0">
              <a:solidFill>
                <a:srgbClr val="000066"/>
              </a:solidFill>
            </a:endParaRPr>
          </a:p>
        </p:txBody>
      </p:sp>
      <p:sp>
        <p:nvSpPr>
          <p:cNvPr id="4" name="Прямоугольник 3"/>
          <p:cNvSpPr/>
          <p:nvPr/>
        </p:nvSpPr>
        <p:spPr>
          <a:xfrm>
            <a:off x="138756" y="3673252"/>
            <a:ext cx="8649695" cy="3016210"/>
          </a:xfrm>
          <a:prstGeom prst="rect">
            <a:avLst/>
          </a:prstGeom>
        </p:spPr>
        <p:txBody>
          <a:bodyPr wrap="square">
            <a:spAutoFit/>
          </a:bodyPr>
          <a:lstStyle/>
          <a:p>
            <a:r>
              <a:rPr lang="ru-RU" u="sng" dirty="0">
                <a:solidFill>
                  <a:srgbClr val="000066"/>
                </a:solidFill>
                <a:effectLst>
                  <a:outerShdw blurRad="38100" dist="38100" dir="2700000" algn="tl">
                    <a:srgbClr val="000000">
                      <a:alpha val="43137"/>
                    </a:srgbClr>
                  </a:outerShdw>
                </a:effectLst>
              </a:rPr>
              <a:t>Муниципальная программа </a:t>
            </a:r>
            <a:r>
              <a:rPr lang="ru-RU" dirty="0">
                <a:solidFill>
                  <a:srgbClr val="000066"/>
                </a:solidFill>
              </a:rPr>
              <a:t>муниципального образования </a:t>
            </a:r>
            <a:r>
              <a:rPr lang="ru-RU" dirty="0" smtClean="0">
                <a:solidFill>
                  <a:srgbClr val="000066"/>
                </a:solidFill>
              </a:rPr>
              <a:t>«Демидовский район» </a:t>
            </a:r>
            <a:r>
              <a:rPr lang="ru-RU" dirty="0">
                <a:solidFill>
                  <a:srgbClr val="000066"/>
                </a:solidFill>
              </a:rPr>
              <a:t>Смоленской области в качестве структурных элементов содержит: региональные проекты, ведомственные проекты*, в совокупности составляющие проектную часть муниципальной программы, комплексы процессных мероприятий**, а также включаемые при необходимости отдельные мероприятия.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Цель </a:t>
            </a:r>
            <a:r>
              <a:rPr lang="ru-RU" u="sng" dirty="0">
                <a:solidFill>
                  <a:srgbClr val="000066"/>
                </a:solidFill>
                <a:effectLst>
                  <a:outerShdw blurRad="38100" dist="38100" dir="2700000" algn="tl">
                    <a:srgbClr val="000000">
                      <a:alpha val="43137"/>
                    </a:srgbClr>
                  </a:outerShdw>
                </a:effectLst>
              </a:rPr>
              <a:t>муниципальной программы </a:t>
            </a:r>
            <a:r>
              <a:rPr lang="ru-RU" dirty="0">
                <a:solidFill>
                  <a:srgbClr val="000066"/>
                </a:solidFill>
              </a:rPr>
              <a:t>- социальный, экономический или иной общественно значимый или общественно понятный эффект от реализации муниципальной программы на момент окончания реализации данной муниципальной программы.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Задача</a:t>
            </a:r>
            <a:r>
              <a:rPr lang="ru-RU" dirty="0" smtClean="0">
                <a:solidFill>
                  <a:srgbClr val="000066"/>
                </a:solidFill>
              </a:rPr>
              <a:t> </a:t>
            </a:r>
            <a:r>
              <a:rPr lang="ru-RU" dirty="0">
                <a:solidFill>
                  <a:srgbClr val="000066"/>
                </a:solidFill>
              </a:rPr>
              <a:t>структурного элемента муниципальной программы - итог деятельности, направленной на достижение изменений в социально-экономической сфере. </a:t>
            </a:r>
            <a:endParaRPr lang="ru-RU" dirty="0" smtClean="0">
              <a:solidFill>
                <a:srgbClr val="000066"/>
              </a:solidFill>
            </a:endParaRPr>
          </a:p>
          <a:p>
            <a:r>
              <a:rPr lang="ru-RU" dirty="0" smtClean="0"/>
              <a:t>________________ </a:t>
            </a:r>
          </a:p>
          <a:p>
            <a:r>
              <a:rPr lang="ru-RU" sz="1000" i="1" dirty="0" smtClean="0"/>
              <a:t>*</a:t>
            </a:r>
            <a:r>
              <a:rPr lang="ru-RU" sz="1000" i="1" dirty="0"/>
              <a:t>Понятия «региональный проект», «ведомственный проект» применяются в определениях, установленных постановлением Правительства Российской Федерации от 31.10.2018 № 1288 «Об организации проектной деятельности в Правительстве Российской Федерации». </a:t>
            </a:r>
            <a:endParaRPr lang="ru-RU" sz="1000" i="1" dirty="0" smtClean="0"/>
          </a:p>
          <a:p>
            <a:r>
              <a:rPr lang="ru-RU" sz="1000" i="1" dirty="0" smtClean="0"/>
              <a:t>**</a:t>
            </a:r>
            <a:r>
              <a:rPr lang="ru-RU" sz="1000" i="1" dirty="0"/>
              <a:t>Комплекс процессных мероприятий – это группа скоординированных мероприятий, имеющих общую целевую ориентацию и направленных на выполнение функций и решение текущих задач Администрации муниципального образования «</a:t>
            </a:r>
            <a:r>
              <a:rPr lang="ru-RU" sz="1000" i="1" dirty="0" smtClean="0"/>
              <a:t>Демидовский </a:t>
            </a:r>
            <a:r>
              <a:rPr lang="ru-RU" sz="1000" i="1" dirty="0"/>
              <a:t>район» Смоленской области и органов Администрации, наделенных правами юридического лица, реализуемых непрерывно либо на периодической основе. </a:t>
            </a:r>
          </a:p>
        </p:txBody>
      </p:sp>
    </p:spTree>
    <p:extLst>
      <p:ext uri="{BB962C8B-B14F-4D97-AF65-F5344CB8AC3E}">
        <p14:creationId xmlns:p14="http://schemas.microsoft.com/office/powerpoint/2010/main" val="2562155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tretch>
            <a:fillRect/>
          </a:stretch>
        </p:blipFill>
        <p:spPr>
          <a:xfrm>
            <a:off x="4944302" y="702104"/>
            <a:ext cx="1313992" cy="13716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1277" y="1261"/>
              <a:ext cx="7627" cy="2052"/>
            </a:xfrm>
            <a:prstGeom prst="rect">
              <a:avLst/>
            </a:prstGeom>
            <a:noFill/>
            <a:ln w="9525">
              <a:noFill/>
              <a:miter lim="800000"/>
              <a:headEnd/>
              <a:tailEnd/>
            </a:ln>
          </p:spPr>
          <p:txBody>
            <a:bodyPr/>
            <a:lstStyle/>
            <a:p>
              <a:r>
                <a:rPr lang="en-US" sz="3600" dirty="0">
                  <a:solidFill>
                    <a:srgbClr val="000066"/>
                  </a:solidFill>
                </a:rPr>
                <a:t>@</a:t>
              </a:r>
              <a:r>
                <a:rPr lang="ru-RU" sz="3600" dirty="0">
                  <a:solidFill>
                    <a:srgbClr val="000066"/>
                  </a:solidFill>
                </a:rPr>
                <a:t> что такое бюджетный процесс?</a:t>
              </a:r>
            </a:p>
            <a:p>
              <a:endParaRPr lang="ru-RU" dirty="0"/>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17</a:t>
            </a:fld>
            <a:endParaRPr lang="en-US" altLang="ru-RU" sz="1200">
              <a:solidFill>
                <a:srgbClr val="898989"/>
              </a:solidFill>
              <a:latin typeface="Calibri" pitchFamily="34" charset="0"/>
            </a:endParaRPr>
          </a:p>
        </p:txBody>
      </p:sp>
      <p:sp>
        <p:nvSpPr>
          <p:cNvPr id="32"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3" name="TextBox 3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428875" y="704989"/>
            <a:ext cx="4386082" cy="707886"/>
          </a:xfrm>
          <a:prstGeom prst="rect">
            <a:avLst/>
          </a:prstGeom>
          <a:noFill/>
          <a:ln w="9525">
            <a:noFill/>
            <a:miter lim="800000"/>
            <a:headEnd/>
            <a:tailEnd/>
          </a:ln>
        </p:spPr>
        <p:txBody>
          <a:bodyPr wrap="square">
            <a:spAutoFit/>
          </a:bodyPr>
          <a:lstStyle/>
          <a:p>
            <a:pPr>
              <a:spcBef>
                <a:spcPct val="50000"/>
              </a:spcBef>
            </a:pPr>
            <a:r>
              <a:rPr lang="ru-RU" sz="2000" b="1" i="1" dirty="0">
                <a:solidFill>
                  <a:srgbClr val="000066"/>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207212" y="387350"/>
            <a:ext cx="2339975" cy="1501015"/>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dirty="0"/>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18</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1195387"/>
            <a:ext cx="8713787" cy="5511800"/>
            <a:chOff x="113" y="753"/>
            <a:chExt cx="5489" cy="347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549" y="357"/>
              <a:ext cx="567" cy="1360"/>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dirty="0">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
        <p:nvSpPr>
          <p:cNvPr id="1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18" name="TextBox 1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19</a:t>
            </a:fld>
            <a:endParaRPr lang="en-US" altLang="ru-RU" sz="1200">
              <a:solidFill>
                <a:srgbClr val="898989"/>
              </a:solidFill>
              <a:latin typeface="Calibri" pitchFamily="34" charset="0"/>
            </a:endParaRPr>
          </a:p>
        </p:txBody>
      </p:sp>
      <p:sp>
        <p:nvSpPr>
          <p:cNvPr id="22" name="TextBox 2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pSp>
        <p:nvGrpSpPr>
          <p:cNvPr id="68611" name="Group 23"/>
          <p:cNvGrpSpPr>
            <a:grpSpLocks/>
          </p:cNvGrpSpPr>
          <p:nvPr/>
        </p:nvGrpSpPr>
        <p:grpSpPr bwMode="auto">
          <a:xfrm>
            <a:off x="101990" y="483806"/>
            <a:ext cx="9048750" cy="5930901"/>
            <a:chOff x="-86" y="298"/>
            <a:chExt cx="5700" cy="3736"/>
          </a:xfrm>
        </p:grpSpPr>
        <p:pic>
          <p:nvPicPr>
            <p:cNvPr id="68612" name="Picture 6" descr="100297_603"/>
            <p:cNvPicPr>
              <a:picLocks noChangeAspect="1" noChangeArrowheads="1"/>
            </p:cNvPicPr>
            <p:nvPr/>
          </p:nvPicPr>
          <p:blipFill>
            <a:blip r:embed="rId2" cstate="print"/>
            <a:srcRect/>
            <a:stretch>
              <a:fillRect/>
            </a:stretch>
          </p:blipFill>
          <p:spPr bwMode="auto">
            <a:xfrm>
              <a:off x="-86" y="298"/>
              <a:ext cx="1860" cy="1044"/>
            </a:xfrm>
            <a:prstGeom prst="rect">
              <a:avLst/>
            </a:prstGeom>
            <a:noFill/>
            <a:ln w="9525">
              <a:noFill/>
              <a:miter lim="800000"/>
              <a:headEnd/>
              <a:tailEnd/>
            </a:ln>
          </p:spPr>
        </p:pic>
        <p:sp>
          <p:nvSpPr>
            <p:cNvPr id="68613" name="Text Box 9"/>
            <p:cNvSpPr txBox="1">
              <a:spLocks noChangeArrowheads="1"/>
            </p:cNvSpPr>
            <p:nvPr/>
          </p:nvSpPr>
          <p:spPr bwMode="auto">
            <a:xfrm>
              <a:off x="1142" y="314"/>
              <a:ext cx="3987" cy="535"/>
            </a:xfrm>
            <a:prstGeom prst="rect">
              <a:avLst/>
            </a:prstGeom>
            <a:noFill/>
            <a:ln w="9525">
              <a:noFill/>
              <a:miter lim="800000"/>
              <a:headEnd/>
              <a:tailEnd/>
            </a:ln>
          </p:spPr>
          <p:txBody>
            <a:bodyPr/>
            <a:lstStyle/>
            <a:p>
              <a:pPr algn="ctr"/>
              <a:r>
                <a:rPr lang="ru-RU" sz="1600" b="1" dirty="0">
                  <a:solidFill>
                    <a:srgbClr val="000066"/>
                  </a:solidFill>
                  <a:latin typeface="Bad Script" panose="02000000000000000000" pitchFamily="2" charset="0"/>
                </a:rPr>
                <a:t>На чем основывается составление проекта бюджета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района</a:t>
              </a:r>
              <a:endParaRPr lang="ru-RU" sz="1600" dirty="0">
                <a:solidFill>
                  <a:srgbClr val="000066"/>
                </a:solidFill>
                <a:latin typeface="Bad Script" panose="02000000000000000000" pitchFamily="2" charset="0"/>
              </a:endParaRPr>
            </a:p>
          </p:txBody>
        </p:sp>
        <p:grpSp>
          <p:nvGrpSpPr>
            <p:cNvPr id="68614" name="Group 10"/>
            <p:cNvGrpSpPr>
              <a:grpSpLocks/>
            </p:cNvGrpSpPr>
            <p:nvPr/>
          </p:nvGrpSpPr>
          <p:grpSpPr bwMode="auto">
            <a:xfrm>
              <a:off x="1281" y="569"/>
              <a:ext cx="4333" cy="483"/>
              <a:chOff x="3865" y="1534"/>
              <a:chExt cx="12522" cy="1560"/>
            </a:xfrm>
          </p:grpSpPr>
          <p:sp>
            <p:nvSpPr>
              <p:cNvPr id="36875" name="AutoShape 11"/>
              <p:cNvSpPr>
                <a:spLocks noChangeArrowheads="1"/>
              </p:cNvSpPr>
              <p:nvPr/>
            </p:nvSpPr>
            <p:spPr bwMode="auto">
              <a:xfrm>
                <a:off x="3865" y="1534"/>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4013" y="1774"/>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751" y="1333"/>
              <a:ext cx="1738" cy="1242"/>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789" y="1400"/>
              <a:ext cx="1664" cy="1144"/>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3692" y="1600"/>
              <a:ext cx="1746" cy="919"/>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3692" y="1600"/>
              <a:ext cx="1850" cy="919"/>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3692" y="3167"/>
              <a:ext cx="1850" cy="84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3830" y="3209"/>
              <a:ext cx="1610" cy="825"/>
            </a:xfrm>
            <a:prstGeom prst="rect">
              <a:avLst/>
            </a:prstGeom>
            <a:solidFill>
              <a:srgbClr val="CCFFFF"/>
            </a:solidFill>
            <a:ln w="9525">
              <a:noFill/>
              <a:miter lim="800000"/>
              <a:headEnd/>
              <a:tailEnd/>
            </a:ln>
          </p:spPr>
          <p:txBody>
            <a:bodyPr/>
            <a:lstStyle/>
            <a:p>
              <a:pPr algn="ctr"/>
              <a:r>
                <a:rPr lang="ru-RU" sz="1800" b="1" dirty="0" smtClean="0">
                  <a:solidFill>
                    <a:srgbClr val="000080"/>
                  </a:solidFill>
                </a:rPr>
                <a:t>Муниципальных</a:t>
              </a:r>
              <a:endParaRPr lang="ru-RU" sz="1800" b="1" dirty="0">
                <a:solidFill>
                  <a:srgbClr val="000080"/>
                </a:solidFill>
              </a:endParaRP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2" name="AutoShape 27"/>
            <p:cNvSpPr>
              <a:spLocks noChangeArrowheads="1"/>
            </p:cNvSpPr>
            <p:nvPr/>
          </p:nvSpPr>
          <p:spPr bwMode="auto">
            <a:xfrm>
              <a:off x="4437" y="1333"/>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2" name="AutoShape 20"/>
            <p:cNvSpPr>
              <a:spLocks noChangeArrowheads="1"/>
            </p:cNvSpPr>
            <p:nvPr/>
          </p:nvSpPr>
          <p:spPr bwMode="auto">
            <a:xfrm>
              <a:off x="1751" y="2911"/>
              <a:ext cx="1721" cy="93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1789" y="3015"/>
              <a:ext cx="1702" cy="726"/>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2443" y="2641"/>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4</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439" y="2896"/>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5</a:t>
              </a:r>
              <a:endParaRPr lang="ru-RU" sz="2800" b="1" dirty="0">
                <a:solidFill>
                  <a:srgbClr val="000080"/>
                </a:solidFill>
              </a:endParaRPr>
            </a:p>
            <a:p>
              <a:endParaRPr lang="ru-RU" dirty="0"/>
            </a:p>
          </p:txBody>
        </p:sp>
      </p:grpSp>
      <p:sp>
        <p:nvSpPr>
          <p:cNvPr id="24" name="AutoShape 17"/>
          <p:cNvSpPr>
            <a:spLocks noChangeArrowheads="1"/>
          </p:cNvSpPr>
          <p:nvPr/>
        </p:nvSpPr>
        <p:spPr bwMode="auto">
          <a:xfrm>
            <a:off x="647732" y="2473998"/>
            <a:ext cx="1832333" cy="2899217"/>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lgn="ctr">
              <a:defRPr/>
            </a:pPr>
            <a:r>
              <a:rPr lang="ru-RU" sz="1800" b="1" dirty="0" smtClean="0">
                <a:solidFill>
                  <a:srgbClr val="000066"/>
                </a:solidFill>
              </a:rPr>
              <a:t>Положениях </a:t>
            </a:r>
            <a:r>
              <a:rPr lang="ru-RU" sz="1800" b="1" dirty="0">
                <a:solidFill>
                  <a:srgbClr val="000066"/>
                </a:solidFill>
              </a:rPr>
              <a:t>послания </a:t>
            </a:r>
            <a:r>
              <a:rPr lang="ru-RU" sz="1800" b="1" dirty="0" smtClean="0">
                <a:solidFill>
                  <a:srgbClr val="000066"/>
                </a:solidFill>
              </a:rPr>
              <a:t>Президента Российской Федерации </a:t>
            </a:r>
            <a:r>
              <a:rPr lang="ru-RU" sz="1800" b="1" dirty="0">
                <a:solidFill>
                  <a:srgbClr val="000066"/>
                </a:solidFill>
              </a:rPr>
              <a:t>федеральному собранию </a:t>
            </a:r>
            <a:r>
              <a:rPr lang="ru-RU" sz="1800" b="1" dirty="0" smtClean="0">
                <a:solidFill>
                  <a:srgbClr val="000066"/>
                </a:solidFill>
              </a:rPr>
              <a:t>Российской Федерации</a:t>
            </a:r>
            <a:endParaRPr lang="ru-RU" sz="1800" b="1" dirty="0">
              <a:solidFill>
                <a:srgbClr val="000066"/>
              </a:solidFill>
            </a:endParaRPr>
          </a:p>
        </p:txBody>
      </p:sp>
      <p:sp>
        <p:nvSpPr>
          <p:cNvPr id="25" name="AutoShape 27"/>
          <p:cNvSpPr>
            <a:spLocks noChangeArrowheads="1"/>
          </p:cNvSpPr>
          <p:nvPr/>
        </p:nvSpPr>
        <p:spPr bwMode="auto">
          <a:xfrm>
            <a:off x="4069731" y="1703376"/>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2</a:t>
            </a:r>
            <a:endParaRPr lang="ru-RU" sz="2800" b="1" dirty="0">
              <a:solidFill>
                <a:srgbClr val="000080"/>
              </a:solidFill>
            </a:endParaRPr>
          </a:p>
          <a:p>
            <a:endParaRPr lang="ru-RU" dirty="0"/>
          </a:p>
        </p:txBody>
      </p:sp>
      <p:sp>
        <p:nvSpPr>
          <p:cNvPr id="26" name="AutoShape 27"/>
          <p:cNvSpPr>
            <a:spLocks noChangeArrowheads="1"/>
          </p:cNvSpPr>
          <p:nvPr/>
        </p:nvSpPr>
        <p:spPr bwMode="auto">
          <a:xfrm>
            <a:off x="1267215" y="2056803"/>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1</a:t>
            </a:r>
            <a:endParaRPr lang="ru-RU" sz="2800" b="1" dirty="0">
              <a:solidFill>
                <a:srgbClr val="000080"/>
              </a:solidFill>
            </a:endParaRPr>
          </a:p>
          <a:p>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539552" y="332656"/>
            <a:ext cx="8229600" cy="854968"/>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r>
              <a:rPr lang="ru-RU" sz="2800" b="1" kern="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Уважаемые жители Демидовского района! </a:t>
            </a:r>
            <a:endParaRPr lang="ru-RU" sz="2800" b="1" kern="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48296" y="980728"/>
            <a:ext cx="8568952" cy="5047536"/>
          </a:xfrm>
          <a:prstGeom prst="rect">
            <a:avLst/>
          </a:prstGeom>
        </p:spPr>
        <p:txBody>
          <a:bodyPr wrap="square">
            <a:spAutoFit/>
          </a:bodyPr>
          <a:lstStyle/>
          <a:p>
            <a:pPr marL="0" indent="0" algn="just">
              <a:buNone/>
            </a:pPr>
            <a:r>
              <a:rPr lang="ru-RU" dirty="0">
                <a:effectLst>
                  <a:outerShdw blurRad="38100" dist="38100" dir="2700000" algn="tl">
                    <a:srgbClr val="000000">
                      <a:alpha val="43137"/>
                    </a:srgbClr>
                  </a:outerShdw>
                </a:effectLst>
              </a:rPr>
              <a:t>	</a:t>
            </a:r>
            <a:r>
              <a:rPr lang="ru-RU" i="1" dirty="0">
                <a:solidFill>
                  <a:srgbClr val="000066"/>
                </a:solidFill>
              </a:rPr>
              <a:t>Перед вами брошюра «Бюджет для граждан», разработанная Финансовым управлением Администрации муниципального образования «Демидовский район» Смоленской </a:t>
            </a:r>
            <a:r>
              <a:rPr lang="ru-RU" i="1" dirty="0" smtClean="0">
                <a:solidFill>
                  <a:srgbClr val="000066"/>
                </a:solidFill>
              </a:rPr>
              <a:t>области в </a:t>
            </a:r>
            <a:r>
              <a:rPr lang="ru-RU" i="1" dirty="0">
                <a:solidFill>
                  <a:srgbClr val="000066"/>
                </a:solidFill>
              </a:rPr>
              <a:t>целях обеспечения прозрачности и открытости бюджета муниципального образования «</a:t>
            </a:r>
            <a:r>
              <a:rPr lang="ru-RU" i="1" dirty="0" smtClean="0">
                <a:solidFill>
                  <a:srgbClr val="000066"/>
                </a:solidFill>
              </a:rPr>
              <a:t>Демидовский </a:t>
            </a:r>
            <a:r>
              <a:rPr lang="ru-RU" i="1" dirty="0">
                <a:solidFill>
                  <a:srgbClr val="000066"/>
                </a:solidFill>
              </a:rPr>
              <a:t>район» Смоленской </a:t>
            </a:r>
            <a:r>
              <a:rPr lang="ru-RU" i="1" dirty="0" smtClean="0">
                <a:solidFill>
                  <a:srgbClr val="000066"/>
                </a:solidFill>
              </a:rPr>
              <a:t>области</a:t>
            </a:r>
            <a:r>
              <a:rPr lang="ru-RU" i="1" dirty="0">
                <a:solidFill>
                  <a:srgbClr val="000066"/>
                </a:solidFill>
              </a:rPr>
              <a:t> </a:t>
            </a:r>
            <a:r>
              <a:rPr lang="ru-RU" i="1" dirty="0" smtClean="0">
                <a:solidFill>
                  <a:srgbClr val="000066"/>
                </a:solidFill>
              </a:rPr>
              <a:t>(далее </a:t>
            </a:r>
            <a:r>
              <a:rPr lang="ru-RU" i="1" dirty="0">
                <a:solidFill>
                  <a:srgbClr val="000066"/>
                </a:solidFill>
              </a:rPr>
              <a:t>также – местный бюджет). В данной брошюре мы постарались в доступной и понятной форме изложить основные положения бюджета муниципального образования «Демидовский район» Смоленской области </a:t>
            </a:r>
            <a:r>
              <a:rPr lang="ru-RU" i="1" dirty="0" smtClean="0">
                <a:solidFill>
                  <a:srgbClr val="000066"/>
                </a:solidFill>
              </a:rPr>
              <a:t>на </a:t>
            </a:r>
            <a:r>
              <a:rPr lang="ru-RU" i="1" dirty="0">
                <a:solidFill>
                  <a:srgbClr val="000066"/>
                </a:solidFill>
              </a:rPr>
              <a:t>2023 год и на плановый период 2024 и 2025 годов, познакомить с основными понятиями, используемыми в бюджетном процессе, а также рассказать, как проходит подготовка и утверждение основного финансового документа Демидовского района. «Бюджет для граждан» нацелен на широкий круг пользователей, интересы которых в той или иной мере затронуты бюджетом. В нашем «Бюджете для граждан» все данные изложены так, чтобы не только специалисты в области финансов, но и все жители района могли найти ответы на такие вопросы как: сколько в нашем районе тратится бюджетных средств на образование, здравоохранение, социальную политику, культуру и спорт, растут эти расходы или сокращаются, какова их доля в расходах местного бюджета. </a:t>
            </a:r>
          </a:p>
          <a:p>
            <a:pPr marL="0" indent="0" algn="just">
              <a:buNone/>
            </a:pPr>
            <a:r>
              <a:rPr lang="ru-RU" i="1" dirty="0">
                <a:solidFill>
                  <a:srgbClr val="000066"/>
                </a:solidFill>
              </a:rPr>
              <a:t>	Надеемся, что размещенная информация поможет гражданам составить представление об источниках формирования доходов местного бюджета и направлениях расходования бюджетных средств, а также сделать вывод об эффективности расходов и целевом использовании бюджетных средств. И мы надеемся, что данный «Бюджет для граждан» послужит увеличению роста интереса граждан к вопросам формирования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активно участвовать как в составлении бюджета, так и его исполнении.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p>
        </p:txBody>
      </p:sp>
    </p:spTree>
    <p:extLst>
      <p:ext uri="{BB962C8B-B14F-4D97-AF65-F5344CB8AC3E}">
        <p14:creationId xmlns:p14="http://schemas.microsoft.com/office/powerpoint/2010/main" val="406368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Бесплатное фото Рука на ноутбуке на рабочем месте с документами"/>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5574" y="712601"/>
            <a:ext cx="8958797" cy="5982072"/>
          </a:xfrm>
          <a:prstGeom prst="rect">
            <a:avLst/>
          </a:prstGeom>
          <a:noFill/>
          <a:extLst>
            <a:ext uri="{909E8E84-426E-40DD-AFC4-6F175D3DCCD1}">
              <a14:hiddenFill xmlns:a14="http://schemas.microsoft.com/office/drawing/2010/main">
                <a:solidFill>
                  <a:srgbClr val="FFFFFF"/>
                </a:solidFill>
              </a14:hiddenFill>
            </a:ext>
          </a:extLst>
        </p:spPr>
      </p:pic>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20</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6" name="Text Box 3"/>
          <p:cNvSpPr txBox="1">
            <a:spLocks noChangeArrowheads="1"/>
          </p:cNvSpPr>
          <p:nvPr/>
        </p:nvSpPr>
        <p:spPr bwMode="auto">
          <a:xfrm>
            <a:off x="897891" y="41885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Бюджетный процесс</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aphicFrame>
        <p:nvGraphicFramePr>
          <p:cNvPr id="2" name="Схема 1"/>
          <p:cNvGraphicFramePr/>
          <p:nvPr>
            <p:extLst>
              <p:ext uri="{D42A27DB-BD31-4B8C-83A1-F6EECF244321}">
                <p14:modId xmlns:p14="http://schemas.microsoft.com/office/powerpoint/2010/main" val="1056928636"/>
              </p:ext>
            </p:extLst>
          </p:nvPr>
        </p:nvGraphicFramePr>
        <p:xfrm>
          <a:off x="1524000" y="1397000"/>
          <a:ext cx="6792416" cy="48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9781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882865" y="451840"/>
            <a:ext cx="7315200" cy="584775"/>
          </a:xfrm>
          <a:prstGeom prst="rect">
            <a:avLst/>
          </a:prstGeom>
          <a:noFill/>
          <a:ln w="9525">
            <a:noFill/>
            <a:miter lim="800000"/>
            <a:headEnd/>
            <a:tailEnd/>
          </a:ln>
        </p:spPr>
        <p:txBody>
          <a:bodyPr>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
        <p:nvSpPr>
          <p:cNvPr id="66562" name="Rectangle 6" descr="Папирус"/>
          <p:cNvSpPr>
            <a:spLocks noChangeArrowheads="1"/>
          </p:cNvSpPr>
          <p:nvPr/>
        </p:nvSpPr>
        <p:spPr bwMode="auto">
          <a:xfrm>
            <a:off x="290397" y="975642"/>
            <a:ext cx="8712200" cy="5981749"/>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r>
              <a:rPr lang="ru-RU" sz="900" dirty="0" smtClean="0"/>
              <a:t>;</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endParaRPr lang="ru-RU" sz="900" dirty="0"/>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7" name="Rectangle 6" descr="Папирус"/>
          <p:cNvSpPr>
            <a:spLocks noChangeArrowheads="1"/>
          </p:cNvSpPr>
          <p:nvPr/>
        </p:nvSpPr>
        <p:spPr bwMode="auto">
          <a:xfrm>
            <a:off x="143656" y="1124744"/>
            <a:ext cx="8712200" cy="5478685"/>
          </a:xfrm>
          <a:prstGeom prst="rect">
            <a:avLst/>
          </a:prstGeom>
          <a:noFill/>
          <a:ln w="9525">
            <a:noFill/>
            <a:miter lim="800000"/>
            <a:headEnd/>
            <a:tailEnd/>
          </a:ln>
        </p:spPr>
        <p:txBody>
          <a:bodyPr anchor="b"/>
          <a:lstStyle/>
          <a:p>
            <a:pPr indent="361950"/>
            <a:r>
              <a:rPr lang="ru-RU" sz="900" dirty="0" smtClean="0"/>
              <a:t>15.1</a:t>
            </a:r>
            <a:r>
              <a:rPr lang="ru-RU" sz="900" dirty="0"/>
              <a:t>)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2"/>
              </a:rPr>
              <a:t>законом</a:t>
            </a:r>
            <a:r>
              <a:rPr lang="ru-RU" sz="900" dirty="0"/>
              <a:t> от 13 марта 2006 года N 38-ФЗ "О рекламе" (далее - Федеральный закон "О рекламе");</a:t>
            </a:r>
          </a:p>
          <a:p>
            <a:pPr indent="361950">
              <a:defRPr/>
            </a:pPr>
            <a:r>
              <a:rPr lang="ru-RU" sz="900" dirty="0" smtClean="0">
                <a:cs typeface="Times New Roman" panose="02020603050405020304" pitchFamily="18" charset="0"/>
              </a:rPr>
              <a:t>16</a:t>
            </a:r>
            <a:r>
              <a:rPr lang="ru-RU" sz="900" dirty="0">
                <a:cs typeface="Times New Roman" panose="02020603050405020304" pitchFamily="18" charset="0"/>
              </a:rPr>
              <a:t>)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3"/>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4"/>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5"/>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
        <p:nvSpPr>
          <p:cNvPr id="6" name="Text Box 3"/>
          <p:cNvSpPr txBox="1">
            <a:spLocks noChangeArrowheads="1"/>
          </p:cNvSpPr>
          <p:nvPr/>
        </p:nvSpPr>
        <p:spPr bwMode="auto">
          <a:xfrm>
            <a:off x="897891" y="418857"/>
            <a:ext cx="7761288" cy="584775"/>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 (продолжение)</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23</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126388931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extLst>
      <p:ext uri="{BB962C8B-B14F-4D97-AF65-F5344CB8AC3E}">
        <p14:creationId xmlns:p14="http://schemas.microsoft.com/office/powerpoint/2010/main" val="37030654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24</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375470218"/>
              </p:ext>
            </p:extLst>
          </p:nvPr>
        </p:nvGraphicFramePr>
        <p:xfrm>
          <a:off x="328613" y="1989138"/>
          <a:ext cx="8478837" cy="3144837"/>
        </p:xfrm>
        <a:graphic>
          <a:graphicData uri="http://schemas.openxmlformats.org/presentationml/2006/ole">
            <mc:AlternateContent xmlns:mc="http://schemas.openxmlformats.org/markup-compatibility/2006">
              <mc:Choice xmlns:v="urn:schemas-microsoft-com:vml" Requires="v">
                <p:oleObj spid="_x0000_s40691" name="Лист" r:id="rId5" imgW="8401050" imgH="3114675" progId="Excel.Sheet.8">
                  <p:embed/>
                </p:oleObj>
              </mc:Choice>
              <mc:Fallback>
                <p:oleObj name="Лист" r:id="rId5" imgW="8401050" imgH="3114675" progId="Excel.Sheet.8">
                  <p:embed/>
                  <p:pic>
                    <p:nvPicPr>
                      <p:cNvPr id="0" name="Picture 171"/>
                      <p:cNvPicPr>
                        <a:picLocks noChangeArrowheads="1"/>
                      </p:cNvPicPr>
                      <p:nvPr/>
                    </p:nvPicPr>
                    <p:blipFill>
                      <a:blip r:embed="rId6"/>
                      <a:srcRect/>
                      <a:stretch>
                        <a:fillRect/>
                      </a:stretch>
                    </p:blipFill>
                    <p:spPr bwMode="auto">
                      <a:xfrm>
                        <a:off x="328613" y="1989138"/>
                        <a:ext cx="8478837" cy="314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6979171" y="1097109"/>
            <a:ext cx="2124075" cy="1268412"/>
          </a:xfrm>
          <a:prstGeom prst="rect">
            <a:avLst/>
          </a:prstGeom>
          <a:noFill/>
          <a:ln w="9525">
            <a:noFill/>
            <a:miter lim="800000"/>
            <a:headEnd/>
            <a:tailEnd/>
          </a:ln>
        </p:spPr>
      </p:pic>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0" name="Text Box 3"/>
          <p:cNvSpPr txBox="1">
            <a:spLocks noChangeArrowheads="1"/>
          </p:cNvSpPr>
          <p:nvPr/>
        </p:nvSpPr>
        <p:spPr bwMode="auto">
          <a:xfrm>
            <a:off x="914400" y="44877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noFill/>
        </p:spPr>
        <p:txBody>
          <a:bodyPr anchor="ctr"/>
          <a:lstStyle/>
          <a:p>
            <a:fld id="{7F03CBEF-64AA-4946-B822-ADACB6FA706B}" type="slidenum">
              <a:rPr lang="en-US" altLang="ru-RU" smtClean="0">
                <a:solidFill>
                  <a:srgbClr val="898989"/>
                </a:solidFill>
                <a:latin typeface="Calibri" pitchFamily="34" charset="0"/>
              </a:rPr>
              <a:pPr/>
              <a:t>25</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095616407"/>
              </p:ext>
            </p:extLst>
          </p:nvPr>
        </p:nvGraphicFramePr>
        <p:xfrm>
          <a:off x="900113" y="1989138"/>
          <a:ext cx="7886700" cy="3744912"/>
        </p:xfrm>
        <a:graphic>
          <a:graphicData uri="http://schemas.openxmlformats.org/presentationml/2006/ole">
            <mc:AlternateContent xmlns:mc="http://schemas.openxmlformats.org/markup-compatibility/2006">
              <mc:Choice xmlns:v="urn:schemas-microsoft-com:vml" Requires="v">
                <p:oleObj spid="_x0000_s138974" name="Лист" r:id="rId5" imgW="7781813" imgH="3695588" progId="Excel.Sheet.8">
                  <p:embed/>
                </p:oleObj>
              </mc:Choice>
              <mc:Fallback>
                <p:oleObj name="Лист" r:id="rId5" imgW="7781813" imgH="3695588" progId="Excel.Sheet.8">
                  <p:embed/>
                  <p:pic>
                    <p:nvPicPr>
                      <p:cNvPr id="0" name="Picture 149"/>
                      <p:cNvPicPr>
                        <a:picLocks noChangeArrowheads="1"/>
                      </p:cNvPicPr>
                      <p:nvPr/>
                    </p:nvPicPr>
                    <p:blipFill>
                      <a:blip r:embed="rId6"/>
                      <a:srcRect/>
                      <a:stretch>
                        <a:fillRect/>
                      </a:stretch>
                    </p:blipFill>
                    <p:spPr bwMode="auto">
                      <a:xfrm>
                        <a:off x="900113" y="1989138"/>
                        <a:ext cx="7886700" cy="3744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Text Box 3"/>
          <p:cNvSpPr txBox="1">
            <a:spLocks noChangeArrowheads="1"/>
          </p:cNvSpPr>
          <p:nvPr/>
        </p:nvSpPr>
        <p:spPr bwMode="auto">
          <a:xfrm>
            <a:off x="914400" y="572513"/>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pPr>
              <a:defRPr/>
            </a:pPr>
            <a:fld id="{BDCA13E3-E9F1-4A88-9488-D4F9B9C65B9B}" type="slidenum">
              <a:rPr lang="en-US" altLang="ru-RU" smtClean="0"/>
              <a:pPr>
                <a:defRPr/>
              </a:pPr>
              <a:t>26</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191661762"/>
              </p:ext>
            </p:extLst>
          </p:nvPr>
        </p:nvGraphicFramePr>
        <p:xfrm>
          <a:off x="755650" y="1773238"/>
          <a:ext cx="7926388" cy="3509962"/>
        </p:xfrm>
        <a:graphic>
          <a:graphicData uri="http://schemas.openxmlformats.org/presentationml/2006/ole">
            <mc:AlternateContent xmlns:mc="http://schemas.openxmlformats.org/markup-compatibility/2006">
              <mc:Choice xmlns:v="urn:schemas-microsoft-com:vml" Requires="v">
                <p:oleObj spid="_x0000_s171490" name="Лист" r:id="rId4" imgW="7820137" imgH="3219562" progId="Excel.Sheet.8">
                  <p:embed/>
                </p:oleObj>
              </mc:Choice>
              <mc:Fallback>
                <p:oleObj name="Лист" r:id="rId4" imgW="7820137" imgH="3219562" progId="Excel.Sheet.8">
                  <p:embed/>
                  <p:pic>
                    <p:nvPicPr>
                      <p:cNvPr id="0" name="Object 12"/>
                      <p:cNvPicPr>
                        <a:picLocks noChangeArrowheads="1"/>
                      </p:cNvPicPr>
                      <p:nvPr/>
                    </p:nvPicPr>
                    <p:blipFill>
                      <a:blip r:embed="rId5"/>
                      <a:srcRect/>
                      <a:stretch>
                        <a:fillRect/>
                      </a:stretch>
                    </p:blipFill>
                    <p:spPr bwMode="auto">
                      <a:xfrm>
                        <a:off x="755650" y="1773238"/>
                        <a:ext cx="7926388" cy="3509962"/>
                      </a:xfrm>
                      <a:prstGeom prst="rect">
                        <a:avLst/>
                      </a:prstGeom>
                      <a:noFill/>
                      <a:ln>
                        <a:noFill/>
                      </a:ln>
                      <a:extLst/>
                    </p:spPr>
                  </p:pic>
                </p:oleObj>
              </mc:Fallback>
            </mc:AlternateContent>
          </a:graphicData>
        </a:graphic>
      </p:graphicFrame>
      <p:sp>
        <p:nvSpPr>
          <p:cNvPr id="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27</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graphicFrame>
        <p:nvGraphicFramePr>
          <p:cNvPr id="23627" name="Object 75"/>
          <p:cNvGraphicFramePr>
            <a:graphicFrameLocks/>
          </p:cNvGraphicFramePr>
          <p:nvPr>
            <p:extLst>
              <p:ext uri="{D42A27DB-BD31-4B8C-83A1-F6EECF244321}">
                <p14:modId xmlns:p14="http://schemas.microsoft.com/office/powerpoint/2010/main" val="852565514"/>
              </p:ext>
            </p:extLst>
          </p:nvPr>
        </p:nvGraphicFramePr>
        <p:xfrm>
          <a:off x="500063" y="2276475"/>
          <a:ext cx="8207375" cy="3344863"/>
        </p:xfrm>
        <a:graphic>
          <a:graphicData uri="http://schemas.openxmlformats.org/presentationml/2006/ole">
            <mc:AlternateContent xmlns:mc="http://schemas.openxmlformats.org/markup-compatibility/2006">
              <mc:Choice xmlns:v="urn:schemas-microsoft-com:vml" Requires="v">
                <p:oleObj spid="_x0000_s24374" name="Лист" r:id="rId5" imgW="7572375" imgH="3086100" progId="Excel.Sheet.8">
                  <p:embed/>
                </p:oleObj>
              </mc:Choice>
              <mc:Fallback>
                <p:oleObj name="Лист" r:id="rId5" imgW="7572375" imgH="3086100" progId="Excel.Sheet.8">
                  <p:embed/>
                  <p:pic>
                    <p:nvPicPr>
                      <p:cNvPr id="0" name="Picture 235"/>
                      <p:cNvPicPr>
                        <a:picLocks noChangeArrowheads="1"/>
                      </p:cNvPicPr>
                      <p:nvPr/>
                    </p:nvPicPr>
                    <p:blipFill>
                      <a:blip r:embed="rId6"/>
                      <a:srcRect/>
                      <a:stretch>
                        <a:fillRect/>
                      </a:stretch>
                    </p:blipFill>
                    <p:spPr bwMode="auto">
                      <a:xfrm>
                        <a:off x="500063" y="2276475"/>
                        <a:ext cx="8207375" cy="334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5999292" y="1628800"/>
            <a:ext cx="2978020" cy="2232919"/>
          </a:xfrm>
          <a:prstGeom prst="rect">
            <a:avLst/>
          </a:prstGeom>
          <a:noFill/>
          <a:ln w="9525">
            <a:noFill/>
            <a:miter lim="800000"/>
            <a:headEnd/>
            <a:tailEnd/>
          </a:ln>
        </p:spPr>
      </p:pic>
      <p:sp>
        <p:nvSpPr>
          <p:cNvPr id="13" name="TextBox 1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23636" name="Text Box 12"/>
          <p:cNvSpPr txBox="1">
            <a:spLocks noChangeArrowheads="1"/>
          </p:cNvSpPr>
          <p:nvPr/>
        </p:nvSpPr>
        <p:spPr bwMode="auto">
          <a:xfrm>
            <a:off x="395536" y="1628800"/>
            <a:ext cx="6638952" cy="338554"/>
          </a:xfrm>
          <a:prstGeom prst="rect">
            <a:avLst/>
          </a:prstGeom>
          <a:noFill/>
          <a:ln w="9525">
            <a:noFill/>
            <a:miter lim="800000"/>
            <a:headEnd/>
            <a:tailEnd/>
          </a:ln>
        </p:spPr>
        <p:txBody>
          <a:bodyPr wrap="square">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2657632063"/>
              </p:ext>
            </p:extLst>
          </p:nvPr>
        </p:nvGraphicFramePr>
        <p:xfrm>
          <a:off x="231775" y="2852738"/>
          <a:ext cx="8696325" cy="2619375"/>
        </p:xfrm>
        <a:graphic>
          <a:graphicData uri="http://schemas.openxmlformats.org/presentationml/2006/ole">
            <mc:AlternateContent xmlns:mc="http://schemas.openxmlformats.org/markup-compatibility/2006">
              <mc:Choice xmlns:v="urn:schemas-microsoft-com:vml" Requires="v">
                <p:oleObj spid="_x0000_s54001" name="Лист" r:id="rId5" imgW="8696213" imgH="2619487" progId="Excel.Sheet.8">
                  <p:embed/>
                </p:oleObj>
              </mc:Choice>
              <mc:Fallback>
                <p:oleObj name="Лист" r:id="rId5" imgW="8696213" imgH="2619487" progId="Excel.Sheet.8">
                  <p:embed/>
                  <p:pic>
                    <p:nvPicPr>
                      <p:cNvPr id="0" name="Picture 168"/>
                      <p:cNvPicPr>
                        <a:picLocks noChangeArrowheads="1"/>
                      </p:cNvPicPr>
                      <p:nvPr/>
                    </p:nvPicPr>
                    <p:blipFill>
                      <a:blip r:embed="rId6"/>
                      <a:srcRect/>
                      <a:stretch>
                        <a:fillRect/>
                      </a:stretch>
                    </p:blipFill>
                    <p:spPr bwMode="auto">
                      <a:xfrm>
                        <a:off x="231775" y="2852738"/>
                        <a:ext cx="8696325" cy="261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28</a:t>
            </a:fld>
            <a:endParaRPr lang="en-US" altLang="ru-RU" sz="1200" dirty="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4833977" y="1239821"/>
            <a:ext cx="4075867" cy="2339900"/>
          </a:xfrm>
          <a:prstGeom prst="rect">
            <a:avLst/>
          </a:prstGeom>
          <a:noFill/>
          <a:ln w="9525">
            <a:noFill/>
            <a:miter lim="800000"/>
            <a:headEnd/>
            <a:tailEnd/>
          </a:ln>
          <a:effectLst>
            <a:softEdge rad="127000"/>
          </a:effectLst>
        </p:spPr>
      </p:pic>
      <p:sp>
        <p:nvSpPr>
          <p:cNvPr id="10" name="TextBox 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1"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6947251" y="980728"/>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908446"/>
            <a:ext cx="8967788" cy="5762625"/>
            <a:chOff x="43" y="209"/>
            <a:chExt cx="5649" cy="3630"/>
          </a:xfrm>
        </p:grpSpPr>
        <p:sp>
          <p:nvSpPr>
            <p:cNvPr id="72708" name="AutoShape 4"/>
            <p:cNvSpPr>
              <a:spLocks noChangeArrowheads="1"/>
            </p:cNvSpPr>
            <p:nvPr/>
          </p:nvSpPr>
          <p:spPr bwMode="auto">
            <a:xfrm>
              <a:off x="100" y="209"/>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dirty="0">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2023 – 2025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29</a:t>
            </a:fld>
            <a:endParaRPr lang="ru-RU" dirty="0">
              <a:solidFill>
                <a:srgbClr val="898989"/>
              </a:solidFill>
            </a:endParaRPr>
          </a:p>
        </p:txBody>
      </p:sp>
      <p:sp>
        <p:nvSpPr>
          <p:cNvPr id="25" name="TextBox 2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6"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бюджетной политики Демидовского района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569587097"/>
              </p:ext>
            </p:extLst>
          </p:nvPr>
        </p:nvGraphicFramePr>
        <p:xfrm>
          <a:off x="395536" y="467856"/>
          <a:ext cx="8597204" cy="3426336"/>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Введение</a:t>
                      </a:r>
                    </a:p>
                  </a:txBody>
                  <a:tcPr marL="72000" marR="72000" marT="0" marB="0" anchor="ctr"/>
                </a:tc>
                <a:tc hMerge="1">
                  <a:txBody>
                    <a:bodyPr/>
                    <a:lstStyle/>
                    <a:p>
                      <a:endParaRPr lang="ru-RU" dirty="0"/>
                    </a:p>
                  </a:txBody>
                  <a:tcPr/>
                </a:tc>
              </a:tr>
              <a:tr h="270376">
                <a:tc>
                  <a:txBody>
                    <a:bodyPr/>
                    <a:lstStyle/>
                    <a:p>
                      <a:pPr algn="r"/>
                      <a:r>
                        <a:rPr lang="ru-RU" sz="1000" b="1" dirty="0" err="1" smtClean="0">
                          <a:solidFill>
                            <a:srgbClr val="000066"/>
                          </a:solidFill>
                          <a:latin typeface="Bad Script" panose="02000000000000000000" pitchFamily="2" charset="0"/>
                        </a:rPr>
                        <a:t>Муниципально</a:t>
                      </a:r>
                      <a:r>
                        <a:rPr lang="ru-RU" sz="1000" b="1" dirty="0" smtClean="0">
                          <a:solidFill>
                            <a:srgbClr val="000066"/>
                          </a:solidFill>
                          <a:latin typeface="Bad Script" panose="02000000000000000000" pitchFamily="2" charset="0"/>
                        </a:rPr>
                        <a:t>-территориальное устройство Демидовского района</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О муниципальном образовании «Демидовский район» Смоленской</a:t>
                      </a:r>
                      <a:r>
                        <a:rPr lang="ru-RU" sz="1000" b="1" baseline="0" dirty="0" smtClean="0">
                          <a:solidFill>
                            <a:srgbClr val="000066"/>
                          </a:solidFill>
                          <a:latin typeface="Bad Script" panose="02000000000000000000" pitchFamily="2" charset="0"/>
                        </a:rPr>
                        <a:t>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Глоссарий</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7-18</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На чем основывается составление проекта бюджета  муниципального района</a:t>
                      </a:r>
                      <a:endParaRPr lang="ru-RU" sz="1000"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19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49168">
                <a:tc>
                  <a:txBody>
                    <a:bodyPr/>
                    <a:lstStyle/>
                    <a:p>
                      <a:pPr algn="r"/>
                      <a:r>
                        <a:rPr lang="ru-RU" sz="1000" b="1" dirty="0" smtClean="0">
                          <a:solidFill>
                            <a:srgbClr val="000066"/>
                          </a:solidFill>
                          <a:latin typeface="Bad Script" panose="02000000000000000000" pitchFamily="2" charset="0"/>
                        </a:rPr>
                        <a:t>Бюджетный процесс</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Расходные обязательства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21-22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23-28</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бюджетной политики Демидовского района</a:t>
                      </a:r>
                      <a:r>
                        <a:rPr lang="ru-RU" sz="1000" b="1" baseline="0" dirty="0" smtClean="0">
                          <a:solidFill>
                            <a:srgbClr val="000066"/>
                          </a:solidFill>
                          <a:latin typeface="Bad Script" panose="02000000000000000000" pitchFamily="2" charset="0"/>
                        </a:rPr>
                        <a:t> </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налоговой политики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Основные характеристики бюджета муниципального образования «Демидовский  район» Смоленской области</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31-32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altLang="ru-RU" sz="1000" b="1" dirty="0" smtClean="0">
                          <a:solidFill>
                            <a:srgbClr val="000066"/>
                          </a:solidFill>
                          <a:latin typeface="Bad Script" panose="02000000000000000000" pitchFamily="2" charset="0"/>
                          <a:cs typeface="Times New Roman" pitchFamily="18" charset="0"/>
                        </a:rPr>
                        <a:t>Основные параметры консолидированного бюджета Демидовского района</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33</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Межбюджетные отношения</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34</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893044451"/>
              </p:ext>
            </p:extLst>
          </p:nvPr>
        </p:nvGraphicFramePr>
        <p:xfrm>
          <a:off x="395536" y="3933056"/>
          <a:ext cx="8597204" cy="944034"/>
        </p:xfrm>
        <a:graphic>
          <a:graphicData uri="http://schemas.openxmlformats.org/drawingml/2006/table">
            <a:tbl>
              <a:tblPr firstRow="1" bandRow="1">
                <a:tableStyleId>{7DF18680-E054-41AD-8BC1-D1AEF772440D}</a:tableStyleId>
              </a:tblPr>
              <a:tblGrid>
                <a:gridCol w="7852959"/>
                <a:gridCol w="744245"/>
              </a:tblGrid>
              <a:tr h="257931">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Доходы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283716">
                <a:tc>
                  <a:txBody>
                    <a:bodyPr/>
                    <a:lstStyle/>
                    <a:p>
                      <a:pPr algn="r"/>
                      <a:r>
                        <a:rPr lang="ru-RU" sz="1000" b="1" dirty="0" smtClean="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03118">
                <a:tc>
                  <a:txBody>
                    <a:bodyPr/>
                    <a:lstStyle/>
                    <a:p>
                      <a:pPr algn="r"/>
                      <a:r>
                        <a:rPr lang="ru-RU" sz="1000" b="1" dirty="0" smtClean="0">
                          <a:solidFill>
                            <a:srgbClr val="000066"/>
                          </a:solidFill>
                          <a:latin typeface="Bad Script" panose="02000000000000000000" pitchFamily="2" charset="0"/>
                        </a:rPr>
                        <a:t>Налоговые и неналоговые доходы</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36-42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174950">
                <a:tc>
                  <a:txBody>
                    <a:bodyPr/>
                    <a:lstStyle/>
                    <a:p>
                      <a:pPr algn="r"/>
                      <a:r>
                        <a:rPr lang="ru-RU" sz="1000" b="1" dirty="0" smtClean="0">
                          <a:solidFill>
                            <a:srgbClr val="000066"/>
                          </a:solidFill>
                          <a:latin typeface="Bad Script" panose="02000000000000000000" pitchFamily="2" charset="0"/>
                        </a:rPr>
                        <a:t>Безвозмездные поступления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43-46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063722916"/>
              </p:ext>
            </p:extLst>
          </p:nvPr>
        </p:nvGraphicFramePr>
        <p:xfrm>
          <a:off x="395536" y="4869160"/>
          <a:ext cx="8597204" cy="1752064"/>
        </p:xfrm>
        <a:graphic>
          <a:graphicData uri="http://schemas.openxmlformats.org/drawingml/2006/table">
            <a:tbl>
              <a:tblPr firstRow="1" bandRow="1">
                <a:tableStyleId>{7DF18680-E054-41AD-8BC1-D1AEF772440D}</a:tableStyleId>
              </a:tblPr>
              <a:tblGrid>
                <a:gridCol w="7852959"/>
                <a:gridCol w="744245"/>
              </a:tblGrid>
              <a:tr h="27432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Расходы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47-52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Расходы бюджета в расчете на душу населения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53</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 в разрезе муниципальных программ</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54-80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81</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Реализация национальных проектов</a:t>
                      </a: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82-86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3594868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606424" y="574888"/>
            <a:ext cx="8229600" cy="5851525"/>
          </a:xfrm>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xfrm>
            <a:off x="6863437" y="6320273"/>
            <a:ext cx="2133600" cy="457200"/>
          </a:xfrm>
          <a:noFill/>
          <a:ln>
            <a:miter lim="800000"/>
            <a:headEnd/>
            <a:tailEnd/>
          </a:ln>
        </p:spPr>
        <p:txBody>
          <a:bodyPr/>
          <a:lstStyle/>
          <a:p>
            <a:fld id="{74DC0B64-C9F1-49D4-94B2-2A1E6DBCA645}" type="slidenum">
              <a:rPr lang="en-US" altLang="ru-RU" smtClean="0">
                <a:latin typeface="Times New Roman" panose="02020603050405020304" pitchFamily="18" charset="0"/>
                <a:cs typeface="Times New Roman" panose="02020603050405020304" pitchFamily="18" charset="0"/>
              </a:rPr>
              <a:pPr/>
              <a:t>30</a:t>
            </a:fld>
            <a:endParaRPr lang="en-US" altLang="ru-RU"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44860" y="90125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54919" y="1835530"/>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419872" y="1593018"/>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104307" y="3648642"/>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963230" y="1835530"/>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43196" y="3576635"/>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915226" y="1190506"/>
            <a:ext cx="424526" cy="6450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Прямая со стрелкой 17"/>
          <p:cNvCxnSpPr>
            <a:endCxn id="9" idx="0"/>
          </p:cNvCxnSpPr>
          <p:nvPr/>
        </p:nvCxnSpPr>
        <p:spPr>
          <a:xfrm>
            <a:off x="4214587" y="1190506"/>
            <a:ext cx="249401" cy="4025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p:nvPr/>
        </p:nvCxnSpPr>
        <p:spPr>
          <a:xfrm>
            <a:off x="5724128" y="1190179"/>
            <a:ext cx="0" cy="24808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endCxn id="11" idx="0"/>
          </p:cNvCxnSpPr>
          <p:nvPr/>
        </p:nvCxnSpPr>
        <p:spPr>
          <a:xfrm>
            <a:off x="6570854" y="1179916"/>
            <a:ext cx="585167" cy="6556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603276" y="1045717"/>
            <a:ext cx="941585" cy="224928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2647" name="Соединительная линия уступом 112646"/>
          <p:cNvCxnSpPr/>
          <p:nvPr/>
        </p:nvCxnSpPr>
        <p:spPr>
          <a:xfrm rot="16200000" flipH="1">
            <a:off x="7057794" y="1923098"/>
            <a:ext cx="2591929" cy="715144"/>
          </a:xfrm>
          <a:prstGeom prst="bentConnector3">
            <a:avLst>
              <a:gd name="adj1" fmla="val -786"/>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Прямоугольник 16"/>
          <p:cNvSpPr/>
          <p:nvPr/>
        </p:nvSpPr>
        <p:spPr>
          <a:xfrm>
            <a:off x="207532" y="3284984"/>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2"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налоговой политики Демидовского района</a:t>
            </a: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203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0660" name="Group 73"/>
          <p:cNvGrpSpPr>
            <a:grpSpLocks/>
          </p:cNvGrpSpPr>
          <p:nvPr/>
        </p:nvGrpSpPr>
        <p:grpSpPr bwMode="auto">
          <a:xfrm>
            <a:off x="218991" y="990667"/>
            <a:ext cx="8496300" cy="1971043"/>
            <a:chOff x="113" y="794"/>
            <a:chExt cx="5352" cy="3135"/>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2026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504 330,4</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504 330,4</a:t>
              </a:r>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415 045,4</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415 045,4</a:t>
              </a:r>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448 761,2</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448 433,8</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327,4</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422" y="794"/>
              <a:ext cx="1043" cy="327"/>
            </a:xfrm>
            <a:prstGeom prst="rect">
              <a:avLst/>
            </a:prstGeom>
            <a:noFill/>
            <a:ln w="9525">
              <a:noFill/>
              <a:miter lim="800000"/>
              <a:headEnd/>
              <a:tailEnd/>
            </a:ln>
          </p:spPr>
          <p:txBody>
            <a:bodyPr>
              <a:spAutoFit/>
            </a:bodyPr>
            <a:lstStyle/>
            <a:p>
              <a:pPr algn="ctr">
                <a:spcBef>
                  <a:spcPct val="50000"/>
                </a:spcBef>
              </a:pPr>
              <a:r>
                <a:rPr lang="ru-RU" sz="1600" b="1" dirty="0">
                  <a:solidFill>
                    <a:srgbClr val="000066"/>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31</a:t>
            </a:fld>
            <a:endParaRPr lang="en-US" altLang="ru-RU" sz="1200" dirty="0">
              <a:solidFill>
                <a:srgbClr val="898989"/>
              </a:solidFill>
              <a:latin typeface="Calibri" pitchFamily="34" charset="0"/>
            </a:endParaRPr>
          </a:p>
        </p:txBody>
      </p:sp>
      <p:sp>
        <p:nvSpPr>
          <p:cNvPr id="24" name="TextBox 2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5" name="Text Box 3"/>
          <p:cNvSpPr txBox="1">
            <a:spLocks noChangeArrowheads="1"/>
          </p:cNvSpPr>
          <p:nvPr/>
        </p:nvSpPr>
        <p:spPr bwMode="auto">
          <a:xfrm>
            <a:off x="846178" y="44268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области</a:t>
            </a:r>
            <a:endParaRPr lang="ru-RU" sz="1600" b="1" dirty="0" smtClean="0">
              <a:solidFill>
                <a:srgbClr val="000066"/>
              </a:solidFill>
              <a:latin typeface="Bad Script" panose="02000000000000000000" pitchFamily="2" charset="0"/>
            </a:endParaRPr>
          </a:p>
        </p:txBody>
      </p:sp>
      <p:graphicFrame>
        <p:nvGraphicFramePr>
          <p:cNvPr id="5" name="Диаграмма 4"/>
          <p:cNvGraphicFramePr/>
          <p:nvPr>
            <p:extLst>
              <p:ext uri="{D42A27DB-BD31-4B8C-83A1-F6EECF244321}">
                <p14:modId xmlns:p14="http://schemas.microsoft.com/office/powerpoint/2010/main" val="1448479979"/>
              </p:ext>
            </p:extLst>
          </p:nvPr>
        </p:nvGraphicFramePr>
        <p:xfrm>
          <a:off x="252872" y="2961081"/>
          <a:ext cx="8855632" cy="37143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3"/>
          <p:cNvSpPr txBox="1">
            <a:spLocks noChangeArrowheads="1"/>
          </p:cNvSpPr>
          <p:nvPr/>
        </p:nvSpPr>
        <p:spPr bwMode="auto">
          <a:xfrm>
            <a:off x="755576" y="442686"/>
            <a:ext cx="7761288" cy="830997"/>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a:t>
            </a:r>
            <a:r>
              <a:rPr lang="ru-RU" sz="1600" b="1" dirty="0" smtClean="0">
                <a:solidFill>
                  <a:srgbClr val="000066"/>
                </a:solidFill>
                <a:latin typeface="Bad Script" panose="02000000000000000000" pitchFamily="2" charset="0"/>
              </a:rPr>
              <a:t>области</a:t>
            </a:r>
          </a:p>
          <a:p>
            <a:pPr algn="r"/>
            <a:r>
              <a:rPr lang="ru-RU" sz="1600" b="1" dirty="0" smtClean="0">
                <a:solidFill>
                  <a:srgbClr val="000066"/>
                </a:solidFill>
                <a:latin typeface="Bad Script" panose="02000000000000000000" pitchFamily="2" charset="0"/>
              </a:rPr>
              <a:t>(продолжение)</a:t>
            </a:r>
          </a:p>
        </p:txBody>
      </p:sp>
      <p:graphicFrame>
        <p:nvGraphicFramePr>
          <p:cNvPr id="5" name="Таблица 4"/>
          <p:cNvGraphicFramePr>
            <a:graphicFrameLocks noGrp="1"/>
          </p:cNvGraphicFramePr>
          <p:nvPr>
            <p:extLst>
              <p:ext uri="{D42A27DB-BD31-4B8C-83A1-F6EECF244321}">
                <p14:modId xmlns:p14="http://schemas.microsoft.com/office/powerpoint/2010/main" val="529807206"/>
              </p:ext>
            </p:extLst>
          </p:nvPr>
        </p:nvGraphicFramePr>
        <p:xfrm>
          <a:off x="119299" y="1555387"/>
          <a:ext cx="8855361" cy="4346416"/>
        </p:xfrm>
        <a:graphic>
          <a:graphicData uri="http://schemas.openxmlformats.org/drawingml/2006/table">
            <a:tbl>
              <a:tblPr firstRow="1" bandRow="1">
                <a:tableStyleId>{5C22544A-7EE6-4342-B048-85BDC9FD1C3A}</a:tableStyleId>
              </a:tblPr>
              <a:tblGrid>
                <a:gridCol w="996317"/>
                <a:gridCol w="936104"/>
                <a:gridCol w="936104"/>
                <a:gridCol w="864096"/>
                <a:gridCol w="874268"/>
                <a:gridCol w="936104"/>
                <a:gridCol w="720080"/>
                <a:gridCol w="648072"/>
                <a:gridCol w="576064"/>
                <a:gridCol w="720080"/>
                <a:gridCol w="648072"/>
              </a:tblGrid>
              <a:tr h="370840">
                <a:tc rowSpan="2">
                  <a:txBody>
                    <a:bodyPr/>
                    <a:lstStyle/>
                    <a:p>
                      <a:r>
                        <a:rPr lang="ru-RU" sz="1000" dirty="0" smtClean="0">
                          <a:latin typeface="Times New Roman" panose="02020603050405020304" pitchFamily="18" charset="0"/>
                          <a:cs typeface="Times New Roman" panose="02020603050405020304" pitchFamily="18" charset="0"/>
                        </a:rPr>
                        <a:t>Наименование основных характеристик бюджета</a:t>
                      </a:r>
                      <a:endParaRPr lang="ru-RU" sz="1000"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Бюджет, тыс. рублей</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Темпы роста (снижения) к предыдущему году, % </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r>
              <a:tr h="370840">
                <a:tc vMerge="1">
                  <a:txBody>
                    <a:bodyPr/>
                    <a:lstStyle/>
                    <a:p>
                      <a:endParaRPr lang="ru-RU" sz="1000" dirty="0"/>
                    </a:p>
                  </a:txBody>
                  <a:tcPr/>
                </a:tc>
                <a:tc>
                  <a:txBody>
                    <a:bodyPr/>
                    <a:lstStyle/>
                    <a:p>
                      <a:pPr algn="ctr"/>
                      <a:r>
                        <a:rPr lang="ru-RU" sz="1400" i="1" dirty="0" smtClean="0">
                          <a:latin typeface="Times New Roman" panose="02020603050405020304" pitchFamily="18" charset="0"/>
                          <a:cs typeface="Times New Roman" panose="02020603050405020304" pitchFamily="18" charset="0"/>
                        </a:rPr>
                        <a:t>2022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 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latin typeface="Times New Roman" panose="02020603050405020304" pitchFamily="18" charset="0"/>
                          <a:cs typeface="Times New Roman" panose="02020603050405020304" pitchFamily="18" charset="0"/>
                        </a:rPr>
                        <a:t>(план)</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 год </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2022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a:t>
                      </a:r>
                    </a:p>
                    <a:p>
                      <a:pPr algn="ctr"/>
                      <a:r>
                        <a:rPr lang="ru-RU" sz="1400" i="1" dirty="0" smtClean="0">
                          <a:latin typeface="Times New Roman" panose="02020603050405020304" pitchFamily="18" charset="0"/>
                          <a:cs typeface="Times New Roman" panose="02020603050405020304" pitchFamily="18" charset="0"/>
                        </a:rPr>
                        <a:t> 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доходов,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440 339,0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434 183,1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504 330,4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415 045,4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448 761,2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116,1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98,6</a:t>
                      </a: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84,2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108,1</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налоговые доходы</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46</a:t>
                      </a:r>
                      <a:r>
                        <a:rPr lang="ru-RU" sz="1000" baseline="0" dirty="0" smtClean="0">
                          <a:latin typeface="Times New Roman" panose="02020603050405020304" pitchFamily="18" charset="0"/>
                          <a:cs typeface="Times New Roman" panose="02020603050405020304" pitchFamily="18" charset="0"/>
                        </a:rPr>
                        <a:t> 423,9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43 698,8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52 292,9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55 416,1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58 661,6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114,2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94,1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119,7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106,0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105,9</a:t>
                      </a:r>
                      <a:endParaRPr lang="ru-RU" sz="1000" dirty="0">
                        <a:latin typeface="Times New Roman" panose="02020603050405020304" pitchFamily="18" charset="0"/>
                        <a:cs typeface="Times New Roman" panose="02020603050405020304" pitchFamily="18" charset="0"/>
                      </a:endParaRPr>
                    </a:p>
                  </a:txBody>
                  <a:tcPr anchor="ctr"/>
                </a:tc>
              </a:tr>
              <a:tr h="47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0" dirty="0" smtClean="0">
                          <a:latin typeface="Times New Roman" panose="02020603050405020304" pitchFamily="18" charset="0"/>
                          <a:cs typeface="Times New Roman" panose="02020603050405020304" pitchFamily="18" charset="0"/>
                        </a:rPr>
                        <a:t>неналоговые доходы</a:t>
                      </a:r>
                    </a:p>
                  </a:txBody>
                  <a:tcPr/>
                </a:tc>
                <a:tc>
                  <a:txBody>
                    <a:bodyPr/>
                    <a:lstStyle/>
                    <a:p>
                      <a:pPr algn="ctr"/>
                      <a:r>
                        <a:rPr lang="ru-RU" sz="1000" dirty="0" smtClean="0">
                          <a:latin typeface="Times New Roman" panose="02020603050405020304" pitchFamily="18" charset="0"/>
                          <a:cs typeface="Times New Roman" panose="02020603050405020304" pitchFamily="18" charset="0"/>
                        </a:rPr>
                        <a:t>5 201,1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2 301,8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1 946,3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1 525,7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1 551,2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143,9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44,3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84,6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78,4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101,7</a:t>
                      </a:r>
                    </a:p>
                    <a:p>
                      <a:pPr algn="ct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безвозмездные поступления</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388 714,0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388 182,5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450 091,2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358 103,6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388 548,4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99,9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81,6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108,5</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расходов,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434 918,5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443 392,1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504 330,4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415 045,4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448 433,8</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113,5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108,0</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Расходы на обслуживание муниципального долга</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97,3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Дефицит (-) / профицит (+)</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5 420,5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- 9 209,0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137,2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169,9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329635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Фон для презентации финансы"/>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86" y="413956"/>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1209970" y="1459051"/>
            <a:ext cx="6984776" cy="373720"/>
          </a:xfrm>
          <a:prstGeom prst="rect">
            <a:avLst/>
          </a:prstGeom>
          <a:noFill/>
          <a:ln w="9525">
            <a:noFill/>
            <a:miter lim="800000"/>
            <a:headEnd/>
            <a:tailEnd/>
          </a:ln>
        </p:spPr>
        <p:txBody>
          <a:bodyPr lIns="0" rIns="0" bIns="0" anchor="b"/>
          <a:lstStyle/>
          <a:p>
            <a:pPr algn="ctr"/>
            <a:r>
              <a:rPr lang="ru-RU" altLang="ru-RU" sz="2000" b="1" dirty="0" smtClean="0">
                <a:solidFill>
                  <a:srgbClr val="000066"/>
                </a:solidFill>
                <a:cs typeface="Times New Roman" pitchFamily="18" charset="0"/>
              </a:rPr>
              <a:t>на 2024  год   и на плановый период 2025 и 2026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2478881864"/>
              </p:ext>
            </p:extLst>
          </p:nvPr>
        </p:nvGraphicFramePr>
        <p:xfrm>
          <a:off x="313880" y="2492896"/>
          <a:ext cx="8594108" cy="3278485"/>
        </p:xfrm>
        <a:graphic>
          <a:graphicData uri="http://schemas.openxmlformats.org/drawingml/2006/table">
            <a:tbl>
              <a:tblPr firstRow="1" bandRow="1">
                <a:tableStyleId>{5C22544A-7EE6-4342-B048-85BDC9FD1C3A}</a:tableStyleId>
              </a:tblPr>
              <a:tblGrid>
                <a:gridCol w="1447951"/>
                <a:gridCol w="1080120"/>
                <a:gridCol w="1152128"/>
                <a:gridCol w="1296144"/>
                <a:gridCol w="1314682"/>
                <a:gridCol w="1130168"/>
                <a:gridCol w="1172915"/>
              </a:tblGrid>
              <a:tr h="720080">
                <a:tc rowSpan="2">
                  <a:txBody>
                    <a:bodyPr/>
                    <a:lstStyle/>
                    <a:p>
                      <a:r>
                        <a:rPr lang="ru-RU" sz="1800" dirty="0" smtClean="0">
                          <a:solidFill>
                            <a:schemeClr val="accent3">
                              <a:lumMod val="95000"/>
                            </a:schemeClr>
                          </a:solidFill>
                          <a:latin typeface="Times New Roman" panose="02020603050405020304" pitchFamily="18" charset="0"/>
                          <a:cs typeface="Times New Roman" panose="02020603050405020304" pitchFamily="18" charset="0"/>
                        </a:rPr>
                        <a:t>Показатели</a:t>
                      </a:r>
                      <a:endParaRPr lang="ru-RU" sz="1800" dirty="0">
                        <a:solidFill>
                          <a:schemeClr val="accent3">
                            <a:lumMod val="95000"/>
                          </a:schemeClr>
                        </a:solidFill>
                        <a:latin typeface="Times New Roman" panose="02020603050405020304" pitchFamily="18" charset="0"/>
                        <a:cs typeface="Times New Roman" panose="02020603050405020304" pitchFamily="18" charset="0"/>
                      </a:endParaRPr>
                    </a:p>
                  </a:txBody>
                  <a:tcPr anchor="ct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Консолидированный бюджет</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tx1"/>
                        </a:solidFill>
                      </a:endParaRPr>
                    </a:p>
                  </a:txBody>
                  <a:tcPr/>
                </a:tc>
                <a:tc hMerge="1">
                  <a:txBody>
                    <a:bodyPr/>
                    <a:lstStyle/>
                    <a:p>
                      <a:pPr algn="ctr"/>
                      <a:endParaRPr lang="ru-RU" sz="2000" dirty="0">
                        <a:solidFill>
                          <a:schemeClr val="tx1"/>
                        </a:solidFill>
                      </a:endParaRPr>
                    </a:p>
                  </a:txBody>
                  <a:tcP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Бюджет</a:t>
                      </a:r>
                      <a:r>
                        <a:rPr lang="ru-RU" sz="2000" baseline="0" dirty="0" smtClean="0">
                          <a:solidFill>
                            <a:schemeClr val="accent3">
                              <a:lumMod val="95000"/>
                            </a:schemeClr>
                          </a:solidFill>
                          <a:latin typeface="Times New Roman" panose="02020603050405020304" pitchFamily="18" charset="0"/>
                          <a:cs typeface="Times New Roman" panose="02020603050405020304" pitchFamily="18" charset="0"/>
                        </a:rPr>
                        <a:t> муниципального района</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r>
              <a:tr h="619489">
                <a:tc vMerge="1">
                  <a:txBody>
                    <a:bodyPr/>
                    <a:lstStyle/>
                    <a:p>
                      <a:endParaRPr lang="ru-RU" sz="1400" dirty="0">
                        <a:solidFill>
                          <a:schemeClr val="tx1"/>
                        </a:solidFill>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 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r>
              <a:tr h="619489">
                <a:tc>
                  <a:txBody>
                    <a:bodyPr/>
                    <a:lstStyle/>
                    <a:p>
                      <a:r>
                        <a:rPr lang="ru-RU" sz="1600" dirty="0" smtClean="0">
                          <a:latin typeface="Times New Roman" panose="02020603050405020304" pitchFamily="18" charset="0"/>
                          <a:cs typeface="Times New Roman" panose="02020603050405020304" pitchFamily="18" charset="0"/>
                        </a:rPr>
                        <a:t>ДОХОДЫ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718 429,5</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962 701,0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901 545,5</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504 330,4</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415 045,4</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448 761,2</a:t>
                      </a:r>
                      <a:endParaRPr lang="ru-RU" sz="1600" b="1" dirty="0">
                        <a:latin typeface="Times New Roman" panose="02020603050405020304" pitchFamily="18" charset="0"/>
                        <a:cs typeface="Times New Roman" panose="02020603050405020304" pitchFamily="18" charset="0"/>
                      </a:endParaRPr>
                    </a:p>
                  </a:txBody>
                  <a:tcPr anchor="ctr"/>
                </a:tc>
              </a:tr>
              <a:tr h="619489">
                <a:tc>
                  <a:txBody>
                    <a:bodyPr/>
                    <a:lstStyle/>
                    <a:p>
                      <a:r>
                        <a:rPr lang="ru-RU" sz="1600" dirty="0" smtClean="0">
                          <a:latin typeface="Times New Roman" panose="02020603050405020304" pitchFamily="18" charset="0"/>
                          <a:cs typeface="Times New Roman" panose="02020603050405020304" pitchFamily="18" charset="0"/>
                        </a:rPr>
                        <a:t>РАСХОДЫ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718 429,5</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962 701,0</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901 081,2</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504 330,4</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415 045,4</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448 433,8</a:t>
                      </a:r>
                    </a:p>
                  </a:txBody>
                  <a:tcPr anchor="ctr"/>
                </a:tc>
              </a:tr>
              <a:tr h="618387">
                <a:tc>
                  <a:txBody>
                    <a:bodyPr/>
                    <a:lstStyle/>
                    <a:p>
                      <a:r>
                        <a:rPr lang="ru-RU" sz="1600" dirty="0" smtClean="0">
                          <a:latin typeface="Times New Roman" panose="02020603050405020304" pitchFamily="18" charset="0"/>
                          <a:cs typeface="Times New Roman" panose="02020603050405020304" pitchFamily="18" charset="0"/>
                        </a:rPr>
                        <a:t>Дефицит(-)</a:t>
                      </a:r>
                    </a:p>
                    <a:p>
                      <a:r>
                        <a:rPr lang="ru-RU" sz="1600" dirty="0" smtClean="0">
                          <a:latin typeface="Times New Roman" panose="02020603050405020304" pitchFamily="18" charset="0"/>
                          <a:cs typeface="Times New Roman" panose="02020603050405020304" pitchFamily="18" charset="0"/>
                        </a:rPr>
                        <a:t>Профицит(+)</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464,3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327,4</a:t>
                      </a:r>
                      <a:endParaRPr lang="ru-RU" sz="1600" b="1" dirty="0">
                        <a:latin typeface="Times New Roman" panose="02020603050405020304" pitchFamily="18" charset="0"/>
                        <a:cs typeface="Times New Roman" panose="02020603050405020304" pitchFamily="18" charset="0"/>
                      </a:endParaRPr>
                    </a:p>
                  </a:txBody>
                  <a:tcPr anchor="ctr"/>
                </a:tc>
              </a:tr>
            </a:tbl>
          </a:graphicData>
        </a:graphic>
      </p:graphicFrame>
      <p:sp>
        <p:nvSpPr>
          <p:cNvPr id="9" name="Прямоугольник 8"/>
          <p:cNvSpPr/>
          <p:nvPr/>
        </p:nvSpPr>
        <p:spPr>
          <a:xfrm>
            <a:off x="7594600" y="2054533"/>
            <a:ext cx="1216551" cy="307777"/>
          </a:xfrm>
          <a:prstGeom prst="rect">
            <a:avLst/>
          </a:prstGeom>
        </p:spPr>
        <p:txBody>
          <a:bodyPr wrap="none">
            <a:spAutoFit/>
          </a:bodyPr>
          <a:lstStyle/>
          <a:p>
            <a:r>
              <a:rPr lang="ru-RU" b="1" i="1" dirty="0" smtClean="0">
                <a:solidFill>
                  <a:schemeClr val="bg1"/>
                </a:solidFill>
                <a:ea typeface="Times New Roman" pitchFamily="18" charset="0"/>
                <a:cs typeface="Times New Roman" pitchFamily="18" charset="0"/>
              </a:rPr>
              <a:t>(тыс.рублей)</a:t>
            </a:r>
            <a:endParaRPr lang="ru-RU" b="1" dirty="0">
              <a:solidFill>
                <a:schemeClr val="bg1"/>
              </a:solidFill>
              <a:cs typeface="Times New Roman" pitchFamily="18" charset="0"/>
            </a:endParaRPr>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584775"/>
          </a:xfrm>
          <a:prstGeom prst="rect">
            <a:avLst/>
          </a:prstGeom>
          <a:noFill/>
          <a:ln w="9525">
            <a:noFill/>
            <a:miter lim="800000"/>
            <a:headEnd/>
            <a:tailEnd/>
          </a:ln>
        </p:spPr>
        <p:txBody>
          <a:bodyPr wrap="square">
            <a:spAutoFit/>
          </a:bodyPr>
          <a:lstStyle/>
          <a:p>
            <a:pPr algn="ctr"/>
            <a:r>
              <a:rPr lang="ru-RU" altLang="ru-RU" sz="1600" b="1" dirty="0">
                <a:solidFill>
                  <a:srgbClr val="000066"/>
                </a:solidFill>
                <a:latin typeface="Bad Script" panose="02000000000000000000" pitchFamily="2" charset="0"/>
                <a:cs typeface="Times New Roman" pitchFamily="18" charset="0"/>
              </a:rPr>
              <a:t>Основные параметры консолидированного бюджета</a:t>
            </a:r>
          </a:p>
          <a:p>
            <a:pPr algn="ctr"/>
            <a:r>
              <a:rPr lang="ru-RU" altLang="ru-RU" sz="1600" b="1" dirty="0">
                <a:solidFill>
                  <a:srgbClr val="000066"/>
                </a:solidFill>
                <a:latin typeface="Bad Script" panose="02000000000000000000" pitchFamily="2" charset="0"/>
                <a:cs typeface="Times New Roman" pitchFamily="18" charset="0"/>
              </a:rPr>
              <a:t>Демидовского района</a:t>
            </a:r>
            <a:endParaRPr lang="ru-RU" sz="1600" b="1" dirty="0" smtClean="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782786" y="548680"/>
            <a:ext cx="2273379" cy="338554"/>
          </a:xfrm>
          <a:prstGeom prst="rect">
            <a:avLst/>
          </a:prstGeom>
        </p:spPr>
        <p:txBody>
          <a:bodyPr wrap="none">
            <a:spAutoFit/>
          </a:bodyPr>
          <a:lstStyle/>
          <a:p>
            <a:pPr algn="r" fontAlgn="auto">
              <a:spcBef>
                <a:spcPts val="0"/>
              </a:spcBef>
              <a:spcAft>
                <a:spcPts val="0"/>
              </a:spcAft>
              <a:defRPr/>
            </a:pPr>
            <a:r>
              <a:rPr lang="ru-RU" sz="1600" b="1" dirty="0" smtClean="0">
                <a:solidFill>
                  <a:srgbClr val="000066"/>
                </a:solidFill>
                <a:latin typeface="Bad Script" panose="02000000000000000000" pitchFamily="2" charset="0"/>
              </a:rPr>
              <a:t>Межбюджетные отношения</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467544" y="885526"/>
            <a:ext cx="8280920" cy="781752"/>
          </a:xfrm>
          <a:prstGeom prst="rect">
            <a:avLst/>
          </a:prstGeom>
        </p:spPr>
        <p:txBody>
          <a:bodyPr wrap="square">
            <a:spAutoFit/>
          </a:bodyPr>
          <a:lstStyle/>
          <a:p>
            <a:pPr marL="12700" marR="5080" algn="just">
              <a:lnSpc>
                <a:spcPct val="80000"/>
              </a:lnSpc>
              <a:spcBef>
                <a:spcPts val="440"/>
              </a:spcBef>
            </a:pPr>
            <a:r>
              <a:rPr lang="ru-RU" b="1" dirty="0">
                <a:solidFill>
                  <a:srgbClr val="001F5F"/>
                </a:solidFill>
                <a:latin typeface="Times New Roman"/>
                <a:cs typeface="Times New Roman"/>
              </a:rPr>
              <a:t>В </a:t>
            </a:r>
            <a:r>
              <a:rPr lang="ru-RU" b="1" spc="-5" dirty="0" smtClean="0">
                <a:solidFill>
                  <a:srgbClr val="001F5F"/>
                </a:solidFill>
                <a:latin typeface="Times New Roman"/>
                <a:cs typeface="Times New Roman"/>
              </a:rPr>
              <a:t>2024 </a:t>
            </a:r>
            <a:r>
              <a:rPr lang="ru-RU" b="1" spc="-20" dirty="0">
                <a:solidFill>
                  <a:srgbClr val="001F5F"/>
                </a:solidFill>
                <a:latin typeface="Times New Roman"/>
                <a:cs typeface="Times New Roman"/>
              </a:rPr>
              <a:t>году </a:t>
            </a:r>
            <a:r>
              <a:rPr lang="ru-RU" dirty="0">
                <a:solidFill>
                  <a:srgbClr val="001F5F"/>
                </a:solidFill>
                <a:latin typeface="Times New Roman"/>
                <a:cs typeface="Times New Roman"/>
              </a:rPr>
              <a:t>в </a:t>
            </a:r>
            <a:r>
              <a:rPr lang="ru-RU" spc="-5" dirty="0">
                <a:solidFill>
                  <a:srgbClr val="001F5F"/>
                </a:solidFill>
                <a:latin typeface="Times New Roman"/>
                <a:cs typeface="Times New Roman"/>
              </a:rPr>
              <a:t>рамках </a:t>
            </a:r>
            <a:r>
              <a:rPr lang="ru-RU" spc="-15" dirty="0">
                <a:solidFill>
                  <a:srgbClr val="001F5F"/>
                </a:solidFill>
                <a:latin typeface="Times New Roman"/>
                <a:cs typeface="Times New Roman"/>
              </a:rPr>
              <a:t>межбюджетных </a:t>
            </a:r>
            <a:r>
              <a:rPr lang="ru-RU" spc="-5" dirty="0">
                <a:solidFill>
                  <a:srgbClr val="001F5F"/>
                </a:solidFill>
                <a:latin typeface="Times New Roman"/>
                <a:cs typeface="Times New Roman"/>
              </a:rPr>
              <a:t>отношений планируются </a:t>
            </a:r>
            <a:r>
              <a:rPr lang="ru-RU" dirty="0">
                <a:solidFill>
                  <a:srgbClr val="001F5F"/>
                </a:solidFill>
                <a:latin typeface="Times New Roman"/>
                <a:cs typeface="Times New Roman"/>
              </a:rPr>
              <a:t>поступления в </a:t>
            </a:r>
            <a:r>
              <a:rPr lang="ru-RU" spc="-20" dirty="0">
                <a:solidFill>
                  <a:srgbClr val="001F5F"/>
                </a:solidFill>
                <a:latin typeface="Times New Roman"/>
                <a:cs typeface="Times New Roman"/>
              </a:rPr>
              <a:t>бюджет </a:t>
            </a:r>
            <a:r>
              <a:rPr lang="ru-RU" spc="-5" dirty="0">
                <a:solidFill>
                  <a:srgbClr val="001F5F"/>
                </a:solidFill>
                <a:latin typeface="Times New Roman"/>
                <a:cs typeface="Times New Roman"/>
              </a:rPr>
              <a:t>муниципального </a:t>
            </a:r>
            <a:r>
              <a:rPr lang="ru-RU" dirty="0">
                <a:solidFill>
                  <a:srgbClr val="001F5F"/>
                </a:solidFill>
                <a:latin typeface="Times New Roman"/>
                <a:cs typeface="Times New Roman"/>
              </a:rPr>
              <a:t> района </a:t>
            </a:r>
            <a:r>
              <a:rPr lang="ru-RU" spc="-10" dirty="0">
                <a:solidFill>
                  <a:srgbClr val="001F5F"/>
                </a:solidFill>
                <a:latin typeface="Times New Roman"/>
                <a:cs typeface="Times New Roman"/>
              </a:rPr>
              <a:t>от </a:t>
            </a:r>
            <a:r>
              <a:rPr lang="ru-RU" spc="-15" dirty="0">
                <a:solidFill>
                  <a:srgbClr val="001F5F"/>
                </a:solidFill>
                <a:latin typeface="Times New Roman"/>
                <a:cs typeface="Times New Roman"/>
              </a:rPr>
              <a:t>бюджетов</a:t>
            </a:r>
            <a:r>
              <a:rPr lang="ru-RU" spc="-10" dirty="0">
                <a:solidFill>
                  <a:srgbClr val="001F5F"/>
                </a:solidFill>
                <a:latin typeface="Times New Roman"/>
                <a:cs typeface="Times New Roman"/>
              </a:rPr>
              <a:t> других</a:t>
            </a:r>
            <a:r>
              <a:rPr lang="ru-RU" spc="-5" dirty="0">
                <a:solidFill>
                  <a:srgbClr val="001F5F"/>
                </a:solidFill>
                <a:latin typeface="Times New Roman"/>
                <a:cs typeface="Times New Roman"/>
              </a:rPr>
              <a:t> уровней </a:t>
            </a:r>
            <a:r>
              <a:rPr lang="ru-RU" b="1" spc="-10" dirty="0">
                <a:solidFill>
                  <a:srgbClr val="001F5F"/>
                </a:solidFill>
                <a:latin typeface="Times New Roman"/>
                <a:cs typeface="Times New Roman"/>
              </a:rPr>
              <a:t>безвозмездные</a:t>
            </a:r>
            <a:r>
              <a:rPr lang="ru-RU" b="1" spc="-5" dirty="0">
                <a:solidFill>
                  <a:srgbClr val="001F5F"/>
                </a:solidFill>
                <a:latin typeface="Times New Roman"/>
                <a:cs typeface="Times New Roman"/>
              </a:rPr>
              <a:t> поступления</a:t>
            </a:r>
            <a:r>
              <a:rPr lang="ru-RU" b="1" dirty="0">
                <a:solidFill>
                  <a:srgbClr val="001F5F"/>
                </a:solidFill>
                <a:latin typeface="Times New Roman"/>
                <a:cs typeface="Times New Roman"/>
              </a:rPr>
              <a:t> </a:t>
            </a:r>
            <a:r>
              <a:rPr lang="ru-RU" dirty="0">
                <a:solidFill>
                  <a:srgbClr val="001F5F"/>
                </a:solidFill>
                <a:latin typeface="Times New Roman"/>
                <a:cs typeface="Times New Roman"/>
              </a:rPr>
              <a:t>в </a:t>
            </a:r>
            <a:r>
              <a:rPr lang="ru-RU" spc="-10" dirty="0">
                <a:solidFill>
                  <a:srgbClr val="001F5F"/>
                </a:solidFill>
                <a:latin typeface="Times New Roman"/>
                <a:cs typeface="Times New Roman"/>
              </a:rPr>
              <a:t>сумме</a:t>
            </a:r>
            <a:r>
              <a:rPr lang="ru-RU" spc="-5" dirty="0">
                <a:solidFill>
                  <a:srgbClr val="001F5F"/>
                </a:solidFill>
                <a:latin typeface="Times New Roman"/>
                <a:cs typeface="Times New Roman"/>
              </a:rPr>
              <a:t> </a:t>
            </a:r>
            <a:r>
              <a:rPr lang="ru-RU" b="1" spc="-5" dirty="0" smtClean="0">
                <a:solidFill>
                  <a:srgbClr val="000066"/>
                </a:solidFill>
                <a:latin typeface="Times New Roman"/>
                <a:cs typeface="Times New Roman"/>
              </a:rPr>
              <a:t>450 091,2 </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r>
              <a:rPr lang="ru-RU" spc="-10" dirty="0">
                <a:solidFill>
                  <a:srgbClr val="001F5F"/>
                </a:solidFill>
                <a:latin typeface="Times New Roman"/>
                <a:cs typeface="Times New Roman"/>
              </a:rPr>
              <a:t> Из </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бюджета</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муниципального</a:t>
            </a:r>
            <a:r>
              <a:rPr lang="ru-RU" dirty="0">
                <a:solidFill>
                  <a:srgbClr val="001F5F"/>
                </a:solidFill>
                <a:latin typeface="Times New Roman"/>
                <a:cs typeface="Times New Roman"/>
              </a:rPr>
              <a:t> района</a:t>
            </a:r>
            <a:r>
              <a:rPr lang="ru-RU" spc="5" dirty="0">
                <a:solidFill>
                  <a:srgbClr val="001F5F"/>
                </a:solidFill>
                <a:latin typeface="Times New Roman"/>
                <a:cs typeface="Times New Roman"/>
              </a:rPr>
              <a:t> </a:t>
            </a:r>
            <a:r>
              <a:rPr lang="ru-RU" dirty="0">
                <a:solidFill>
                  <a:srgbClr val="001F5F"/>
                </a:solidFill>
                <a:latin typeface="Times New Roman"/>
                <a:cs typeface="Times New Roman"/>
              </a:rPr>
              <a:t>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бюджеты</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поселений</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планируется</a:t>
            </a:r>
            <a:r>
              <a:rPr lang="ru-RU" dirty="0">
                <a:solidFill>
                  <a:srgbClr val="001F5F"/>
                </a:solidFill>
                <a:latin typeface="Times New Roman"/>
                <a:cs typeface="Times New Roman"/>
              </a:rPr>
              <a:t> </a:t>
            </a:r>
            <a:r>
              <a:rPr lang="ru-RU" spc="-5" dirty="0">
                <a:solidFill>
                  <a:srgbClr val="001F5F"/>
                </a:solidFill>
                <a:latin typeface="Times New Roman"/>
                <a:cs typeface="Times New Roman"/>
              </a:rPr>
              <a:t>перечисление</a:t>
            </a:r>
            <a:r>
              <a:rPr lang="ru-RU" dirty="0">
                <a:solidFill>
                  <a:srgbClr val="001F5F"/>
                </a:solidFill>
                <a:latin typeface="Times New Roman"/>
                <a:cs typeface="Times New Roman"/>
              </a:rPr>
              <a:t> </a:t>
            </a:r>
            <a:r>
              <a:rPr lang="ru-RU" spc="-15" dirty="0">
                <a:solidFill>
                  <a:srgbClr val="001F5F"/>
                </a:solidFill>
                <a:latin typeface="Times New Roman"/>
                <a:cs typeface="Times New Roman"/>
              </a:rPr>
              <a:t>межбюджетных </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трансфертов</a:t>
            </a:r>
            <a:r>
              <a:rPr lang="ru-RU" dirty="0">
                <a:solidFill>
                  <a:srgbClr val="001F5F"/>
                </a:solidFill>
                <a:latin typeface="Times New Roman"/>
                <a:cs typeface="Times New Roman"/>
              </a:rPr>
              <a:t> 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сумме</a:t>
            </a:r>
            <a:r>
              <a:rPr lang="ru-RU" spc="30" dirty="0">
                <a:solidFill>
                  <a:srgbClr val="001F5F"/>
                </a:solidFill>
                <a:latin typeface="Times New Roman"/>
                <a:cs typeface="Times New Roman"/>
              </a:rPr>
              <a:t> </a:t>
            </a:r>
            <a:r>
              <a:rPr lang="ru-RU" b="1" dirty="0" smtClean="0">
                <a:solidFill>
                  <a:srgbClr val="000066"/>
                </a:solidFill>
                <a:latin typeface="Times New Roman"/>
                <a:cs typeface="Times New Roman"/>
              </a:rPr>
              <a:t>35 291,6</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a:t>
            </a:r>
            <a:r>
              <a:rPr lang="ru-RU" b="1" spc="-5"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endParaRPr lang="ru-RU" dirty="0">
              <a:latin typeface="Times New Roman"/>
              <a:cs typeface="Times New Roman"/>
            </a:endParaRPr>
          </a:p>
        </p:txBody>
      </p:sp>
      <p:sp>
        <p:nvSpPr>
          <p:cNvPr id="71" name="Табличка 70"/>
          <p:cNvSpPr/>
          <p:nvPr/>
        </p:nvSpPr>
        <p:spPr>
          <a:xfrm>
            <a:off x="1187624" y="1805980"/>
            <a:ext cx="7560840" cy="360040"/>
          </a:xfrm>
          <a:prstGeom prst="plaqu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 б л а с т н о й   б ю д ж е т</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2" name="Табличка 71"/>
          <p:cNvSpPr/>
          <p:nvPr/>
        </p:nvSpPr>
        <p:spPr>
          <a:xfrm>
            <a:off x="2006748" y="4072594"/>
            <a:ext cx="6309668" cy="360040"/>
          </a:xfrm>
          <a:prstGeom prst="plaqu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муниципального района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3" name="Табличка 72"/>
          <p:cNvSpPr/>
          <p:nvPr/>
        </p:nvSpPr>
        <p:spPr>
          <a:xfrm>
            <a:off x="2876599" y="6181997"/>
            <a:ext cx="4752528" cy="360040"/>
          </a:xfrm>
          <a:prstGeom prst="plaqu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городских и сельских поселений</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4" name="Стрелка вниз 73"/>
          <p:cNvSpPr/>
          <p:nvPr/>
        </p:nvSpPr>
        <p:spPr>
          <a:xfrm>
            <a:off x="1658329" y="2160686"/>
            <a:ext cx="1794892"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marL="12700" marR="5080" algn="ctr">
              <a:lnSpc>
                <a:spcPct val="100000"/>
              </a:lnSpc>
              <a:spcBef>
                <a:spcPts val="105"/>
              </a:spcBef>
            </a:pPr>
            <a:r>
              <a:rPr lang="ru-RU" sz="1000" spc="-5" dirty="0">
                <a:solidFill>
                  <a:schemeClr val="bg1"/>
                </a:solidFill>
                <a:latin typeface="Franklin Gothic Medium"/>
                <a:cs typeface="Franklin Gothic Medium"/>
              </a:rPr>
              <a:t>На р</a:t>
            </a:r>
            <a:r>
              <a:rPr lang="ru-RU" sz="1000" spc="-10"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ш</a:t>
            </a:r>
            <a:r>
              <a:rPr lang="ru-RU" sz="1000" spc="-5" dirty="0">
                <a:solidFill>
                  <a:schemeClr val="bg1"/>
                </a:solidFill>
                <a:latin typeface="Franklin Gothic Medium"/>
                <a:cs typeface="Franklin Gothic Medium"/>
              </a:rPr>
              <a:t>ен</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вопросов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местного </a:t>
            </a:r>
            <a:r>
              <a:rPr lang="ru-RU" sz="1000" spc="-5"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значения </a:t>
            </a:r>
            <a:r>
              <a:rPr lang="ru-RU" sz="1000" spc="-10" dirty="0">
                <a:solidFill>
                  <a:schemeClr val="bg1"/>
                </a:solidFill>
                <a:latin typeface="Franklin Gothic Medium"/>
                <a:cs typeface="Franklin Gothic Medium"/>
              </a:rPr>
              <a:t> </a:t>
            </a:r>
            <a:r>
              <a:rPr lang="ru-RU" sz="1000" spc="-10" dirty="0" smtClean="0">
                <a:solidFill>
                  <a:schemeClr val="bg1"/>
                </a:solidFill>
                <a:latin typeface="Franklin Gothic Medium"/>
                <a:cs typeface="Franklin Gothic Medium"/>
              </a:rPr>
              <a:t>234 917,</a:t>
            </a:r>
            <a:r>
              <a:rPr lang="en-US" sz="1000" spc="-10" dirty="0" smtClean="0">
                <a:solidFill>
                  <a:schemeClr val="bg1"/>
                </a:solidFill>
                <a:latin typeface="Franklin Gothic Medium"/>
                <a:cs typeface="Franklin Gothic Medium"/>
              </a:rPr>
              <a:t>5</a:t>
            </a:r>
            <a:endParaRPr lang="ru-RU" sz="1000" dirty="0">
              <a:solidFill>
                <a:schemeClr val="bg1"/>
              </a:solidFill>
              <a:cs typeface="Arial"/>
            </a:endParaRPr>
          </a:p>
          <a:p>
            <a:pPr marL="44450" marR="25400" indent="-13970" algn="just">
              <a:lnSpc>
                <a:spcPct val="100000"/>
              </a:lnSpc>
            </a:pPr>
            <a:r>
              <a:rPr lang="ru-RU" sz="1000" spc="-20" dirty="0">
                <a:solidFill>
                  <a:schemeClr val="bg1"/>
                </a:solidFill>
                <a:latin typeface="Franklin Gothic Medium"/>
                <a:cs typeface="Franklin Gothic Medium"/>
              </a:rPr>
              <a:t>т</a:t>
            </a:r>
            <a:r>
              <a:rPr lang="ru-RU" sz="1000" spc="-35" dirty="0">
                <a:solidFill>
                  <a:schemeClr val="bg1"/>
                </a:solidFill>
                <a:latin typeface="Franklin Gothic Medium"/>
                <a:cs typeface="Franklin Gothic Medium"/>
              </a:rPr>
              <a:t>ы</a:t>
            </a:r>
            <a:r>
              <a:rPr lang="ru-RU" sz="1000" spc="-5" dirty="0">
                <a:solidFill>
                  <a:schemeClr val="bg1"/>
                </a:solidFill>
                <a:latin typeface="Franklin Gothic Medium"/>
                <a:cs typeface="Franklin Gothic Medium"/>
              </a:rPr>
              <a:t>с</a:t>
            </a:r>
            <a:r>
              <a:rPr lang="ru-RU" sz="1000" spc="5" dirty="0">
                <a:solidFill>
                  <a:schemeClr val="bg1"/>
                </a:solidFill>
                <a:latin typeface="Franklin Gothic Medium"/>
                <a:cs typeface="Franklin Gothic Medium"/>
              </a:rPr>
              <a:t>.</a:t>
            </a:r>
            <a:r>
              <a:rPr lang="ru-RU" sz="1000" spc="-10" dirty="0">
                <a:solidFill>
                  <a:schemeClr val="bg1"/>
                </a:solidFill>
                <a:latin typeface="Franklin Gothic Medium"/>
                <a:cs typeface="Franklin Gothic Medium"/>
              </a:rPr>
              <a:t> </a:t>
            </a:r>
            <a:r>
              <a:rPr lang="ru-RU" sz="1000" spc="-5" dirty="0">
                <a:solidFill>
                  <a:schemeClr val="bg1"/>
                </a:solidFill>
                <a:latin typeface="Franklin Gothic Medium"/>
                <a:cs typeface="Franklin Gothic Medium"/>
              </a:rPr>
              <a:t>р</a:t>
            </a:r>
            <a:r>
              <a:rPr lang="ru-RU" sz="1000" spc="-15" dirty="0">
                <a:solidFill>
                  <a:schemeClr val="bg1"/>
                </a:solidFill>
                <a:latin typeface="Franklin Gothic Medium"/>
                <a:cs typeface="Franklin Gothic Medium"/>
              </a:rPr>
              <a:t>уб</a:t>
            </a:r>
            <a:r>
              <a:rPr lang="ru-RU" sz="1000" spc="-5" dirty="0">
                <a:solidFill>
                  <a:schemeClr val="bg1"/>
                </a:solidFill>
                <a:latin typeface="Franklin Gothic Medium"/>
                <a:cs typeface="Franklin Gothic Medium"/>
              </a:rPr>
              <a:t>лей  </a:t>
            </a:r>
            <a:endParaRPr lang="ru-RU" sz="1000" spc="-5" dirty="0" smtClean="0">
              <a:solidFill>
                <a:schemeClr val="bg1"/>
              </a:solidFill>
              <a:latin typeface="Franklin Gothic Medium"/>
              <a:cs typeface="Franklin Gothic Medium"/>
            </a:endParaRPr>
          </a:p>
          <a:p>
            <a:pPr marL="44450" marR="25400" indent="-13970" algn="just">
              <a:lnSpc>
                <a:spcPct val="100000"/>
              </a:lnSpc>
            </a:pPr>
            <a:endParaRPr lang="ru-RU" sz="1000" spc="-5" dirty="0">
              <a:solidFill>
                <a:schemeClr val="bg1"/>
              </a:solidFill>
              <a:latin typeface="Franklin Gothic Medium"/>
              <a:cs typeface="Franklin Gothic Medium"/>
            </a:endParaRPr>
          </a:p>
          <a:p>
            <a:pPr marL="44450" marR="25400" indent="-13970" algn="just">
              <a:lnSpc>
                <a:spcPct val="100000"/>
              </a:lnSpc>
            </a:pPr>
            <a:r>
              <a:rPr lang="ru-RU" sz="1000" dirty="0" smtClean="0">
                <a:solidFill>
                  <a:schemeClr val="bg1"/>
                </a:solidFill>
                <a:latin typeface="Franklin Gothic Medium"/>
                <a:cs typeface="Franklin Gothic Medium"/>
              </a:rPr>
              <a:t>(</a:t>
            </a:r>
            <a:r>
              <a:rPr lang="ru-RU" sz="1000" spc="-5" dirty="0">
                <a:solidFill>
                  <a:schemeClr val="bg1"/>
                </a:solidFill>
                <a:latin typeface="Franklin Gothic Medium"/>
                <a:cs typeface="Franklin Gothic Medium"/>
              </a:rPr>
              <a:t>До</a:t>
            </a:r>
            <a:r>
              <a:rPr lang="ru-RU" sz="1000" dirty="0">
                <a:solidFill>
                  <a:schemeClr val="bg1"/>
                </a:solidFill>
                <a:latin typeface="Franklin Gothic Medium"/>
                <a:cs typeface="Franklin Gothic Medium"/>
              </a:rPr>
              <a:t>т</a:t>
            </a:r>
            <a:r>
              <a:rPr lang="ru-RU" sz="1000" spc="-20" dirty="0">
                <a:solidFill>
                  <a:schemeClr val="bg1"/>
                </a:solidFill>
                <a:latin typeface="Franklin Gothic Medium"/>
                <a:cs typeface="Franklin Gothic Medium"/>
              </a:rPr>
              <a:t>ац</a:t>
            </a:r>
            <a:r>
              <a:rPr lang="ru-RU" sz="1000" spc="-15" dirty="0">
                <a:solidFill>
                  <a:schemeClr val="bg1"/>
                </a:solidFill>
                <a:latin typeface="Franklin Gothic Medium"/>
                <a:cs typeface="Franklin Gothic Medium"/>
              </a:rPr>
              <a:t>ии</a:t>
            </a:r>
            <a:r>
              <a:rPr lang="ru-RU" sz="1000" spc="-30" dirty="0">
                <a:solidFill>
                  <a:schemeClr val="bg1"/>
                </a:solidFill>
                <a:latin typeface="Franklin Gothic Medium"/>
                <a:cs typeface="Franklin Gothic Medium"/>
              </a:rPr>
              <a:t>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Субсидии)</a:t>
            </a:r>
            <a:endParaRPr lang="ru-RU" sz="1000" dirty="0">
              <a:solidFill>
                <a:schemeClr val="bg1"/>
              </a:solidFill>
              <a:latin typeface="Franklin Gothic Medium"/>
              <a:cs typeface="Franklin Gothic Medium"/>
            </a:endParaRPr>
          </a:p>
        </p:txBody>
      </p:sp>
      <p:sp>
        <p:nvSpPr>
          <p:cNvPr id="75" name="Стрелка вниз 74"/>
          <p:cNvSpPr/>
          <p:nvPr/>
        </p:nvSpPr>
        <p:spPr>
          <a:xfrm>
            <a:off x="3433588" y="2166020"/>
            <a:ext cx="1819275"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6" name="Стрелка вниз 75"/>
          <p:cNvSpPr/>
          <p:nvPr/>
        </p:nvSpPr>
        <p:spPr>
          <a:xfrm>
            <a:off x="5227663" y="2166020"/>
            <a:ext cx="1860400" cy="192029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7" name="Стрелка вверх 76"/>
          <p:cNvSpPr/>
          <p:nvPr/>
        </p:nvSpPr>
        <p:spPr>
          <a:xfrm>
            <a:off x="6880450" y="2160686"/>
            <a:ext cx="1868014" cy="19119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76200" marR="66675" indent="-635" algn="ctr">
              <a:lnSpc>
                <a:spcPct val="100000"/>
              </a:lnSpc>
              <a:spcBef>
                <a:spcPts val="105"/>
              </a:spcBef>
            </a:pPr>
            <a:r>
              <a:rPr lang="ru-RU" sz="1000" spc="-10" dirty="0" smtClean="0">
                <a:solidFill>
                  <a:srgbClr val="000066"/>
                </a:solidFill>
                <a:latin typeface="Franklin Gothic Medium"/>
                <a:cs typeface="Franklin Gothic Medium"/>
              </a:rPr>
              <a:t>Возврат </a:t>
            </a:r>
            <a:r>
              <a:rPr lang="ru-RU" sz="1000" spc="-185" dirty="0" smtClean="0">
                <a:solidFill>
                  <a:srgbClr val="000066"/>
                </a:solidFill>
                <a:latin typeface="Franklin Gothic Medium"/>
                <a:cs typeface="Franklin Gothic Medium"/>
              </a:rPr>
              <a:t> </a:t>
            </a:r>
            <a:r>
              <a:rPr lang="ru-RU" sz="1000" spc="-10" dirty="0" smtClean="0">
                <a:solidFill>
                  <a:srgbClr val="000066"/>
                </a:solidFill>
                <a:latin typeface="Franklin Gothic Medium"/>
                <a:cs typeface="Franklin Gothic Medium"/>
              </a:rPr>
              <a:t>ост</a:t>
            </a:r>
            <a:r>
              <a:rPr lang="ru-RU" sz="1000" spc="-20" dirty="0" smtClean="0">
                <a:solidFill>
                  <a:srgbClr val="000066"/>
                </a:solidFill>
                <a:latin typeface="Franklin Gothic Medium"/>
                <a:cs typeface="Franklin Gothic Medium"/>
              </a:rPr>
              <a:t>ат</a:t>
            </a:r>
            <a:r>
              <a:rPr lang="ru-RU" sz="1000" spc="-25" dirty="0" smtClean="0">
                <a:solidFill>
                  <a:srgbClr val="000066"/>
                </a:solidFill>
                <a:latin typeface="Franklin Gothic Medium"/>
                <a:cs typeface="Franklin Gothic Medium"/>
              </a:rPr>
              <a:t>к</a:t>
            </a:r>
            <a:r>
              <a:rPr lang="ru-RU" sz="1000" spc="-5" dirty="0" smtClean="0">
                <a:solidFill>
                  <a:srgbClr val="000066"/>
                </a:solidFill>
                <a:latin typeface="Franklin Gothic Medium"/>
                <a:cs typeface="Franklin Gothic Medium"/>
              </a:rPr>
              <a:t>ов</a:t>
            </a:r>
            <a:endParaRPr lang="ru-RU" sz="1000" dirty="0" smtClean="0">
              <a:solidFill>
                <a:srgbClr val="000066"/>
              </a:solidFill>
              <a:latin typeface="Franklin Gothic Medium"/>
              <a:cs typeface="Franklin Gothic Medium"/>
            </a:endParaRPr>
          </a:p>
          <a:p>
            <a:pPr marL="635" algn="ctr">
              <a:lnSpc>
                <a:spcPct val="100000"/>
              </a:lnSpc>
            </a:pPr>
            <a:r>
              <a:rPr lang="ru-RU" sz="1000" b="1" spc="-30" dirty="0" smtClean="0">
                <a:solidFill>
                  <a:srgbClr val="000066"/>
                </a:solidFill>
                <a:cs typeface="Arial"/>
              </a:rPr>
              <a:t>0</a:t>
            </a:r>
            <a:r>
              <a:rPr lang="ru-RU" sz="1000" b="1" spc="30" dirty="0" smtClean="0">
                <a:solidFill>
                  <a:srgbClr val="000066"/>
                </a:solidFill>
                <a:cs typeface="Arial"/>
              </a:rPr>
              <a:t>,0</a:t>
            </a:r>
            <a:endParaRPr lang="ru-RU" sz="1000" dirty="0" smtClean="0">
              <a:solidFill>
                <a:srgbClr val="000066"/>
              </a:solidFill>
              <a:cs typeface="Arial"/>
            </a:endParaRPr>
          </a:p>
          <a:p>
            <a:pPr algn="ctr">
              <a:lnSpc>
                <a:spcPct val="100000"/>
              </a:lnSpc>
            </a:pPr>
            <a:r>
              <a:rPr lang="ru-RU" sz="1000" spc="-20" dirty="0" smtClean="0">
                <a:solidFill>
                  <a:srgbClr val="000066"/>
                </a:solidFill>
                <a:latin typeface="Franklin Gothic Medium"/>
                <a:cs typeface="Franklin Gothic Medium"/>
              </a:rPr>
              <a:t>т</a:t>
            </a:r>
            <a:r>
              <a:rPr lang="ru-RU" sz="1000" spc="-35" dirty="0" smtClean="0">
                <a:solidFill>
                  <a:srgbClr val="000066"/>
                </a:solidFill>
                <a:latin typeface="Franklin Gothic Medium"/>
                <a:cs typeface="Franklin Gothic Medium"/>
              </a:rPr>
              <a:t>ы</a:t>
            </a:r>
            <a:r>
              <a:rPr lang="ru-RU" sz="1000" spc="-5" dirty="0" smtClean="0">
                <a:solidFill>
                  <a:srgbClr val="000066"/>
                </a:solidFill>
                <a:latin typeface="Franklin Gothic Medium"/>
                <a:cs typeface="Franklin Gothic Medium"/>
              </a:rPr>
              <a:t>с</a:t>
            </a:r>
            <a:r>
              <a:rPr lang="ru-RU" sz="1000" spc="5" dirty="0" smtClean="0">
                <a:solidFill>
                  <a:srgbClr val="000066"/>
                </a:solidFill>
                <a:latin typeface="Franklin Gothic Medium"/>
                <a:cs typeface="Franklin Gothic Medium"/>
              </a:rPr>
              <a:t>.</a:t>
            </a:r>
            <a:r>
              <a:rPr lang="ru-RU" sz="1000" spc="-10" dirty="0" smtClean="0">
                <a:solidFill>
                  <a:srgbClr val="000066"/>
                </a:solidFill>
                <a:latin typeface="Franklin Gothic Medium"/>
                <a:cs typeface="Franklin Gothic Medium"/>
              </a:rPr>
              <a:t> </a:t>
            </a:r>
            <a:r>
              <a:rPr lang="ru-RU" sz="1000" spc="-5" dirty="0" smtClean="0">
                <a:solidFill>
                  <a:srgbClr val="000066"/>
                </a:solidFill>
                <a:latin typeface="Franklin Gothic Medium"/>
                <a:cs typeface="Franklin Gothic Medium"/>
              </a:rPr>
              <a:t>р</a:t>
            </a:r>
            <a:r>
              <a:rPr lang="ru-RU" sz="1000" spc="-15" dirty="0" smtClean="0">
                <a:solidFill>
                  <a:srgbClr val="000066"/>
                </a:solidFill>
                <a:latin typeface="Franklin Gothic Medium"/>
                <a:cs typeface="Franklin Gothic Medium"/>
              </a:rPr>
              <a:t>уб</a:t>
            </a:r>
            <a:r>
              <a:rPr lang="ru-RU" sz="1000" spc="-5" dirty="0" smtClean="0">
                <a:solidFill>
                  <a:srgbClr val="000066"/>
                </a:solidFill>
                <a:latin typeface="Franklin Gothic Medium"/>
                <a:cs typeface="Franklin Gothic Medium"/>
              </a:rPr>
              <a:t>л</a:t>
            </a:r>
            <a:r>
              <a:rPr lang="ru-RU" sz="1000" spc="-10" dirty="0" smtClean="0">
                <a:solidFill>
                  <a:srgbClr val="000066"/>
                </a:solidFill>
                <a:latin typeface="Franklin Gothic Medium"/>
                <a:cs typeface="Franklin Gothic Medium"/>
              </a:rPr>
              <a:t>ей</a:t>
            </a:r>
            <a:endParaRPr lang="ru-RU" sz="1000" dirty="0">
              <a:solidFill>
                <a:srgbClr val="000066"/>
              </a:solidFill>
            </a:endParaRPr>
          </a:p>
        </p:txBody>
      </p:sp>
      <p:sp>
        <p:nvSpPr>
          <p:cNvPr id="78" name="Стрелка вверх 77"/>
          <p:cNvSpPr/>
          <p:nvPr/>
        </p:nvSpPr>
        <p:spPr>
          <a:xfrm rot="10800000">
            <a:off x="3560117" y="4432634"/>
            <a:ext cx="1728192" cy="179473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79" name="Стрелка вверх 78"/>
          <p:cNvSpPr/>
          <p:nvPr/>
        </p:nvSpPr>
        <p:spPr>
          <a:xfrm>
            <a:off x="5580112" y="4432634"/>
            <a:ext cx="1648570" cy="1728192"/>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0" name="object 48"/>
          <p:cNvSpPr txBox="1"/>
          <p:nvPr/>
        </p:nvSpPr>
        <p:spPr>
          <a:xfrm>
            <a:off x="3923928" y="2276872"/>
            <a:ext cx="864096" cy="1565172"/>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a:solidFill>
                  <a:schemeClr val="bg1"/>
                </a:solidFill>
                <a:latin typeface="Franklin Gothic Medium"/>
                <a:cs typeface="Franklin Gothic Medium"/>
              </a:rPr>
              <a:t>На </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с</a:t>
            </a:r>
            <a:r>
              <a:rPr lang="ru-RU" sz="1000" spc="-10" dirty="0">
                <a:solidFill>
                  <a:schemeClr val="bg1"/>
                </a:solidFill>
                <a:latin typeface="Franklin Gothic Medium"/>
                <a:cs typeface="Franklin Gothic Medium"/>
              </a:rPr>
              <a:t>п</a:t>
            </a:r>
            <a:r>
              <a:rPr lang="ru-RU" sz="1000" dirty="0">
                <a:solidFill>
                  <a:schemeClr val="bg1"/>
                </a:solidFill>
                <a:latin typeface="Franklin Gothic Medium"/>
                <a:cs typeface="Franklin Gothic Medium"/>
              </a:rPr>
              <a:t>о</a:t>
            </a:r>
            <a:r>
              <a:rPr lang="ru-RU" sz="1000" spc="-5" dirty="0">
                <a:solidFill>
                  <a:schemeClr val="bg1"/>
                </a:solidFill>
                <a:latin typeface="Franklin Gothic Medium"/>
                <a:cs typeface="Franklin Gothic Medium"/>
              </a:rPr>
              <a:t>л</a:t>
            </a:r>
            <a:r>
              <a:rPr lang="ru-RU" sz="1000" spc="-10" dirty="0">
                <a:solidFill>
                  <a:schemeClr val="bg1"/>
                </a:solidFill>
                <a:latin typeface="Franklin Gothic Medium"/>
                <a:cs typeface="Franklin Gothic Medium"/>
              </a:rPr>
              <a:t>н</a:t>
            </a:r>
            <a:r>
              <a:rPr lang="ru-RU" sz="1000" spc="-5"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н</a:t>
            </a:r>
            <a:r>
              <a:rPr lang="ru-RU" sz="1000" spc="-2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a:t>
            </a:r>
            <a:r>
              <a:rPr lang="ru-RU" sz="1000" spc="-10" dirty="0">
                <a:solidFill>
                  <a:schemeClr val="bg1"/>
                </a:solidFill>
                <a:latin typeface="Franklin Gothic Medium"/>
                <a:cs typeface="Franklin Gothic Medium"/>
              </a:rPr>
              <a:t>переданных</a:t>
            </a:r>
            <a:endParaRPr lang="ru-RU" sz="1000" dirty="0">
              <a:solidFill>
                <a:schemeClr val="bg1"/>
              </a:solidFill>
              <a:latin typeface="Franklin Gothic Medium"/>
              <a:cs typeface="Franklin Gothic Medium"/>
            </a:endParaRPr>
          </a:p>
          <a:p>
            <a:pPr marL="117475" marR="5080" indent="-105410" algn="ctr">
              <a:lnSpc>
                <a:spcPct val="100000"/>
              </a:lnSpc>
            </a:pPr>
            <a:r>
              <a:rPr lang="ru-RU" sz="900" spc="-10" dirty="0">
                <a:solidFill>
                  <a:schemeClr val="bg1"/>
                </a:solidFill>
                <a:latin typeface="Franklin Gothic Medium"/>
                <a:cs typeface="Franklin Gothic Medium"/>
              </a:rPr>
              <a:t>госуд</a:t>
            </a:r>
            <a:r>
              <a:rPr lang="ru-RU" sz="900" spc="-20" dirty="0">
                <a:solidFill>
                  <a:schemeClr val="bg1"/>
                </a:solidFill>
                <a:latin typeface="Franklin Gothic Medium"/>
                <a:cs typeface="Franklin Gothic Medium"/>
              </a:rPr>
              <a:t>а</a:t>
            </a:r>
            <a:r>
              <a:rPr lang="ru-RU" sz="900" spc="-5" dirty="0">
                <a:solidFill>
                  <a:schemeClr val="bg1"/>
                </a:solidFill>
                <a:latin typeface="Franklin Gothic Medium"/>
                <a:cs typeface="Franklin Gothic Medium"/>
              </a:rPr>
              <a:t>рс</a:t>
            </a:r>
            <a:r>
              <a:rPr lang="ru-RU" sz="900" spc="-20" dirty="0">
                <a:solidFill>
                  <a:schemeClr val="bg1"/>
                </a:solidFill>
                <a:latin typeface="Franklin Gothic Medium"/>
                <a:cs typeface="Franklin Gothic Medium"/>
              </a:rPr>
              <a:t>т</a:t>
            </a:r>
            <a:r>
              <a:rPr lang="ru-RU" sz="900" spc="-10" dirty="0">
                <a:solidFill>
                  <a:schemeClr val="bg1"/>
                </a:solidFill>
                <a:latin typeface="Franklin Gothic Medium"/>
                <a:cs typeface="Franklin Gothic Medium"/>
              </a:rPr>
              <a:t>венн</a:t>
            </a:r>
            <a:r>
              <a:rPr lang="ru-RU" sz="900" spc="-35" dirty="0">
                <a:solidFill>
                  <a:schemeClr val="bg1"/>
                </a:solidFill>
                <a:latin typeface="Franklin Gothic Medium"/>
                <a:cs typeface="Franklin Gothic Medium"/>
              </a:rPr>
              <a:t>ы</a:t>
            </a:r>
            <a:r>
              <a:rPr lang="ru-RU" sz="900" spc="-10" dirty="0">
                <a:solidFill>
                  <a:schemeClr val="bg1"/>
                </a:solidFill>
                <a:latin typeface="Franklin Gothic Medium"/>
                <a:cs typeface="Franklin Gothic Medium"/>
              </a:rPr>
              <a:t>х</a:t>
            </a:r>
            <a:r>
              <a:rPr lang="ru-RU" sz="1000" spc="-10"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полномочий </a:t>
            </a:r>
            <a:r>
              <a:rPr lang="ru-RU" sz="1000" spc="-10" dirty="0">
                <a:solidFill>
                  <a:schemeClr val="bg1"/>
                </a:solidFill>
                <a:latin typeface="Franklin Gothic Medium"/>
                <a:cs typeface="Franklin Gothic Medium"/>
              </a:rPr>
              <a:t> </a:t>
            </a:r>
            <a:r>
              <a:rPr lang="ru-RU" sz="1000" b="1" spc="25" dirty="0" smtClean="0">
                <a:solidFill>
                  <a:schemeClr val="bg1"/>
                </a:solidFill>
                <a:latin typeface="Arial"/>
                <a:cs typeface="Arial"/>
              </a:rPr>
              <a:t>214 969,2</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С</a:t>
            </a:r>
            <a:r>
              <a:rPr lang="ru-RU" sz="900" spc="-15" dirty="0" smtClean="0">
                <a:solidFill>
                  <a:schemeClr val="bg1"/>
                </a:solidFill>
                <a:latin typeface="Franklin Gothic Medium"/>
                <a:cs typeface="Franklin Gothic Medium"/>
              </a:rPr>
              <a:t>уб</a:t>
            </a:r>
            <a:r>
              <a:rPr lang="ru-RU" sz="900" spc="-10" dirty="0" smtClean="0">
                <a:solidFill>
                  <a:schemeClr val="bg1"/>
                </a:solidFill>
                <a:latin typeface="Franklin Gothic Medium"/>
                <a:cs typeface="Franklin Gothic Medium"/>
              </a:rPr>
              <a:t>вен</a:t>
            </a:r>
            <a:r>
              <a:rPr lang="ru-RU" sz="900" spc="-5" dirty="0" smtClean="0">
                <a:solidFill>
                  <a:schemeClr val="bg1"/>
                </a:solidFill>
                <a:latin typeface="Franklin Gothic Medium"/>
                <a:cs typeface="Franklin Gothic Medium"/>
              </a:rPr>
              <a:t>ц</a:t>
            </a:r>
            <a:r>
              <a:rPr lang="ru-RU" sz="900" spc="-15" dirty="0" smtClean="0">
                <a:solidFill>
                  <a:schemeClr val="bg1"/>
                </a:solidFill>
                <a:latin typeface="Franklin Gothic Medium"/>
                <a:cs typeface="Franklin Gothic Medium"/>
              </a:rPr>
              <a:t>и</a:t>
            </a:r>
            <a:r>
              <a:rPr lang="ru-RU" sz="900" spc="-25" dirty="0" smtClean="0">
                <a:solidFill>
                  <a:schemeClr val="bg1"/>
                </a:solidFill>
                <a:latin typeface="Franklin Gothic Medium"/>
                <a:cs typeface="Franklin Gothic Medium"/>
              </a:rPr>
              <a:t>и)</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1" name="object 48"/>
          <p:cNvSpPr txBox="1"/>
          <p:nvPr/>
        </p:nvSpPr>
        <p:spPr>
          <a:xfrm>
            <a:off x="5725815" y="2276872"/>
            <a:ext cx="864096" cy="1411284"/>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smtClean="0">
                <a:solidFill>
                  <a:schemeClr val="bg1"/>
                </a:solidFill>
                <a:latin typeface="Franklin Gothic Medium"/>
                <a:cs typeface="Arial"/>
              </a:rPr>
              <a:t>Прочие </a:t>
            </a:r>
            <a:r>
              <a:rPr lang="ru-RU" sz="1000" spc="-5" dirty="0" err="1" smtClean="0">
                <a:solidFill>
                  <a:schemeClr val="bg1"/>
                </a:solidFill>
                <a:latin typeface="Franklin Gothic Medium"/>
                <a:cs typeface="Arial"/>
              </a:rPr>
              <a:t>безввозмездные</a:t>
            </a:r>
            <a:r>
              <a:rPr lang="ru-RU" sz="1000" spc="-5" dirty="0" smtClean="0">
                <a:solidFill>
                  <a:schemeClr val="bg1"/>
                </a:solidFill>
                <a:latin typeface="Franklin Gothic Medium"/>
                <a:cs typeface="Arial"/>
              </a:rPr>
              <a:t> поступления </a:t>
            </a:r>
            <a:r>
              <a:rPr lang="ru-RU" sz="1000" b="1" spc="25" dirty="0" smtClean="0">
                <a:solidFill>
                  <a:schemeClr val="bg1"/>
                </a:solidFill>
                <a:latin typeface="Arial"/>
                <a:cs typeface="Arial"/>
              </a:rPr>
              <a:t>204,5</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Иные МБТ</a:t>
            </a:r>
            <a:r>
              <a:rPr lang="ru-RU" sz="900" spc="-25" dirty="0" smtClean="0">
                <a:solidFill>
                  <a:schemeClr val="bg1"/>
                </a:solidFill>
                <a:latin typeface="Franklin Gothic Medium"/>
                <a:cs typeface="Franklin Gothic Medium"/>
              </a:rPr>
              <a:t>)</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2" name="TextBox 81"/>
          <p:cNvSpPr txBox="1"/>
          <p:nvPr/>
        </p:nvSpPr>
        <p:spPr>
          <a:xfrm>
            <a:off x="3998446" y="4581128"/>
            <a:ext cx="851531" cy="1323439"/>
          </a:xfrm>
          <a:prstGeom prst="rect">
            <a:avLst/>
          </a:prstGeom>
          <a:noFill/>
        </p:spPr>
        <p:txBody>
          <a:bodyPr wrap="square" rtlCol="0">
            <a:spAutoFit/>
          </a:bodyPr>
          <a:lstStyle/>
          <a:p>
            <a:pPr marL="12700" marR="5080" algn="ctr">
              <a:lnSpc>
                <a:spcPct val="100000"/>
              </a:lnSpc>
              <a:spcBef>
                <a:spcPts val="95"/>
              </a:spcBef>
            </a:pPr>
            <a:r>
              <a:rPr lang="ru-RU" sz="1000" spc="-10" dirty="0">
                <a:solidFill>
                  <a:srgbClr val="000066"/>
                </a:solidFill>
                <a:latin typeface="Franklin Gothic Medium"/>
                <a:cs typeface="Franklin Gothic Medium"/>
              </a:rPr>
              <a:t>На</a:t>
            </a:r>
            <a:r>
              <a:rPr lang="ru-RU" sz="1000" spc="-20" dirty="0">
                <a:solidFill>
                  <a:srgbClr val="000066"/>
                </a:solidFill>
                <a:latin typeface="Franklin Gothic Medium"/>
                <a:cs typeface="Franklin Gothic Medium"/>
              </a:rPr>
              <a:t> решение</a:t>
            </a:r>
            <a:r>
              <a:rPr lang="ru-RU" sz="1000" spc="15"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вопросов </a:t>
            </a:r>
            <a:r>
              <a:rPr lang="ru-RU" sz="1000" spc="-235" dirty="0">
                <a:solidFill>
                  <a:srgbClr val="000066"/>
                </a:solidFill>
                <a:latin typeface="Franklin Gothic Medium"/>
                <a:cs typeface="Franklin Gothic Medium"/>
              </a:rPr>
              <a:t> </a:t>
            </a:r>
            <a:r>
              <a:rPr lang="ru-RU" sz="1000" spc="-20" dirty="0">
                <a:solidFill>
                  <a:srgbClr val="000066"/>
                </a:solidFill>
                <a:latin typeface="Franklin Gothic Medium"/>
                <a:cs typeface="Franklin Gothic Medium"/>
              </a:rPr>
              <a:t>местного</a:t>
            </a:r>
            <a:r>
              <a:rPr lang="ru-RU" sz="1000" spc="440" dirty="0">
                <a:solidFill>
                  <a:srgbClr val="000066"/>
                </a:solidFill>
                <a:latin typeface="Franklin Gothic Medium"/>
                <a:cs typeface="Franklin Gothic Medium"/>
              </a:rPr>
              <a:t> </a:t>
            </a:r>
            <a:r>
              <a:rPr lang="ru-RU" sz="1000" spc="-25" dirty="0">
                <a:solidFill>
                  <a:srgbClr val="000066"/>
                </a:solidFill>
                <a:latin typeface="Franklin Gothic Medium"/>
                <a:cs typeface="Franklin Gothic Medium"/>
              </a:rPr>
              <a:t>значения </a:t>
            </a:r>
            <a:r>
              <a:rPr lang="ru-RU" sz="1000" spc="-20" dirty="0">
                <a:solidFill>
                  <a:srgbClr val="000066"/>
                </a:solidFill>
                <a:latin typeface="Franklin Gothic Medium"/>
                <a:cs typeface="Franklin Gothic Medium"/>
              </a:rPr>
              <a:t> </a:t>
            </a:r>
            <a:r>
              <a:rPr lang="ru-RU" sz="1000" b="1" spc="30" dirty="0" smtClean="0">
                <a:solidFill>
                  <a:srgbClr val="000066"/>
                </a:solidFill>
                <a:latin typeface="Arial"/>
                <a:cs typeface="Arial"/>
              </a:rPr>
              <a:t>35 291,6</a:t>
            </a:r>
            <a:endParaRPr lang="ru-RU" sz="1000" dirty="0">
              <a:solidFill>
                <a:srgbClr val="000066"/>
              </a:solidFill>
              <a:latin typeface="Arial"/>
              <a:cs typeface="Arial"/>
            </a:endParaRPr>
          </a:p>
          <a:p>
            <a:pPr algn="ctr">
              <a:lnSpc>
                <a:spcPct val="100000"/>
              </a:lnSpc>
            </a:pPr>
            <a:r>
              <a:rPr lang="ru-RU" sz="1000" spc="-15" dirty="0">
                <a:solidFill>
                  <a:srgbClr val="000066"/>
                </a:solidFill>
                <a:latin typeface="Franklin Gothic Medium"/>
                <a:cs typeface="Franklin Gothic Medium"/>
              </a:rPr>
              <a:t>тыс.</a:t>
            </a:r>
            <a:r>
              <a:rPr lang="ru-RU" sz="1000" spc="-40"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рублей</a:t>
            </a:r>
            <a:endParaRPr lang="ru-RU" sz="1000" dirty="0">
              <a:solidFill>
                <a:srgbClr val="000066"/>
              </a:solidFill>
              <a:latin typeface="Franklin Gothic Medium"/>
              <a:cs typeface="Franklin Gothic Medium"/>
            </a:endParaRPr>
          </a:p>
          <a:p>
            <a:endParaRPr lang="ru-RU" sz="1000" dirty="0">
              <a:solidFill>
                <a:srgbClr val="000066"/>
              </a:solidFill>
            </a:endParaRPr>
          </a:p>
        </p:txBody>
      </p:sp>
      <p:sp>
        <p:nvSpPr>
          <p:cNvPr id="83" name="TextBox 82"/>
          <p:cNvSpPr txBox="1"/>
          <p:nvPr/>
        </p:nvSpPr>
        <p:spPr>
          <a:xfrm>
            <a:off x="5760132" y="4711954"/>
            <a:ext cx="1288530" cy="1169551"/>
          </a:xfrm>
          <a:prstGeom prst="rect">
            <a:avLst/>
          </a:prstGeom>
          <a:noFill/>
        </p:spPr>
        <p:txBody>
          <a:bodyPr wrap="square" rtlCol="0">
            <a:spAutoFit/>
          </a:bodyPr>
          <a:lstStyle/>
          <a:p>
            <a:pPr marL="173990" marR="164465" algn="ctr">
              <a:lnSpc>
                <a:spcPct val="100000"/>
              </a:lnSpc>
              <a:spcBef>
                <a:spcPts val="95"/>
              </a:spcBef>
            </a:pPr>
            <a:r>
              <a:rPr lang="ru-RU" sz="1000" spc="-10" dirty="0">
                <a:solidFill>
                  <a:srgbClr val="001F5F"/>
                </a:solidFill>
                <a:latin typeface="Franklin Gothic Medium"/>
                <a:cs typeface="Franklin Gothic Medium"/>
              </a:rPr>
              <a:t>На </a:t>
            </a:r>
            <a:r>
              <a:rPr lang="ru-RU" sz="1000" spc="-20" dirty="0">
                <a:solidFill>
                  <a:srgbClr val="001F5F"/>
                </a:solidFill>
                <a:latin typeface="Franklin Gothic Medium"/>
                <a:cs typeface="Franklin Gothic Medium"/>
              </a:rPr>
              <a:t>исполнение </a:t>
            </a:r>
            <a:r>
              <a:rPr lang="ru-RU" sz="1000" spc="-240" dirty="0">
                <a:solidFill>
                  <a:srgbClr val="001F5F"/>
                </a:solidFill>
                <a:latin typeface="Franklin Gothic Medium"/>
                <a:cs typeface="Franklin Gothic Medium"/>
              </a:rPr>
              <a:t> </a:t>
            </a:r>
            <a:r>
              <a:rPr lang="ru-RU" sz="1000" spc="-20" dirty="0">
                <a:solidFill>
                  <a:srgbClr val="001F5F"/>
                </a:solidFill>
                <a:latin typeface="Franklin Gothic Medium"/>
                <a:cs typeface="Franklin Gothic Medium"/>
              </a:rPr>
              <a:t>переданных</a:t>
            </a:r>
            <a:endParaRPr lang="ru-RU" sz="1000" dirty="0">
              <a:latin typeface="Franklin Gothic Medium"/>
              <a:cs typeface="Franklin Gothic Medium"/>
            </a:endParaRPr>
          </a:p>
          <a:p>
            <a:pPr algn="ctr">
              <a:lnSpc>
                <a:spcPct val="100000"/>
              </a:lnSpc>
            </a:pPr>
            <a:r>
              <a:rPr lang="ru-RU" sz="1000" spc="-20" dirty="0">
                <a:solidFill>
                  <a:srgbClr val="001F5F"/>
                </a:solidFill>
                <a:latin typeface="Franklin Gothic Medium"/>
                <a:cs typeface="Franklin Gothic Medium"/>
              </a:rPr>
              <a:t>полномочий</a:t>
            </a:r>
            <a:r>
              <a:rPr lang="ru-RU" sz="1000" spc="25" dirty="0">
                <a:solidFill>
                  <a:srgbClr val="001F5F"/>
                </a:solidFill>
                <a:latin typeface="Franklin Gothic Medium"/>
                <a:cs typeface="Franklin Gothic Medium"/>
              </a:rPr>
              <a:t> </a:t>
            </a:r>
            <a:endParaRPr lang="ru-RU" sz="1000" spc="25" dirty="0" smtClean="0">
              <a:solidFill>
                <a:srgbClr val="001F5F"/>
              </a:solidFill>
              <a:latin typeface="Franklin Gothic Medium"/>
              <a:cs typeface="Franklin Gothic Medium"/>
            </a:endParaRPr>
          </a:p>
          <a:p>
            <a:pPr algn="ctr">
              <a:lnSpc>
                <a:spcPct val="100000"/>
              </a:lnSpc>
            </a:pPr>
            <a:r>
              <a:rPr lang="en-US" sz="1000" b="1" spc="25" dirty="0" smtClean="0">
                <a:solidFill>
                  <a:srgbClr val="001F5F"/>
                </a:solidFill>
                <a:latin typeface="Arial"/>
                <a:cs typeface="Arial"/>
              </a:rPr>
              <a:t>204,5</a:t>
            </a:r>
            <a:endParaRPr lang="ru-RU" sz="1000" dirty="0">
              <a:latin typeface="Arial"/>
              <a:cs typeface="Arial"/>
            </a:endParaRPr>
          </a:p>
          <a:p>
            <a:pPr algn="ctr">
              <a:lnSpc>
                <a:spcPct val="100000"/>
              </a:lnSpc>
            </a:pPr>
            <a:r>
              <a:rPr lang="ru-RU" sz="1000" spc="-15" dirty="0">
                <a:solidFill>
                  <a:srgbClr val="001F5F"/>
                </a:solidFill>
                <a:latin typeface="Franklin Gothic Medium"/>
                <a:cs typeface="Franklin Gothic Medium"/>
              </a:rPr>
              <a:t>тыс.</a:t>
            </a:r>
            <a:r>
              <a:rPr lang="ru-RU" sz="1000" spc="-40" dirty="0">
                <a:solidFill>
                  <a:srgbClr val="001F5F"/>
                </a:solidFill>
                <a:latin typeface="Franklin Gothic Medium"/>
                <a:cs typeface="Franklin Gothic Medium"/>
              </a:rPr>
              <a:t> </a:t>
            </a:r>
            <a:r>
              <a:rPr lang="ru-RU" sz="1000" spc="-15" dirty="0">
                <a:solidFill>
                  <a:srgbClr val="001F5F"/>
                </a:solidFill>
                <a:latin typeface="Franklin Gothic Medium"/>
                <a:cs typeface="Franklin Gothic Medium"/>
              </a:rPr>
              <a:t>рублей</a:t>
            </a:r>
            <a:endParaRPr lang="ru-RU" sz="1000" dirty="0">
              <a:latin typeface="Franklin Gothic Medium"/>
              <a:cs typeface="Franklin Gothic Medium"/>
            </a:endParaRPr>
          </a:p>
          <a:p>
            <a:endParaRPr lang="ru-RU" sz="1000" dirty="0"/>
          </a:p>
        </p:txBody>
      </p:sp>
      <p:sp>
        <p:nvSpPr>
          <p:cNvPr id="84" name="TextBox 8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18124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467544" y="1399580"/>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4</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5</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6</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годов</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1139340240"/>
              </p:ext>
            </p:extLst>
          </p:nvPr>
        </p:nvGraphicFramePr>
        <p:xfrm>
          <a:off x="638175" y="3106738"/>
          <a:ext cx="7913688" cy="2514600"/>
        </p:xfrm>
        <a:graphic>
          <a:graphicData uri="http://schemas.openxmlformats.org/presentationml/2006/ole">
            <mc:AlternateContent xmlns:mc="http://schemas.openxmlformats.org/markup-compatibility/2006">
              <mc:Choice xmlns:v="urn:schemas-microsoft-com:vml" Requires="v">
                <p:oleObj spid="_x0000_s47887" name="Лист" r:id="rId5" imgW="10944225" imgH="3476625" progId="Excel.Sheet.8">
                  <p:embed/>
                </p:oleObj>
              </mc:Choice>
              <mc:Fallback>
                <p:oleObj name="Лист" r:id="rId5" imgW="10944225" imgH="3476625" progId="Excel.Sheet.8">
                  <p:embed/>
                  <p:pic>
                    <p:nvPicPr>
                      <p:cNvPr id="0" name="Picture 190"/>
                      <p:cNvPicPr>
                        <a:picLocks noGrp="1" noChangeAspect="1" noChangeArrowheads="1"/>
                      </p:cNvPicPr>
                      <p:nvPr/>
                    </p:nvPicPr>
                    <p:blipFill>
                      <a:blip r:embed="rId6"/>
                      <a:srcRect/>
                      <a:stretch>
                        <a:fillRect/>
                      </a:stretch>
                    </p:blipFill>
                    <p:spPr bwMode="auto">
                      <a:xfrm>
                        <a:off x="638175" y="3106738"/>
                        <a:ext cx="7913688" cy="2514600"/>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6588224" y="809513"/>
            <a:ext cx="2555776" cy="1971415"/>
          </a:xfrm>
          <a:prstGeom prst="rect">
            <a:avLst/>
          </a:prstGeom>
          <a:noFill/>
          <a:ln w="9525">
            <a:noFill/>
            <a:miter lim="800000"/>
            <a:headEnd/>
            <a:tailEnd/>
          </a:ln>
          <a:effectLst>
            <a:softEdge rad="1270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7"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r"/>
            <a:r>
              <a:rPr lang="ru-RU" sz="1600" b="1" dirty="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4207365876"/>
              </p:ext>
            </p:extLst>
          </p:nvPr>
        </p:nvGraphicFramePr>
        <p:xfrm>
          <a:off x="1065229" y="2420888"/>
          <a:ext cx="7577750" cy="3456384"/>
        </p:xfrm>
        <a:graphic>
          <a:graphicData uri="http://schemas.openxmlformats.org/presentationml/2006/ole">
            <mc:AlternateContent xmlns:mc="http://schemas.openxmlformats.org/markup-compatibility/2006">
              <mc:Choice xmlns:v="urn:schemas-microsoft-com:vml" Requires="v">
                <p:oleObj spid="_x0000_s48897" name="Лист" r:id="rId4" imgW="8267700" imgH="3771900" progId="Excel.Sheet.8">
                  <p:embed/>
                </p:oleObj>
              </mc:Choice>
              <mc:Fallback>
                <p:oleObj name="Лист" r:id="rId4" imgW="8267700" imgH="3771900" progId="Excel.Sheet.8">
                  <p:embed/>
                  <p:pic>
                    <p:nvPicPr>
                      <p:cNvPr id="0" name="Picture 186"/>
                      <p:cNvPicPr>
                        <a:picLocks noGrp="1" noChangeAspect="1" noChangeArrowheads="1"/>
                      </p:cNvPicPr>
                      <p:nvPr/>
                    </p:nvPicPr>
                    <p:blipFill>
                      <a:blip r:embed="rId5"/>
                      <a:srcRect/>
                      <a:stretch>
                        <a:fillRect/>
                      </a:stretch>
                    </p:blipFill>
                    <p:spPr bwMode="auto">
                      <a:xfrm>
                        <a:off x="1065229" y="2420888"/>
                        <a:ext cx="7577750" cy="3456384"/>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69332"/>
          </a:xfrm>
          <a:prstGeom prst="rect">
            <a:avLst/>
          </a:prstGeom>
          <a:noFill/>
          <a:ln w="9525">
            <a:noFill/>
            <a:miter lim="800000"/>
            <a:headEnd/>
            <a:tailEnd/>
          </a:ln>
        </p:spPr>
        <p:txBody>
          <a:bodyPr wrap="square">
            <a:spAutoFit/>
          </a:bodyPr>
          <a:lstStyle/>
          <a:p>
            <a:pPr algn="ctr"/>
            <a:r>
              <a:rPr lang="ru-RU" sz="1800" b="1" dirty="0">
                <a:solidFill>
                  <a:srgbClr val="000066"/>
                </a:solidFill>
                <a:latin typeface="Bad Script" panose="02000000000000000000" pitchFamily="2" charset="0"/>
              </a:rPr>
              <a:t>Налоговые и неналоговые </a:t>
            </a:r>
            <a:r>
              <a:rPr lang="ru-RU" sz="1800" b="1" dirty="0" smtClean="0">
                <a:solidFill>
                  <a:srgbClr val="000066"/>
                </a:solidFill>
                <a:latin typeface="Bad Script" panose="02000000000000000000" pitchFamily="2" charset="0"/>
              </a:rPr>
              <a:t>доходы</a:t>
            </a:r>
            <a:endParaRPr lang="ru-RU" sz="1800" b="1" dirty="0">
              <a:solidFill>
                <a:srgbClr val="000066"/>
              </a:solidFill>
              <a:latin typeface="Bad Script" panose="02000000000000000000" pitchFamily="2" charset="0"/>
            </a:endParaRPr>
          </a:p>
        </p:txBody>
      </p:sp>
      <p:sp>
        <p:nvSpPr>
          <p:cNvPr id="7" name="Text Box 3"/>
          <p:cNvSpPr txBox="1">
            <a:spLocks noChangeArrowheads="1"/>
          </p:cNvSpPr>
          <p:nvPr/>
        </p:nvSpPr>
        <p:spPr bwMode="auto">
          <a:xfrm>
            <a:off x="1475656" y="1392391"/>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2024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2025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2026 </a:t>
            </a:r>
            <a:r>
              <a:rPr lang="ru-RU" altLang="ru-RU" sz="1800" b="1" dirty="0">
                <a:solidFill>
                  <a:srgbClr val="000066"/>
                </a:solidFill>
                <a:cs typeface="Times New Roman" pitchFamily="18" charset="0"/>
              </a:rPr>
              <a:t>годов</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69887" y="944956"/>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54 239,2тыс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3076268493"/>
              </p:ext>
            </p:extLst>
          </p:nvPr>
        </p:nvGraphicFramePr>
        <p:xfrm>
          <a:off x="325438" y="2055813"/>
          <a:ext cx="8636000" cy="3389312"/>
        </p:xfrm>
        <a:graphic>
          <a:graphicData uri="http://schemas.openxmlformats.org/presentationml/2006/ole">
            <mc:AlternateContent xmlns:mc="http://schemas.openxmlformats.org/markup-compatibility/2006">
              <mc:Choice xmlns:v="urn:schemas-microsoft-com:vml" Requires="v">
                <p:oleObj spid="_x0000_s49919" name="Лист" r:id="rId4" imgW="8953388" imgH="3514725" progId="Excel.Sheet.8">
                  <p:embed/>
                </p:oleObj>
              </mc:Choice>
              <mc:Fallback>
                <p:oleObj name="Лист" r:id="rId4" imgW="8953388" imgH="3514725" progId="Excel.Sheet.8">
                  <p:embed/>
                  <p:pic>
                    <p:nvPicPr>
                      <p:cNvPr id="0" name="Picture 185"/>
                      <p:cNvPicPr>
                        <a:picLocks noGrp="1" noChangeAspect="1" noChangeArrowheads="1"/>
                      </p:cNvPicPr>
                      <p:nvPr/>
                    </p:nvPicPr>
                    <p:blipFill>
                      <a:blip r:embed="rId5"/>
                      <a:srcRect/>
                      <a:stretch>
                        <a:fillRect/>
                      </a:stretch>
                    </p:blipFill>
                    <p:spPr bwMode="auto">
                      <a:xfrm>
                        <a:off x="325438" y="2055813"/>
                        <a:ext cx="8636000" cy="3389312"/>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980728"/>
            <a:ext cx="8229600" cy="883568"/>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56 941,8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4045142537"/>
              </p:ext>
            </p:extLst>
          </p:nvPr>
        </p:nvGraphicFramePr>
        <p:xfrm>
          <a:off x="468313" y="2133600"/>
          <a:ext cx="8405812" cy="3917950"/>
        </p:xfrm>
        <a:graphic>
          <a:graphicData uri="http://schemas.openxmlformats.org/presentationml/2006/ole">
            <mc:AlternateContent xmlns:mc="http://schemas.openxmlformats.org/markup-compatibility/2006">
              <mc:Choice xmlns:v="urn:schemas-microsoft-com:vml" Requires="v">
                <p:oleObj spid="_x0000_s169589" name="Лист" r:id="rId4" imgW="8372475" imgH="3248137" progId="Excel.Sheet.8">
                  <p:embed/>
                </p:oleObj>
              </mc:Choice>
              <mc:Fallback>
                <p:oleObj name="Лист" r:id="rId4" imgW="8372475" imgH="3248137" progId="Excel.Sheet.8">
                  <p:embed/>
                  <p:pic>
                    <p:nvPicPr>
                      <p:cNvPr id="0" name="Picture 48"/>
                      <p:cNvPicPr>
                        <a:picLocks noGrp="1" noChangeAspect="1" noChangeArrowheads="1"/>
                      </p:cNvPicPr>
                      <p:nvPr/>
                    </p:nvPicPr>
                    <p:blipFill>
                      <a:blip r:embed="rId5"/>
                      <a:srcRect/>
                      <a:stretch>
                        <a:fillRect/>
                      </a:stretch>
                    </p:blipFill>
                    <p:spPr bwMode="auto">
                      <a:xfrm>
                        <a:off x="468313" y="2133600"/>
                        <a:ext cx="8405812" cy="391795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340768"/>
            <a:ext cx="8229600" cy="955576"/>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2026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60 212,8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050352934"/>
              </p:ext>
            </p:extLst>
          </p:nvPr>
        </p:nvGraphicFramePr>
        <p:xfrm>
          <a:off x="511175" y="2276475"/>
          <a:ext cx="8339138" cy="4457700"/>
        </p:xfrm>
        <a:graphic>
          <a:graphicData uri="http://schemas.openxmlformats.org/presentationml/2006/ole">
            <mc:AlternateContent xmlns:mc="http://schemas.openxmlformats.org/markup-compatibility/2006">
              <mc:Choice xmlns:v="urn:schemas-microsoft-com:vml" Requires="v">
                <p:oleObj spid="_x0000_s170614" name="Лист" r:id="rId4" imgW="8372475" imgH="3733912" progId="Excel.Sheet.8">
                  <p:embed/>
                </p:oleObj>
              </mc:Choice>
              <mc:Fallback>
                <p:oleObj name="Лист" r:id="rId4" imgW="8372475" imgH="3733912" progId="Excel.Sheet.8">
                  <p:embed/>
                  <p:pic>
                    <p:nvPicPr>
                      <p:cNvPr id="0" name="Picture 48"/>
                      <p:cNvPicPr>
                        <a:picLocks noGrp="1" noChangeAspect="1" noChangeArrowheads="1"/>
                      </p:cNvPicPr>
                      <p:nvPr/>
                    </p:nvPicPr>
                    <p:blipFill>
                      <a:blip r:embed="rId5"/>
                      <a:srcRect/>
                      <a:stretch>
                        <a:fillRect/>
                      </a:stretch>
                    </p:blipFill>
                    <p:spPr bwMode="auto">
                      <a:xfrm>
                        <a:off x="511175" y="2276475"/>
                        <a:ext cx="8339138" cy="445770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36096" y="1340768"/>
            <a:ext cx="3510632" cy="307777"/>
          </a:xfrm>
          <a:prstGeom prst="rect">
            <a:avLst/>
          </a:prstGeom>
          <a:solidFill>
            <a:schemeClr val="accent5"/>
          </a:solidFill>
        </p:spPr>
        <p:txBody>
          <a:bodyPr wrap="square" rtlCol="0">
            <a:spAutoFit/>
          </a:bodyPr>
          <a:lstStyle/>
          <a:p>
            <a:r>
              <a:rPr lang="ru-RU" b="1" i="1" dirty="0" smtClean="0">
                <a:solidFill>
                  <a:srgbClr val="000066"/>
                </a:solidFill>
                <a:effectLst/>
              </a:rPr>
              <a:t>Контактная информация                        </a:t>
            </a:r>
            <a:r>
              <a:rPr lang="ru-RU" sz="1200" b="1" i="1" dirty="0" smtClean="0">
                <a:solidFill>
                  <a:srgbClr val="000066"/>
                </a:solidFill>
                <a:effectLst/>
              </a:rPr>
              <a:t>91</a:t>
            </a:r>
            <a:endParaRPr lang="ru-RU" sz="1200" b="1" i="1" dirty="0">
              <a:solidFill>
                <a:srgbClr val="000066"/>
              </a:solidFill>
              <a:effectLst/>
            </a:endParaRPr>
          </a:p>
        </p:txBody>
      </p:sp>
      <p:sp>
        <p:nvSpPr>
          <p:cNvPr id="8" name="TextBox 7"/>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303421459"/>
              </p:ext>
            </p:extLst>
          </p:nvPr>
        </p:nvGraphicFramePr>
        <p:xfrm>
          <a:off x="345406" y="444734"/>
          <a:ext cx="8597204" cy="928152"/>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algn="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a:t>
                      </a:r>
                      <a:r>
                        <a:rPr lang="ru-RU" b="1" i="1" dirty="0" smtClean="0">
                          <a:solidFill>
                            <a:srgbClr val="000066"/>
                          </a:solidFill>
                          <a:effectLst/>
                          <a:latin typeface="Times New Roman" panose="02020603050405020304" pitchFamily="18" charset="0"/>
                          <a:cs typeface="Times New Roman" panose="02020603050405020304" pitchFamily="18" charset="0"/>
                        </a:rPr>
                        <a:t>Источники финансирования</a:t>
                      </a:r>
                      <a:endParaRPr lang="ru-RU" b="1" i="1" dirty="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Источники</a:t>
                      </a:r>
                      <a:r>
                        <a:rPr lang="ru-RU" sz="1000" b="1" baseline="0" dirty="0" smtClean="0">
                          <a:solidFill>
                            <a:srgbClr val="000066"/>
                          </a:solidFill>
                          <a:latin typeface="Bad Script" panose="02000000000000000000" pitchFamily="2" charset="0"/>
                        </a:rPr>
                        <a:t> финансирования дефицита бюджета </a:t>
                      </a:r>
                      <a:r>
                        <a:rPr lang="ru-RU" sz="1000" b="1" dirty="0" smtClean="0">
                          <a:solidFill>
                            <a:srgbClr val="000066"/>
                          </a:solidFill>
                          <a:latin typeface="Bad Script" panose="02000000000000000000" pitchFamily="2" charset="0"/>
                        </a:rPr>
                        <a:t>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87</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Муниципальный долг</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88-90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711806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539552" y="980728"/>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1092956801"/>
              </p:ext>
            </p:extLst>
          </p:nvPr>
        </p:nvGraphicFramePr>
        <p:xfrm>
          <a:off x="633413" y="1917700"/>
          <a:ext cx="8524875" cy="3657600"/>
        </p:xfrm>
        <a:graphic>
          <a:graphicData uri="http://schemas.openxmlformats.org/presentationml/2006/ole">
            <mc:AlternateContent xmlns:mc="http://schemas.openxmlformats.org/markup-compatibility/2006">
              <mc:Choice xmlns:v="urn:schemas-microsoft-com:vml" Requires="v">
                <p:oleObj spid="_x0000_s52989" name="Лист" r:id="rId4" imgW="8324738" imgH="3571875" progId="Excel.Sheet.8">
                  <p:embed/>
                </p:oleObj>
              </mc:Choice>
              <mc:Fallback>
                <p:oleObj name="Лист" r:id="rId4" imgW="8324738" imgH="3571875" progId="Excel.Sheet.8">
                  <p:embed/>
                  <p:pic>
                    <p:nvPicPr>
                      <p:cNvPr id="0" name="Picture 182"/>
                      <p:cNvPicPr>
                        <a:picLocks noGrp="1" noChangeAspect="1" noChangeArrowheads="1"/>
                      </p:cNvPicPr>
                      <p:nvPr/>
                    </p:nvPicPr>
                    <p:blipFill>
                      <a:blip r:embed="rId5"/>
                      <a:srcRect/>
                      <a:stretch>
                        <a:fillRect/>
                      </a:stretch>
                    </p:blipFill>
                    <p:spPr bwMode="auto">
                      <a:xfrm>
                        <a:off x="633413" y="1917700"/>
                        <a:ext cx="8524875" cy="3657600"/>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40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611560" y="1484784"/>
            <a:ext cx="8070850" cy="58477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2370218626"/>
              </p:ext>
            </p:extLst>
          </p:nvPr>
        </p:nvGraphicFramePr>
        <p:xfrm>
          <a:off x="254000" y="2060575"/>
          <a:ext cx="8588375" cy="3462338"/>
        </p:xfrm>
        <a:graphic>
          <a:graphicData uri="http://schemas.openxmlformats.org/presentationml/2006/ole">
            <mc:AlternateContent xmlns:mc="http://schemas.openxmlformats.org/markup-compatibility/2006">
              <mc:Choice xmlns:v="urn:schemas-microsoft-com:vml" Requires="v">
                <p:oleObj spid="_x0000_s76520" name="Лист" r:id="rId5" imgW="8315325" imgH="3352688" progId="Excel.Sheet.8">
                  <p:embed/>
                </p:oleObj>
              </mc:Choice>
              <mc:Fallback>
                <p:oleObj name="Лист" r:id="rId5" imgW="8315325" imgH="3352688" progId="Excel.Sheet.8">
                  <p:embed/>
                  <p:pic>
                    <p:nvPicPr>
                      <p:cNvPr id="0" name="Picture 158"/>
                      <p:cNvPicPr>
                        <a:picLocks noGrp="1" noChangeAspect="1" noChangeArrowheads="1"/>
                      </p:cNvPicPr>
                      <p:nvPr/>
                    </p:nvPicPr>
                    <p:blipFill>
                      <a:blip r:embed="rId6"/>
                      <a:srcRect/>
                      <a:stretch>
                        <a:fillRect/>
                      </a:stretch>
                    </p:blipFill>
                    <p:spPr bwMode="auto">
                      <a:xfrm>
                        <a:off x="254000" y="2060575"/>
                        <a:ext cx="8588375" cy="34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41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78678200"/>
              </p:ext>
            </p:extLst>
          </p:nvPr>
        </p:nvGraphicFramePr>
        <p:xfrm>
          <a:off x="320936" y="206084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2022 факт</a:t>
                      </a:r>
                      <a:endParaRPr lang="ru-RU" dirty="0"/>
                    </a:p>
                  </a:txBody>
                  <a:tcPr/>
                </a:tc>
                <a:tc>
                  <a:txBody>
                    <a:bodyPr/>
                    <a:lstStyle/>
                    <a:p>
                      <a:pPr algn="ctr"/>
                      <a:r>
                        <a:rPr lang="ru-RU" dirty="0" smtClean="0"/>
                        <a:t>2023</a:t>
                      </a:r>
                    </a:p>
                    <a:p>
                      <a:pPr algn="ctr"/>
                      <a:r>
                        <a:rPr lang="ru-RU" dirty="0" smtClean="0"/>
                        <a:t>оценка</a:t>
                      </a:r>
                      <a:endParaRPr lang="ru-RU" dirty="0"/>
                    </a:p>
                  </a:txBody>
                  <a:tcPr/>
                </a:tc>
                <a:tc>
                  <a:txBody>
                    <a:bodyPr/>
                    <a:lstStyle/>
                    <a:p>
                      <a:pPr algn="ctr"/>
                      <a:r>
                        <a:rPr lang="ru-RU" dirty="0" smtClean="0"/>
                        <a:t>2024</a:t>
                      </a:r>
                    </a:p>
                    <a:p>
                      <a:pPr algn="ctr"/>
                      <a:r>
                        <a:rPr lang="ru-RU" dirty="0" smtClean="0"/>
                        <a:t>план</a:t>
                      </a:r>
                      <a:endParaRPr lang="ru-RU" dirty="0"/>
                    </a:p>
                  </a:txBody>
                  <a:tcPr/>
                </a:tc>
                <a:tc>
                  <a:txBody>
                    <a:bodyPr/>
                    <a:lstStyle/>
                    <a:p>
                      <a:pPr algn="ctr"/>
                      <a:r>
                        <a:rPr lang="ru-RU" dirty="0" smtClean="0"/>
                        <a:t>2025план</a:t>
                      </a:r>
                      <a:endParaRPr lang="ru-RU" dirty="0"/>
                    </a:p>
                  </a:txBody>
                  <a:tcPr/>
                </a:tc>
                <a:tc>
                  <a:txBody>
                    <a:bodyPr/>
                    <a:lstStyle/>
                    <a:p>
                      <a:pPr algn="ctr"/>
                      <a:r>
                        <a:rPr lang="ru-RU" dirty="0" smtClean="0"/>
                        <a:t>2026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30 849,8</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34 316,4</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36 485,5 </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39</a:t>
                      </a:r>
                      <a:r>
                        <a:rPr lang="ru-RU" sz="1600" b="1" i="0" u="none" strike="noStrike" baseline="0" dirty="0" smtClean="0">
                          <a:solidFill>
                            <a:srgbClr val="000000"/>
                          </a:solidFill>
                          <a:latin typeface="Times New Roman" pitchFamily="18" charset="0"/>
                          <a:cs typeface="Times New Roman" pitchFamily="18" charset="0"/>
                        </a:rPr>
                        <a:t> 066,9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42 065,9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10 826,4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a:t>
                      </a:r>
                      <a:r>
                        <a:rPr lang="ru-RU" sz="1600" b="1" i="0" u="none" strike="noStrike" baseline="0" dirty="0" smtClean="0">
                          <a:solidFill>
                            <a:schemeClr val="tx1"/>
                          </a:solidFill>
                          <a:latin typeface="Times New Roman" pitchFamily="18" charset="0"/>
                          <a:cs typeface="Times New Roman" pitchFamily="18" charset="0"/>
                        </a:rPr>
                        <a:t> 896,2</a:t>
                      </a:r>
                      <a:endParaRPr lang="ru-RU" sz="1600" b="1" i="0" u="none" strike="noStrike" dirty="0" smtClean="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10 947,3</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3 310,5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049,2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a:t>
                      </a:r>
                      <a:r>
                        <a:rPr lang="ru-RU" sz="1600" b="1" i="0" u="none" strike="noStrike" baseline="0" dirty="0" smtClean="0">
                          <a:solidFill>
                            <a:schemeClr val="tx1"/>
                          </a:solidFill>
                          <a:latin typeface="Times New Roman" pitchFamily="18" charset="0"/>
                          <a:cs typeface="Times New Roman" pitchFamily="18" charset="0"/>
                        </a:rPr>
                        <a:t> 554,7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3 747,3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3 946,0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281,1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1 418,0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1 160,3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 </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809,1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256,5 </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354,8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355,7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366,1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4019" y="1124400"/>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2022-2026</a:t>
            </a:r>
          </a:p>
          <a:p>
            <a:pPr lvl="0" indent="457200" algn="ctr">
              <a:tabLst>
                <a:tab pos="457200" algn="l"/>
              </a:tabLst>
            </a:pPr>
            <a:r>
              <a:rPr lang="ru-RU" sz="1600" b="1" i="1" dirty="0" smtClean="0">
                <a:solidFill>
                  <a:srgbClr val="C00000"/>
                </a:solidFill>
                <a:ea typeface="Times New Roman" pitchFamily="18" charset="0"/>
                <a:cs typeface="Times New Roman" pitchFamily="18" charset="0"/>
              </a:rPr>
              <a:t>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884995" y="155679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463319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a:xfrm>
            <a:off x="6804248" y="6237312"/>
            <a:ext cx="2133600" cy="457200"/>
          </a:xfrm>
        </p:spPr>
        <p:txBody>
          <a:bodyPr/>
          <a:lstStyle/>
          <a:p>
            <a:pPr>
              <a:defRPr/>
            </a:pPr>
            <a:fld id="{1D175259-E316-43B5-9896-D0C7ABAC3889}" type="slidenum">
              <a:rPr lang="en-US" altLang="ru-RU" smtClean="0">
                <a:latin typeface="Times New Roman" panose="02020603050405020304" pitchFamily="18" charset="0"/>
                <a:cs typeface="Times New Roman" panose="02020603050405020304" pitchFamily="18" charset="0"/>
              </a:rPr>
              <a:pPr>
                <a:defRPr/>
              </a:pPr>
              <a:t>43</a:t>
            </a:fld>
            <a:endParaRPr lang="en-US" altLang="ru-RU" dirty="0">
              <a:latin typeface="Times New Roman" panose="02020603050405020304" pitchFamily="18" charset="0"/>
              <a:cs typeface="Times New Roman" panose="02020603050405020304" pitchFamily="18" charset="0"/>
            </a:endParaRPr>
          </a:p>
        </p:txBody>
      </p:sp>
      <p:sp>
        <p:nvSpPr>
          <p:cNvPr id="7" name="Заголовок 4"/>
          <p:cNvSpPr txBox="1">
            <a:spLocks/>
          </p:cNvSpPr>
          <p:nvPr/>
        </p:nvSpPr>
        <p:spPr bwMode="auto">
          <a:xfrm>
            <a:off x="428596" y="908720"/>
            <a:ext cx="8424936" cy="2237948"/>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356992"/>
            <a:ext cx="8424936" cy="236713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-13,9%):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403648" y="1124744"/>
            <a:ext cx="7010400" cy="584775"/>
          </a:xfrm>
          <a:prstGeom prst="rect">
            <a:avLst/>
          </a:prstGeom>
          <a:noFill/>
          <a:ln w="9525">
            <a:noFill/>
            <a:miter lim="800000"/>
            <a:headEnd/>
            <a:tailEnd/>
          </a:ln>
        </p:spPr>
        <p:txBody>
          <a:bodyPr>
            <a:spAutoFit/>
          </a:bodyPr>
          <a:lstStyle/>
          <a:p>
            <a:pPr algn="ctr"/>
            <a:r>
              <a:rPr lang="ru-RU" altLang="ru-RU" sz="1600" b="1" dirty="0">
                <a:solidFill>
                  <a:srgbClr val="000066"/>
                </a:solidFill>
                <a:cs typeface="Times New Roman" pitchFamily="18" charset="0"/>
              </a:rPr>
              <a:t>на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4</a:t>
            </a:r>
            <a:r>
              <a:rPr lang="ru-RU" altLang="ru-RU" sz="1600" b="1" dirty="0" smtClean="0">
                <a:solidFill>
                  <a:srgbClr val="000066"/>
                </a:solidFill>
                <a:cs typeface="Times New Roman" pitchFamily="18" charset="0"/>
              </a:rPr>
              <a:t> год и </a:t>
            </a:r>
            <a:r>
              <a:rPr lang="ru-RU" altLang="ru-RU" sz="1600" b="1" dirty="0">
                <a:solidFill>
                  <a:srgbClr val="000066"/>
                </a:solidFill>
                <a:cs typeface="Times New Roman" pitchFamily="18" charset="0"/>
              </a:rPr>
              <a:t>на плановый период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5</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и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6</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годов</a:t>
            </a:r>
          </a:p>
          <a:p>
            <a:pPr algn="r"/>
            <a:r>
              <a:rPr lang="ru-RU" sz="1600" b="1" dirty="0" smtClean="0">
                <a:solidFill>
                  <a:schemeClr val="tx2"/>
                </a:solidFill>
              </a:rPr>
              <a:t> </a:t>
            </a:r>
            <a:r>
              <a:rPr lang="ru-RU"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44</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159063928"/>
              </p:ext>
            </p:extLst>
          </p:nvPr>
        </p:nvGraphicFramePr>
        <p:xfrm>
          <a:off x="539750" y="1709738"/>
          <a:ext cx="8470900" cy="4184650"/>
        </p:xfrm>
        <a:graphic>
          <a:graphicData uri="http://schemas.openxmlformats.org/presentationml/2006/ole">
            <mc:AlternateContent xmlns:mc="http://schemas.openxmlformats.org/markup-compatibility/2006">
              <mc:Choice xmlns:v="urn:schemas-microsoft-com:vml" Requires="v">
                <p:oleObj spid="_x0000_s55068" name="Лист" r:id="rId5" imgW="10429875" imgH="3057525" progId="Excel.Sheet.8">
                  <p:embed/>
                </p:oleObj>
              </mc:Choice>
              <mc:Fallback>
                <p:oleObj name="Лист" r:id="rId5" imgW="10429875" imgH="3057525" progId="Excel.Sheet.8">
                  <p:embed/>
                  <p:pic>
                    <p:nvPicPr>
                      <p:cNvPr id="0" name="Объект 4"/>
                      <p:cNvPicPr>
                        <a:picLocks noGrp="1" noChangeAspect="1" noChangeArrowheads="1"/>
                      </p:cNvPicPr>
                      <p:nvPr/>
                    </p:nvPicPr>
                    <p:blipFill>
                      <a:blip r:embed="rId6"/>
                      <a:srcRect/>
                      <a:stretch>
                        <a:fillRect/>
                      </a:stretch>
                    </p:blipFill>
                    <p:spPr bwMode="auto">
                      <a:xfrm>
                        <a:off x="539750" y="1709738"/>
                        <a:ext cx="8470900" cy="4184650"/>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2050232" y="6111525"/>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946943" y="6133892"/>
            <a:ext cx="504056" cy="307777"/>
          </a:xfrm>
          <a:prstGeom prst="rect">
            <a:avLst/>
          </a:prstGeom>
          <a:noFill/>
        </p:spPr>
        <p:txBody>
          <a:bodyPr wrap="square" rtlCol="0">
            <a:spAutoFit/>
          </a:bodyPr>
          <a:lstStyle/>
          <a:p>
            <a:r>
              <a:rPr lang="ru-RU" dirty="0" smtClean="0"/>
              <a:t>42,5</a:t>
            </a:r>
            <a:endParaRPr lang="ru-RU" dirty="0"/>
          </a:p>
        </p:txBody>
      </p:sp>
      <p:sp>
        <p:nvSpPr>
          <p:cNvPr id="9" name="TextBox 8"/>
          <p:cNvSpPr txBox="1"/>
          <p:nvPr/>
        </p:nvSpPr>
        <p:spPr>
          <a:xfrm>
            <a:off x="5750396" y="6112805"/>
            <a:ext cx="504056" cy="307777"/>
          </a:xfrm>
          <a:prstGeom prst="rect">
            <a:avLst/>
          </a:prstGeom>
          <a:noFill/>
        </p:spPr>
        <p:txBody>
          <a:bodyPr wrap="square" rtlCol="0">
            <a:spAutoFit/>
          </a:bodyPr>
          <a:lstStyle/>
          <a:p>
            <a:r>
              <a:rPr lang="ru-RU" dirty="0" smtClean="0"/>
              <a:t>34,1</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37,0</a:t>
            </a:r>
            <a:endParaRPr lang="ru-RU" dirty="0"/>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1043608" y="1196752"/>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2024 по 2026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2348792835"/>
              </p:ext>
            </p:extLst>
          </p:nvPr>
        </p:nvGraphicFramePr>
        <p:xfrm>
          <a:off x="319088" y="2122488"/>
          <a:ext cx="8574087" cy="3849687"/>
        </p:xfrm>
        <a:graphic>
          <a:graphicData uri="http://schemas.openxmlformats.org/presentationml/2006/ole">
            <mc:AlternateContent xmlns:mc="http://schemas.openxmlformats.org/markup-compatibility/2006">
              <mc:Choice xmlns:v="urn:schemas-microsoft-com:vml" Requires="v">
                <p:oleObj spid="_x0000_s56085" name="Лист" r:id="rId4" imgW="9334500" imgH="4191000" progId="Excel.Sheet.8">
                  <p:embed/>
                </p:oleObj>
              </mc:Choice>
              <mc:Fallback>
                <p:oleObj name="Лист" r:id="rId4" imgW="9334500" imgH="4191000" progId="Excel.Sheet.8">
                  <p:embed/>
                  <p:pic>
                    <p:nvPicPr>
                      <p:cNvPr id="0" name="Picture 190"/>
                      <p:cNvPicPr>
                        <a:picLocks noGrp="1" noChangeAspect="1" noChangeArrowheads="1"/>
                      </p:cNvPicPr>
                      <p:nvPr/>
                    </p:nvPicPr>
                    <p:blipFill>
                      <a:blip r:embed="rId5"/>
                      <a:srcRect/>
                      <a:stretch>
                        <a:fillRect/>
                      </a:stretch>
                    </p:blipFill>
                    <p:spPr bwMode="auto">
                      <a:xfrm>
                        <a:off x="319088" y="2122488"/>
                        <a:ext cx="8574087" cy="3849687"/>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45</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755576" y="1268760"/>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2489664456"/>
              </p:ext>
            </p:extLst>
          </p:nvPr>
        </p:nvGraphicFramePr>
        <p:xfrm>
          <a:off x="620713" y="2363788"/>
          <a:ext cx="8269287" cy="3082925"/>
        </p:xfrm>
        <a:graphic>
          <a:graphicData uri="http://schemas.openxmlformats.org/presentationml/2006/ole">
            <mc:AlternateContent xmlns:mc="http://schemas.openxmlformats.org/markup-compatibility/2006">
              <mc:Choice xmlns:v="urn:schemas-microsoft-com:vml" Requires="v">
                <p:oleObj spid="_x0000_s65280" name="Лист" r:id="rId4" imgW="8763000" imgH="3267075" progId="Excel.Sheet.8">
                  <p:embed/>
                </p:oleObj>
              </mc:Choice>
              <mc:Fallback>
                <p:oleObj name="Лист" r:id="rId4" imgW="8763000" imgH="3267075" progId="Excel.Sheet.8">
                  <p:embed/>
                  <p:pic>
                    <p:nvPicPr>
                      <p:cNvPr id="0" name="Picture 172"/>
                      <p:cNvPicPr>
                        <a:picLocks noGrp="1" noChangeAspect="1" noChangeArrowheads="1"/>
                      </p:cNvPicPr>
                      <p:nvPr/>
                    </p:nvPicPr>
                    <p:blipFill>
                      <a:blip r:embed="rId5"/>
                      <a:srcRect/>
                      <a:stretch>
                        <a:fillRect/>
                      </a:stretch>
                    </p:blipFill>
                    <p:spPr bwMode="auto">
                      <a:xfrm>
                        <a:off x="620713" y="2363788"/>
                        <a:ext cx="8269287" cy="3082925"/>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46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742095" y="137676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расходов бюджета на 2024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149516824"/>
              </p:ext>
            </p:extLst>
          </p:nvPr>
        </p:nvGraphicFramePr>
        <p:xfrm>
          <a:off x="469900" y="2397125"/>
          <a:ext cx="8404225" cy="3960813"/>
        </p:xfrm>
        <a:graphic>
          <a:graphicData uri="http://schemas.openxmlformats.org/presentationml/2006/ole">
            <mc:AlternateContent xmlns:mc="http://schemas.openxmlformats.org/markup-compatibility/2006">
              <mc:Choice xmlns:v="urn:schemas-microsoft-com:vml" Requires="v">
                <p:oleObj spid="_x0000_s77640" name="Лист" r:id="rId4" imgW="7781925" imgH="3667125" progId="Excel.Sheet.8">
                  <p:embed/>
                </p:oleObj>
              </mc:Choice>
              <mc:Fallback>
                <p:oleObj name="Лист" r:id="rId4" imgW="7781925" imgH="3667125" progId="Excel.Sheet.8">
                  <p:embed/>
                  <p:pic>
                    <p:nvPicPr>
                      <p:cNvPr id="0" name="Picture 227"/>
                      <p:cNvPicPr>
                        <a:picLocks noGrp="1" noChangeAspect="1" noChangeArrowheads="1"/>
                      </p:cNvPicPr>
                      <p:nvPr/>
                    </p:nvPicPr>
                    <p:blipFill>
                      <a:blip r:embed="rId5"/>
                      <a:srcRect/>
                      <a:stretch>
                        <a:fillRect/>
                      </a:stretch>
                    </p:blipFill>
                    <p:spPr bwMode="auto">
                      <a:xfrm>
                        <a:off x="469900" y="2397125"/>
                        <a:ext cx="8404225" cy="3960813"/>
                      </a:xfrm>
                      <a:prstGeom prst="rect">
                        <a:avLst/>
                      </a:prstGeom>
                      <a:noFill/>
                      <a:ln>
                        <a:noFill/>
                      </a:ln>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7804" y="132718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4273662146"/>
              </p:ext>
            </p:extLst>
          </p:nvPr>
        </p:nvGraphicFramePr>
        <p:xfrm>
          <a:off x="254000" y="2406449"/>
          <a:ext cx="8713787" cy="3976687"/>
        </p:xfrm>
        <a:graphic>
          <a:graphicData uri="http://schemas.openxmlformats.org/presentationml/2006/ole">
            <mc:AlternateContent xmlns:mc="http://schemas.openxmlformats.org/markup-compatibility/2006">
              <mc:Choice xmlns:v="urn:schemas-microsoft-com:vml" Requires="v">
                <p:oleObj spid="_x0000_s140960" name="Лист" r:id="rId4" imgW="7743825" imgH="3533775" progId="Excel.Sheet.8">
                  <p:embed/>
                </p:oleObj>
              </mc:Choice>
              <mc:Fallback>
                <p:oleObj name="Лист" r:id="rId4" imgW="7743825" imgH="3533775" progId="Excel.Sheet.8">
                  <p:embed/>
                  <p:pic>
                    <p:nvPicPr>
                      <p:cNvPr id="0" name="Object 60"/>
                      <p:cNvPicPr>
                        <a:picLocks noGrp="1" noChangeAspect="1" noChangeArrowheads="1"/>
                      </p:cNvPicPr>
                      <p:nvPr/>
                    </p:nvPicPr>
                    <p:blipFill>
                      <a:blip r:embed="rId5"/>
                      <a:srcRect/>
                      <a:stretch>
                        <a:fillRect/>
                      </a:stretch>
                    </p:blipFill>
                    <p:spPr bwMode="auto">
                      <a:xfrm>
                        <a:off x="254000" y="2406449"/>
                        <a:ext cx="8713787" cy="3976687"/>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26152" y="112474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2026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154956350"/>
              </p:ext>
            </p:extLst>
          </p:nvPr>
        </p:nvGraphicFramePr>
        <p:xfrm>
          <a:off x="269875" y="1844675"/>
          <a:ext cx="8707438" cy="4465638"/>
        </p:xfrm>
        <a:graphic>
          <a:graphicData uri="http://schemas.openxmlformats.org/presentationml/2006/ole">
            <mc:AlternateContent xmlns:mc="http://schemas.openxmlformats.org/markup-compatibility/2006">
              <mc:Choice xmlns:v="urn:schemas-microsoft-com:vml" Requires="v">
                <p:oleObj spid="_x0000_s141978" name="Лист" r:id="rId4" imgW="7772400" imgH="3724275" progId="Excel.Sheet.8">
                  <p:embed/>
                </p:oleObj>
              </mc:Choice>
              <mc:Fallback>
                <p:oleObj name="Лист" r:id="rId4" imgW="7772400" imgH="3724275" progId="Excel.Sheet.8">
                  <p:embed/>
                  <p:pic>
                    <p:nvPicPr>
                      <p:cNvPr id="0" name="Object 60"/>
                      <p:cNvPicPr>
                        <a:picLocks noGrp="1" noChangeAspect="1" noChangeArrowheads="1"/>
                      </p:cNvPicPr>
                      <p:nvPr/>
                    </p:nvPicPr>
                    <p:blipFill>
                      <a:blip r:embed="rId5"/>
                      <a:srcRect/>
                      <a:stretch>
                        <a:fillRect/>
                      </a:stretch>
                    </p:blipFill>
                    <p:spPr bwMode="auto">
                      <a:xfrm>
                        <a:off x="269875" y="1844675"/>
                        <a:ext cx="8707438" cy="4465638"/>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err="1">
                <a:solidFill>
                  <a:srgbClr val="000066"/>
                </a:solidFill>
                <a:latin typeface="Bad Script" panose="02000000000000000000" pitchFamily="2" charset="0"/>
              </a:rPr>
              <a:t>Муниципально</a:t>
            </a:r>
            <a:r>
              <a:rPr lang="ru-RU" sz="1600" b="1" dirty="0">
                <a:solidFill>
                  <a:srgbClr val="000066"/>
                </a:solidFill>
                <a:latin typeface="Bad Script" panose="02000000000000000000" pitchFamily="2" charset="0"/>
              </a:rPr>
              <a:t>-территориальное </a:t>
            </a:r>
            <a:r>
              <a:rPr lang="ru-RU" sz="1600" b="1" dirty="0" smtClean="0">
                <a:solidFill>
                  <a:srgbClr val="000066"/>
                </a:solidFill>
                <a:latin typeface="Bad Script" panose="02000000000000000000" pitchFamily="2" charset="0"/>
              </a:rPr>
              <a:t>устройство Демидовского района</a:t>
            </a:r>
            <a:endParaRPr lang="ru-RU" sz="1600" b="1" dirty="0">
              <a:solidFill>
                <a:srgbClr val="000066"/>
              </a:solidFill>
              <a:latin typeface="Bad Script" panose="02000000000000000000" pitchFamily="2" charset="0"/>
            </a:endParaRPr>
          </a:p>
        </p:txBody>
      </p:sp>
      <p:pic>
        <p:nvPicPr>
          <p:cNvPr id="172034" name="Picture 2" descr="Демидовский район на кар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4" y="2099288"/>
            <a:ext cx="4536504" cy="4491139"/>
          </a:xfrm>
          <a:prstGeom prst="rect">
            <a:avLst/>
          </a:prstGeom>
          <a:noFill/>
          <a:extLst>
            <a:ext uri="{909E8E84-426E-40DD-AFC4-6F175D3DCCD1}">
              <a14:hiddenFill xmlns:a14="http://schemas.microsoft.com/office/drawing/2010/main">
                <a:solidFill>
                  <a:srgbClr val="FFFFFF"/>
                </a:solidFill>
              </a14:hiddenFill>
            </a:ext>
          </a:extLst>
        </p:spPr>
      </p:pic>
      <p:pic>
        <p:nvPicPr>
          <p:cNvPr id="172042"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50" y="2973893"/>
            <a:ext cx="337129" cy="576966"/>
          </a:xfrm>
          <a:prstGeom prst="rect">
            <a:avLst/>
          </a:prstGeom>
          <a:noFill/>
          <a:extLst>
            <a:ext uri="{909E8E84-426E-40DD-AFC4-6F175D3DCCD1}">
              <a14:hiddenFill xmlns:a14="http://schemas.microsoft.com/office/drawing/2010/main">
                <a:solidFill>
                  <a:srgbClr val="FFFFFF"/>
                </a:solidFill>
              </a14:hiddenFill>
            </a:ext>
          </a:extLst>
        </p:spPr>
      </p:pic>
      <p:pic>
        <p:nvPicPr>
          <p:cNvPr id="1720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818" y="3941101"/>
            <a:ext cx="383296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818" y="4367341"/>
            <a:ext cx="477558" cy="81729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1188622"/>
            <a:ext cx="1456190" cy="923330"/>
          </a:xfrm>
          <a:prstGeom prst="rect">
            <a:avLst/>
          </a:prstGeom>
        </p:spPr>
        <p:txBody>
          <a:bodyPr wrap="square">
            <a:spAutoFit/>
          </a:bodyPr>
          <a:lstStyle/>
          <a:p>
            <a:pPr algn="ctr"/>
            <a:r>
              <a:rPr lang="en-US" sz="3600" dirty="0" smtClean="0">
                <a:solidFill>
                  <a:srgbClr val="000066"/>
                </a:solidFill>
              </a:rPr>
              <a:t>S</a:t>
            </a:r>
            <a:r>
              <a:rPr lang="en-US" sz="1800" dirty="0" smtClean="0"/>
              <a:t> </a:t>
            </a:r>
          </a:p>
          <a:p>
            <a:pPr algn="ctr"/>
            <a:r>
              <a:rPr lang="ru-RU" sz="1800" b="1" dirty="0" smtClean="0">
                <a:solidFill>
                  <a:srgbClr val="000066"/>
                </a:solidFill>
              </a:rPr>
              <a:t>2512,16</a:t>
            </a:r>
            <a:r>
              <a:rPr lang="ru-RU" sz="1800" b="1" dirty="0">
                <a:solidFill>
                  <a:srgbClr val="000066"/>
                </a:solidFill>
              </a:rPr>
              <a:t> км²</a:t>
            </a:r>
          </a:p>
        </p:txBody>
      </p:sp>
      <p:graphicFrame>
        <p:nvGraphicFramePr>
          <p:cNvPr id="8" name="Таблица 7"/>
          <p:cNvGraphicFramePr>
            <a:graphicFrameLocks noGrp="1"/>
          </p:cNvGraphicFramePr>
          <p:nvPr>
            <p:extLst>
              <p:ext uri="{D42A27DB-BD31-4B8C-83A1-F6EECF244321}">
                <p14:modId xmlns:p14="http://schemas.microsoft.com/office/powerpoint/2010/main" val="3239338187"/>
              </p:ext>
            </p:extLst>
          </p:nvPr>
        </p:nvGraphicFramePr>
        <p:xfrm>
          <a:off x="4625425" y="1340769"/>
          <a:ext cx="4195047" cy="2605785"/>
        </p:xfrm>
        <a:graphic>
          <a:graphicData uri="http://schemas.openxmlformats.org/drawingml/2006/table">
            <a:tbl>
              <a:tblPr/>
              <a:tblGrid>
                <a:gridCol w="351310"/>
                <a:gridCol w="1899521"/>
                <a:gridCol w="792088"/>
                <a:gridCol w="614030"/>
                <a:gridCol w="538098"/>
              </a:tblGrid>
              <a:tr h="648071">
                <a:tc>
                  <a:txBody>
                    <a:bodyPr/>
                    <a:lstStyle/>
                    <a:p>
                      <a:r>
                        <a:rPr lang="ru-RU" sz="900" dirty="0">
                          <a:effectLst/>
                        </a:rPr>
                        <a:t>№</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Муниципальное</a:t>
                      </a:r>
                      <a:br>
                        <a:rPr lang="ru-RU" sz="900" dirty="0">
                          <a:effectLst/>
                        </a:rPr>
                      </a:br>
                      <a:r>
                        <a:rPr lang="ru-RU" sz="900" dirty="0">
                          <a:effectLst/>
                        </a:rPr>
                        <a:t>образование</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Административный</a:t>
                      </a:r>
                      <a:br>
                        <a:rPr lang="ru-RU" sz="900" dirty="0">
                          <a:effectLst/>
                        </a:rPr>
                      </a:br>
                      <a:r>
                        <a:rPr lang="ru-RU" sz="900" dirty="0">
                          <a:effectLst/>
                        </a:rPr>
                        <a:t>центр</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smtClean="0">
                          <a:effectLst/>
                        </a:rPr>
                        <a:t>Кол-во</a:t>
                      </a:r>
                      <a:r>
                        <a:rPr lang="ru-RU" sz="900" dirty="0">
                          <a:effectLst/>
                        </a:rPr>
                        <a:t/>
                      </a:r>
                      <a:br>
                        <a:rPr lang="ru-RU" sz="900" dirty="0">
                          <a:effectLst/>
                        </a:rPr>
                      </a:br>
                      <a:r>
                        <a:rPr lang="ru-RU" sz="900" dirty="0">
                          <a:effectLst/>
                        </a:rPr>
                        <a:t>населённых</a:t>
                      </a:r>
                      <a:br>
                        <a:rPr lang="ru-RU" sz="900" dirty="0">
                          <a:effectLst/>
                        </a:rPr>
                      </a:br>
                      <a:r>
                        <a:rPr lang="ru-RU" sz="900" dirty="0">
                          <a:effectLst/>
                        </a:rPr>
                        <a:t>пунктов</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Население</a:t>
                      </a:r>
                      <a:br>
                        <a:rPr lang="ru-RU" sz="900" dirty="0">
                          <a:effectLst/>
                        </a:rPr>
                      </a:br>
                      <a:r>
                        <a:rPr lang="ru-RU" sz="900" dirty="0">
                          <a:effectLst/>
                        </a:rPr>
                        <a:t>(чел.)</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r>
              <a:tr h="157514">
                <a:tc>
                  <a:txBody>
                    <a:bodyPr/>
                    <a:lstStyle/>
                    <a:p>
                      <a:pPr algn="ctr"/>
                      <a:r>
                        <a:rPr lang="ru-RU" sz="90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5" tooltip="Демидовское городское поселение"/>
                        </a:rPr>
                        <a:t>Демидовское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a:effectLst/>
                        </a:rPr>
                        <a:t>город </a:t>
                      </a:r>
                      <a:r>
                        <a:rPr lang="ru-RU" sz="900" u="none" strike="noStrike" dirty="0">
                          <a:solidFill>
                            <a:srgbClr val="0645AD"/>
                          </a:solidFill>
                          <a:effectLst/>
                          <a:hlinkClick r:id="rId6" tooltip="Демидов (город)"/>
                        </a:rPr>
                        <a:t>Демидов</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271080">
                <a:tc>
                  <a:txBody>
                    <a:bodyPr/>
                    <a:lstStyle/>
                    <a:p>
                      <a:pPr algn="ctr"/>
                      <a:r>
                        <a:rPr lang="ru-RU" sz="900">
                          <a:effectLst/>
                        </a:rPr>
                        <a:t>2</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7" tooltip="Пржевальское городское поселение"/>
                        </a:rPr>
                        <a:t>Пржевальское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err="1">
                          <a:effectLst/>
                        </a:rPr>
                        <a:t>пгт</a:t>
                      </a:r>
                      <a:r>
                        <a:rPr lang="ru-RU" sz="900" dirty="0">
                          <a:effectLst/>
                        </a:rPr>
                        <a:t> </a:t>
                      </a:r>
                      <a:r>
                        <a:rPr lang="ru-RU" sz="900" u="none" strike="noStrike" dirty="0">
                          <a:solidFill>
                            <a:srgbClr val="0645AD"/>
                          </a:solidFill>
                          <a:effectLst/>
                          <a:hlinkClick r:id="rId8" tooltip="Пржевальское"/>
                        </a:rPr>
                        <a:t>Пржевальское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dirty="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168622">
                <a:tc>
                  <a:txBody>
                    <a:bodyPr/>
                    <a:lstStyle/>
                    <a:p>
                      <a:pPr algn="ctr"/>
                      <a:r>
                        <a:rPr lang="ru-RU" sz="900">
                          <a:effectLst/>
                        </a:rPr>
                        <a:t>3</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9" tooltip="Борковское сельское поселение (Смоленская область)"/>
                        </a:rPr>
                        <a:t>Борковское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err="1">
                          <a:solidFill>
                            <a:srgbClr val="0645AD"/>
                          </a:solidFill>
                          <a:effectLst/>
                          <a:hlinkClick r:id="rId10" tooltip="Жеруны"/>
                        </a:rPr>
                        <a:t>Жеруны</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28</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54196">
                <a:tc>
                  <a:txBody>
                    <a:bodyPr/>
                    <a:lstStyle/>
                    <a:p>
                      <a:pPr algn="ctr"/>
                      <a:r>
                        <a:rPr lang="ru-RU" sz="900">
                          <a:effectLst/>
                        </a:rPr>
                        <a:t>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1" tooltip="Заборьевское сельское поселение (Смоленская область)"/>
                        </a:rPr>
                        <a:t>Заборьевское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a:solidFill>
                            <a:srgbClr val="0645AD"/>
                          </a:solidFill>
                          <a:effectLst/>
                          <a:hlinkClick r:id="rId12" tooltip="Заборье (Демидовский район)"/>
                        </a:rPr>
                        <a:t>Заборье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81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216024">
                <a:tc>
                  <a:txBody>
                    <a:bodyPr/>
                    <a:lstStyle/>
                    <a:p>
                      <a:pPr algn="ct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3" tooltip="Слободское сельское поселение (Демидовский район)"/>
                        </a:rPr>
                        <a:t>Слободское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4" tooltip="Старый Двор (Смоленская область)"/>
                        </a:rPr>
                        <a:t>Старый Двор</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29590">
                <a:tc>
                  <a:txBody>
                    <a:bodyPr/>
                    <a:lstStyle/>
                    <a:p>
                      <a:pPr algn="ctr"/>
                      <a:r>
                        <a:rPr lang="ru-RU" sz="900">
                          <a:effectLst/>
                        </a:rPr>
                        <a:t>6</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5" tooltip="Титовщинское сельское поселение"/>
                        </a:rPr>
                        <a:t>Титовщинское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6" tooltip="Титовщина (Смоленская область)"/>
                        </a:rPr>
                        <a:t>Титовщина</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94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bl>
          </a:graphicData>
        </a:graphic>
      </p:graphicFrame>
      <p:sp>
        <p:nvSpPr>
          <p:cNvPr id="10" name="Rectangle 14"/>
          <p:cNvSpPr>
            <a:spLocks noChangeArrowheads="1"/>
          </p:cNvSpPr>
          <p:nvPr/>
        </p:nvSpPr>
        <p:spPr bwMode="auto">
          <a:xfrm>
            <a:off x="1331640" y="765230"/>
            <a:ext cx="6785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муниципальный район входят 6 </a:t>
            </a:r>
            <a:r>
              <a:rPr kumimoji="0" lang="ru-RU" altLang="ru-RU" b="0" i="0" u="none" strike="noStrike" cap="none" normalizeH="0" baseline="0" dirty="0" smtClean="0">
                <a:ln>
                  <a:noFill/>
                </a:ln>
                <a:solidFill>
                  <a:srgbClr val="0645AD"/>
                </a:solidFill>
                <a:effectLst/>
                <a:latin typeface="Arial" charset="0"/>
                <a:cs typeface="Arial" charset="0"/>
                <a:hlinkClick r:id="rId17" tooltip="Муниципальное образование"/>
              </a:rPr>
              <a:t>муниципальных образований</a:t>
            </a:r>
            <a:r>
              <a:rPr kumimoji="0" lang="ru-RU" altLang="ru-RU" b="0" i="0" u="none" strike="noStrike" cap="none" normalizeH="0" baseline="0" dirty="0" smtClean="0">
                <a:ln>
                  <a:noFill/>
                </a:ln>
                <a:solidFill>
                  <a:schemeClr val="tx1"/>
                </a:solidFill>
                <a:effectLst/>
                <a:latin typeface="Arial" charset="0"/>
                <a:cs typeface="Arial"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том числе  2 </a:t>
            </a:r>
            <a:r>
              <a:rPr kumimoji="0" lang="ru-RU" altLang="ru-RU" b="0" i="0" u="none" strike="noStrike" cap="none" normalizeH="0" baseline="0" dirty="0" smtClean="0">
                <a:ln>
                  <a:noFill/>
                </a:ln>
                <a:solidFill>
                  <a:srgbClr val="0645AD"/>
                </a:solidFill>
                <a:effectLst/>
                <a:latin typeface="Arial" charset="0"/>
                <a:cs typeface="Arial" charset="0"/>
                <a:hlinkClick r:id="rId18" tooltip="Городское поселение"/>
              </a:rPr>
              <a:t>городских поселения</a:t>
            </a:r>
            <a:r>
              <a:rPr kumimoji="0" lang="ru-RU" altLang="ru-RU" b="0" i="0" u="none" strike="noStrike" cap="none" normalizeH="0" baseline="0" dirty="0" smtClean="0">
                <a:ln>
                  <a:noFill/>
                </a:ln>
                <a:solidFill>
                  <a:schemeClr val="tx1"/>
                </a:solidFill>
                <a:effectLst/>
                <a:latin typeface="Arial" charset="0"/>
                <a:cs typeface="Arial" charset="0"/>
              </a:rPr>
              <a:t> и 4 </a:t>
            </a:r>
            <a:r>
              <a:rPr kumimoji="0" lang="ru-RU" altLang="ru-RU" b="0" i="0" u="none" strike="noStrike" cap="none" normalizeH="0" baseline="0" dirty="0" smtClean="0">
                <a:ln>
                  <a:noFill/>
                </a:ln>
                <a:solidFill>
                  <a:srgbClr val="0645AD"/>
                </a:solidFill>
                <a:effectLst/>
                <a:latin typeface="Arial" charset="0"/>
                <a:cs typeface="Arial" charset="0"/>
                <a:hlinkClick r:id="rId19" tooltip="Сельское поселение"/>
              </a:rPr>
              <a:t>сельских поселений</a:t>
            </a:r>
            <a:r>
              <a:rPr kumimoji="0" lang="ru-RU" altLang="ru-RU" b="0" i="0" u="none" strike="noStrike" cap="none" normalizeH="0" baseline="0" dirty="0" smtClean="0">
                <a:ln>
                  <a:noFill/>
                </a:ln>
                <a:solidFill>
                  <a:schemeClr val="tx1"/>
                </a:solidFill>
                <a:effectLst/>
                <a:latin typeface="Arial" charset="0"/>
                <a:cs typeface="Arial" charset="0"/>
              </a:rPr>
              <a:t>:</a:t>
            </a:r>
          </a:p>
        </p:txBody>
      </p:sp>
    </p:spTree>
    <p:extLst>
      <p:ext uri="{BB962C8B-B14F-4D97-AF65-F5344CB8AC3E}">
        <p14:creationId xmlns:p14="http://schemas.microsoft.com/office/powerpoint/2010/main" val="2162953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511618" y="1260435"/>
            <a:ext cx="8280400" cy="369332"/>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с 2024 по 2026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idx="4294967295"/>
            <p:extLst>
              <p:ext uri="{D42A27DB-BD31-4B8C-83A1-F6EECF244321}">
                <p14:modId xmlns:p14="http://schemas.microsoft.com/office/powerpoint/2010/main" val="1615498368"/>
              </p:ext>
            </p:extLst>
          </p:nvPr>
        </p:nvGraphicFramePr>
        <p:xfrm>
          <a:off x="347899" y="1772816"/>
          <a:ext cx="8577057" cy="4392487"/>
        </p:xfrm>
        <a:graphic>
          <a:graphicData uri="http://schemas.openxmlformats.org/presentationml/2006/ole">
            <mc:AlternateContent xmlns:mc="http://schemas.openxmlformats.org/markup-compatibility/2006">
              <mc:Choice xmlns:v="urn:schemas-microsoft-com:vml" Requires="v">
                <p:oleObj spid="_x0000_s123672" name="Лист" r:id="rId4" imgW="9001125" imgH="4610100" progId="Excel.Sheet.8">
                  <p:embed/>
                </p:oleObj>
              </mc:Choice>
              <mc:Fallback>
                <p:oleObj name="Лист" r:id="rId4" imgW="9001125" imgH="4610100" progId="Excel.Sheet.8">
                  <p:embed/>
                  <p:pic>
                    <p:nvPicPr>
                      <p:cNvPr id="0" name="Picture 189"/>
                      <p:cNvPicPr>
                        <a:picLocks noGrp="1" noChangeAspect="1" noChangeArrowheads="1"/>
                      </p:cNvPicPr>
                      <p:nvPr/>
                    </p:nvPicPr>
                    <p:blipFill>
                      <a:blip r:embed="rId5"/>
                      <a:srcRect/>
                      <a:stretch>
                        <a:fillRect/>
                      </a:stretch>
                    </p:blipFill>
                    <p:spPr bwMode="auto">
                      <a:xfrm>
                        <a:off x="347899" y="1772816"/>
                        <a:ext cx="8577057" cy="4392487"/>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50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83671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08177" y="1169243"/>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-202</a:t>
            </a:r>
            <a:r>
              <a:rPr lang="en-US" sz="2400" i="1" dirty="0" smtClean="0">
                <a:solidFill>
                  <a:schemeClr val="accent5">
                    <a:lumMod val="50000"/>
                  </a:schemeClr>
                </a:solidFill>
              </a:rPr>
              <a:t>6</a:t>
            </a:r>
            <a:r>
              <a:rPr lang="ru-RU" sz="2400" i="1" dirty="0" smtClean="0">
                <a:solidFill>
                  <a:schemeClr val="accent5">
                    <a:lumMod val="50000"/>
                  </a:schemeClr>
                </a:solidFill>
              </a:rPr>
              <a:t> года – 12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19 </a:t>
            </a:r>
            <a:r>
              <a:rPr lang="ru-RU" sz="2000" b="1" dirty="0" smtClean="0">
                <a:solidFill>
                  <a:srgbClr val="C00000"/>
                </a:solidFill>
                <a:latin typeface="Times New Roman" pitchFamily="18" charset="0"/>
                <a:cs typeface="Times New Roman" pitchFamily="18" charset="0"/>
              </a:rPr>
              <a:t>105,2</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4</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a:t>
            </a:r>
            <a:r>
              <a:rPr lang="ru-RU" sz="2000" b="1" dirty="0" smtClean="0">
                <a:solidFill>
                  <a:srgbClr val="C00000"/>
                </a:solidFill>
                <a:latin typeface="Times New Roman" pitchFamily="18" charset="0"/>
                <a:cs typeface="Times New Roman" pitchFamily="18" charset="0"/>
              </a:rPr>
              <a:t>3 897,1</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 </a:t>
            </a:r>
            <a:r>
              <a:rPr lang="en-US" sz="2000" b="1" dirty="0" smtClean="0">
                <a:solidFill>
                  <a:srgbClr val="C00000"/>
                </a:solidFill>
                <a:latin typeface="Times New Roman" pitchFamily="18" charset="0"/>
                <a:cs typeface="Times New Roman" pitchFamily="18" charset="0"/>
              </a:rPr>
              <a:t>208,1</a:t>
            </a:r>
            <a:endParaRPr lang="ru-RU" sz="2000" b="1" dirty="0" smtClean="0">
              <a:solidFill>
                <a:srgbClr val="C00000"/>
              </a:solidFill>
              <a:latin typeface="Times New Roman" pitchFamily="18" charset="0"/>
              <a:cs typeface="Times New Roman" pitchFamily="18" charset="0"/>
            </a:endParaRP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5</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6</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082,0</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088,9</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dirty="0" smtClean="0">
                <a:solidFill>
                  <a:srgbClr val="C00000"/>
                </a:solidFill>
                <a:latin typeface="Times New Roman" pitchFamily="18" charset="0"/>
                <a:cs typeface="Times New Roman" pitchFamily="18" charset="0"/>
              </a:rPr>
              <a:t>772,0</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dirty="0" smtClean="0">
                <a:solidFill>
                  <a:srgbClr val="C00000"/>
                </a:solidFill>
                <a:latin typeface="Times New Roman" pitchFamily="18" charset="0"/>
                <a:cs typeface="Times New Roman" pitchFamily="18" charset="0"/>
              </a:rPr>
              <a:t>778,9</a:t>
            </a: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6" name="TextBox 3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7" name="Text Box 3"/>
          <p:cNvSpPr txBox="1">
            <a:spLocks noChangeArrowheads="1"/>
          </p:cNvSpPr>
          <p:nvPr/>
        </p:nvSpPr>
        <p:spPr bwMode="auto">
          <a:xfrm>
            <a:off x="857697" y="393418"/>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120905374"/>
              </p:ext>
            </p:extLst>
          </p:nvPr>
        </p:nvGraphicFramePr>
        <p:xfrm>
          <a:off x="218623" y="980728"/>
          <a:ext cx="8678201" cy="5814738"/>
        </p:xfrm>
        <a:graphic>
          <a:graphicData uri="http://schemas.openxmlformats.org/drawingml/2006/table">
            <a:tbl>
              <a:tblPr firstRow="1" bandRow="1">
                <a:tableStyleId>{5C22544A-7EE6-4342-B048-85BDC9FD1C3A}</a:tableStyleId>
              </a:tblPr>
              <a:tblGrid>
                <a:gridCol w="5820679"/>
                <a:gridCol w="1000132"/>
                <a:gridCol w="1000132"/>
                <a:gridCol w="857258"/>
              </a:tblGrid>
              <a:tr h="250702">
                <a:tc>
                  <a:txBody>
                    <a:bodyPr/>
                    <a:lstStyle/>
                    <a:p>
                      <a:endParaRPr lang="ru-RU" sz="1100" dirty="0"/>
                    </a:p>
                  </a:txBody>
                  <a:tcPr>
                    <a:noFill/>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c>
                  <a:txBody>
                    <a:bodyPr/>
                    <a:lstStyle/>
                    <a:p>
                      <a:pPr algn="ctr"/>
                      <a:r>
                        <a:rPr lang="ru-RU" sz="1400" dirty="0" smtClean="0"/>
                        <a:t>202</a:t>
                      </a:r>
                      <a:r>
                        <a:rPr lang="en-US" sz="1400" dirty="0" smtClean="0"/>
                        <a:t>6</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917,9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792,8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7 </a:t>
                      </a:r>
                      <a:r>
                        <a:rPr lang="ru-RU" sz="1200" b="1" i="0" u="none" strike="noStrike"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smtClean="0">
                          <a:solidFill>
                            <a:srgbClr val="000000"/>
                          </a:solidFill>
                          <a:latin typeface="Times New Roman" pitchFamily="18" charset="0"/>
                          <a:cs typeface="Times New Roman" pitchFamily="18" charset="0"/>
                        </a:rPr>
                        <a:t>1 566,1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a:t>
                      </a:r>
                      <a:r>
                        <a:rPr lang="ru-RU" sz="1200" b="1" i="0" u="none" strike="noStrike" dirty="0" smtClean="0">
                          <a:solidFill>
                            <a:srgbClr val="000000"/>
                          </a:solidFill>
                          <a:latin typeface="Times New Roman" pitchFamily="18" charset="0"/>
                          <a:cs typeface="Times New Roman" pitchFamily="18" charset="0"/>
                        </a:rPr>
                        <a:t>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a:t>
                      </a:r>
                      <a:r>
                        <a:rPr lang="ru-RU" sz="1200" b="1" i="0" u="none" strike="noStrike" dirty="0" smtClean="0">
                          <a:solidFill>
                            <a:srgbClr val="000000"/>
                          </a:solidFill>
                          <a:latin typeface="Times New Roman" pitchFamily="18" charset="0"/>
                          <a:cs typeface="Times New Roman" pitchFamily="18" charset="0"/>
                        </a:rPr>
                        <a:t>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a:t>
                      </a:r>
                      <a:r>
                        <a:rPr lang="ru-RU" sz="1200" b="1" i="0" u="none" strike="noStrike" dirty="0" smtClean="0">
                          <a:solidFill>
                            <a:srgbClr val="000000"/>
                          </a:solidFill>
                          <a:latin typeface="Times New Roman" pitchFamily="18" charset="0"/>
                          <a:cs typeface="Times New Roman" pitchFamily="18" charset="0"/>
                        </a:rPr>
                        <a:t>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4 826,1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Выплаты</a:t>
                      </a:r>
                      <a:r>
                        <a:rPr lang="ru-RU" sz="1200" b="0" i="0" u="none" strike="noStrike" baseline="0" dirty="0" smtClean="0">
                          <a:solidFill>
                            <a:srgbClr val="000000"/>
                          </a:solidFill>
                          <a:latin typeface="Times New Roman" pitchFamily="18" charset="0"/>
                          <a:cs typeface="Times New Roman" pitchFamily="18" charset="0"/>
                        </a:rPr>
                        <a:t> уволенным работникам</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Ежемесячная денежная выплата, назначаемая студентам обучающимся по очной форме обучения и заключившим договор о целевом обучении с органом местного самоуправления</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a:t>
                      </a:r>
                      <a:r>
                        <a:rPr lang="ru-RU" sz="1200" b="1" i="0" u="none" strike="noStrike" dirty="0" smtClean="0">
                          <a:solidFill>
                            <a:srgbClr val="000000"/>
                          </a:solidFill>
                          <a:latin typeface="Times New Roman" pitchFamily="18" charset="0"/>
                          <a:cs typeface="Times New Roman" pitchFamily="18" charset="0"/>
                        </a:rPr>
                        <a:t>2,0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31269">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19 </a:t>
                      </a:r>
                      <a:r>
                        <a:rPr lang="ru-RU" sz="1200" b="1" i="0" u="sng" strike="noStrike" dirty="0" smtClean="0">
                          <a:solidFill>
                            <a:srgbClr val="000000"/>
                          </a:solidFill>
                          <a:latin typeface="Times New Roman" pitchFamily="18" charset="0"/>
                          <a:cs typeface="Times New Roman" pitchFamily="18" charset="0"/>
                        </a:rPr>
                        <a:t>105,2</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082,0</a:t>
                      </a: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smtClean="0">
                          <a:solidFill>
                            <a:srgbClr val="000000"/>
                          </a:solidFill>
                          <a:latin typeface="Times New Roman" pitchFamily="18" charset="0"/>
                          <a:cs typeface="Times New Roman" pitchFamily="18" charset="0"/>
                        </a:rPr>
                        <a:t>088,9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35074" y="836712"/>
            <a:ext cx="6572296" cy="461665"/>
          </a:xfrm>
          <a:prstGeom prst="rect">
            <a:avLst/>
          </a:prstGeom>
        </p:spPr>
        <p:txBody>
          <a:bodyPr wrap="square">
            <a:spAutoFit/>
          </a:bodyPr>
          <a:lstStyle/>
          <a:p>
            <a:pPr algn="ctr">
              <a:buNone/>
            </a:pPr>
            <a:r>
              <a:rPr lang="ru-RU" sz="1200" b="1" i="1" dirty="0" smtClean="0">
                <a:solidFill>
                  <a:srgbClr val="C00000"/>
                </a:solidFill>
              </a:rPr>
              <a:t>РАСХОДЫ НА ОКАЗАНИЕ МЕР СОЦИАЛЬНОЙ ПОДДЕРЖКИ </a:t>
            </a:r>
          </a:p>
          <a:p>
            <a:pPr algn="ctr">
              <a:buNone/>
            </a:pPr>
            <a:r>
              <a:rPr lang="ru-RU" sz="1200" b="1" i="1" dirty="0" smtClean="0">
                <a:solidFill>
                  <a:srgbClr val="C00000"/>
                </a:solidFill>
              </a:rPr>
              <a:t>ОТДЕЛЬНЫМИ КАТЕГОРИЯМИ ГРАЖДАН  (публичных обязательств)</a:t>
            </a:r>
          </a:p>
        </p:txBody>
      </p:sp>
      <p:sp>
        <p:nvSpPr>
          <p:cNvPr id="4" name="Прямоугольник 3"/>
          <p:cNvSpPr/>
          <p:nvPr/>
        </p:nvSpPr>
        <p:spPr>
          <a:xfrm>
            <a:off x="7956376" y="69821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857697" y="41395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78" y="1196752"/>
            <a:ext cx="9144000" cy="497216"/>
          </a:xfrm>
        </p:spPr>
        <p:txBody>
          <a:bodyPr/>
          <a:lstStyle/>
          <a:p>
            <a:pPr algn="ctr"/>
            <a:r>
              <a:rPr lang="ru-RU" sz="1800" dirty="0" smtClean="0">
                <a:solidFill>
                  <a:srgbClr val="000066"/>
                </a:solidFill>
                <a:effectLst>
                  <a:outerShdw blurRad="38100" dist="38100" dir="2700000" algn="tl">
                    <a:srgbClr val="000000">
                      <a:alpha val="43137"/>
                    </a:srgbClr>
                  </a:outerShdw>
                </a:effectLst>
              </a:rPr>
              <a:t>в 202</a:t>
            </a:r>
            <a:r>
              <a:rPr lang="en-US" sz="1800" dirty="0" smtClean="0">
                <a:solidFill>
                  <a:srgbClr val="000066"/>
                </a:solidFill>
                <a:effectLst>
                  <a:outerShdw blurRad="38100" dist="38100" dir="2700000" algn="tl">
                    <a:srgbClr val="000000">
                      <a:alpha val="43137"/>
                    </a:srgbClr>
                  </a:outerShdw>
                </a:effectLst>
              </a:rPr>
              <a:t>4</a:t>
            </a:r>
            <a:r>
              <a:rPr lang="ru-RU" sz="1800" dirty="0" smtClean="0">
                <a:solidFill>
                  <a:srgbClr val="000066"/>
                </a:solidFill>
                <a:effectLst>
                  <a:outerShdw blurRad="38100" dist="38100" dir="2700000" algn="tl">
                    <a:srgbClr val="000000">
                      <a:alpha val="43137"/>
                    </a:srgbClr>
                  </a:outerShdw>
                </a:effectLst>
              </a:rPr>
              <a:t> году</a:t>
            </a:r>
            <a:endParaRPr lang="ru-RU" sz="1800" dirty="0">
              <a:solidFill>
                <a:srgbClr val="000066"/>
              </a:solidFill>
              <a:effectLst>
                <a:outerShdw blurRad="38100" dist="38100" dir="2700000" algn="tl">
                  <a:srgbClr val="000000">
                    <a:alpha val="43137"/>
                  </a:srgbClr>
                </a:outerShdw>
              </a:effectLst>
            </a:endParaRPr>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3599427798"/>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en-US" dirty="0" smtClean="0"/>
                        <a:t>47 578</a:t>
                      </a:r>
                      <a:endParaRPr lang="ru-RU" dirty="0" smtClean="0"/>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en-US" dirty="0" smtClean="0"/>
                        <a:t>28 743</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5 025</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5 750</a:t>
                      </a:r>
                      <a:endParaRPr lang="ru-RU" dirty="0" smtClean="0"/>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3 374</a:t>
                      </a:r>
                      <a:endParaRPr lang="ru-RU" dirty="0" smtClean="0"/>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в расчете на душу населения</a:t>
            </a:r>
            <a:endParaRPr lang="ru-RU" sz="1600" b="1" dirty="0">
              <a:solidFill>
                <a:srgbClr val="000066"/>
              </a:solidFill>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504 330,4</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160770" name="Rectangle 2"/>
          <p:cNvSpPr>
            <a:spLocks noChangeArrowheads="1"/>
          </p:cNvSpPr>
          <p:nvPr/>
        </p:nvSpPr>
        <p:spPr bwMode="auto">
          <a:xfrm>
            <a:off x="767094" y="1269577"/>
            <a:ext cx="779867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МУНИЦИПАЛЬНЫЕ ПРОГРАММЫ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499 467,2</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9,0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4 863,2</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1,0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5</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6</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415 045,4</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448 433,8</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406 631,8</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(98,0%)</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435 111,2</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a:t>
            </a:r>
            <a:r>
              <a:rPr lang="ru-RU" sz="1600" b="1" i="1" dirty="0" smtClean="0">
                <a:solidFill>
                  <a:srgbClr val="7D5CDA"/>
                </a:solidFill>
                <a:latin typeface="Times New Roman" pitchFamily="18" charset="0"/>
                <a:cs typeface="Times New Roman" pitchFamily="18" charset="0"/>
              </a:rPr>
              <a:t>7,0%)</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8 413,6</a:t>
            </a:r>
          </a:p>
          <a:p>
            <a:pPr algn="ctr"/>
            <a:r>
              <a:rPr lang="en-US" sz="1600" b="1" i="1" dirty="0" smtClean="0">
                <a:solidFill>
                  <a:srgbClr val="7D5CDA"/>
                </a:solidFill>
                <a:latin typeface="Times New Roman" pitchFamily="18" charset="0"/>
                <a:cs typeface="Times New Roman" pitchFamily="18" charset="0"/>
              </a:rPr>
              <a:t>(</a:t>
            </a:r>
            <a:r>
              <a:rPr lang="ru-RU" sz="1600" b="1" i="1" dirty="0" smtClean="0">
                <a:solidFill>
                  <a:srgbClr val="7D5CDA"/>
                </a:solidFill>
                <a:latin typeface="Times New Roman" pitchFamily="18" charset="0"/>
                <a:cs typeface="Times New Roman" pitchFamily="18" charset="0"/>
              </a:rPr>
              <a:t>2,0%)</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13 322,6</a:t>
            </a:r>
          </a:p>
          <a:p>
            <a:pPr algn="ctr"/>
            <a:r>
              <a:rPr lang="ru-RU" sz="1600" b="1" i="1" dirty="0" smtClean="0">
                <a:solidFill>
                  <a:srgbClr val="7D5CDA"/>
                </a:solidFill>
                <a:latin typeface="Times New Roman" pitchFamily="18" charset="0"/>
                <a:cs typeface="Times New Roman" pitchFamily="18" charset="0"/>
              </a:rPr>
              <a:t>(3,0%)</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683568" y="1052736"/>
            <a:ext cx="779867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b="1" dirty="0">
                <a:solidFill>
                  <a:srgbClr val="000066"/>
                </a:solidFill>
              </a:rPr>
              <a:t>Структура расходов бюджета на </a:t>
            </a:r>
            <a:r>
              <a:rPr lang="ru-RU" sz="2000" b="1" dirty="0" smtClean="0">
                <a:solidFill>
                  <a:srgbClr val="000066"/>
                </a:solidFill>
              </a:rPr>
              <a:t>202</a:t>
            </a:r>
            <a:r>
              <a:rPr lang="en-US" sz="2000" b="1" dirty="0" smtClean="0">
                <a:solidFill>
                  <a:srgbClr val="000066"/>
                </a:solidFill>
              </a:rPr>
              <a:t>4</a:t>
            </a:r>
            <a:r>
              <a:rPr lang="ru-RU" sz="2000" b="1" dirty="0" smtClean="0">
                <a:solidFill>
                  <a:srgbClr val="000066"/>
                </a:solidFill>
              </a:rPr>
              <a:t> - 202</a:t>
            </a:r>
            <a:r>
              <a:rPr lang="en-US" sz="2000" b="1" dirty="0" smtClean="0">
                <a:solidFill>
                  <a:srgbClr val="000066"/>
                </a:solidFill>
              </a:rPr>
              <a:t>6</a:t>
            </a:r>
            <a:r>
              <a:rPr lang="ru-RU" sz="2000" b="1" dirty="0" smtClean="0">
                <a:solidFill>
                  <a:srgbClr val="000066"/>
                </a:solidFill>
              </a:rPr>
              <a:t> </a:t>
            </a:r>
            <a:r>
              <a:rPr lang="ru-RU" sz="2000" b="1" dirty="0">
                <a:solidFill>
                  <a:srgbClr val="000066"/>
                </a:solidFill>
              </a:rPr>
              <a:t>год , тыс</a:t>
            </a:r>
            <a:r>
              <a:rPr lang="ru-RU" sz="2000" b="1" dirty="0" smtClean="0">
                <a:solidFill>
                  <a:srgbClr val="000066"/>
                </a:solidFill>
              </a:rPr>
              <a:t>. рублей</a:t>
            </a:r>
            <a:endParaRPr lang="ru-RU" sz="2000" b="1" dirty="0">
              <a:solidFill>
                <a:srgbClr val="000066"/>
              </a:solidFill>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rgbClr val="000066"/>
              </a:solidFill>
              <a:effectLst/>
              <a:latin typeface="Arial" pitchFamily="34" charset="0"/>
              <a:cs typeface="Arial" pitchFamily="34"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2" name="Диаграмма 1"/>
          <p:cNvGraphicFramePr/>
          <p:nvPr>
            <p:extLst>
              <p:ext uri="{D42A27DB-BD31-4B8C-83A1-F6EECF244321}">
                <p14:modId xmlns:p14="http://schemas.microsoft.com/office/powerpoint/2010/main" val="1424967926"/>
              </p:ext>
            </p:extLst>
          </p:nvPr>
        </p:nvGraphicFramePr>
        <p:xfrm>
          <a:off x="107504" y="1361599"/>
          <a:ext cx="4032448"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Диаграмма 33"/>
          <p:cNvGraphicFramePr/>
          <p:nvPr>
            <p:extLst>
              <p:ext uri="{D42A27DB-BD31-4B8C-83A1-F6EECF244321}">
                <p14:modId xmlns:p14="http://schemas.microsoft.com/office/powerpoint/2010/main" val="495953841"/>
              </p:ext>
            </p:extLst>
          </p:nvPr>
        </p:nvGraphicFramePr>
        <p:xfrm>
          <a:off x="4932040" y="1484784"/>
          <a:ext cx="4032448"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Диаграмма 34"/>
          <p:cNvGraphicFramePr/>
          <p:nvPr>
            <p:extLst>
              <p:ext uri="{D42A27DB-BD31-4B8C-83A1-F6EECF244321}">
                <p14:modId xmlns:p14="http://schemas.microsoft.com/office/powerpoint/2010/main" val="173520472"/>
              </p:ext>
            </p:extLst>
          </p:nvPr>
        </p:nvGraphicFramePr>
        <p:xfrm>
          <a:off x="2339752" y="3329608"/>
          <a:ext cx="4032448"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3" name="Прямоугольник 2"/>
          <p:cNvSpPr/>
          <p:nvPr/>
        </p:nvSpPr>
        <p:spPr>
          <a:xfrm>
            <a:off x="6902263" y="5346898"/>
            <a:ext cx="21602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984268" y="6202982"/>
            <a:ext cx="216024" cy="144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7" name="TextBox 6"/>
          <p:cNvSpPr txBox="1"/>
          <p:nvPr/>
        </p:nvSpPr>
        <p:spPr>
          <a:xfrm>
            <a:off x="7092280" y="5219908"/>
            <a:ext cx="1800200" cy="738664"/>
          </a:xfrm>
          <a:prstGeom prst="rect">
            <a:avLst/>
          </a:prstGeom>
          <a:noFill/>
        </p:spPr>
        <p:txBody>
          <a:bodyPr wrap="square" rtlCol="0">
            <a:spAutoFit/>
          </a:bodyPr>
          <a:lstStyle/>
          <a:p>
            <a:pPr algn="ctr"/>
            <a:r>
              <a:rPr lang="ru-RU" b="1" i="1" dirty="0">
                <a:latin typeface="Times New Roman"/>
                <a:ea typeface="Times New Roman"/>
                <a:cs typeface="Times New Roman"/>
              </a:rPr>
              <a:t>Расходы в рамках муниципальных </a:t>
            </a:r>
            <a:r>
              <a:rPr lang="ru-RU" b="1" i="1" dirty="0" smtClean="0">
                <a:latin typeface="Times New Roman"/>
                <a:ea typeface="Times New Roman"/>
                <a:cs typeface="Times New Roman"/>
              </a:rPr>
              <a:t>программ</a:t>
            </a:r>
            <a:endParaRPr lang="ru-RU" b="1" i="1" dirty="0">
              <a:latin typeface="Times New Roman"/>
              <a:ea typeface="Times New Roman"/>
              <a:cs typeface="Times New Roman"/>
            </a:endParaRPr>
          </a:p>
        </p:txBody>
      </p:sp>
      <p:sp>
        <p:nvSpPr>
          <p:cNvPr id="12" name="TextBox 11"/>
          <p:cNvSpPr txBox="1"/>
          <p:nvPr/>
        </p:nvSpPr>
        <p:spPr>
          <a:xfrm>
            <a:off x="7371506" y="6119336"/>
            <a:ext cx="1512168" cy="738664"/>
          </a:xfrm>
          <a:prstGeom prst="rect">
            <a:avLst/>
          </a:prstGeom>
          <a:noFill/>
        </p:spPr>
        <p:txBody>
          <a:bodyPr wrap="square" rtlCol="0">
            <a:spAutoFit/>
          </a:bodyPr>
          <a:lstStyle/>
          <a:p>
            <a:r>
              <a:rPr lang="ru-RU" b="1" i="1" dirty="0">
                <a:latin typeface="Times New Roman"/>
                <a:ea typeface="Times New Roman"/>
                <a:cs typeface="Times New Roman"/>
              </a:rPr>
              <a:t>Непрограммные расходы</a:t>
            </a:r>
          </a:p>
          <a:p>
            <a:endParaRPr lang="ru-RU" dirty="0"/>
          </a:p>
        </p:txBody>
      </p:sp>
    </p:spTree>
    <p:extLst>
      <p:ext uri="{BB962C8B-B14F-4D97-AF65-F5344CB8AC3E}">
        <p14:creationId xmlns:p14="http://schemas.microsoft.com/office/powerpoint/2010/main" val="265753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086868286"/>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6</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917,9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12 242,3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12 553,1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11 237,8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337,4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199,5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209,6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324 981,5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268 621,3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274 210,3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68 085,3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53 830,0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54 643,2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58,1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a:t>
                      </a:r>
                      <a:r>
                        <a:rPr lang="en-US" sz="1000" b="1" i="0" u="none" strike="noStrike" baseline="0" dirty="0" smtClean="0">
                          <a:solidFill>
                            <a:srgbClr val="000066"/>
                          </a:solidFill>
                          <a:latin typeface="Times New Roman" pitchFamily="18" charset="0"/>
                          <a:cs typeface="Times New Roman" pitchFamily="18" charset="0"/>
                        </a:rPr>
                        <a:t> 70</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344,0</a:t>
                      </a:r>
                      <a:r>
                        <a:rPr lang="ru-RU" sz="1000" b="1" i="0" u="none" strike="noStrike" dirty="0" smtClean="0">
                          <a:solidFill>
                            <a:srgbClr val="000066"/>
                          </a:solidFill>
                          <a:latin typeface="Times New Roman" pitchFamily="18" charset="0"/>
                          <a:cs typeface="Times New Roman" pitchFamily="18" charset="0"/>
                        </a:rPr>
                        <a:t>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43 721,0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a:t>
                      </a:r>
                      <a:r>
                        <a:rPr lang="en-US" sz="1000" b="1" i="0" u="none" strike="noStrike" dirty="0" smtClean="0">
                          <a:solidFill>
                            <a:srgbClr val="000066"/>
                          </a:solidFill>
                          <a:latin typeface="Times New Roman" pitchFamily="18" charset="0"/>
                          <a:cs typeface="Times New Roman" pitchFamily="18" charset="0"/>
                        </a:rPr>
                        <a:t>775,4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35 774,0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468,3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a:t>
                      </a:r>
                      <a:r>
                        <a:rPr lang="en-US" sz="1000" b="1" i="0" u="none" strike="noStrike" dirty="0" smtClean="0">
                          <a:solidFill>
                            <a:srgbClr val="000066"/>
                          </a:solidFill>
                          <a:latin typeface="Times New Roman" pitchFamily="18" charset="0"/>
                          <a:cs typeface="Times New Roman" pitchFamily="18" charset="0"/>
                        </a:rPr>
                        <a:t>826,1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29 620,5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377,9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7 782,5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4 094,4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689</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42</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402,5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499 467,2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406 631,8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435 111,2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5" name="Прямоугольник 4"/>
          <p:cNvSpPr/>
          <p:nvPr/>
        </p:nvSpPr>
        <p:spPr>
          <a:xfrm>
            <a:off x="8017317" y="416889"/>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7" name="TextBox 6"/>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8" name="Text Box 3"/>
          <p:cNvSpPr txBox="1">
            <a:spLocks noChangeArrowheads="1"/>
          </p:cNvSpPr>
          <p:nvPr/>
        </p:nvSpPr>
        <p:spPr bwMode="auto">
          <a:xfrm>
            <a:off x="395536" y="511054"/>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1285860"/>
            <a:ext cx="3353026" cy="5632311"/>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жильем молодых семей»</a:t>
            </a:r>
          </a:p>
          <a:p>
            <a:r>
              <a:rPr lang="ru-RU" sz="1200" i="1" u="sng" dirty="0" smtClean="0">
                <a:solidFill>
                  <a:schemeClr val="accent1">
                    <a:lumMod val="25000"/>
                  </a:schemeClr>
                </a:solidFill>
              </a:rPr>
              <a:t>Цель программы </a:t>
            </a:r>
            <a:r>
              <a:rPr lang="ru-RU" sz="12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1200" i="1" u="sng" dirty="0" smtClean="0">
                <a:solidFill>
                  <a:schemeClr val="accent1">
                    <a:lumMod val="25000"/>
                  </a:schemeClr>
                </a:solidFill>
              </a:rPr>
              <a:t>Задачи программы:</a:t>
            </a:r>
          </a:p>
          <a:p>
            <a:r>
              <a:rPr lang="ru-RU" sz="12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2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2319423" y="524287"/>
            <a:ext cx="658605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7" name="Таблица 6"/>
          <p:cNvGraphicFramePr>
            <a:graphicFrameLocks noGrp="1"/>
          </p:cNvGraphicFramePr>
          <p:nvPr>
            <p:extLst>
              <p:ext uri="{D42A27DB-BD31-4B8C-83A1-F6EECF244321}">
                <p14:modId xmlns:p14="http://schemas.microsoft.com/office/powerpoint/2010/main" val="123786843"/>
              </p:ext>
            </p:extLst>
          </p:nvPr>
        </p:nvGraphicFramePr>
        <p:xfrm>
          <a:off x="4139952" y="1556792"/>
          <a:ext cx="4789767" cy="1113942"/>
        </p:xfrm>
        <a:graphic>
          <a:graphicData uri="http://schemas.openxmlformats.org/drawingml/2006/table">
            <a:tbl>
              <a:tblPr firstRow="1" bandRow="1">
                <a:tableStyleId>{5C22544A-7EE6-4342-B048-85BDC9FD1C3A}</a:tableStyleId>
              </a:tblPr>
              <a:tblGrid>
                <a:gridCol w="2394883"/>
                <a:gridCol w="730663"/>
                <a:gridCol w="889761"/>
                <a:gridCol w="774460"/>
              </a:tblGrid>
              <a:tr h="26050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72245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sz="1000" dirty="0" err="1" smtClean="0">
                          <a:solidFill>
                            <a:schemeClr val="accent1">
                              <a:lumMod val="25000"/>
                            </a:schemeClr>
                          </a:solidFill>
                          <a:latin typeface="Times New Roman" pitchFamily="18" charset="0"/>
                          <a:cs typeface="Times New Roman" pitchFamily="18" charset="0"/>
                        </a:rPr>
                        <a:t>экономкласса</a:t>
                      </a:r>
                      <a:r>
                        <a:rPr lang="ru-RU" sz="1000" dirty="0" smtClean="0">
                          <a:solidFill>
                            <a:schemeClr val="accent1">
                              <a:lumMod val="25000"/>
                            </a:schemeClr>
                          </a:solidFill>
                          <a:latin typeface="Times New Roman" pitchFamily="18" charset="0"/>
                          <a:cs typeface="Times New Roman" pitchFamily="18" charset="0"/>
                        </a:rPr>
                        <a:t>»</a:t>
                      </a:r>
                      <a:endParaRPr lang="ru-RU" sz="100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917,9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792,8</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799,7</a:t>
                      </a:r>
                      <a:endParaRPr lang="ru-RU" sz="1000" b="1" i="1" dirty="0">
                        <a:solidFill>
                          <a:schemeClr val="accent1">
                            <a:lumMod val="25000"/>
                          </a:schemeClr>
                        </a:solidFill>
                      </a:endParaRPr>
                    </a:p>
                  </a:txBody>
                  <a:tcPr/>
                </a:tc>
              </a:tr>
            </a:tbl>
          </a:graphicData>
        </a:graphic>
      </p:graphicFrame>
      <p:sp>
        <p:nvSpPr>
          <p:cNvPr id="8" name="Прямоугольник 7"/>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692696"/>
            <a:ext cx="3855942"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r>
              <a:rPr lang="ru-RU" sz="1200" i="1" u="sng" dirty="0" smtClean="0">
                <a:solidFill>
                  <a:schemeClr val="accent1">
                    <a:lumMod val="25000"/>
                  </a:schemeClr>
                </a:solidFill>
              </a:rPr>
              <a:t>Цели программы :</a:t>
            </a:r>
          </a:p>
          <a:p>
            <a:r>
              <a:rPr lang="ru-RU" sz="1200" dirty="0" smtClean="0"/>
              <a:t>- обеспечение сохранности автомобильных дорог общего пользования между населенными пунктами МО«Демидовский район»</a:t>
            </a:r>
          </a:p>
          <a:p>
            <a:r>
              <a:rPr lang="ru-RU" sz="1200" dirty="0" smtClean="0"/>
              <a:t>- увеличение срока службы дорожных покрытий, сооружений</a:t>
            </a:r>
          </a:p>
          <a:p>
            <a:pPr>
              <a:buFontTx/>
              <a:buChar char="-"/>
            </a:pPr>
            <a:r>
              <a:rPr lang="ru-RU" sz="12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2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1200" i="1" u="sng" dirty="0" smtClean="0">
                <a:solidFill>
                  <a:schemeClr val="accent1">
                    <a:lumMod val="25000"/>
                  </a:schemeClr>
                </a:solidFill>
              </a:rPr>
              <a:t>Задачи программы:</a:t>
            </a:r>
          </a:p>
          <a:p>
            <a:r>
              <a:rPr lang="ru-RU" sz="1200" dirty="0" smtClean="0"/>
              <a:t>- содержание дорог на современном уровне эстетики и безопасности</a:t>
            </a:r>
          </a:p>
          <a:p>
            <a:r>
              <a:rPr lang="ru-RU" sz="1200" dirty="0" smtClean="0"/>
              <a:t>- своевременность и плановость уборки дорог от снега, наледи, мусора</a:t>
            </a:r>
          </a:p>
          <a:p>
            <a:pPr>
              <a:buFontTx/>
              <a:buChar char="-"/>
            </a:pPr>
            <a:r>
              <a:rPr lang="ru-RU" sz="12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200" dirty="0" smtClean="0"/>
              <a:t> совершенствование системы организации дорожного движения в Демидовском районе</a:t>
            </a:r>
          </a:p>
          <a:p>
            <a:pPr>
              <a:buFontTx/>
              <a:buChar char="-"/>
            </a:pPr>
            <a:r>
              <a:rPr lang="ru-RU" sz="1200" dirty="0" smtClean="0"/>
              <a:t> обеспечение жителей Демидовского района доступностью транспортных услуг</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628076332"/>
              </p:ext>
            </p:extLst>
          </p:nvPr>
        </p:nvGraphicFramePr>
        <p:xfrm>
          <a:off x="4035454" y="1546354"/>
          <a:ext cx="4888960" cy="2802255"/>
        </p:xfrm>
        <a:graphic>
          <a:graphicData uri="http://schemas.openxmlformats.org/drawingml/2006/table">
            <a:tbl>
              <a:tblPr firstRow="1" bandRow="1">
                <a:tableStyleId>{5C22544A-7EE6-4342-B048-85BDC9FD1C3A}</a:tableStyleId>
              </a:tblPr>
              <a:tblGrid>
                <a:gridCol w="3105167"/>
                <a:gridCol w="642248"/>
                <a:gridCol w="546367"/>
                <a:gridCol w="595178"/>
              </a:tblGrid>
              <a:tr h="214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9516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12 242,3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12 553,1</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11 237,8</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10 747,3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11 044,3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11 037,8</a:t>
                      </a:r>
                      <a:endParaRPr lang="ru-RU" sz="1000" b="1" i="1" dirty="0">
                        <a:solidFill>
                          <a:schemeClr val="accent1">
                            <a:lumMod val="25000"/>
                          </a:schemeClr>
                        </a:solidFill>
                      </a:endParaRPr>
                    </a:p>
                  </a:txBody>
                  <a:tcPr/>
                </a:tc>
              </a:tr>
              <a:tr h="415951">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245,0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250,0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308,8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196752"/>
            <a:ext cx="3783934" cy="4308872"/>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водохозяйственного комплекса Демидовского района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p>
          <a:p>
            <a:r>
              <a:rPr lang="ru-RU" sz="12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200" dirty="0" smtClean="0"/>
              <a:t>- восстановление водных объектов до состояния, обеспечивающего экологически благоприятные условия жизни населения.</a:t>
            </a:r>
          </a:p>
          <a:p>
            <a:r>
              <a:rPr lang="ru-RU" sz="1200" i="1" u="sng" dirty="0" smtClean="0">
                <a:solidFill>
                  <a:schemeClr val="accent1">
                    <a:lumMod val="25000"/>
                  </a:schemeClr>
                </a:solidFill>
              </a:rPr>
              <a:t>Задачи программы:</a:t>
            </a:r>
          </a:p>
          <a:p>
            <a:r>
              <a:rPr lang="ru-RU" sz="12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200" dirty="0" smtClean="0"/>
              <a:t>- осуществление капитального ремонта бесхозяйных гидротехнических сооружений</a:t>
            </a:r>
            <a:r>
              <a:rPr lang="ru-RU" sz="1800" dirty="0" smtClean="0"/>
              <a:t>.</a:t>
            </a: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3397599289"/>
              </p:ext>
            </p:extLst>
          </p:nvPr>
        </p:nvGraphicFramePr>
        <p:xfrm>
          <a:off x="4403334" y="1772816"/>
          <a:ext cx="4501733" cy="990039"/>
        </p:xfrm>
        <a:graphic>
          <a:graphicData uri="http://schemas.openxmlformats.org/drawingml/2006/table">
            <a:tbl>
              <a:tblPr firstRow="1" bandRow="1">
                <a:tableStyleId>{5C22544A-7EE6-4342-B048-85BDC9FD1C3A}</a:tableStyleId>
              </a:tblPr>
              <a:tblGrid>
                <a:gridCol w="2859225"/>
                <a:gridCol w="591379"/>
                <a:gridCol w="503092"/>
                <a:gridCol w="548037"/>
              </a:tblGrid>
              <a:tr h="27947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latin typeface="Times New Roman" panose="02020603050405020304" pitchFamily="18" charset="0"/>
                          <a:cs typeface="Times New Roman" panose="02020603050405020304" pitchFamily="18" charset="0"/>
                        </a:rPr>
                        <a:t>202</a:t>
                      </a:r>
                      <a:r>
                        <a:rPr lang="en-US" sz="1000" b="1" i="1" dirty="0" smtClean="0">
                          <a:latin typeface="Times New Roman" panose="02020603050405020304" pitchFamily="18" charset="0"/>
                          <a:cs typeface="Times New Roman" panose="02020603050405020304" pitchFamily="18" charset="0"/>
                        </a:rPr>
                        <a:t>4</a:t>
                      </a:r>
                      <a:endParaRPr lang="ru-RU" sz="1000" b="1"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5</a:t>
                      </a:r>
                      <a:endParaRPr lang="ru-RU" sz="1000"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6</a:t>
                      </a:r>
                      <a:endParaRPr lang="ru-RU" sz="1000" i="1" dirty="0">
                        <a:latin typeface="Times New Roman" panose="02020603050405020304" pitchFamily="18" charset="0"/>
                        <a:cs typeface="Times New Roman" panose="02020603050405020304" pitchFamily="18" charset="0"/>
                      </a:endParaRPr>
                    </a:p>
                  </a:txBody>
                  <a:tcPr/>
                </a:tc>
              </a:tr>
              <a:tr h="1961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r h="280746">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7" name="Прямоугольник 6"/>
          <p:cNvSpPr/>
          <p:nvPr/>
        </p:nvSpPr>
        <p:spPr>
          <a:xfrm>
            <a:off x="7956376" y="14074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smtClean="0">
                <a:solidFill>
                  <a:srgbClr val="000066"/>
                </a:solidFill>
                <a:latin typeface="Bad Script" panose="02000000000000000000" pitchFamily="2" charset="0"/>
              </a:rPr>
              <a:t>О муниципальном образовании «Демидовский район» Смоленской области</a:t>
            </a:r>
            <a:endParaRPr lang="ru-RU" sz="1600" b="1" dirty="0">
              <a:solidFill>
                <a:srgbClr val="000066"/>
              </a:solidFill>
              <a:latin typeface="Bad Script" panose="02000000000000000000" pitchFamily="2" charset="0"/>
            </a:endParaRPr>
          </a:p>
        </p:txBody>
      </p:sp>
      <p:sp>
        <p:nvSpPr>
          <p:cNvPr id="4" name="Прямоугольник 3"/>
          <p:cNvSpPr/>
          <p:nvPr/>
        </p:nvSpPr>
        <p:spPr>
          <a:xfrm>
            <a:off x="368606" y="810698"/>
            <a:ext cx="8595882" cy="6001643"/>
          </a:xfrm>
          <a:prstGeom prst="rect">
            <a:avLst/>
          </a:prstGeom>
        </p:spPr>
        <p:txBody>
          <a:bodyPr wrap="square">
            <a:spAutoFit/>
          </a:bodyPr>
          <a:lstStyle/>
          <a:p>
            <a:r>
              <a:rPr lang="ru-RU" sz="1600" dirty="0"/>
              <a:t>Демидов (до 1918 года Поречье) — город, расположенный в 98 км к северу от Смоленска, на месте слияния рек </a:t>
            </a:r>
            <a:r>
              <a:rPr lang="ru-RU" sz="1600" dirty="0" err="1"/>
              <a:t>Каспля</a:t>
            </a:r>
            <a:r>
              <a:rPr lang="ru-RU" sz="1600" dirty="0"/>
              <a:t> и </a:t>
            </a:r>
            <a:r>
              <a:rPr lang="ru-RU" sz="1600" dirty="0" err="1"/>
              <a:t>Гобза</a:t>
            </a:r>
            <a:r>
              <a:rPr lang="ru-RU" sz="1600" dirty="0"/>
              <a:t>, где в IX—XI веках проходила северная ветвь пути «из варяг в греки». Позднее, в ХII-XIV веках — водный путь в прибалтийские города. Первое письменное сообщение о сельском поселении Поречье («место у реки») относится к XV </a:t>
            </a:r>
            <a:r>
              <a:rPr lang="ru-RU" sz="1600" dirty="0" smtClean="0"/>
              <a:t>веку.</a:t>
            </a:r>
          </a:p>
          <a:p>
            <a:r>
              <a:rPr lang="ru-RU" sz="1600" dirty="0"/>
              <a:t>Район расположен на северо-западе области. Граничит на севере с Тверской областью, на северо-западе с </a:t>
            </a:r>
            <a:r>
              <a:rPr lang="ru-RU" sz="1600" dirty="0" err="1"/>
              <a:t>Велижским</a:t>
            </a:r>
            <a:r>
              <a:rPr lang="ru-RU" sz="1600" dirty="0"/>
              <a:t> районом, на юго-западе и западе с </a:t>
            </a:r>
            <a:r>
              <a:rPr lang="ru-RU" sz="1600" dirty="0" err="1"/>
              <a:t>Руднянским</a:t>
            </a:r>
            <a:r>
              <a:rPr lang="ru-RU" sz="1600" dirty="0"/>
              <a:t> районом, на юге со Смоленским районом, на востоке с </a:t>
            </a:r>
            <a:r>
              <a:rPr lang="ru-RU" sz="1600" dirty="0" err="1"/>
              <a:t>Духовщинским</a:t>
            </a:r>
            <a:r>
              <a:rPr lang="ru-RU" sz="1600" dirty="0"/>
              <a:t> районом Смоленской области.</a:t>
            </a:r>
          </a:p>
          <a:p>
            <a:r>
              <a:rPr lang="ru-RU" sz="1600" dirty="0"/>
              <a:t>В юго-восточной части района находится окраина </a:t>
            </a:r>
            <a:r>
              <a:rPr lang="ru-RU" sz="1600" dirty="0" err="1">
                <a:hlinkClick r:id="rId2" tooltip="Духовщинская возвышенность"/>
              </a:rPr>
              <a:t>Духовщинской</a:t>
            </a:r>
            <a:r>
              <a:rPr lang="ru-RU" sz="1600" dirty="0">
                <a:hlinkClick r:id="rId2" tooltip="Духовщинская возвышенность"/>
              </a:rPr>
              <a:t> возвышенности</a:t>
            </a:r>
            <a:r>
              <a:rPr lang="ru-RU" sz="1600" dirty="0"/>
              <a:t>. В северо-восточной части — </a:t>
            </a:r>
            <a:r>
              <a:rPr lang="ru-RU" sz="1600" dirty="0" err="1">
                <a:hlinkClick r:id="rId3" tooltip="Ельшанско-Свитская низина (страница отсутствует)"/>
              </a:rPr>
              <a:t>Ельшанско</a:t>
            </a:r>
            <a:r>
              <a:rPr lang="ru-RU" sz="1600" dirty="0">
                <a:hlinkClick r:id="rId3" tooltip="Ельшанско-Свитская низина (страница отсутствует)"/>
              </a:rPr>
              <a:t>-Свитская низина</a:t>
            </a:r>
            <a:r>
              <a:rPr lang="ru-RU" sz="1600" dirty="0"/>
              <a:t>. По территории района протекает несколько рек: </a:t>
            </a:r>
            <a:r>
              <a:rPr lang="ru-RU" sz="1600" dirty="0" err="1">
                <a:hlinkClick r:id="rId4" tooltip="Каспля"/>
              </a:rPr>
              <a:t>Каспля</a:t>
            </a:r>
            <a:r>
              <a:rPr lang="ru-RU" sz="1600" dirty="0"/>
              <a:t>, </a:t>
            </a:r>
            <a:r>
              <a:rPr lang="ru-RU" sz="1600" dirty="0" err="1">
                <a:hlinkClick r:id="rId5" tooltip="Вятша"/>
              </a:rPr>
              <a:t>Вятша</a:t>
            </a:r>
            <a:r>
              <a:rPr lang="ru-RU" sz="1600" dirty="0"/>
              <a:t>, </a:t>
            </a:r>
            <a:r>
              <a:rPr lang="ru-RU" sz="1600" dirty="0" err="1">
                <a:hlinkClick r:id="rId6" tooltip="Половья (страница отсутствует)"/>
              </a:rPr>
              <a:t>Половья</a:t>
            </a:r>
            <a:r>
              <a:rPr lang="ru-RU" sz="1600" dirty="0"/>
              <a:t>, </a:t>
            </a:r>
            <a:r>
              <a:rPr lang="ru-RU" sz="1600" dirty="0" err="1">
                <a:hlinkClick r:id="rId7" tooltip="Борожанка (страница отсутствует)"/>
              </a:rPr>
              <a:t>Борожанка</a:t>
            </a:r>
            <a:r>
              <a:rPr lang="ru-RU" sz="1600" dirty="0"/>
              <a:t>, </a:t>
            </a:r>
            <a:r>
              <a:rPr lang="ru-RU" sz="1600" dirty="0" err="1">
                <a:hlinkClick r:id="rId8" tooltip="Ельша"/>
              </a:rPr>
              <a:t>Ельша</a:t>
            </a:r>
            <a:r>
              <a:rPr lang="ru-RU" sz="1600" dirty="0"/>
              <a:t>, </a:t>
            </a:r>
            <a:r>
              <a:rPr lang="ru-RU" sz="1600" dirty="0">
                <a:hlinkClick r:id="rId9" tooltip="Ольша"/>
              </a:rPr>
              <a:t>Ольша</a:t>
            </a:r>
            <a:r>
              <a:rPr lang="ru-RU" sz="1600" dirty="0"/>
              <a:t>. На территории также много озёр: </a:t>
            </a:r>
            <a:r>
              <a:rPr lang="ru-RU" sz="1600" dirty="0" err="1">
                <a:hlinkClick r:id="rId10" tooltip="Сапшо"/>
              </a:rPr>
              <a:t>Сапшо</a:t>
            </a:r>
            <a:r>
              <a:rPr lang="ru-RU" sz="1600" dirty="0"/>
              <a:t>, </a:t>
            </a:r>
            <a:r>
              <a:rPr lang="ru-RU" sz="1600" dirty="0" err="1">
                <a:hlinkClick r:id="rId11" tooltip="Дго"/>
              </a:rPr>
              <a:t>Дго</a:t>
            </a:r>
            <a:r>
              <a:rPr lang="ru-RU" sz="1600" dirty="0"/>
              <a:t>, </a:t>
            </a:r>
            <a:r>
              <a:rPr lang="ru-RU" sz="1600" dirty="0" err="1">
                <a:hlinkClick r:id="rId12" tooltip="Баклановское"/>
              </a:rPr>
              <a:t>Баклановское</a:t>
            </a:r>
            <a:r>
              <a:rPr lang="ru-RU" sz="1600" dirty="0"/>
              <a:t>, </a:t>
            </a:r>
            <a:r>
              <a:rPr lang="ru-RU" sz="1600" dirty="0">
                <a:hlinkClick r:id="rId13" tooltip="Рытое"/>
              </a:rPr>
              <a:t>Рытое</a:t>
            </a:r>
            <a:r>
              <a:rPr lang="ru-RU" sz="1600" dirty="0"/>
              <a:t>, </a:t>
            </a:r>
            <a:r>
              <a:rPr lang="ru-RU" sz="1600" dirty="0">
                <a:hlinkClick r:id="rId14" tooltip="Петровское (Лососно) (страница отсутствует)"/>
              </a:rPr>
              <a:t>Петровское (</a:t>
            </a:r>
            <a:r>
              <a:rPr lang="ru-RU" sz="1600" dirty="0" err="1">
                <a:hlinkClick r:id="rId14" tooltip="Петровское (Лососно) (страница отсутствует)"/>
              </a:rPr>
              <a:t>Лососно</a:t>
            </a:r>
            <a:r>
              <a:rPr lang="ru-RU" sz="1600" dirty="0">
                <a:hlinkClick r:id="rId14" tooltip="Петровское (Лососно) (страница отсутствует)"/>
              </a:rPr>
              <a:t>)</a:t>
            </a:r>
            <a:r>
              <a:rPr lang="ru-RU" sz="1600" dirty="0"/>
              <a:t>, </a:t>
            </a:r>
            <a:r>
              <a:rPr lang="ru-RU" sz="1600" dirty="0">
                <a:hlinkClick r:id="rId15" tooltip="Чистик"/>
              </a:rPr>
              <a:t>Чистик</a:t>
            </a:r>
            <a:r>
              <a:rPr lang="ru-RU" sz="1600" dirty="0"/>
              <a:t>, </a:t>
            </a:r>
            <a:r>
              <a:rPr lang="ru-RU" sz="1600" dirty="0" err="1">
                <a:hlinkClick r:id="rId16" tooltip="Лошамье"/>
              </a:rPr>
              <a:t>Лошамье</a:t>
            </a:r>
            <a:r>
              <a:rPr lang="ru-RU" sz="1600" dirty="0"/>
              <a:t>, </a:t>
            </a:r>
            <a:r>
              <a:rPr lang="ru-RU" sz="1600" dirty="0">
                <a:hlinkClick r:id="rId17" tooltip="Мутное"/>
              </a:rPr>
              <a:t>Мутное</a:t>
            </a:r>
            <a:r>
              <a:rPr lang="ru-RU" sz="1600" dirty="0"/>
              <a:t>, </a:t>
            </a:r>
            <a:r>
              <a:rPr lang="ru-RU" sz="1600" dirty="0" err="1">
                <a:hlinkClick r:id="rId18" tooltip="Дивинское (страница отсутствует)"/>
              </a:rPr>
              <a:t>Дивинское</a:t>
            </a:r>
            <a:r>
              <a:rPr lang="ru-RU" sz="1600" dirty="0"/>
              <a:t>, </a:t>
            </a:r>
            <a:r>
              <a:rPr lang="ru-RU" sz="1600" dirty="0" err="1">
                <a:hlinkClick r:id="rId19" tooltip="Акатовское"/>
              </a:rPr>
              <a:t>Акатовское</a:t>
            </a:r>
            <a:r>
              <a:rPr lang="ru-RU" sz="1600" dirty="0"/>
              <a:t>, </a:t>
            </a:r>
            <a:r>
              <a:rPr lang="ru-RU" sz="1600" dirty="0">
                <a:hlinkClick r:id="rId20" tooltip="Щучье"/>
              </a:rPr>
              <a:t>Щучье</a:t>
            </a:r>
            <a:r>
              <a:rPr lang="ru-RU" sz="1600" dirty="0"/>
              <a:t>.</a:t>
            </a:r>
          </a:p>
          <a:p>
            <a:r>
              <a:rPr lang="ru-RU" sz="1600" dirty="0" smtClean="0"/>
              <a:t>Сеть </a:t>
            </a:r>
            <a:r>
              <a:rPr lang="ru-RU" sz="1600" dirty="0"/>
              <a:t>муниципальных образовательных учреждений </a:t>
            </a:r>
            <a:r>
              <a:rPr lang="ru-RU" sz="1600" dirty="0" smtClean="0"/>
              <a:t>состоит </a:t>
            </a:r>
            <a:r>
              <a:rPr lang="ru-RU" sz="1600" dirty="0"/>
              <a:t>из 10 школ (из них – 4 имеют дошкольные группы), 4 детских садов, 2 домов детского творчества и 1 детско-юношеской спортивной школы.</a:t>
            </a:r>
            <a:r>
              <a:rPr lang="ru-RU" sz="1600" dirty="0" smtClean="0"/>
              <a:t> </a:t>
            </a:r>
          </a:p>
          <a:p>
            <a:r>
              <a:rPr lang="ru-RU" sz="1600" dirty="0"/>
              <a:t>На территории муниципального образования действует централизованная клубная система, объединяющая 11 сельских домов культуры</a:t>
            </a:r>
            <a:r>
              <a:rPr lang="ru-RU" sz="1600" dirty="0" smtClean="0"/>
              <a:t>.</a:t>
            </a:r>
          </a:p>
          <a:p>
            <a:r>
              <a:rPr lang="ru-RU" sz="1600" dirty="0"/>
              <a:t>В северной части Демидовского и частично </a:t>
            </a:r>
            <a:r>
              <a:rPr lang="ru-RU" sz="1600" dirty="0" err="1"/>
              <a:t>Духовщинского</a:t>
            </a:r>
            <a:r>
              <a:rPr lang="ru-RU" sz="1600" dirty="0"/>
              <a:t> района находится Национальный парк «Смоленское </a:t>
            </a:r>
            <a:r>
              <a:rPr lang="ru-RU" sz="1600" dirty="0" err="1"/>
              <a:t>Поозерье</a:t>
            </a:r>
            <a:r>
              <a:rPr lang="ru-RU" sz="1600" dirty="0"/>
              <a:t>». Территория парка обладает значительным потенциалом для развития туризма. Местные природные ландшафты уникальны, их яркая особенность — большая изрезанность береговой линии оврагами, покрытыми хвойными и лиственными лесами. На территории парка чистота воды рек и своеобразный гидрологический режим способствуют развитию водного туризма и отдыха у воды. Особо популярны на территории парка  велотуризм и водный туризм, рыбалка, кемпинг, семейный отдых.</a:t>
            </a:r>
          </a:p>
        </p:txBody>
      </p:sp>
    </p:spTree>
    <p:extLst>
      <p:ext uri="{BB962C8B-B14F-4D97-AF65-F5344CB8AC3E}">
        <p14:creationId xmlns:p14="http://schemas.microsoft.com/office/powerpoint/2010/main" val="2798033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836712"/>
            <a:ext cx="3783934" cy="590931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200" dirty="0" smtClean="0"/>
          </a:p>
          <a:p>
            <a:r>
              <a:rPr lang="ru-RU" sz="1200" i="1" u="sng" dirty="0" smtClean="0">
                <a:solidFill>
                  <a:schemeClr val="accent1">
                    <a:lumMod val="25000"/>
                  </a:schemeClr>
                </a:solidFill>
              </a:rPr>
              <a:t>Задачи программы:</a:t>
            </a:r>
          </a:p>
          <a:p>
            <a:r>
              <a:rPr lang="ru-RU" sz="12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2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200" dirty="0" smtClean="0"/>
              <a:t>- создание детских спортивных клубов</a:t>
            </a:r>
          </a:p>
          <a:p>
            <a:r>
              <a:rPr lang="ru-RU" sz="12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200" dirty="0" smtClean="0"/>
              <a:t>- создание и поддержка групп «Здоровья».</a:t>
            </a:r>
          </a:p>
          <a:p>
            <a:pPr>
              <a:buFontTx/>
              <a:buChar char="-"/>
            </a:pP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4274743535"/>
              </p:ext>
            </p:extLst>
          </p:nvPr>
        </p:nvGraphicFramePr>
        <p:xfrm>
          <a:off x="4078864" y="1290072"/>
          <a:ext cx="4933783" cy="3507080"/>
        </p:xfrm>
        <a:graphic>
          <a:graphicData uri="http://schemas.openxmlformats.org/drawingml/2006/table">
            <a:tbl>
              <a:tblPr firstRow="1" bandRow="1">
                <a:tableStyleId>{5C22544A-7EE6-4342-B048-85BDC9FD1C3A}</a:tableStyleId>
              </a:tblPr>
              <a:tblGrid>
                <a:gridCol w="2823737"/>
                <a:gridCol w="758616"/>
                <a:gridCol w="674325"/>
                <a:gridCol w="677105"/>
              </a:tblGrid>
              <a:tr h="36986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1242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337,4</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209,6</a:t>
                      </a:r>
                      <a:endParaRPr lang="ru-RU" sz="1000" b="1" i="1" dirty="0">
                        <a:solidFill>
                          <a:schemeClr val="accent1">
                            <a:lumMod val="25000"/>
                          </a:schemeClr>
                        </a:solidFill>
                      </a:endParaRPr>
                    </a:p>
                  </a:txBody>
                  <a:tcPr/>
                </a:tc>
              </a:tr>
              <a:tr h="430996">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190,0</a:t>
                      </a: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209,6</a:t>
                      </a:r>
                      <a:endParaRPr lang="ru-RU" sz="1000" b="1" i="1" dirty="0">
                        <a:solidFill>
                          <a:schemeClr val="accent1">
                            <a:lumMod val="25000"/>
                          </a:schemeClr>
                        </a:solidFill>
                      </a:endParaRPr>
                    </a:p>
                  </a:txBody>
                  <a:tcPr/>
                </a:tc>
              </a:tr>
              <a:tr h="569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147,4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430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0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883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0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000" b="0" i="0" dirty="0" smtClean="0">
                        <a:solidFill>
                          <a:schemeClr val="accent1">
                            <a:lumMod val="25000"/>
                          </a:schemeClr>
                        </a:solidFill>
                        <a:latin typeface="Times New Roman" pitchFamily="18" charset="0"/>
                        <a:cs typeface="Times New Roman" pitchFamily="18" charset="0"/>
                      </a:endParaRP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7" name="Прямоугольник 6"/>
          <p:cNvSpPr/>
          <p:nvPr/>
        </p:nvSpPr>
        <p:spPr>
          <a:xfrm>
            <a:off x="8065791" y="98072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400110"/>
          </a:xfrm>
          <a:prstGeom prst="rect">
            <a:avLst/>
          </a:prstGeom>
          <a:noFill/>
        </p:spPr>
        <p:txBody>
          <a:bodyPr wrap="square" rtlCol="0">
            <a:spAutoFit/>
          </a:bodyPr>
          <a:lstStyle/>
          <a:p>
            <a:pPr algn="ctr"/>
            <a:endParaRPr lang="ru-RU" sz="2000" b="1" i="1" dirty="0">
              <a:solidFill>
                <a:schemeClr val="accent1">
                  <a:lumMod val="25000"/>
                </a:schemeClr>
              </a:solidFill>
            </a:endParaRPr>
          </a:p>
        </p:txBody>
      </p:sp>
      <p:sp>
        <p:nvSpPr>
          <p:cNvPr id="4" name="TextBox 3"/>
          <p:cNvSpPr txBox="1"/>
          <p:nvPr/>
        </p:nvSpPr>
        <p:spPr>
          <a:xfrm>
            <a:off x="23292" y="500042"/>
            <a:ext cx="3612604"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образования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r>
              <a:rPr lang="ru-RU" sz="1200" dirty="0" smtClean="0">
                <a:solidFill>
                  <a:schemeClr val="accent1">
                    <a:lumMod val="25000"/>
                  </a:schemeClr>
                </a:solidFill>
              </a:rPr>
              <a:t>- </a:t>
            </a:r>
            <a:r>
              <a:rPr lang="ru-RU" sz="12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2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200" dirty="0" smtClean="0"/>
              <a:t> повышение качества и доступности дополнительного образования детей на территории МО«Демидовский район»</a:t>
            </a:r>
          </a:p>
          <a:p>
            <a:pPr>
              <a:buFontTx/>
              <a:buChar char="-"/>
            </a:pPr>
            <a:r>
              <a:rPr lang="ru-RU" sz="12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1200" i="1" u="sng" dirty="0" smtClean="0">
                <a:solidFill>
                  <a:schemeClr val="accent1">
                    <a:lumMod val="25000"/>
                  </a:schemeClr>
                </a:solidFill>
              </a:rPr>
              <a:t>Задачи программы:</a:t>
            </a:r>
          </a:p>
          <a:p>
            <a:pPr>
              <a:buFontTx/>
              <a:buChar char="-"/>
            </a:pPr>
            <a:r>
              <a:rPr lang="ru-RU" sz="1200" dirty="0" smtClean="0"/>
              <a:t>повышение уровня компетентности и профессионального  мастерства педагогов и руководителей ДОУ</a:t>
            </a:r>
          </a:p>
          <a:p>
            <a:pPr>
              <a:buFontTx/>
              <a:buChar char="-"/>
            </a:pPr>
            <a:r>
              <a:rPr lang="ru-RU" sz="1200" dirty="0" smtClean="0"/>
              <a:t>обеспечение условий для содержания детей и работы сотрудников ДОУ</a:t>
            </a:r>
          </a:p>
          <a:p>
            <a:r>
              <a:rPr lang="ru-RU" sz="12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595128009"/>
              </p:ext>
            </p:extLst>
          </p:nvPr>
        </p:nvGraphicFramePr>
        <p:xfrm>
          <a:off x="3666381" y="1124744"/>
          <a:ext cx="5237489" cy="5289372"/>
        </p:xfrm>
        <a:graphic>
          <a:graphicData uri="http://schemas.openxmlformats.org/drawingml/2006/table">
            <a:tbl>
              <a:tblPr firstRow="1" bandRow="1">
                <a:tableStyleId>{5C22544A-7EE6-4342-B048-85BDC9FD1C3A}</a:tableStyleId>
              </a:tblPr>
              <a:tblGrid>
                <a:gridCol w="3024337"/>
                <a:gridCol w="720080"/>
                <a:gridCol w="777137"/>
                <a:gridCol w="715935"/>
              </a:tblGrid>
              <a:tr h="26263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74211">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ВСЕГО</a:t>
                      </a:r>
                      <a:endParaRPr lang="ru-RU" sz="9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324 981,5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268 621,3</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274 210,3</a:t>
                      </a:r>
                      <a:endParaRPr lang="ru-RU" sz="900" b="1" i="1" dirty="0">
                        <a:solidFill>
                          <a:schemeClr val="accent1">
                            <a:lumMod val="25000"/>
                          </a:schemeClr>
                        </a:solidFill>
                      </a:endParaRPr>
                    </a:p>
                  </a:txBody>
                  <a:tcPr/>
                </a:tc>
              </a:tr>
              <a:tr h="2880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8 217,0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544,7</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816,3</a:t>
                      </a:r>
                    </a:p>
                  </a:txBody>
                  <a:tcPr/>
                </a:tc>
              </a:tr>
              <a:tr h="359297">
                <a:tc>
                  <a:txBody>
                    <a:bodyPr/>
                    <a:lstStyle/>
                    <a:p>
                      <a:pPr algn="l" fontAlgn="t"/>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0,0</a:t>
                      </a:r>
                      <a:endParaRPr lang="ru-RU" sz="900" b="1" i="1" dirty="0">
                        <a:solidFill>
                          <a:schemeClr val="accent1">
                            <a:lumMod val="25000"/>
                          </a:schemeClr>
                        </a:solidFill>
                      </a:endParaRPr>
                    </a:p>
                  </a:txBody>
                  <a:tcPr/>
                </a:tc>
              </a:tr>
              <a:tr h="432791">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37 175,0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26 827,2</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27 354,4</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222</a:t>
                      </a:r>
                      <a:r>
                        <a:rPr lang="en-US" sz="900" b="1" i="1" baseline="0" dirty="0" smtClean="0">
                          <a:solidFill>
                            <a:schemeClr val="accent1">
                              <a:lumMod val="25000"/>
                            </a:schemeClr>
                          </a:solidFill>
                        </a:rPr>
                        <a:t> 504,4</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184</a:t>
                      </a:r>
                      <a:r>
                        <a:rPr lang="en-US" sz="900" b="1" i="1" baseline="0" dirty="0" smtClean="0">
                          <a:solidFill>
                            <a:schemeClr val="accent1">
                              <a:lumMod val="25000"/>
                            </a:schemeClr>
                          </a:solidFill>
                        </a:rPr>
                        <a:t> 692,9</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189 754,2</a:t>
                      </a:r>
                      <a:endParaRPr lang="ru-RU" sz="900" b="1" i="1" dirty="0">
                        <a:solidFill>
                          <a:schemeClr val="accent1">
                            <a:lumMod val="25000"/>
                          </a:schemeClr>
                        </a:solidFill>
                      </a:endParaRPr>
                    </a:p>
                  </a:txBody>
                  <a:tcPr/>
                </a:tc>
              </a:tr>
              <a:tr h="432048">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1"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15 072,0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a:t>
                      </a:r>
                      <a:r>
                        <a:rPr lang="en-US" sz="900" b="1" i="1" baseline="0" dirty="0" smtClean="0">
                          <a:solidFill>
                            <a:schemeClr val="accent1">
                              <a:lumMod val="25000"/>
                            </a:schemeClr>
                          </a:solidFill>
                        </a:rPr>
                        <a:t> 537,7</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13 266,7</a:t>
                      </a:r>
                      <a:endParaRPr lang="ru-RU" sz="900" b="1" i="1" dirty="0">
                        <a:solidFill>
                          <a:schemeClr val="accent1">
                            <a:lumMod val="25000"/>
                          </a:schemeClr>
                        </a:solidFill>
                      </a:endParaRPr>
                    </a:p>
                  </a:txBody>
                  <a:tcPr/>
                </a:tc>
              </a:tr>
              <a:tr h="720080">
                <a:tc>
                  <a:txBody>
                    <a:bodyPr/>
                    <a:lstStyle/>
                    <a:p>
                      <a:pPr algn="l" fontAlgn="t"/>
                      <a:r>
                        <a:rPr lang="ru-RU" sz="900" b="1" i="0"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11 709,4</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7 626,1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7 626,1</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354,0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 354,0</a:t>
                      </a:r>
                    </a:p>
                    <a:p>
                      <a:pPr algn="ct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354,0</a:t>
                      </a:r>
                    </a:p>
                  </a:txBody>
                  <a:tcPr/>
                </a:tc>
              </a:tr>
              <a:tr h="432048">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120,0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120,0</a:t>
                      </a:r>
                    </a:p>
                  </a:txBody>
                  <a:tcPr/>
                </a:tc>
                <a:tc>
                  <a:txBody>
                    <a:bodyPr/>
                    <a:lstStyle/>
                    <a:p>
                      <a:pPr algn="ctr"/>
                      <a:r>
                        <a:rPr lang="ru-RU" sz="900" b="1" i="1" dirty="0" smtClean="0">
                          <a:solidFill>
                            <a:schemeClr val="accent1">
                              <a:lumMod val="25000"/>
                            </a:schemeClr>
                          </a:solidFill>
                        </a:rPr>
                        <a:t>120,0</a:t>
                      </a:r>
                    </a:p>
                  </a:txBody>
                  <a:tcPr/>
                </a:tc>
              </a:tr>
              <a:tr h="576064">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4 157,5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3 246,4</a:t>
                      </a:r>
                      <a:endParaRPr lang="ru-RU" sz="900" b="1" i="1" dirty="0">
                        <a:solidFill>
                          <a:schemeClr val="accent1">
                            <a:lumMod val="25000"/>
                          </a:schemeClr>
                        </a:solidFill>
                      </a:endParaRPr>
                    </a:p>
                  </a:txBody>
                  <a:tcPr/>
                </a:tc>
              </a:tr>
              <a:tr h="360040">
                <a:tc>
                  <a:txBody>
                    <a:bodyPr/>
                    <a:lstStyle/>
                    <a:p>
                      <a:pPr algn="l" fontAlgn="t"/>
                      <a:r>
                        <a:rPr lang="en-US" sz="900" b="1" i="1"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25 672,2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25 672,2</a:t>
                      </a:r>
                    </a:p>
                  </a:txBody>
                  <a:tcPr/>
                </a:tc>
                <a:tc>
                  <a:txBody>
                    <a:bodyPr/>
                    <a:lstStyle/>
                    <a:p>
                      <a:pPr algn="ctr"/>
                      <a:r>
                        <a:rPr lang="ru-RU" sz="900" b="1" i="1" dirty="0" smtClean="0">
                          <a:solidFill>
                            <a:schemeClr val="accent1">
                              <a:lumMod val="25000"/>
                            </a:schemeClr>
                          </a:solidFill>
                        </a:rPr>
                        <a:t>25 672,2</a:t>
                      </a:r>
                    </a:p>
                  </a:txBody>
                  <a:tcPr/>
                </a:tc>
              </a:tr>
            </a:tbl>
          </a:graphicData>
        </a:graphic>
      </p:graphicFrame>
      <p:sp>
        <p:nvSpPr>
          <p:cNvPr id="9"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10" name="Прямоугольник 9"/>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411" y="700097"/>
            <a:ext cx="3495902"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культуры в муниципальном образовании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создание социально-экономических условий для развития культуры   в</a:t>
            </a:r>
          </a:p>
          <a:p>
            <a:r>
              <a:rPr lang="ru-RU" sz="1200" dirty="0" smtClean="0"/>
              <a:t> муниципальном  образовании «Демидовский район» Смоленской области;</a:t>
            </a:r>
          </a:p>
          <a:p>
            <a:r>
              <a:rPr lang="ru-RU" sz="1200" dirty="0" smtClean="0"/>
              <a:t>- организация </a:t>
            </a:r>
            <a:r>
              <a:rPr lang="ru-RU" sz="1200" dirty="0" err="1" smtClean="0"/>
              <a:t>культурно-досуговой</a:t>
            </a:r>
            <a:r>
              <a:rPr lang="ru-RU" sz="1200" dirty="0" smtClean="0"/>
              <a:t> деятельности в муниципальном образовании «Демидовский район» Смоленской области </a:t>
            </a:r>
          </a:p>
          <a:p>
            <a:r>
              <a:rPr lang="ru-RU" sz="1200" dirty="0" smtClean="0"/>
              <a:t>- обеспечение качественного предоставления дополнительного образования детей в области  культуры и искусства;</a:t>
            </a:r>
          </a:p>
          <a:p>
            <a:r>
              <a:rPr lang="ru-RU" sz="1200" dirty="0" smtClean="0"/>
              <a:t>- организация библиотечного обслуживания населения в муниципальном образовании «Демидовский район» Смоленской области </a:t>
            </a:r>
          </a:p>
          <a:p>
            <a:r>
              <a:rPr lang="ru-RU" sz="1200" dirty="0" smtClean="0"/>
              <a:t>- организация музейного обслуживания населения муниципального образования «Демидовский район»  Смоленской области </a:t>
            </a:r>
          </a:p>
          <a:p>
            <a:r>
              <a:rPr lang="ru-RU" sz="1200" dirty="0" smtClean="0"/>
              <a:t>- развитие внутреннего и выездного туризма в муниципальном образовании «Демидовский район» Смоленской области </a:t>
            </a:r>
          </a:p>
          <a:p>
            <a:r>
              <a:rPr lang="ru-RU" sz="1200" dirty="0" smtClean="0"/>
              <a:t>- бухгалтерское обслуживание учреждений культуры</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16417089"/>
              </p:ext>
            </p:extLst>
          </p:nvPr>
        </p:nvGraphicFramePr>
        <p:xfrm>
          <a:off x="3653431" y="1124744"/>
          <a:ext cx="5264455" cy="5585243"/>
        </p:xfrm>
        <a:graphic>
          <a:graphicData uri="http://schemas.openxmlformats.org/drawingml/2006/table">
            <a:tbl>
              <a:tblPr firstRow="1" bandRow="1">
                <a:tableStyleId>{5C22544A-7EE6-4342-B048-85BDC9FD1C3A}</a:tableStyleId>
              </a:tblPr>
              <a:tblGrid>
                <a:gridCol w="2970983"/>
                <a:gridCol w="792088"/>
                <a:gridCol w="792088"/>
                <a:gridCol w="709296"/>
              </a:tblGrid>
              <a:tr h="34353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232534">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68 085,3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53 830,0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54 643,2</a:t>
                      </a:r>
                      <a:endParaRPr lang="ru-RU" sz="1000" b="1" i="1" dirty="0">
                        <a:solidFill>
                          <a:schemeClr val="accent1">
                            <a:lumMod val="25000"/>
                          </a:schemeClr>
                        </a:solidFill>
                      </a:endParaRPr>
                    </a:p>
                  </a:txBody>
                  <a:tcPr/>
                </a:tc>
              </a:tr>
              <a:tr h="204718">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169,0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276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 </a:t>
                      </a:r>
                      <a:r>
                        <a:rPr lang="en-US" sz="1000" b="1" i="1" dirty="0" smtClean="0">
                          <a:solidFill>
                            <a:schemeClr val="accent1">
                              <a:lumMod val="25000"/>
                            </a:schemeClr>
                          </a:solidFill>
                        </a:rPr>
                        <a:t>688,0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2 400,9</a:t>
                      </a:r>
                      <a:endParaRPr lang="ru-RU" sz="1000" b="1" i="1" dirty="0">
                        <a:solidFill>
                          <a:schemeClr val="accent1">
                            <a:lumMod val="25000"/>
                          </a:schemeClr>
                        </a:solidFill>
                      </a:endParaRPr>
                    </a:p>
                  </a:txBody>
                  <a:tcPr/>
                </a:tc>
                <a:tc>
                  <a:txBody>
                    <a:bodyPr/>
                    <a:lstStyle/>
                    <a:p>
                      <a:pPr algn="ctr"/>
                      <a:r>
                        <a:rPr lang="en-US" sz="1000" b="1" i="1" smtClean="0">
                          <a:solidFill>
                            <a:schemeClr val="accent1">
                              <a:lumMod val="25000"/>
                            </a:schemeClr>
                          </a:solidFill>
                        </a:rPr>
                        <a:t>2 545,0</a:t>
                      </a:r>
                      <a:endParaRPr lang="ru-RU" sz="1000" b="1" i="1" dirty="0">
                        <a:solidFill>
                          <a:schemeClr val="accent1">
                            <a:lumMod val="25000"/>
                          </a:schemeClr>
                        </a:solidFill>
                      </a:endParaRPr>
                    </a:p>
                  </a:txBody>
                  <a:tcPr/>
                </a:tc>
              </a:tr>
              <a:tr h="64771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6 </a:t>
                      </a:r>
                      <a:r>
                        <a:rPr lang="en-US" sz="1000" b="1" i="1" dirty="0" smtClean="0">
                          <a:solidFill>
                            <a:schemeClr val="accent1">
                              <a:lumMod val="25000"/>
                            </a:schemeClr>
                          </a:solidFill>
                        </a:rPr>
                        <a:t>907,4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6 958,0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6 514,9</a:t>
                      </a:r>
                      <a:endParaRPr lang="ru-RU" sz="1000" b="1" i="1" dirty="0">
                        <a:solidFill>
                          <a:schemeClr val="accent1">
                            <a:lumMod val="25000"/>
                          </a:schemeClr>
                        </a:solidFill>
                      </a:endParaRPr>
                    </a:p>
                  </a:txBody>
                  <a:tcPr/>
                </a:tc>
              </a:tr>
              <a:tr h="720080">
                <a:tc>
                  <a:txBody>
                    <a:bodyPr/>
                    <a:lstStyle/>
                    <a:p>
                      <a:pPr algn="l" fontAlgn="t"/>
                      <a:r>
                        <a:rPr lang="ru-RU" sz="1000" b="1"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17 282,7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15 073,9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13 771,4</a:t>
                      </a:r>
                      <a:endParaRPr lang="ru-RU" sz="1000" b="1" i="1" dirty="0">
                        <a:solidFill>
                          <a:schemeClr val="accent1">
                            <a:lumMod val="25000"/>
                          </a:schemeClr>
                        </a:solidFill>
                      </a:endParaRPr>
                    </a:p>
                  </a:txBody>
                  <a:tcPr/>
                </a:tc>
              </a:tr>
              <a:tr h="632239">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24 857,9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16 747,2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16 085,0</a:t>
                      </a:r>
                      <a:endParaRPr lang="ru-RU" sz="1000" b="1" i="1" dirty="0">
                        <a:solidFill>
                          <a:schemeClr val="accent1">
                            <a:lumMod val="25000"/>
                          </a:schemeClr>
                        </a:solidFill>
                      </a:endParaRPr>
                    </a:p>
                  </a:txBody>
                  <a:tcPr/>
                </a:tc>
              </a:tr>
              <a:tr h="75231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7 </a:t>
                      </a:r>
                      <a:r>
                        <a:rPr lang="en-US" sz="1000" b="1" i="1" dirty="0" smtClean="0">
                          <a:solidFill>
                            <a:schemeClr val="accent1">
                              <a:lumMod val="25000"/>
                            </a:schemeClr>
                          </a:solidFill>
                        </a:rPr>
                        <a:t>689,6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7 241,7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7 611,2</a:t>
                      </a:r>
                      <a:endParaRPr lang="ru-RU" sz="1000" b="1" i="1" dirty="0">
                        <a:solidFill>
                          <a:schemeClr val="accent1">
                            <a:lumMod val="25000"/>
                          </a:schemeClr>
                        </a:solidFill>
                      </a:endParaRPr>
                    </a:p>
                  </a:txBody>
                  <a:tcPr/>
                </a:tc>
              </a:tr>
              <a:tr h="376794">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1 616,</a:t>
                      </a:r>
                      <a:r>
                        <a:rPr lang="en-US" sz="1000" b="1" i="1" dirty="0" smtClean="0">
                          <a:solidFill>
                            <a:schemeClr val="accent1">
                              <a:lumMod val="25000"/>
                            </a:schemeClr>
                          </a:solidFill>
                        </a:rPr>
                        <a:t>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672014">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347,4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1 207,1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1 142,3</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36" y="504814"/>
            <a:ext cx="3971900" cy="649408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a:t>
            </a:r>
            <a:r>
              <a:rPr lang="ru-RU" sz="1600" b="1" i="1" dirty="0" err="1">
                <a:solidFill>
                  <a:schemeClr val="accent1">
                    <a:lumMod val="25000"/>
                  </a:schemeClr>
                </a:solidFill>
              </a:rPr>
              <a:t>Гражданско</a:t>
            </a:r>
            <a:r>
              <a:rPr lang="ru-RU" sz="1600" b="1" i="1" dirty="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r>
              <a:rPr lang="ru-RU" sz="1200" i="1" u="sng" dirty="0" smtClean="0">
                <a:solidFill>
                  <a:schemeClr val="accent1">
                    <a:lumMod val="25000"/>
                  </a:schemeClr>
                </a:solidFill>
              </a:rPr>
              <a:t>Задачи программы:</a:t>
            </a:r>
          </a:p>
          <a:p>
            <a:r>
              <a:rPr lang="ru-RU" sz="1200" dirty="0" smtClean="0"/>
              <a:t>- проведение научно-обоснованной управленческой и организаторской деятельности по созданию условий для эффективного </a:t>
            </a:r>
            <a:r>
              <a:rPr lang="ru-RU" sz="1200" dirty="0" err="1" smtClean="0"/>
              <a:t>гражданско</a:t>
            </a:r>
            <a:r>
              <a:rPr lang="ru-RU" sz="1200" dirty="0" smtClean="0"/>
              <a:t> - патриотического воспитания граждан.</a:t>
            </a:r>
            <a:endParaRPr lang="ru-RU" sz="1200" b="1" dirty="0" smtClean="0"/>
          </a:p>
          <a:p>
            <a:r>
              <a:rPr lang="ru-RU" sz="12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200" b="1" dirty="0" smtClean="0"/>
          </a:p>
          <a:p>
            <a:r>
              <a:rPr lang="ru-RU" sz="1200" dirty="0" smtClean="0"/>
              <a:t>- воспитание чувства гордости, любви и уважения к  малой Родине, к Смоленщине, к России.</a:t>
            </a:r>
            <a:endParaRPr lang="ru-RU" sz="1200" b="1" dirty="0" smtClean="0"/>
          </a:p>
          <a:p>
            <a:r>
              <a:rPr lang="ru-RU" sz="1200" dirty="0" smtClean="0"/>
              <a:t>- воспитание чувства уважения к пожилым людям.</a:t>
            </a:r>
            <a:endParaRPr lang="ru-RU" sz="1200" b="1" dirty="0" smtClean="0"/>
          </a:p>
          <a:p>
            <a:pPr>
              <a:buFontTx/>
              <a:buChar char="-"/>
            </a:pPr>
            <a:r>
              <a:rPr lang="ru-RU" sz="1200" dirty="0" smtClean="0"/>
              <a:t> повышение престижа военной службы.</a:t>
            </a:r>
            <a:endParaRPr lang="ru-RU" sz="1200" b="1" dirty="0" smtClean="0"/>
          </a:p>
          <a:p>
            <a:pPr>
              <a:buFontTx/>
              <a:buChar char="-"/>
            </a:pPr>
            <a:r>
              <a:rPr lang="ru-RU" sz="12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200" b="1" dirty="0" smtClean="0"/>
          </a:p>
          <a:p>
            <a:r>
              <a:rPr lang="ru-RU" sz="1200" dirty="0" smtClean="0"/>
              <a:t>- воспитание бережного отношения к памятникам истории, культуры и архитектуры. </a:t>
            </a:r>
            <a:endParaRPr lang="ru-RU" sz="1200" b="1" dirty="0" smtClean="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948108034"/>
              </p:ext>
            </p:extLst>
          </p:nvPr>
        </p:nvGraphicFramePr>
        <p:xfrm>
          <a:off x="3989065" y="1484784"/>
          <a:ext cx="4789766" cy="2967220"/>
        </p:xfrm>
        <a:graphic>
          <a:graphicData uri="http://schemas.openxmlformats.org/drawingml/2006/table">
            <a:tbl>
              <a:tblPr firstRow="1" bandRow="1">
                <a:tableStyleId>{5C22544A-7EE6-4342-B048-85BDC9FD1C3A}</a:tableStyleId>
              </a:tblPr>
              <a:tblGrid>
                <a:gridCol w="3042166"/>
                <a:gridCol w="629217"/>
                <a:gridCol w="535281"/>
                <a:gridCol w="583102"/>
              </a:tblGrid>
              <a:tr h="24688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7880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111,2</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4535">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en-US" sz="1000" b="1" i="1" dirty="0" smtClean="0">
                          <a:solidFill>
                            <a:schemeClr val="accent1">
                              <a:lumMod val="25000"/>
                            </a:schemeClr>
                          </a:solidFill>
                        </a:rPr>
                        <a:t>44,2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2489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87346">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8543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en-US" sz="1000" b="1" i="1" dirty="0" smtClean="0">
                          <a:solidFill>
                            <a:schemeClr val="accent1">
                              <a:lumMod val="25000"/>
                            </a:schemeClr>
                          </a:solidFill>
                        </a:rPr>
                        <a:t>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5" y="11903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907704"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400110"/>
          </a:xfrm>
          <a:prstGeom prst="rect">
            <a:avLst/>
          </a:prstGeom>
          <a:noFill/>
        </p:spPr>
        <p:txBody>
          <a:bodyPr wrap="square" rtlCol="0">
            <a:spAutoFit/>
          </a:bodyPr>
          <a:lstStyle/>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107504" y="500042"/>
            <a:ext cx="5040560" cy="6309420"/>
          </a:xfrm>
          <a:prstGeom prst="rect">
            <a:avLst/>
          </a:prstGeom>
          <a:noFill/>
        </p:spPr>
        <p:txBody>
          <a:bodyPr wrap="square" rtlCol="0">
            <a:spAutoFit/>
          </a:bodyPr>
          <a:lstStyle/>
          <a:p>
            <a:pPr algn="ctr"/>
            <a:r>
              <a:rPr lang="ru-RU" b="1" dirty="0">
                <a:solidFill>
                  <a:srgbClr val="7D5CDA"/>
                </a:solidFill>
              </a:rPr>
              <a:t>Муниципальная программа </a:t>
            </a:r>
          </a:p>
          <a:p>
            <a:pPr algn="ctr"/>
            <a:r>
              <a:rPr lang="ru-RU" b="1" i="1" dirty="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благоприятных условий для </a:t>
            </a:r>
          </a:p>
          <a:p>
            <a:r>
              <a:rPr lang="ru-RU" sz="1200" dirty="0" smtClean="0"/>
              <a:t>развития малого и среднего предпринимательства и повышение </a:t>
            </a:r>
          </a:p>
          <a:p>
            <a:r>
              <a:rPr lang="ru-RU" sz="1200" dirty="0" smtClean="0"/>
              <a:t>его роли в социально-экономическом развитии муниципального образования «Демидовский район» Смоленской области.</a:t>
            </a:r>
          </a:p>
          <a:p>
            <a:r>
              <a:rPr lang="ru-RU" sz="1200" i="1" u="sng" dirty="0" smtClean="0">
                <a:solidFill>
                  <a:schemeClr val="accent1">
                    <a:lumMod val="25000"/>
                  </a:schemeClr>
                </a:solidFill>
              </a:rPr>
              <a:t>Задачи программы:</a:t>
            </a:r>
          </a:p>
          <a:p>
            <a:r>
              <a:rPr lang="ru-RU" sz="1200" dirty="0" smtClean="0"/>
              <a:t>- совершенствование нормативно-правовой базы и мониторинга деятельности субъектов малого и среднего предпринимательства;</a:t>
            </a:r>
          </a:p>
          <a:p>
            <a:r>
              <a:rPr lang="ru-RU" sz="1200" dirty="0" smtClean="0"/>
              <a:t>- финансовая и имущественная поддержка малого и среднего предпринимательства;</a:t>
            </a:r>
          </a:p>
          <a:p>
            <a:r>
              <a:rPr lang="ru-RU" sz="1200" dirty="0" smtClean="0"/>
              <a:t>- информационная поддержка субъектов малого и среднего предпринимательства;</a:t>
            </a:r>
          </a:p>
          <a:p>
            <a:r>
              <a:rPr lang="ru-RU" sz="1200" dirty="0" smtClean="0"/>
              <a:t>- консультативная поддержка малого и среднего предпринимательства;</a:t>
            </a:r>
          </a:p>
          <a:p>
            <a:pPr>
              <a:buFontTx/>
              <a:buChar char="-"/>
            </a:pPr>
            <a:r>
              <a:rPr lang="ru-RU" sz="12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2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2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2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2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200" dirty="0" smtClean="0"/>
              <a:t>объем инвестиций в основной капитал малых предприятий (за исключением бюджетных средств).</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52049765"/>
              </p:ext>
            </p:extLst>
          </p:nvPr>
        </p:nvGraphicFramePr>
        <p:xfrm>
          <a:off x="4572000" y="1340768"/>
          <a:ext cx="4464496" cy="2232248"/>
        </p:xfrm>
        <a:graphic>
          <a:graphicData uri="http://schemas.openxmlformats.org/drawingml/2006/table">
            <a:tbl>
              <a:tblPr firstRow="1" bandRow="1">
                <a:tableStyleId>{5C22544A-7EE6-4342-B048-85BDC9FD1C3A}</a:tableStyleId>
              </a:tblPr>
              <a:tblGrid>
                <a:gridCol w="2322875"/>
                <a:gridCol w="708694"/>
                <a:gridCol w="712847"/>
                <a:gridCol w="720080"/>
              </a:tblGrid>
              <a:tr h="312239">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335833">
                <a:tc>
                  <a:txBody>
                    <a:bodyPr/>
                    <a:lstStyle/>
                    <a:p>
                      <a:r>
                        <a:rPr lang="ru-RU" sz="900" b="0" i="0" dirty="0" smtClean="0">
                          <a:solidFill>
                            <a:schemeClr val="accent1">
                              <a:lumMod val="25000"/>
                            </a:schemeClr>
                          </a:solidFill>
                          <a:latin typeface="Times New Roman" pitchFamily="18" charset="0"/>
                          <a:cs typeface="Times New Roman" pitchFamily="18" charset="0"/>
                        </a:rPr>
                        <a:t>ВСЕГО</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900" b="1" i="1" dirty="0" smtClean="0">
                          <a:solidFill>
                            <a:schemeClr val="accent1">
                              <a:lumMod val="25000"/>
                            </a:schemeClr>
                          </a:solidFill>
                        </a:rPr>
                        <a:t>58,1</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12,1</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r>
              <a:tr h="936104">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«Организация  и проведение</a:t>
                      </a:r>
                      <a:r>
                        <a:rPr lang="ru-RU" sz="900"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sz="900" b="0" i="0" dirty="0" smtClean="0">
                          <a:solidFill>
                            <a:schemeClr val="accent1">
                              <a:lumMod val="25000"/>
                            </a:schemeClr>
                          </a:solidFill>
                          <a:latin typeface="Times New Roman" pitchFamily="18" charset="0"/>
                          <a:cs typeface="Times New Roman" pitchFamily="18" charset="0"/>
                        </a:rPr>
                        <a:t>»</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a:t>
                      </a:r>
                      <a:r>
                        <a:rPr lang="ru-RU" sz="900" b="1" i="1" dirty="0" smtClean="0">
                          <a:solidFill>
                            <a:schemeClr val="accent1">
                              <a:lumMod val="25000"/>
                            </a:schemeClr>
                          </a:solidFill>
                        </a:rPr>
                        <a:t>6,0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p>
                  </a:txBody>
                  <a:tcPr/>
                </a:tc>
              </a:tr>
            </a:tbl>
          </a:graphicData>
        </a:graphic>
      </p:graphicFrame>
      <p:sp>
        <p:nvSpPr>
          <p:cNvPr id="6" name="Прямоугольник 5"/>
          <p:cNvSpPr/>
          <p:nvPr/>
        </p:nvSpPr>
        <p:spPr>
          <a:xfrm>
            <a:off x="7999655" y="10671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23842"/>
            <a:ext cx="4896544" cy="35394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p>
          <a:p>
            <a:r>
              <a:rPr lang="ru-RU" sz="1200" i="1" u="sng" dirty="0" smtClean="0">
                <a:solidFill>
                  <a:schemeClr val="accent1">
                    <a:lumMod val="25000"/>
                  </a:schemeClr>
                </a:solidFill>
              </a:rPr>
              <a:t>Цель программы - </a:t>
            </a:r>
            <a:r>
              <a:rPr lang="ru-RU" sz="1200"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sz="1200" dirty="0" err="1" smtClean="0"/>
              <a:t>табакокурения</a:t>
            </a:r>
            <a:r>
              <a:rPr lang="ru-RU" sz="1200" dirty="0" smtClean="0"/>
              <a:t>; профилактика правонарушений</a:t>
            </a:r>
          </a:p>
          <a:p>
            <a:r>
              <a:rPr lang="ru-RU" sz="1200" i="1" u="sng" dirty="0" smtClean="0">
                <a:solidFill>
                  <a:schemeClr val="accent1">
                    <a:lumMod val="25000"/>
                  </a:schemeClr>
                </a:solidFill>
              </a:rPr>
              <a:t>Задачи программы:</a:t>
            </a:r>
          </a:p>
          <a:p>
            <a:r>
              <a:rPr lang="ru-RU" sz="1200" dirty="0" smtClean="0"/>
              <a:t>- Создание комплекса социальных, образовательных и медико-психологических мероприятий, направленных на профилактику</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97810690"/>
              </p:ext>
            </p:extLst>
          </p:nvPr>
        </p:nvGraphicFramePr>
        <p:xfrm>
          <a:off x="4970487" y="1556792"/>
          <a:ext cx="4141695" cy="2100854"/>
        </p:xfrm>
        <a:graphic>
          <a:graphicData uri="http://schemas.openxmlformats.org/drawingml/2006/table">
            <a:tbl>
              <a:tblPr firstRow="1" bandRow="1">
                <a:tableStyleId>{5C22544A-7EE6-4342-B048-85BDC9FD1C3A}</a:tableStyleId>
              </a:tblPr>
              <a:tblGrid>
                <a:gridCol w="2070847"/>
                <a:gridCol w="631802"/>
                <a:gridCol w="769373"/>
                <a:gridCol w="669673"/>
              </a:tblGrid>
              <a:tr h="26987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34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en-US" sz="900" b="1" i="1" dirty="0" smtClean="0">
                          <a:solidFill>
                            <a:schemeClr val="accent1">
                              <a:lumMod val="25000"/>
                            </a:schemeClr>
                          </a:solidFill>
                        </a:rPr>
                        <a:t>76,8</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76,8</a:t>
                      </a:r>
                    </a:p>
                  </a:txBody>
                  <a:tcPr/>
                </a:tc>
                <a:tc>
                  <a:txBody>
                    <a:bodyPr/>
                    <a:lstStyle/>
                    <a:p>
                      <a:pPr algn="ctr"/>
                      <a:r>
                        <a:rPr lang="ru-RU" sz="900" b="1" i="1" dirty="0" smtClean="0">
                          <a:solidFill>
                            <a:schemeClr val="accent1">
                              <a:lumMod val="25000"/>
                            </a:schemeClr>
                          </a:solidFill>
                        </a:rPr>
                        <a:t>76,8</a:t>
                      </a:r>
                    </a:p>
                  </a:txBody>
                  <a:tcPr/>
                </a:tc>
              </a:tr>
              <a:tr h="1093878">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r>
              <a:tr h="346282">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56,8</a:t>
                      </a:r>
                      <a:endParaRPr lang="ru-RU" sz="900" b="1" i="1" dirty="0" smtClean="0">
                        <a:solidFill>
                          <a:schemeClr val="accent1">
                            <a:lumMod val="25000"/>
                          </a:schemeClr>
                        </a:solidFill>
                      </a:endParaRPr>
                    </a:p>
                  </a:txBody>
                  <a:tcPr/>
                </a:tc>
              </a:tr>
            </a:tbl>
          </a:graphicData>
        </a:graphic>
      </p:graphicFrame>
      <p:sp>
        <p:nvSpPr>
          <p:cNvPr id="6" name="Прямоугольник 5"/>
          <p:cNvSpPr/>
          <p:nvPr/>
        </p:nvSpPr>
        <p:spPr>
          <a:xfrm>
            <a:off x="179512" y="3933056"/>
            <a:ext cx="7344816" cy="2862322"/>
          </a:xfrm>
          <a:prstGeom prst="rect">
            <a:avLst/>
          </a:prstGeom>
        </p:spPr>
        <p:txBody>
          <a:bodyPr wrap="square">
            <a:spAutoFit/>
          </a:bodyPr>
          <a:lstStyle/>
          <a:p>
            <a:r>
              <a:rPr lang="ru-RU" sz="1200" dirty="0"/>
              <a:t>наркомании и других зависимостей; борьбы с преступностью, безнадзорностью, беспризорностью несовершеннолетних; </a:t>
            </a:r>
            <a:r>
              <a:rPr lang="ru-RU" sz="1200" dirty="0" err="1"/>
              <a:t>ресоциализацию</a:t>
            </a:r>
            <a:r>
              <a:rPr lang="ru-RU" sz="1200" dirty="0"/>
              <a:t> лиц, </a:t>
            </a:r>
            <a:r>
              <a:rPr lang="ru-RU" sz="1200" dirty="0" err="1"/>
              <a:t>свободившихся</a:t>
            </a:r>
            <a:r>
              <a:rPr lang="ru-RU" sz="1200" dirty="0"/>
              <a:t> из мест лишения свободы.;</a:t>
            </a:r>
          </a:p>
          <a:p>
            <a:r>
              <a:rPr lang="ru-RU" sz="1200" dirty="0"/>
              <a:t>- концентрация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p>
          <a:p>
            <a:r>
              <a:rPr lang="ru-RU" sz="1200" dirty="0"/>
              <a:t>- создание системы мониторинга наркомании и других зависимостей;</a:t>
            </a:r>
          </a:p>
          <a:p>
            <a:r>
              <a:rPr lang="ru-RU" sz="1200" dirty="0"/>
              <a:t>- пропаганда здорового образа жизни среди населения;</a:t>
            </a:r>
          </a:p>
          <a:p>
            <a:r>
              <a:rPr lang="ru-RU" sz="1200" dirty="0"/>
              <a:t>- информационно-правовое обеспечение населения по вопросам зависимостей и правонарушений</a:t>
            </a:r>
          </a:p>
          <a:p>
            <a:r>
              <a:rPr lang="ru-RU" sz="1200" dirty="0"/>
              <a:t>- формирование отрицательного отношения к зависимостям;</a:t>
            </a:r>
          </a:p>
          <a:p>
            <a:r>
              <a:rPr lang="ru-RU" sz="1200" dirty="0"/>
              <a:t>- организация методической помощи специалистам в сфере профилактики зависимостей и правонарушений;</a:t>
            </a:r>
          </a:p>
          <a:p>
            <a:pPr>
              <a:buFontTx/>
              <a:buChar char="-"/>
            </a:pPr>
            <a:r>
              <a:rPr lang="ru-RU" sz="1200" dirty="0"/>
              <a:t>снижение уровня преступности на территории </a:t>
            </a:r>
            <a:r>
              <a:rPr lang="ru-RU" sz="1200" dirty="0" err="1"/>
              <a:t>МО«Демидовский</a:t>
            </a:r>
            <a:r>
              <a:rPr lang="ru-RU" sz="1200" dirty="0"/>
              <a:t> район»;</a:t>
            </a:r>
          </a:p>
          <a:p>
            <a:pPr>
              <a:buFontTx/>
              <a:buChar char="-"/>
            </a:pPr>
            <a:r>
              <a:rPr lang="ru-RU" sz="1200" dirty="0"/>
              <a:t> выявление и устранение причин и условий, способствующих совершению правонарушений;</a:t>
            </a:r>
          </a:p>
          <a:p>
            <a:pPr>
              <a:buFontTx/>
              <a:buChar char="-"/>
            </a:pPr>
            <a:r>
              <a:rPr lang="ru-RU" sz="1200" dirty="0"/>
              <a:t>профилактика правонарушений в рамках отдельной отрасли, сферы управления, предприятия, организации, учреждения.</a:t>
            </a: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70007" y="1283095"/>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700097"/>
            <a:ext cx="3816424" cy="5016758"/>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1600" b="1" i="1" dirty="0">
                <a:solidFill>
                  <a:schemeClr val="accent1">
                    <a:lumMod val="25000"/>
                  </a:schemeClr>
                </a:solidFill>
              </a:rPr>
              <a:t>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a:t>
            </a:r>
          </a:p>
          <a:p>
            <a:pPr lvl="0"/>
            <a:r>
              <a:rPr lang="ru-RU" sz="1200" dirty="0" smtClean="0">
                <a:solidFill>
                  <a:schemeClr val="accent1">
                    <a:lumMod val="25000"/>
                  </a:schemeClr>
                </a:solidFill>
              </a:rPr>
              <a:t>- </a:t>
            </a:r>
            <a:r>
              <a:rPr lang="ru-RU" sz="1200" dirty="0" smtClean="0"/>
              <a:t>модернизация объектов коммунального назначения;</a:t>
            </a:r>
          </a:p>
          <a:p>
            <a:pPr lvl="0"/>
            <a:r>
              <a:rPr lang="ru-RU" sz="1200" dirty="0" smtClean="0"/>
              <a:t>- модернизация систем водоотведения;</a:t>
            </a:r>
          </a:p>
          <a:p>
            <a:pPr lvl="0"/>
            <a:r>
              <a:rPr lang="ru-RU" sz="1200" dirty="0" smtClean="0"/>
              <a:t>- снижение аварийности на объектах коммунального назначения;</a:t>
            </a:r>
          </a:p>
          <a:p>
            <a:pPr lvl="0">
              <a:buFontTx/>
              <a:buChar char="-"/>
            </a:pPr>
            <a:r>
              <a:rPr lang="ru-RU" sz="1200" dirty="0" smtClean="0"/>
              <a:t>повышение срока службы тепловых сетей;</a:t>
            </a:r>
          </a:p>
          <a:p>
            <a:pPr lvl="0">
              <a:buFontTx/>
              <a:buChar char="-"/>
            </a:pPr>
            <a:r>
              <a:rPr lang="ru-RU" sz="1200" dirty="0" smtClean="0"/>
              <a:t>снижение эксплуатационных расходов;</a:t>
            </a:r>
          </a:p>
          <a:p>
            <a:pPr lvl="0"/>
            <a:r>
              <a:rPr lang="ru-RU" sz="1200" dirty="0" smtClean="0"/>
              <a:t>-повышение надежности и эффективности работы объектов коммунального назначения.</a:t>
            </a:r>
          </a:p>
          <a:p>
            <a:pPr lvl="0"/>
            <a:endParaRPr lang="ru-RU" sz="1200" dirty="0" smtClean="0"/>
          </a:p>
          <a:p>
            <a:r>
              <a:rPr lang="ru-RU" sz="1200" i="1" u="sng" dirty="0" smtClean="0">
                <a:solidFill>
                  <a:schemeClr val="accent1">
                    <a:lumMod val="25000"/>
                  </a:schemeClr>
                </a:solidFill>
              </a:rPr>
              <a:t>Задачи программы:</a:t>
            </a:r>
          </a:p>
          <a:p>
            <a:pPr lvl="0"/>
            <a:r>
              <a:rPr lang="ru-RU" sz="1200" dirty="0" smtClean="0"/>
              <a:t>- перевод на автономное газовое отопление;</a:t>
            </a:r>
          </a:p>
          <a:p>
            <a:pPr lvl="0"/>
            <a:r>
              <a:rPr lang="ru-RU" sz="1200" dirty="0" smtClean="0"/>
              <a:t>- развитие систем теплоснабжения;</a:t>
            </a:r>
          </a:p>
          <a:p>
            <a:pPr lvl="0"/>
            <a:r>
              <a:rPr lang="ru-RU" sz="1200" dirty="0" smtClean="0"/>
              <a:t>- реконструкция существующих тепловых сетей;</a:t>
            </a:r>
          </a:p>
          <a:p>
            <a:r>
              <a:rPr lang="ru-RU" sz="1200" dirty="0" smtClean="0"/>
              <a:t>- бесперебойное снабжение теплом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62300338"/>
              </p:ext>
            </p:extLst>
          </p:nvPr>
        </p:nvGraphicFramePr>
        <p:xfrm>
          <a:off x="4050593" y="1802210"/>
          <a:ext cx="5005792" cy="2017977"/>
        </p:xfrm>
        <a:graphic>
          <a:graphicData uri="http://schemas.openxmlformats.org/drawingml/2006/table">
            <a:tbl>
              <a:tblPr firstRow="1" bandRow="1">
                <a:tableStyleId>{5C22544A-7EE6-4342-B048-85BDC9FD1C3A}</a:tableStyleId>
              </a:tblPr>
              <a:tblGrid>
                <a:gridCol w="2502895"/>
                <a:gridCol w="763617"/>
                <a:gridCol w="929890"/>
                <a:gridCol w="809390"/>
              </a:tblGrid>
              <a:tr h="24983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6884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128,0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504056">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"Модернизация систем теплоснабжения"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89524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128</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70006" y="15346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00042"/>
            <a:ext cx="4896544" cy="661719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добровольчества (</a:t>
            </a:r>
            <a:r>
              <a:rPr lang="ru-RU" sz="1600" b="1" i="1" dirty="0" err="1">
                <a:solidFill>
                  <a:schemeClr val="accent1">
                    <a:lumMod val="25000"/>
                  </a:schemeClr>
                </a:solidFill>
              </a:rPr>
              <a:t>волонтерства</a:t>
            </a:r>
            <a:r>
              <a:rPr lang="ru-RU" sz="1600" b="1" i="1" dirty="0">
                <a:solidFill>
                  <a:schemeClr val="accent1">
                    <a:lumMod val="25000"/>
                  </a:schemeClr>
                </a:solidFill>
              </a:rPr>
              <a:t>)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a:t>
            </a:r>
            <a:r>
              <a:rPr lang="ru-RU" sz="1200" dirty="0" smtClean="0"/>
              <a:t> </a:t>
            </a:r>
            <a:r>
              <a:rPr lang="ru-RU" sz="1200"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sz="1200" dirty="0"/>
              <a:t>-</a:t>
            </a:r>
            <a:r>
              <a:rPr lang="ru-RU" sz="1200" dirty="0" smtClean="0"/>
              <a:t> </a:t>
            </a:r>
            <a:r>
              <a:rPr lang="ru-RU" sz="1200"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sz="1200" dirty="0" err="1"/>
              <a:t>волонтерства</a:t>
            </a:r>
            <a:r>
              <a:rPr lang="ru-RU" sz="1200" dirty="0"/>
              <a:t>) в обществе. </a:t>
            </a:r>
          </a:p>
          <a:p>
            <a:r>
              <a:rPr lang="ru-RU" sz="1200" dirty="0"/>
              <a:t>-</a:t>
            </a:r>
            <a:r>
              <a:rPr lang="ru-RU" sz="1200" dirty="0" smtClean="0"/>
              <a:t> </a:t>
            </a:r>
            <a:r>
              <a:rPr lang="ru-RU" sz="1200" dirty="0"/>
              <a:t>Поддержка деятельности существующих и создание условий для возникновения новых добровольческих (волонтерских) организаций.</a:t>
            </a:r>
          </a:p>
          <a:p>
            <a:r>
              <a:rPr lang="ru-RU" sz="1200" dirty="0" smtClean="0"/>
              <a:t>- Создание </a:t>
            </a:r>
            <a:r>
              <a:rPr lang="ru-RU" sz="1200" dirty="0"/>
              <a:t>инфраструктуры добровольческой деятельности на территории муниципального образования «Демидовский район» Смоленской области.</a:t>
            </a:r>
          </a:p>
          <a:p>
            <a:r>
              <a:rPr lang="ru-RU" sz="1200" dirty="0"/>
              <a:t>-</a:t>
            </a:r>
            <a:r>
              <a:rPr lang="ru-RU" sz="1200" dirty="0" smtClean="0"/>
              <a:t> </a:t>
            </a:r>
            <a:r>
              <a:rPr lang="ru-RU" sz="1200"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sz="1200" dirty="0"/>
              <a:t>-</a:t>
            </a:r>
            <a:r>
              <a:rPr lang="ru-RU" sz="1200" dirty="0" smtClean="0"/>
              <a:t> </a:t>
            </a:r>
            <a:r>
              <a:rPr lang="ru-RU" sz="1200" dirty="0"/>
              <a:t>Расширение масштабов межсекторного взаимодействия в сфере добровольчества (</a:t>
            </a:r>
            <a:r>
              <a:rPr lang="ru-RU" sz="1200" dirty="0" err="1"/>
              <a:t>волонтерства</a:t>
            </a:r>
            <a:r>
              <a:rPr lang="ru-RU" sz="1200"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8183541"/>
              </p:ext>
            </p:extLst>
          </p:nvPr>
        </p:nvGraphicFramePr>
        <p:xfrm>
          <a:off x="4788024" y="1628800"/>
          <a:ext cx="4213702" cy="944880"/>
        </p:xfrm>
        <a:graphic>
          <a:graphicData uri="http://schemas.openxmlformats.org/drawingml/2006/table">
            <a:tbl>
              <a:tblPr firstRow="1" bandRow="1">
                <a:tableStyleId>{5C22544A-7EE6-4342-B048-85BDC9FD1C3A}</a:tableStyleId>
              </a:tblPr>
              <a:tblGrid>
                <a:gridCol w="2106851"/>
                <a:gridCol w="642786"/>
                <a:gridCol w="782749"/>
                <a:gridCol w="681316"/>
              </a:tblGrid>
              <a:tr h="15594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3267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extLst>
      <p:ext uri="{BB962C8B-B14F-4D97-AF65-F5344CB8AC3E}">
        <p14:creationId xmlns:p14="http://schemas.microsoft.com/office/powerpoint/2010/main" val="3664525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13956"/>
            <a:ext cx="4393421" cy="602472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«Демографическое развитие муниципального образования «Демидовский район» Смоленской области»</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с</a:t>
            </a:r>
            <a:r>
              <a:rPr lang="ru-RU" sz="120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pPr>
              <a:buFontTx/>
              <a:buChar char="-"/>
            </a:pPr>
            <a:r>
              <a:rPr lang="ru-RU" sz="1200" dirty="0" smtClean="0"/>
              <a:t>укрепление института семьи, повышение ее престижа в общественном мнении; </a:t>
            </a:r>
          </a:p>
          <a:p>
            <a:pPr>
              <a:buFontTx/>
              <a:buChar char="-"/>
            </a:pPr>
            <a:r>
              <a:rPr lang="ru-RU" sz="120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20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20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200" dirty="0" smtClean="0"/>
              <a:t> улучшение жилищных условий молодых семей, снижение уровня бедности;</a:t>
            </a:r>
          </a:p>
          <a:p>
            <a:pPr>
              <a:buFontTx/>
              <a:buChar char="-"/>
            </a:pPr>
            <a:r>
              <a:rPr lang="ru-RU" sz="1200" dirty="0" smtClean="0"/>
              <a:t> регулирование внутренних миграционных потоков, привлечение молодых  специалистов</a:t>
            </a:r>
            <a:r>
              <a:rPr lang="ru-RU" sz="1750" dirty="0" smtClean="0"/>
              <a:t>.</a:t>
            </a:r>
            <a:endParaRPr lang="ru-RU" sz="175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90753774"/>
              </p:ext>
            </p:extLst>
          </p:nvPr>
        </p:nvGraphicFramePr>
        <p:xfrm>
          <a:off x="4459697" y="1628800"/>
          <a:ext cx="4432782" cy="1080120"/>
        </p:xfrm>
        <a:graphic>
          <a:graphicData uri="http://schemas.openxmlformats.org/drawingml/2006/table">
            <a:tbl>
              <a:tblPr firstRow="1" bandRow="1">
                <a:tableStyleId>{5C22544A-7EE6-4342-B048-85BDC9FD1C3A}</a:tableStyleId>
              </a:tblPr>
              <a:tblGrid>
                <a:gridCol w="2216391"/>
                <a:gridCol w="676206"/>
                <a:gridCol w="823446"/>
                <a:gridCol w="716739"/>
              </a:tblGrid>
              <a:tr h="27874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801379">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476672"/>
            <a:ext cx="4070826" cy="3847207"/>
          </a:xfrm>
          <a:prstGeom prst="rect">
            <a:avLst/>
          </a:prstGeom>
          <a:noFill/>
        </p:spPr>
        <p:txBody>
          <a:bodyPr wrap="square" rtlCol="0">
            <a:spAutoFit/>
          </a:bodyPr>
          <a:lstStyle/>
          <a:p>
            <a:pPr algn="ctr"/>
            <a:r>
              <a:rPr lang="ru-RU" sz="1600" b="1" dirty="0" smtClean="0">
                <a:solidFill>
                  <a:srgbClr val="7D5CDA"/>
                </a:solidFill>
              </a:rPr>
              <a:t>Муниципальная </a:t>
            </a:r>
            <a:r>
              <a:rPr lang="ru-RU" sz="1600" b="1" dirty="0">
                <a:solidFill>
                  <a:srgbClr val="7D5CDA"/>
                </a:solidFill>
              </a:rPr>
              <a:t>программа </a:t>
            </a:r>
          </a:p>
          <a:p>
            <a:pPr algn="ctr"/>
            <a:r>
              <a:rPr lang="ru-RU" sz="1600" b="1" i="1" dirty="0">
                <a:solidFill>
                  <a:schemeClr val="accent1">
                    <a:lumMod val="25000"/>
                  </a:schemeClr>
                </a:solidFill>
              </a:rPr>
              <a:t>«Доступная среда муниципального образования «Демидовский район» Смоленской области»</a:t>
            </a:r>
          </a:p>
          <a:p>
            <a:r>
              <a:rPr lang="ru-RU" sz="1200" i="1" u="sng" dirty="0">
                <a:solidFill>
                  <a:schemeClr val="accent1">
                    <a:lumMod val="25000"/>
                  </a:schemeClr>
                </a:solidFill>
              </a:rPr>
              <a:t>Цели </a:t>
            </a:r>
            <a:r>
              <a:rPr lang="ru-RU" sz="1200" i="1" u="sng" dirty="0" smtClean="0">
                <a:solidFill>
                  <a:schemeClr val="accent1">
                    <a:lumMod val="25000"/>
                  </a:schemeClr>
                </a:solidFill>
              </a:rPr>
              <a:t>программы:</a:t>
            </a:r>
          </a:p>
          <a:p>
            <a:r>
              <a:rPr lang="ru-RU" sz="1200" dirty="0" smtClean="0">
                <a:solidFill>
                  <a:schemeClr val="accent1">
                    <a:lumMod val="25000"/>
                  </a:schemeClr>
                </a:solidFill>
              </a:rPr>
              <a:t>- </a:t>
            </a:r>
            <a:r>
              <a:rPr lang="ru-RU" sz="1200" dirty="0" smtClean="0"/>
              <a:t>повышение доступности информационных ресурсов для лиц с ограниченными возможностями;</a:t>
            </a:r>
          </a:p>
          <a:p>
            <a:r>
              <a:rPr lang="ru-RU" sz="1200" dirty="0" smtClean="0"/>
              <a:t>- создание условий для улучшения качества жизни инвалидов;</a:t>
            </a:r>
          </a:p>
          <a:p>
            <a:r>
              <a:rPr lang="ru-RU" sz="1200" dirty="0" smtClean="0"/>
              <a:t>- повышение  доступности социально значимых объектов.</a:t>
            </a:r>
          </a:p>
          <a:p>
            <a:pPr lvl="0"/>
            <a:endParaRPr lang="ru-RU" sz="1200" dirty="0" smtClean="0"/>
          </a:p>
          <a:p>
            <a:r>
              <a:rPr lang="ru-RU" sz="1200" i="1" u="sng" dirty="0" smtClean="0">
                <a:solidFill>
                  <a:schemeClr val="accent1">
                    <a:lumMod val="25000"/>
                  </a:schemeClr>
                </a:solidFill>
              </a:rPr>
              <a:t>Задачи программы:</a:t>
            </a:r>
          </a:p>
          <a:p>
            <a:r>
              <a:rPr lang="ru-RU" sz="1200" dirty="0" smtClean="0"/>
              <a:t>- обеспечение беспрепятственного доступа лиц с ограниченными возможностями к пользованию информационными ресурсами;</a:t>
            </a:r>
          </a:p>
          <a:p>
            <a:r>
              <a:rPr lang="ru-RU" sz="1200" dirty="0" smtClean="0"/>
              <a:t>- повышение уровня социальной адаптации инвалидов;</a:t>
            </a:r>
          </a:p>
          <a:p>
            <a:r>
              <a:rPr lang="ru-RU" sz="1200" dirty="0" smtClean="0"/>
              <a:t>- обеспечение беспрепятственного доступа лиц с ограниченными возможностями к социально значимым объектам.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08890235"/>
              </p:ext>
            </p:extLst>
          </p:nvPr>
        </p:nvGraphicFramePr>
        <p:xfrm>
          <a:off x="4497864" y="1556792"/>
          <a:ext cx="4501733" cy="1503045"/>
        </p:xfrm>
        <a:graphic>
          <a:graphicData uri="http://schemas.openxmlformats.org/drawingml/2006/table">
            <a:tbl>
              <a:tblPr firstRow="1" bandRow="1">
                <a:tableStyleId>{5C22544A-7EE6-4342-B048-85BDC9FD1C3A}</a:tableStyleId>
              </a:tblPr>
              <a:tblGrid>
                <a:gridCol w="2859225"/>
                <a:gridCol w="591379"/>
                <a:gridCol w="503092"/>
                <a:gridCol w="548037"/>
              </a:tblGrid>
              <a:tr h="21888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15362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8133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r>
              <a:tr h="4196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p>
                  </a:txBody>
                  <a:tcPr/>
                </a:tc>
                <a:tc>
                  <a:txBody>
                    <a:bodyPr/>
                    <a:lstStyle/>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0392" y="126876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solidFill>
                  <a:srgbClr val="000066"/>
                </a:solidFill>
                <a:latin typeface="Bad Script" panose="02000000000000000000" pitchFamily="2" charset="0"/>
              </a:rPr>
              <a:t>Глоссарий</a:t>
            </a:r>
            <a:endParaRPr lang="ru-RU" sz="1600" b="1" dirty="0">
              <a:solidFill>
                <a:srgbClr val="000066"/>
              </a:solidFill>
              <a:latin typeface="Bad Script" panose="02000000000000000000" pitchFamily="2" charset="0"/>
            </a:endParaRPr>
          </a:p>
        </p:txBody>
      </p:sp>
      <p:grpSp>
        <p:nvGrpSpPr>
          <p:cNvPr id="57348" name="Group 25"/>
          <p:cNvGrpSpPr>
            <a:grpSpLocks/>
          </p:cNvGrpSpPr>
          <p:nvPr/>
        </p:nvGrpSpPr>
        <p:grpSpPr bwMode="auto">
          <a:xfrm>
            <a:off x="113718" y="727075"/>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162599" y="4651836"/>
            <a:ext cx="6911975" cy="307777"/>
          </a:xfrm>
          <a:prstGeom prst="rect">
            <a:avLst/>
          </a:prstGeom>
          <a:noFill/>
          <a:ln w="9525">
            <a:noFill/>
            <a:miter lim="800000"/>
            <a:headEnd/>
            <a:tailEnd/>
          </a:ln>
        </p:spPr>
        <p:txBody>
          <a:bodyPr>
            <a:spAutoFit/>
          </a:bodyPr>
          <a:lstStyle/>
          <a:p>
            <a:r>
              <a:rPr lang="ru-RU" dirty="0"/>
              <a:t>	</a:t>
            </a:r>
            <a:endParaRPr lang="ru-RU" sz="1600" dirty="0"/>
          </a:p>
        </p:txBody>
      </p:sp>
      <p:sp>
        <p:nvSpPr>
          <p:cNvPr id="14" name="TextBox 1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 name="Прямоугольник 1"/>
          <p:cNvSpPr/>
          <p:nvPr/>
        </p:nvSpPr>
        <p:spPr>
          <a:xfrm>
            <a:off x="2393368" y="3083466"/>
            <a:ext cx="6400800" cy="954107"/>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Бюджет</a:t>
            </a:r>
            <a:r>
              <a:rPr lang="ru-RU" dirty="0">
                <a:solidFill>
                  <a:srgbClr val="000066"/>
                </a:solidFill>
              </a:rPr>
              <a:t> — (от </a:t>
            </a:r>
            <a:r>
              <a:rPr lang="ru-RU" dirty="0" err="1">
                <a:solidFill>
                  <a:srgbClr val="000066"/>
                </a:solidFill>
              </a:rPr>
              <a:t>старонормандского</a:t>
            </a:r>
            <a:r>
              <a:rPr lang="ru-RU" dirty="0">
                <a:solidFill>
                  <a:srgbClr val="000066"/>
                </a:solidFill>
              </a:rPr>
              <a:t> </a:t>
            </a:r>
            <a:r>
              <a:rPr lang="ru-RU" dirty="0" err="1">
                <a:solidFill>
                  <a:srgbClr val="000066"/>
                </a:solidFill>
              </a:rPr>
              <a:t>bougette</a:t>
            </a:r>
            <a:r>
              <a:rPr lang="ru-RU" dirty="0">
                <a:solidFill>
                  <a:srgbClr val="000066"/>
                </a:solidFill>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p:txBody>
      </p:sp>
      <p:pic>
        <p:nvPicPr>
          <p:cNvPr id="175106" name="Picture 2" descr="https://avatars.mds.yandex.net/i?id=98179f1bc0e1af01e5d68a863e80b2ada02581cd-959923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4" y="4221088"/>
            <a:ext cx="4572000" cy="1933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94" y="548680"/>
            <a:ext cx="4286280"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pPr marL="171450" indent="-171450">
              <a:buFontTx/>
              <a:buChar char="-"/>
            </a:pPr>
            <a:r>
              <a:rPr lang="ru-RU" sz="1200" dirty="0" smtClean="0"/>
              <a:t>обеспечение долгосрочной сбалансированности и устойчивости бюджетной системы муниципального образования «Демидовский район» Смоленской </a:t>
            </a:r>
          </a:p>
          <a:p>
            <a:r>
              <a:rPr lang="ru-RU" sz="1200" dirty="0" smtClean="0"/>
              <a:t>области;</a:t>
            </a:r>
          </a:p>
          <a:p>
            <a:r>
              <a:rPr lang="ru-RU" sz="1200" dirty="0" smtClean="0"/>
              <a:t> - эффективное управление муниципальным долгом;</a:t>
            </a:r>
          </a:p>
          <a:p>
            <a:r>
              <a:rPr lang="ru-RU" sz="1200" dirty="0" smtClean="0"/>
              <a:t> - создание условий для эффективного выполнения полномочий органов местного самоуправления </a:t>
            </a:r>
          </a:p>
          <a:p>
            <a:r>
              <a:rPr lang="ru-RU" sz="1200" dirty="0" smtClean="0"/>
              <a:t>поселений, входящих в состав муниципального </a:t>
            </a:r>
          </a:p>
          <a:p>
            <a:r>
              <a:rPr lang="ru-RU" sz="1200" dirty="0" smtClean="0"/>
              <a:t>образования «Демидовский район» Смоленской </a:t>
            </a:r>
          </a:p>
          <a:p>
            <a:r>
              <a:rPr lang="ru-RU" sz="1200" dirty="0" smtClean="0"/>
              <a:t>области </a:t>
            </a:r>
          </a:p>
          <a:p>
            <a:r>
              <a:rPr lang="ru-RU" sz="1200" i="1" u="sng" dirty="0" smtClean="0">
                <a:solidFill>
                  <a:schemeClr val="accent1">
                    <a:lumMod val="25000"/>
                  </a:schemeClr>
                </a:solidFill>
              </a:rPr>
              <a:t>Задачи программы:</a:t>
            </a:r>
          </a:p>
          <a:p>
            <a:r>
              <a:rPr lang="ru-RU" sz="12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2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2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2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3028412068"/>
              </p:ext>
            </p:extLst>
          </p:nvPr>
        </p:nvGraphicFramePr>
        <p:xfrm>
          <a:off x="3680613" y="1700808"/>
          <a:ext cx="5437838" cy="2371664"/>
        </p:xfrm>
        <a:graphic>
          <a:graphicData uri="http://schemas.openxmlformats.org/drawingml/2006/table">
            <a:tbl>
              <a:tblPr firstRow="1" bandRow="1">
                <a:tableStyleId>{5C22544A-7EE6-4342-B048-85BDC9FD1C3A}</a:tableStyleId>
              </a:tblPr>
              <a:tblGrid>
                <a:gridCol w="2952328"/>
                <a:gridCol w="864096"/>
                <a:gridCol w="792088"/>
                <a:gridCol w="829326"/>
              </a:tblGrid>
              <a:tr h="241373">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4814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43 721,0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35 775,4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35 774,0</a:t>
                      </a:r>
                      <a:endParaRPr lang="ru-RU" sz="1000" b="1" i="1" dirty="0">
                        <a:solidFill>
                          <a:schemeClr val="accent1">
                            <a:lumMod val="25000"/>
                          </a:schemeClr>
                        </a:solidFill>
                      </a:endParaRPr>
                    </a:p>
                  </a:txBody>
                  <a:tcPr/>
                </a:tc>
              </a:tr>
              <a:tr h="48903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000" b="1" i="1" dirty="0" smtClean="0">
                          <a:solidFill>
                            <a:schemeClr val="accent1">
                              <a:lumMod val="25000"/>
                            </a:schemeClr>
                          </a:solidFill>
                        </a:rPr>
                        <a:t>8 425,7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r>
              <a:tr h="489031">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r>
              <a:tr h="6499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35 291,6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29 564,7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29 563,3</a:t>
                      </a:r>
                      <a:endParaRPr lang="ru-RU" sz="1000" b="1" i="1" dirty="0">
                        <a:solidFill>
                          <a:schemeClr val="accent1">
                            <a:lumMod val="25000"/>
                          </a:schemeClr>
                        </a:solidFill>
                      </a:endParaRPr>
                    </a:p>
                  </a:txBody>
                  <a:tcPr/>
                </a:tc>
              </a:tr>
            </a:tbl>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63804"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48680"/>
            <a:ext cx="3888432" cy="4278094"/>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200" dirty="0" smtClean="0"/>
          </a:p>
          <a:p>
            <a:r>
              <a:rPr lang="ru-RU" sz="1200" i="1" u="sng" dirty="0" smtClean="0">
                <a:solidFill>
                  <a:schemeClr val="accent1">
                    <a:lumMod val="25000"/>
                  </a:schemeClr>
                </a:solidFill>
              </a:rPr>
              <a:t>Задача программы - </a:t>
            </a:r>
            <a:r>
              <a:rPr lang="ru-RU" sz="12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66717516"/>
              </p:ext>
            </p:extLst>
          </p:nvPr>
        </p:nvGraphicFramePr>
        <p:xfrm>
          <a:off x="4283968" y="2132856"/>
          <a:ext cx="4645751" cy="944880"/>
        </p:xfrm>
        <a:graphic>
          <a:graphicData uri="http://schemas.openxmlformats.org/drawingml/2006/table">
            <a:tbl>
              <a:tblPr firstRow="1" bandRow="1">
                <a:tableStyleId>{5C22544A-7EE6-4342-B048-85BDC9FD1C3A}</a:tableStyleId>
              </a:tblPr>
              <a:tblGrid>
                <a:gridCol w="2322875"/>
                <a:gridCol w="708694"/>
                <a:gridCol w="863008"/>
                <a:gridCol w="751174"/>
              </a:tblGrid>
              <a:tr h="20219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56074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468,3</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p>
                      <a:pPr algn="ct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6" y="18087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48680"/>
            <a:ext cx="4357718" cy="446276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1200" dirty="0" smtClean="0"/>
          </a:p>
          <a:p>
            <a:r>
              <a:rPr lang="ru-RU" sz="1200" i="1" u="sng" dirty="0">
                <a:solidFill>
                  <a:schemeClr val="accent1">
                    <a:lumMod val="25000"/>
                  </a:schemeClr>
                </a:solidFill>
              </a:rPr>
              <a:t>З</a:t>
            </a:r>
            <a:r>
              <a:rPr lang="ru-RU" sz="1200" i="1" u="sng" dirty="0" smtClean="0">
                <a:solidFill>
                  <a:schemeClr val="accent1">
                    <a:lumMod val="25000"/>
                  </a:schemeClr>
                </a:solidFill>
              </a:rPr>
              <a:t>адача программы - </a:t>
            </a:r>
            <a:r>
              <a:rPr lang="ru-RU" sz="12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3319606"/>
              </p:ext>
            </p:extLst>
          </p:nvPr>
        </p:nvGraphicFramePr>
        <p:xfrm>
          <a:off x="4355976" y="2060848"/>
          <a:ext cx="4639834" cy="944880"/>
        </p:xfrm>
        <a:graphic>
          <a:graphicData uri="http://schemas.openxmlformats.org/drawingml/2006/table">
            <a:tbl>
              <a:tblPr firstRow="1" bandRow="1">
                <a:tableStyleId>{5C22544A-7EE6-4342-B048-85BDC9FD1C3A}</a:tableStyleId>
              </a:tblPr>
              <a:tblGrid>
                <a:gridCol w="2319917"/>
                <a:gridCol w="707791"/>
                <a:gridCol w="861909"/>
                <a:gridCol w="750217"/>
              </a:tblGrid>
              <a:tr h="15521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23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4 826,1</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7008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00042"/>
            <a:ext cx="4429140" cy="550920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ешение вопросов местного значения и повышение эффективности деятельности Администрации муниципального образования</a:t>
            </a:r>
            <a:r>
              <a:rPr lang="ru-RU" sz="1200" b="1" dirty="0" smtClean="0"/>
              <a:t> «</a:t>
            </a:r>
            <a:r>
              <a:rPr lang="ru-RU" sz="12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2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200" dirty="0" smtClean="0"/>
              <a:t>- повышение доступности и качества оказания государственных и муниципальных услуг;</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014909999"/>
              </p:ext>
            </p:extLst>
          </p:nvPr>
        </p:nvGraphicFramePr>
        <p:xfrm>
          <a:off x="4355976" y="1700808"/>
          <a:ext cx="4645749" cy="2343867"/>
        </p:xfrm>
        <a:graphic>
          <a:graphicData uri="http://schemas.openxmlformats.org/drawingml/2006/table">
            <a:tbl>
              <a:tblPr firstRow="1" bandRow="1">
                <a:tableStyleId>{5C22544A-7EE6-4342-B048-85BDC9FD1C3A}</a:tableStyleId>
              </a:tblPr>
              <a:tblGrid>
                <a:gridCol w="2448272"/>
                <a:gridCol w="720080"/>
                <a:gridCol w="792088"/>
                <a:gridCol w="685309"/>
              </a:tblGrid>
              <a:tr h="170357">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76830">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29 620,5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p>
                  </a:txBody>
                  <a:tcPr/>
                </a:tc>
              </a:tr>
              <a:tr h="38330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25</a:t>
                      </a:r>
                      <a:r>
                        <a:rPr lang="ru-RU" sz="1000" b="1" i="1" baseline="0" dirty="0" smtClean="0">
                          <a:solidFill>
                            <a:schemeClr val="accent1">
                              <a:lumMod val="25000"/>
                            </a:schemeClr>
                          </a:solidFill>
                        </a:rPr>
                        <a:t> 954,4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r>
              <a:tr h="32607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 </a:t>
                      </a:r>
                      <a:r>
                        <a:rPr lang="ru-RU" sz="1000" b="1" i="1" dirty="0" smtClean="0">
                          <a:solidFill>
                            <a:schemeClr val="accent1">
                              <a:lumMod val="25000"/>
                            </a:schemeClr>
                          </a:solidFill>
                        </a:rPr>
                        <a:t>333,4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и проведение выборов</a:t>
                      </a:r>
                      <a:r>
                        <a:rPr lang="ru-RU" sz="1000" b="0" i="0" baseline="0" dirty="0" smtClean="0">
                          <a:solidFill>
                            <a:schemeClr val="accent1">
                              <a:lumMod val="25000"/>
                            </a:schemeClr>
                          </a:solidFill>
                          <a:latin typeface="Times New Roman" pitchFamily="18" charset="0"/>
                          <a:cs typeface="Times New Roman" pitchFamily="18" charset="0"/>
                        </a:rPr>
                        <a:t>»</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1 332,7</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48961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20688"/>
            <a:ext cx="4214842" cy="5139869"/>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утверждение основ гражданской идентичности как начала, объединяющего всех жителей Демидовского района;                                   </a:t>
            </a:r>
          </a:p>
          <a:p>
            <a:r>
              <a:rPr lang="ru-RU" sz="1200" dirty="0" smtClean="0"/>
              <a:t>- воспитание культуры толерантности и межнационального согласия;</a:t>
            </a:r>
          </a:p>
          <a:p>
            <a:r>
              <a:rPr lang="ru-RU" sz="1200" dirty="0" smtClean="0"/>
              <a:t>- достижение необходимого уровня правовой культуры граждан как основы толерантного сознания и поведения;                                         </a:t>
            </a:r>
          </a:p>
          <a:p>
            <a:r>
              <a:rPr lang="ru-RU" sz="12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2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2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420086313"/>
              </p:ext>
            </p:extLst>
          </p:nvPr>
        </p:nvGraphicFramePr>
        <p:xfrm>
          <a:off x="4427984" y="2204864"/>
          <a:ext cx="4357718" cy="1097280"/>
        </p:xfrm>
        <a:graphic>
          <a:graphicData uri="http://schemas.openxmlformats.org/drawingml/2006/table">
            <a:tbl>
              <a:tblPr firstRow="1" bandRow="1">
                <a:tableStyleId>{5C22544A-7EE6-4342-B048-85BDC9FD1C3A}</a:tableStyleId>
              </a:tblPr>
              <a:tblGrid>
                <a:gridCol w="2178859"/>
                <a:gridCol w="664755"/>
                <a:gridCol w="809502"/>
                <a:gridCol w="704602"/>
              </a:tblGrid>
              <a:tr h="12586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05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944429"/>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8680"/>
            <a:ext cx="4321999" cy="4955203"/>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доходности и рационального использования земельно-имущественного комплекса и его развитие.</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повышение эффективности использования муниципального имущества;</a:t>
            </a:r>
          </a:p>
          <a:p>
            <a:r>
              <a:rPr lang="ru-RU" sz="12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200" dirty="0" smtClean="0"/>
              <a:t>- контроль использования муниципальной собственности;</a:t>
            </a:r>
          </a:p>
          <a:p>
            <a:r>
              <a:rPr lang="ru-RU" sz="1200" dirty="0" smtClean="0"/>
              <a:t>- обеспечение земельными участками льготных категорий граждан для ИЖС;</a:t>
            </a:r>
          </a:p>
          <a:p>
            <a:r>
              <a:rPr lang="ru-RU" sz="1200" dirty="0" smtClean="0"/>
              <a:t>- обеспечение формирования земельных участков для продажи на торгах;</a:t>
            </a:r>
          </a:p>
          <a:p>
            <a:r>
              <a:rPr lang="ru-RU" sz="1200" dirty="0" smtClean="0"/>
              <a:t>- определение рыночной стоимости недвижимого имущества (зданий, строений, земельных участков).</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10586938"/>
              </p:ext>
            </p:extLst>
          </p:nvPr>
        </p:nvGraphicFramePr>
        <p:xfrm>
          <a:off x="4315500" y="1916832"/>
          <a:ext cx="4648988" cy="1224136"/>
        </p:xfrm>
        <a:graphic>
          <a:graphicData uri="http://schemas.openxmlformats.org/drawingml/2006/table">
            <a:tbl>
              <a:tblPr firstRow="1" bandRow="1">
                <a:tableStyleId>{5C22544A-7EE6-4342-B048-85BDC9FD1C3A}</a:tableStyleId>
              </a:tblPr>
              <a:tblGrid>
                <a:gridCol w="2324493"/>
                <a:gridCol w="709188"/>
                <a:gridCol w="863610"/>
                <a:gridCol w="751697"/>
              </a:tblGrid>
              <a:tr h="315906">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90823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377,9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23744" y="16435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620688"/>
            <a:ext cx="4393421" cy="347787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fontAlgn="t"/>
            <a:r>
              <a:rPr lang="ru-RU" sz="16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fontAlgn="t"/>
            <a:endParaRPr lang="ru-RU" sz="2000" i="1" u="sng" dirty="0" smtClean="0">
              <a:solidFill>
                <a:schemeClr val="accent1">
                  <a:lumMod val="25000"/>
                </a:schemeClr>
              </a:solidFill>
            </a:endParaRPr>
          </a:p>
          <a:p>
            <a:pPr fontAlgn="t"/>
            <a:r>
              <a:rPr lang="ru-RU" sz="1200" i="1" u="sng" dirty="0" smtClean="0">
                <a:solidFill>
                  <a:schemeClr val="accent1">
                    <a:lumMod val="25000"/>
                  </a:schemeClr>
                </a:solidFill>
              </a:rPr>
              <a:t>Цель программы - </a:t>
            </a:r>
            <a:r>
              <a:rPr lang="ru-RU" sz="1200" dirty="0">
                <a:cs typeface="Times New Roman" pitchFamily="18" charset="0"/>
              </a:rPr>
              <a:t>о</a:t>
            </a:r>
            <a:r>
              <a:rPr lang="ru-RU" sz="1200" dirty="0" smtClean="0">
                <a:cs typeface="Times New Roman" pitchFamily="18" charset="0"/>
              </a:rPr>
              <a:t>рганизация </a:t>
            </a:r>
            <a:r>
              <a:rPr lang="ru-RU" sz="12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200" dirty="0" smtClean="0">
                <a:cs typeface="Times New Roman" pitchFamily="18" charset="0"/>
              </a:rPr>
              <a:t>области.</a:t>
            </a:r>
            <a:endParaRPr lang="ru-RU" sz="1200" dirty="0">
              <a:cs typeface="Times New Roman" pitchFamily="18" charset="0"/>
            </a:endParaRPr>
          </a:p>
          <a:p>
            <a:endParaRPr lang="ru-RU" sz="1200" dirty="0" smtClean="0"/>
          </a:p>
          <a:p>
            <a:r>
              <a:rPr lang="ru-RU" sz="1200" i="1" u="sng" dirty="0" smtClean="0">
                <a:solidFill>
                  <a:schemeClr val="accent1">
                    <a:lumMod val="25000"/>
                  </a:schemeClr>
                </a:solidFill>
              </a:rPr>
              <a:t>Задача программы - </a:t>
            </a:r>
            <a:r>
              <a:rPr lang="ru-RU" sz="1200" dirty="0" smtClean="0"/>
              <a:t>предоставление автотранспортных услуг органами местного самоуправления </a:t>
            </a:r>
            <a:r>
              <a:rPr lang="ru-RU" sz="1200" dirty="0">
                <a:cs typeface="Times New Roman" pitchFamily="18" charset="0"/>
              </a:rPr>
              <a:t>муниципального образования «Демидовский район» Смоленской </a:t>
            </a:r>
            <a:r>
              <a:rPr lang="ru-RU" sz="1200" dirty="0" smtClean="0">
                <a:cs typeface="Times New Roman" pitchFamily="18" charset="0"/>
              </a:rPr>
              <a:t>области структурным подразделениям Администрации </a:t>
            </a:r>
            <a:r>
              <a:rPr lang="ru-RU" sz="1200" dirty="0">
                <a:cs typeface="Times New Roman" pitchFamily="18" charset="0"/>
              </a:rPr>
              <a:t>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629823660"/>
              </p:ext>
            </p:extLst>
          </p:nvPr>
        </p:nvGraphicFramePr>
        <p:xfrm>
          <a:off x="4716016" y="1844824"/>
          <a:ext cx="4141695" cy="2522652"/>
        </p:xfrm>
        <a:graphic>
          <a:graphicData uri="http://schemas.openxmlformats.org/drawingml/2006/table">
            <a:tbl>
              <a:tblPr firstRow="1" bandRow="1">
                <a:tableStyleId>{5C22544A-7EE6-4342-B048-85BDC9FD1C3A}</a:tableStyleId>
              </a:tblPr>
              <a:tblGrid>
                <a:gridCol w="2070847"/>
                <a:gridCol w="631802"/>
                <a:gridCol w="769373"/>
                <a:gridCol w="669673"/>
              </a:tblGrid>
              <a:tr h="26713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2047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7 782,5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r>
              <a:tr h="58887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000" b="0" i="0" baseline="0" dirty="0" smtClean="0">
                          <a:solidFill>
                            <a:schemeClr val="accent1">
                              <a:lumMod val="25000"/>
                            </a:schemeClr>
                          </a:solidFill>
                          <a:latin typeface="Times New Roman" pitchFamily="18" charset="0"/>
                          <a:cs typeface="Times New Roman" pitchFamily="18" charset="0"/>
                        </a:rPr>
                        <a:t> </a:t>
                      </a:r>
                      <a:r>
                        <a:rPr lang="ru-RU" sz="10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000" b="0" i="0" dirty="0" smtClean="0">
                          <a:solidFill>
                            <a:schemeClr val="accent1">
                              <a:lumMod val="25000"/>
                            </a:schemeClr>
                          </a:solidFill>
                          <a:latin typeface="Times New Roman" pitchFamily="18" charset="0"/>
                          <a:cs typeface="Times New Roman" pitchFamily="18" charset="0"/>
                        </a:rPr>
                        <a:t>»</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a:t>
                      </a:r>
                      <a:r>
                        <a:rPr lang="ru-RU" sz="1000" b="1" i="1" baseline="0" dirty="0" smtClean="0">
                          <a:solidFill>
                            <a:schemeClr val="accent1">
                              <a:lumMod val="25000"/>
                            </a:schemeClr>
                          </a:solidFill>
                        </a:rPr>
                        <a:t> 596,7</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55901">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0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6 185,8</a:t>
                      </a:r>
                    </a:p>
                  </a:txBody>
                  <a:tcPr/>
                </a:tc>
                <a:tc>
                  <a:txBody>
                    <a:bodyPr/>
                    <a:lstStyle/>
                    <a:p>
                      <a:pPr algn="ctr"/>
                      <a:r>
                        <a:rPr lang="en-US" sz="1000" b="1" i="1" dirty="0" smtClean="0">
                          <a:solidFill>
                            <a:schemeClr val="accent1">
                              <a:lumMod val="25000"/>
                            </a:schemeClr>
                          </a:solidFill>
                        </a:rPr>
                        <a:t>6 185,8</a:t>
                      </a:r>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06653" y="16054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548680"/>
            <a:ext cx="4321999"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обеспечение деятельности Отдела городского хозяйства Администрации;</a:t>
            </a:r>
          </a:p>
          <a:p>
            <a:r>
              <a:rPr lang="ru-RU" sz="1200" dirty="0" smtClean="0"/>
              <a:t>- повышение доступности и качества оказания муниципальных услуг;</a:t>
            </a:r>
          </a:p>
          <a:p>
            <a:r>
              <a:rPr lang="ru-RU" sz="1200" dirty="0" smtClean="0"/>
              <a:t>- информационное сопровождение деятельности Отдела городского хозяйства Администрации;</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2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825085381"/>
              </p:ext>
            </p:extLst>
          </p:nvPr>
        </p:nvGraphicFramePr>
        <p:xfrm>
          <a:off x="4211960" y="2060848"/>
          <a:ext cx="4717759" cy="2567962"/>
        </p:xfrm>
        <a:graphic>
          <a:graphicData uri="http://schemas.openxmlformats.org/drawingml/2006/table">
            <a:tbl>
              <a:tblPr firstRow="1" bandRow="1">
                <a:tableStyleId>{5C22544A-7EE6-4342-B048-85BDC9FD1C3A}</a:tableStyleId>
              </a:tblPr>
              <a:tblGrid>
                <a:gridCol w="2358879"/>
                <a:gridCol w="719678"/>
                <a:gridCol w="876384"/>
                <a:gridCol w="762818"/>
              </a:tblGrid>
              <a:tr h="161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4 094,4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r>
              <a:tr h="464842">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2 657,6</a:t>
                      </a:r>
                      <a:endParaRPr lang="ru-RU" sz="1000" b="1" i="1" dirty="0"/>
                    </a:p>
                  </a:txBody>
                  <a:tcPr/>
                </a:tc>
                <a:tc>
                  <a:txBody>
                    <a:bodyPr/>
                    <a:lstStyle/>
                    <a:p>
                      <a:pPr algn="ctr"/>
                      <a:r>
                        <a:rPr lang="ru-RU" sz="1000" b="1" i="1" dirty="0" smtClean="0"/>
                        <a:t>2 193,4</a:t>
                      </a:r>
                      <a:endParaRPr lang="ru-RU" sz="1000" b="1" i="1" dirty="0"/>
                    </a:p>
                  </a:txBody>
                  <a:tcPr/>
                </a:tc>
                <a:tc>
                  <a:txBody>
                    <a:bodyPr/>
                    <a:lstStyle/>
                    <a:p>
                      <a:pPr algn="ctr"/>
                      <a:r>
                        <a:rPr lang="ru-RU" sz="1000" b="1" i="1" dirty="0" smtClean="0"/>
                        <a:t>2 193,4</a:t>
                      </a:r>
                      <a:endParaRPr lang="ru-RU" sz="1000" b="1"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«Обеспечение деятельности заместителя Главы муниципального образования «Демидовский район» Смоленской области – начальника Отдела»</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1 436,8</a:t>
                      </a:r>
                      <a:endParaRPr lang="ru-RU" sz="1000" b="1" i="1" dirty="0"/>
                    </a:p>
                  </a:txBody>
                  <a:tcPr/>
                </a:tc>
                <a:tc>
                  <a:txBody>
                    <a:bodyPr/>
                    <a:lstStyle/>
                    <a:p>
                      <a:pPr algn="ctr"/>
                      <a:r>
                        <a:rPr lang="ru-RU" sz="1000" b="1" i="1" dirty="0" smtClean="0"/>
                        <a:t>1 304,8</a:t>
                      </a:r>
                      <a:endParaRPr lang="ru-RU" sz="1000" b="1" i="1" dirty="0"/>
                    </a:p>
                  </a:txBody>
                  <a:tcPr/>
                </a:tc>
                <a:tc>
                  <a:txBody>
                    <a:bodyPr/>
                    <a:lstStyle/>
                    <a:p>
                      <a:pPr algn="ctr"/>
                      <a:r>
                        <a:rPr lang="ru-RU" sz="1000" b="1" i="1" dirty="0" smtClean="0"/>
                        <a:t>1 304,8</a:t>
                      </a:r>
                      <a:endParaRPr lang="ru-RU" sz="1000" b="1" i="1" dirty="0"/>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11987" y="179927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448233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330" y="500042"/>
            <a:ext cx="4321999" cy="64325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smtClean="0">
                <a:solidFill>
                  <a:schemeClr val="accent1">
                    <a:lumMod val="25000"/>
                  </a:schemeClr>
                </a:solidFill>
              </a:rPr>
              <a:t>-</a:t>
            </a:r>
            <a:r>
              <a:rPr lang="ru-RU" sz="1200" i="1" u="sng" dirty="0" smtClean="0">
                <a:solidFill>
                  <a:schemeClr val="accent1">
                    <a:lumMod val="25000"/>
                  </a:schemeClr>
                </a:solidFill>
              </a:rPr>
              <a:t> </a:t>
            </a:r>
            <a:r>
              <a:rPr lang="ru-RU" sz="12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200" dirty="0" smtClean="0"/>
              <a:t>- повышение энергетической эффективности экономики муниципального образования «Демидовский район» Смоленской области;</a:t>
            </a:r>
          </a:p>
          <a:p>
            <a:r>
              <a:rPr lang="ru-RU" sz="1200" dirty="0" smtClean="0"/>
              <a:t>- обеспечение системности и комплексности при проведении мероприятий по энергосбережению.</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-реализация организационных мероприятий по энергосбережению и повышению энергетической эффективности;</a:t>
            </a:r>
          </a:p>
          <a:p>
            <a:r>
              <a:rPr lang="ru-RU" sz="1200" dirty="0" smtClean="0"/>
              <a:t>- повышение эффективности системы теплоснабжения, электроснабжения, водоснабжения и водоотведения;</a:t>
            </a:r>
          </a:p>
          <a:p>
            <a:r>
              <a:rPr lang="ru-RU" sz="1200" dirty="0" smtClean="0"/>
              <a:t>- внедрение новых энергосберегающих технологий, оборудования и материалов   в муниципальных учреждениях;</a:t>
            </a:r>
          </a:p>
          <a:p>
            <a:r>
              <a:rPr lang="ru-RU" sz="1200" dirty="0" smtClean="0"/>
              <a:t>- снижение потерь в сетях </a:t>
            </a:r>
            <a:r>
              <a:rPr lang="ru-RU" sz="1200" dirty="0" err="1" smtClean="0"/>
              <a:t>электро</a:t>
            </a:r>
            <a:r>
              <a:rPr lang="ru-RU" sz="1200" dirty="0" smtClean="0"/>
              <a:t>-, тепло- и водоснабжения;</a:t>
            </a:r>
          </a:p>
          <a:p>
            <a:r>
              <a:rPr lang="ru-RU" sz="1200" dirty="0" smtClean="0"/>
              <a:t>- создание условий для привлечения инвестиций в целях внедрения энергосберегающих технологий, в том числе и на рынке </a:t>
            </a:r>
            <a:r>
              <a:rPr lang="ru-RU" sz="1200" dirty="0" err="1" smtClean="0"/>
              <a:t>энергосервисных</a:t>
            </a:r>
            <a:r>
              <a:rPr lang="ru-RU" sz="1200" dirty="0" smtClean="0"/>
              <a:t> услуг;</a:t>
            </a:r>
          </a:p>
          <a:p>
            <a:r>
              <a:rPr lang="ru-RU" sz="1200" dirty="0" smtClean="0"/>
              <a:t>- обновление основных производственных фондов экономики на базе новых </a:t>
            </a:r>
            <a:r>
              <a:rPr lang="ru-RU" sz="1200" dirty="0" err="1" smtClean="0"/>
              <a:t>энерго</a:t>
            </a:r>
            <a:r>
              <a:rPr lang="ru-RU" sz="1200" dirty="0" smtClean="0"/>
              <a:t>- и ресурсосберегающих технологий и оборудования, автоматизированных систем и информатики.</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304058819"/>
              </p:ext>
            </p:extLst>
          </p:nvPr>
        </p:nvGraphicFramePr>
        <p:xfrm>
          <a:off x="4328498" y="1916832"/>
          <a:ext cx="4645752" cy="1249680"/>
        </p:xfrm>
        <a:graphic>
          <a:graphicData uri="http://schemas.openxmlformats.org/drawingml/2006/table">
            <a:tbl>
              <a:tblPr firstRow="1" bandRow="1">
                <a:tableStyleId>{5C22544A-7EE6-4342-B048-85BDC9FD1C3A}</a:tableStyleId>
              </a:tblPr>
              <a:tblGrid>
                <a:gridCol w="2322875"/>
                <a:gridCol w="708694"/>
                <a:gridCol w="863008"/>
                <a:gridCol w="751175"/>
              </a:tblGrid>
              <a:tr h="159228">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454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689,0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2462" y="161272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20688"/>
            <a:ext cx="4321999" cy="532453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90560043"/>
              </p:ext>
            </p:extLst>
          </p:nvPr>
        </p:nvGraphicFramePr>
        <p:xfrm>
          <a:off x="4327307" y="2033275"/>
          <a:ext cx="4608512" cy="1249680"/>
        </p:xfrm>
        <a:graphic>
          <a:graphicData uri="http://schemas.openxmlformats.org/drawingml/2006/table">
            <a:tbl>
              <a:tblPr firstRow="1" bandRow="1">
                <a:tableStyleId>{5C22544A-7EE6-4342-B048-85BDC9FD1C3A}</a:tableStyleId>
              </a:tblPr>
              <a:tblGrid>
                <a:gridCol w="2304256"/>
                <a:gridCol w="703013"/>
                <a:gridCol w="856090"/>
                <a:gridCol w="745153"/>
              </a:tblGrid>
              <a:tr h="202399">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90847">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420,0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402,5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77,4</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75645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342855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idx="4294967295"/>
          </p:nvPr>
        </p:nvPicPr>
        <p:blipFill>
          <a:blip r:embed="rId2" cstate="print"/>
          <a:srcRect/>
          <a:stretch>
            <a:fillRect/>
          </a:stretch>
        </p:blipFill>
        <p:spPr>
          <a:xfrm>
            <a:off x="7998087" y="425005"/>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156025" y="523935"/>
            <a:ext cx="3168650" cy="433387"/>
          </a:xfrm>
          <a:prstGeom prst="rect">
            <a:avLst/>
          </a:prstGeom>
          <a:noFill/>
          <a:ln w="9525">
            <a:noFill/>
            <a:miter lim="800000"/>
            <a:headEnd/>
            <a:tailEnd/>
          </a:ln>
        </p:spPr>
        <p:txBody>
          <a:bodyPr/>
          <a:lstStyle/>
          <a:p>
            <a:pPr algn="r"/>
            <a:r>
              <a:rPr lang="en-US" sz="2400" b="1" dirty="0">
                <a:solidFill>
                  <a:srgbClr val="000066"/>
                </a:solidFill>
              </a:rPr>
              <a:t>@ </a:t>
            </a:r>
            <a:r>
              <a:rPr lang="ru-RU" sz="2400" b="1" dirty="0">
                <a:solidFill>
                  <a:srgbClr val="000066"/>
                </a:solidFill>
              </a:rPr>
              <a:t>какие </a:t>
            </a:r>
            <a:r>
              <a:rPr lang="ru-RU" sz="2400" b="1" dirty="0" smtClean="0">
                <a:solidFill>
                  <a:srgbClr val="000066"/>
                </a:solidFill>
              </a:rPr>
              <a:t>бывают    бюджеты</a:t>
            </a:r>
            <a:r>
              <a:rPr lang="ru-RU" sz="2400" b="1" dirty="0">
                <a:solidFill>
                  <a:srgbClr val="000066"/>
                </a:solidFill>
              </a:rPr>
              <a:t>?</a:t>
            </a:r>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dirty="0"/>
              <a:t>Консолидированный Бюджет Российской Федерации</a:t>
            </a:r>
            <a:endParaRPr lang="ru-RU" dirty="0"/>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dirty="0"/>
              <a:t>Бюджеты государственных</a:t>
            </a:r>
          </a:p>
          <a:p>
            <a:pPr algn="ctr"/>
            <a:r>
              <a:rPr lang="ru-RU" b="1" dirty="0"/>
              <a:t>внебюджетных фондов</a:t>
            </a:r>
            <a:endParaRPr lang="ru-RU" dirty="0"/>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dirty="0"/>
              <a:t>Государственные</a:t>
            </a:r>
          </a:p>
          <a:p>
            <a:pPr algn="ctr"/>
            <a:r>
              <a:rPr lang="ru-RU" b="1" dirty="0"/>
              <a:t>внебюджетные фонды</a:t>
            </a:r>
          </a:p>
          <a:p>
            <a:pPr algn="ctr"/>
            <a:r>
              <a:rPr lang="ru-RU" b="1" dirty="0"/>
              <a:t>Российской Федерации</a:t>
            </a:r>
            <a:endParaRPr lang="ru-RU" dirty="0"/>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dirty="0"/>
              <a:t>Территориальные фонды обязательного медицинского страхования</a:t>
            </a:r>
            <a:endParaRPr lang="ru-RU" dirty="0"/>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823913"/>
            <a:ext cx="2371725" cy="784225"/>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dirty="0">
                  <a:solidFill>
                    <a:srgbClr val="008000"/>
                  </a:solidFill>
                </a:rPr>
                <a:t>Бюджеты бюджетной системы Российской Федерации</a:t>
              </a:r>
              <a:endParaRPr lang="ru-RU" dirty="0"/>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
        <p:nvSpPr>
          <p:cNvPr id="49" name="TextBox 4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50"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053063461"/>
              </p:ext>
            </p:extLst>
          </p:nvPr>
        </p:nvGraphicFramePr>
        <p:xfrm>
          <a:off x="429736" y="2420888"/>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149736">
                <a:tc>
                  <a:txBody>
                    <a:bodyPr/>
                    <a:lstStyle/>
                    <a:p>
                      <a:endParaRPr lang="ru-RU" dirty="0"/>
                    </a:p>
                  </a:txBody>
                  <a:tcPr>
                    <a:noFill/>
                  </a:tcPr>
                </a:tc>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10 247,3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12 553,0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41,1</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a:t>
                      </a:r>
                      <a:r>
                        <a:rPr lang="ru-RU" sz="1600" b="1" i="0" u="none" strike="noStrike" dirty="0" smtClean="0">
                          <a:solidFill>
                            <a:schemeClr val="tx1"/>
                          </a:solidFill>
                          <a:latin typeface="Times New Roman" pitchFamily="18" charset="0"/>
                          <a:cs typeface="Times New Roman" pitchFamily="18" charset="0"/>
                        </a:rPr>
                        <a:t>1,0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468,4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1157843"/>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891953" y="198884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7" name="Text Box 3"/>
          <p:cNvSpPr txBox="1">
            <a:spLocks noChangeArrowheads="1"/>
          </p:cNvSpPr>
          <p:nvPr/>
        </p:nvSpPr>
        <p:spPr bwMode="auto">
          <a:xfrm>
            <a:off x="2051720"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4032" y="1484784"/>
            <a:ext cx="8501122" cy="4182212"/>
          </a:xfrm>
          <a:prstGeom prst="rect">
            <a:avLst/>
          </a:prstGeom>
        </p:spPr>
        <p:txBody>
          <a:bodyPr/>
          <a:lstStyle/>
          <a:p>
            <a:pPr marR="0" lvl="0" algn="l" defTabSz="914400" rtl="0" eaLnBrk="0" fontAlgn="base" latinLnBrk="0" hangingPunct="0">
              <a:lnSpc>
                <a:spcPct val="100000"/>
              </a:lnSpc>
              <a:spcBef>
                <a:spcPct val="20000"/>
              </a:spcBef>
              <a:spcAft>
                <a:spcPct val="0"/>
              </a:spcAft>
              <a:buClr>
                <a:schemeClr val="bg2"/>
              </a:buClr>
              <a:buSzPct val="75000"/>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	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2024</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a:t>
            </a:r>
            <a:r>
              <a:rPr kumimoji="0" lang="en-US" sz="1800" b="0" i="0" u="none" strike="noStrike" kern="0" cap="none" spc="0" normalizeH="0" baseline="0" noProof="0" dirty="0" smtClean="0">
                <a:ln>
                  <a:noFill/>
                </a:ln>
                <a:solidFill>
                  <a:schemeClr val="tx1"/>
                </a:solidFill>
                <a:effectLst/>
                <a:uLnTx/>
                <a:uFillTx/>
                <a:cs typeface="Times New Roman" pitchFamily="18" charset="0"/>
              </a:rPr>
              <a:t>14</a:t>
            </a:r>
            <a:r>
              <a:rPr kumimoji="0" lang="ru-RU" sz="1800" b="0" i="0" u="none" strike="noStrike" kern="0" cap="none" spc="0" normalizeH="0" baseline="0" noProof="0" dirty="0" smtClean="0">
                <a:ln>
                  <a:noFill/>
                </a:ln>
                <a:solidFill>
                  <a:schemeClr val="tx1"/>
                </a:solidFill>
                <a:effectLst/>
                <a:uLnTx/>
                <a:uFillTx/>
                <a:cs typeface="Times New Roman" pitchFamily="18" charset="0"/>
              </a:rPr>
              <a:t> жилых помещения на сумму </a:t>
            </a:r>
            <a:r>
              <a:rPr kumimoji="0" lang="en-US" sz="1800" b="0" i="0" u="none" strike="noStrike" kern="0" cap="none" spc="0" normalizeH="0" baseline="0" noProof="0" dirty="0" smtClean="0">
                <a:ln>
                  <a:noFill/>
                </a:ln>
                <a:solidFill>
                  <a:schemeClr val="tx1"/>
                </a:solidFill>
                <a:effectLst/>
                <a:uLnTx/>
                <a:uFillTx/>
                <a:cs typeface="Times New Roman" pitchFamily="18" charset="0"/>
              </a:rPr>
              <a:t>14 443,4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lvl="0" indent="-342900" eaLnBrk="0" hangingPunct="0">
              <a:spcBef>
                <a:spcPct val="20000"/>
              </a:spcBef>
              <a:buClr>
                <a:schemeClr val="bg2"/>
              </a:buClr>
              <a:buSzPct val="75000"/>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en-US" sz="1800" kern="0" dirty="0">
                <a:solidFill>
                  <a:schemeClr val="accent5">
                    <a:lumMod val="50000"/>
                  </a:schemeClr>
                </a:solidFill>
                <a:cs typeface="Times New Roman" pitchFamily="18" charset="0"/>
              </a:rPr>
              <a:t>14 443,4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2025 </a:t>
            </a:r>
            <a:r>
              <a:rPr lang="ru-RU" sz="1800" kern="0" dirty="0"/>
              <a:t>году – </a:t>
            </a:r>
            <a:r>
              <a:rPr lang="en-US" sz="1800" kern="0" dirty="0" smtClean="0"/>
              <a:t>14</a:t>
            </a:r>
            <a:r>
              <a:rPr lang="ru-RU" sz="1800" kern="0" dirty="0" smtClean="0"/>
              <a:t> </a:t>
            </a:r>
            <a:r>
              <a:rPr lang="ru-RU" sz="1800" kern="0" dirty="0"/>
              <a:t>жилых </a:t>
            </a:r>
            <a:r>
              <a:rPr lang="ru-RU" sz="1800" kern="0" dirty="0" smtClean="0"/>
              <a:t>помещений </a:t>
            </a:r>
            <a:r>
              <a:rPr lang="ru-RU" sz="1800" kern="0" dirty="0"/>
              <a:t>на сумму </a:t>
            </a:r>
            <a:r>
              <a:rPr lang="en-US" sz="1800" kern="0" dirty="0"/>
              <a:t>14 443,4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2026 </a:t>
            </a:r>
            <a:r>
              <a:rPr lang="ru-RU" sz="1800" kern="0" dirty="0"/>
              <a:t>году </a:t>
            </a:r>
            <a:r>
              <a:rPr lang="ru-RU" sz="1800" kern="0" dirty="0" smtClean="0"/>
              <a:t>–</a:t>
            </a:r>
            <a:r>
              <a:rPr lang="en-US" sz="1800" kern="0" dirty="0" smtClean="0"/>
              <a:t>14</a:t>
            </a:r>
            <a:r>
              <a:rPr lang="ru-RU" sz="1800" kern="0" dirty="0" smtClean="0"/>
              <a:t> жилых помещений </a:t>
            </a:r>
            <a:r>
              <a:rPr lang="ru-RU" sz="1800" kern="0" dirty="0"/>
              <a:t>на сумму </a:t>
            </a:r>
            <a:r>
              <a:rPr lang="en-US" sz="1800" kern="0" dirty="0"/>
              <a:t>14 443,4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
                <a:schemeClr val="bg2"/>
              </a:buClr>
              <a:buSzPct val="75000"/>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481256"/>
          </a:xfrm>
          <a:noFill/>
        </p:spPr>
        <p:txBody>
          <a:bodyPr/>
          <a:lstStyle/>
          <a:p>
            <a:pPr algn="ctr"/>
            <a:r>
              <a:rPr lang="ru-RU" sz="16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36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extLst>
      <p:ext uri="{BB962C8B-B14F-4D97-AF65-F5344CB8AC3E}">
        <p14:creationId xmlns:p14="http://schemas.microsoft.com/office/powerpoint/2010/main" val="3341781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659018"/>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2816846" y="3861048"/>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43579795"/>
              </p:ext>
            </p:extLst>
          </p:nvPr>
        </p:nvGraphicFramePr>
        <p:xfrm>
          <a:off x="462584" y="458112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8</a:t>
                      </a:r>
                      <a:r>
                        <a:rPr lang="ru-RU" sz="1200" dirty="0">
                          <a:effectLst/>
                          <a:latin typeface="Times New Roman"/>
                          <a:ea typeface="Times New Roman"/>
                        </a:rPr>
                        <a:t> 216 973,63</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1 822 096,50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6 379 285,50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15 591,63</a:t>
                      </a:r>
                    </a:p>
                  </a:txBody>
                  <a:tcPr marL="68580" marR="68580" marT="0" marB="0"/>
                </a:tc>
              </a:tr>
            </a:tbl>
          </a:graphicData>
        </a:graphic>
      </p:graphicFrame>
      <p:sp>
        <p:nvSpPr>
          <p:cNvPr id="11" name="TextBox 10"/>
          <p:cNvSpPr txBox="1"/>
          <p:nvPr/>
        </p:nvSpPr>
        <p:spPr>
          <a:xfrm>
            <a:off x="614732" y="3352076"/>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3108066540"/>
              </p:ext>
            </p:extLst>
          </p:nvPr>
        </p:nvGraphicFramePr>
        <p:xfrm>
          <a:off x="517551" y="2132856"/>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8 216 973,63</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1 822 096,50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6 379 285,50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15 591,63</a:t>
                      </a:r>
                    </a:p>
                  </a:txBody>
                  <a:tcPr marL="68580" marR="68580" marT="0" marB="0"/>
                </a:tc>
              </a:tr>
            </a:tbl>
          </a:graphicData>
        </a:graphic>
      </p:graphicFrame>
      <p:sp>
        <p:nvSpPr>
          <p:cNvPr id="12" name="TextBox 1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 name="Прямоугольник 2"/>
          <p:cNvSpPr/>
          <p:nvPr/>
        </p:nvSpPr>
        <p:spPr>
          <a:xfrm>
            <a:off x="2816846" y="583233"/>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2544263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pic>
        <p:nvPicPr>
          <p:cNvPr id="172034" name="Picture 2" descr="http://xn--73-ilchq4agm.xn--80asehdb/media/k2/items/cache/c1f40f2fc0051907e417d36ab482a038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885" y="717560"/>
            <a:ext cx="2971143" cy="19807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«КУЛЬТУРА»</a:t>
            </a:r>
            <a:endParaRPr lang="ru-RU" b="1" dirty="0">
              <a:solidFill>
                <a:schemeClr val="accent3">
                  <a:lumMod val="9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899577811"/>
              </p:ext>
            </p:extLst>
          </p:nvPr>
        </p:nvGraphicFramePr>
        <p:xfrm>
          <a:off x="529755" y="1700808"/>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a:t>
                      </a:r>
                      <a:r>
                        <a:rPr lang="ru-RU" sz="1400" baseline="0" dirty="0" smtClean="0">
                          <a:effectLst/>
                          <a:latin typeface="Times New Roman"/>
                          <a:ea typeface="Times New Roman"/>
                        </a:rPr>
                        <a:t> на 202</a:t>
                      </a:r>
                      <a:r>
                        <a:rPr lang="en-US" sz="1400" baseline="0" dirty="0" smtClean="0">
                          <a:effectLst/>
                          <a:latin typeface="Times New Roman"/>
                          <a:ea typeface="Times New Roman"/>
                        </a:rPr>
                        <a:t>4</a:t>
                      </a:r>
                      <a:r>
                        <a:rPr lang="ru-RU" sz="1400" baseline="0" dirty="0" smtClean="0">
                          <a:effectLst/>
                          <a:latin typeface="Times New Roman"/>
                          <a:ea typeface="Times New Roman"/>
                        </a:rPr>
                        <a:t> год</a:t>
                      </a:r>
                      <a:r>
                        <a:rPr lang="ru-RU" sz="1400" dirty="0" smtClean="0">
                          <a:effectLst/>
                          <a:latin typeface="Times New Roman"/>
                          <a:ea typeface="Times New Roman"/>
                        </a:rPr>
                        <a:t>,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169 029,00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138 889,00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28 450,00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1 690,00</a:t>
                      </a:r>
                    </a:p>
                  </a:txBody>
                  <a:tcPr marL="68580" marR="68580" marT="0" marB="0"/>
                </a:tc>
              </a:tr>
            </a:tbl>
          </a:graphicData>
        </a:graphic>
      </p:graphicFrame>
      <p:sp>
        <p:nvSpPr>
          <p:cNvPr id="10" name="TextBox 9"/>
          <p:cNvSpPr txBox="1"/>
          <p:nvPr/>
        </p:nvSpPr>
        <p:spPr>
          <a:xfrm>
            <a:off x="614732" y="3234462"/>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sp>
        <p:nvSpPr>
          <p:cNvPr id="11" name="TextBox 10"/>
          <p:cNvSpPr txBox="1"/>
          <p:nvPr/>
        </p:nvSpPr>
        <p:spPr>
          <a:xfrm>
            <a:off x="2862097" y="3789040"/>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«Творческие люди»</a:t>
            </a:r>
            <a:endParaRPr lang="ru-RU" b="1" dirty="0">
              <a:solidFill>
                <a:schemeClr val="bg1"/>
              </a:solidFill>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677464983"/>
              </p:ext>
            </p:extLst>
          </p:nvPr>
        </p:nvGraphicFramePr>
        <p:xfrm>
          <a:off x="395536" y="458112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169 029,00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138 889,00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28 450,00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1 690,00</a:t>
                      </a:r>
                    </a:p>
                  </a:txBody>
                  <a:tcPr marL="68580" marR="68580" marT="0" marB="0"/>
                </a:tc>
              </a:tr>
            </a:tbl>
          </a:graphicData>
        </a:graphic>
      </p:graphicFrame>
    </p:spTree>
    <p:extLst>
      <p:ext uri="{BB962C8B-B14F-4D97-AF65-F5344CB8AC3E}">
        <p14:creationId xmlns:p14="http://schemas.microsoft.com/office/powerpoint/2010/main" val="3488522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572812141"/>
              </p:ext>
            </p:extLst>
          </p:nvPr>
        </p:nvGraphicFramePr>
        <p:xfrm>
          <a:off x="323528" y="1983879"/>
          <a:ext cx="8640962" cy="46420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p>
                  </a:txBody>
                  <a:tcPr anchor="ctr"/>
                </a:tc>
              </a:tr>
              <a:tr h="288032">
                <a:tc>
                  <a:txBody>
                    <a:bodyPr/>
                    <a:lstStyle/>
                    <a:p>
                      <a:r>
                        <a:rPr lang="ru-RU" sz="1200" b="1" i="1" dirty="0" smtClean="0"/>
                        <a:t>Региональный проект "Современная школа"</a:t>
                      </a:r>
                      <a:endParaRPr lang="ru-RU" sz="1200" b="1" i="1" dirty="0"/>
                    </a:p>
                  </a:txBody>
                  <a:tcPr/>
                </a:tc>
                <a:tc>
                  <a:txBody>
                    <a:bodyPr/>
                    <a:lstStyle/>
                    <a:p>
                      <a:pPr algn="ctr"/>
                      <a:r>
                        <a:rPr lang="en-US" sz="1200" b="1" i="1" dirty="0" smtClean="0"/>
                        <a:t>6 773,3</a:t>
                      </a:r>
                      <a:endParaRPr lang="ru-RU" sz="1200" b="1" i="1" dirty="0"/>
                    </a:p>
                  </a:txBody>
                  <a:tcPr anchor="ctr"/>
                </a:tc>
                <a:tc>
                  <a:txBody>
                    <a:bodyPr/>
                    <a:lstStyle/>
                    <a:p>
                      <a:pPr algn="ctr"/>
                      <a:r>
                        <a:rPr lang="en-US" sz="1200" b="1" i="1" dirty="0" smtClean="0"/>
                        <a:t>6 428,6</a:t>
                      </a:r>
                      <a:endParaRPr lang="ru-RU" sz="1200" b="1" i="1" dirty="0"/>
                    </a:p>
                  </a:txBody>
                  <a:tcPr anchor="ctr"/>
                </a:tc>
                <a:tc>
                  <a:txBody>
                    <a:bodyPr/>
                    <a:lstStyle/>
                    <a:p>
                      <a:pPr algn="ctr"/>
                      <a:r>
                        <a:rPr lang="en-US" sz="1200" b="1" i="1" dirty="0" smtClean="0"/>
                        <a:t>8 217,0</a:t>
                      </a:r>
                      <a:endParaRPr lang="ru-RU" sz="1200" b="1" i="1" dirty="0"/>
                    </a:p>
                  </a:txBody>
                  <a:tcPr anchor="ctr"/>
                </a:tc>
                <a:tc>
                  <a:txBody>
                    <a:bodyPr/>
                    <a:lstStyle/>
                    <a:p>
                      <a:pPr algn="ctr"/>
                      <a:r>
                        <a:rPr lang="en-US" sz="1200" b="1" i="1" dirty="0" smtClean="0"/>
                        <a:t>6 544,7</a:t>
                      </a:r>
                      <a:endParaRPr lang="ru-RU" sz="1200" b="1" i="1" dirty="0"/>
                    </a:p>
                  </a:txBody>
                  <a:tcPr anchor="ctr"/>
                </a:tc>
                <a:tc>
                  <a:txBody>
                    <a:bodyPr/>
                    <a:lstStyle/>
                    <a:p>
                      <a:pPr algn="ctr"/>
                      <a:r>
                        <a:rPr lang="en-US" sz="1200" b="1" i="1" dirty="0" smtClean="0"/>
                        <a:t>6 816,3</a:t>
                      </a:r>
                      <a:endParaRPr lang="ru-RU" sz="1200" b="1" i="1" dirty="0"/>
                    </a:p>
                  </a:txBody>
                  <a:tcPr anchor="ctr"/>
                </a:tc>
              </a:tr>
              <a:tr h="792088">
                <a:tc>
                  <a:txBody>
                    <a:bodyPr/>
                    <a:lstStyle/>
                    <a:p>
                      <a:r>
                        <a:rPr lang="ru-RU" sz="1000" i="1" dirty="0" smtClean="0"/>
                        <a:t>Создание (обновление) материально-технической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 расположенных в сельской местности и малых городах</a:t>
                      </a:r>
                      <a:endParaRPr lang="ru-RU" sz="1000" i="1" dirty="0"/>
                    </a:p>
                  </a:txBody>
                  <a:tcPr>
                    <a:solidFill>
                      <a:schemeClr val="accent2">
                        <a:lumMod val="20000"/>
                        <a:lumOff val="80000"/>
                      </a:schemeClr>
                    </a:solidFill>
                  </a:tcPr>
                </a:tc>
                <a:tc>
                  <a:txBody>
                    <a:bodyPr/>
                    <a:lstStyle/>
                    <a:p>
                      <a:pPr algn="ctr"/>
                      <a:r>
                        <a:rPr lang="en-US" sz="1000" i="1" dirty="0" smtClean="0"/>
                        <a:t>2</a:t>
                      </a:r>
                      <a:r>
                        <a:rPr lang="en-US" sz="1000" i="1" baseline="0" dirty="0" smtClean="0"/>
                        <a:t> 584,8</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93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1" dirty="0" smtClean="0"/>
                        <a:t>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a:t>
                      </a:r>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1 570,1</a:t>
                      </a:r>
                      <a:endParaRPr lang="ru-RU" sz="1000" i="1" dirty="0"/>
                    </a:p>
                  </a:txBody>
                  <a:tcPr anchor="ctr">
                    <a:solidFill>
                      <a:schemeClr val="accent2">
                        <a:lumMod val="20000"/>
                        <a:lumOff val="80000"/>
                      </a:schemeClr>
                    </a:solidFill>
                  </a:tcPr>
                </a:tc>
                <a:tc>
                  <a:txBody>
                    <a:bodyPr/>
                    <a:lstStyle/>
                    <a:p>
                      <a:pPr algn="ctr"/>
                      <a:r>
                        <a:rPr lang="en-US" sz="1000" i="1" dirty="0" smtClean="0"/>
                        <a:t>1 880,3</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659045">
                <a:tc>
                  <a:txBody>
                    <a:bodyPr/>
                    <a:lstStyle/>
                    <a:p>
                      <a:r>
                        <a:rPr lang="ru-RU" sz="1000" i="1" dirty="0" smtClean="0"/>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рамках регионального проекта)</a:t>
                      </a:r>
                      <a:endParaRPr lang="ru-RU" sz="1000" i="1" dirty="0"/>
                    </a:p>
                  </a:txBody>
                  <a:tcPr>
                    <a:solidFill>
                      <a:schemeClr val="accent2">
                        <a:lumMod val="20000"/>
                        <a:lumOff val="80000"/>
                      </a:schemeClr>
                    </a:solidFill>
                  </a:tcPr>
                </a:tc>
                <a:tc>
                  <a:txBody>
                    <a:bodyPr/>
                    <a:lstStyle/>
                    <a:p>
                      <a:pPr algn="ctr"/>
                      <a:r>
                        <a:rPr lang="en-US" sz="1000" i="1" dirty="0" smtClean="0"/>
                        <a:t>3 923,9</a:t>
                      </a:r>
                      <a:endParaRPr lang="ru-RU" sz="1000" i="1" dirty="0"/>
                    </a:p>
                  </a:txBody>
                  <a:tcPr anchor="ctr">
                    <a:solidFill>
                      <a:schemeClr val="accent2">
                        <a:lumMod val="20000"/>
                        <a:lumOff val="80000"/>
                      </a:schemeClr>
                    </a:solidFill>
                  </a:tcPr>
                </a:tc>
                <a:tc>
                  <a:txBody>
                    <a:bodyPr/>
                    <a:lstStyle/>
                    <a:p>
                      <a:pPr algn="ctr"/>
                      <a:r>
                        <a:rPr lang="en-US" sz="1000" i="1" dirty="0" smtClean="0"/>
                        <a:t>4</a:t>
                      </a:r>
                      <a:r>
                        <a:rPr lang="en-US" sz="1000" i="1" baseline="0" dirty="0" smtClean="0"/>
                        <a:t> 473,6</a:t>
                      </a:r>
                      <a:endParaRPr lang="ru-RU" sz="1000" i="1" dirty="0"/>
                    </a:p>
                  </a:txBody>
                  <a:tcPr anchor="ctr">
                    <a:solidFill>
                      <a:schemeClr val="accent2">
                        <a:lumMod val="20000"/>
                        <a:lumOff val="80000"/>
                      </a:schemeClr>
                    </a:solidFill>
                  </a:tcPr>
                </a:tc>
                <a:tc>
                  <a:txBody>
                    <a:bodyPr/>
                    <a:lstStyle/>
                    <a:p>
                      <a:pPr algn="ctr"/>
                      <a:r>
                        <a:rPr lang="en-US" sz="1000" i="1" dirty="0" smtClean="0"/>
                        <a:t>5 879,6</a:t>
                      </a:r>
                      <a:endParaRPr lang="ru-RU" sz="1000" i="1" dirty="0"/>
                    </a:p>
                  </a:txBody>
                  <a:tcPr anchor="ctr">
                    <a:solidFill>
                      <a:schemeClr val="accent2">
                        <a:lumMod val="20000"/>
                        <a:lumOff val="80000"/>
                      </a:schemeClr>
                    </a:solidFill>
                  </a:tcPr>
                </a:tc>
                <a:tc>
                  <a:txBody>
                    <a:bodyPr/>
                    <a:lstStyle/>
                    <a:p>
                      <a:pPr algn="ctr"/>
                      <a:r>
                        <a:rPr lang="en-US" sz="1000" i="1" dirty="0" smtClean="0"/>
                        <a:t>6 039,5</a:t>
                      </a:r>
                      <a:endParaRPr lang="ru-RU" sz="1000" i="1" dirty="0"/>
                    </a:p>
                  </a:txBody>
                  <a:tcPr anchor="ctr">
                    <a:solidFill>
                      <a:schemeClr val="accent2">
                        <a:lumMod val="20000"/>
                        <a:lumOff val="80000"/>
                      </a:schemeClr>
                    </a:solidFill>
                  </a:tcPr>
                </a:tc>
                <a:tc>
                  <a:txBody>
                    <a:bodyPr/>
                    <a:lstStyle/>
                    <a:p>
                      <a:pPr algn="ctr"/>
                      <a:r>
                        <a:rPr lang="en-US" sz="1000" i="1" dirty="0" smtClean="0"/>
                        <a:t>6 311,1</a:t>
                      </a:r>
                      <a:endParaRPr lang="ru-RU" sz="1000" i="1" dirty="0"/>
                    </a:p>
                  </a:txBody>
                  <a:tcPr anchor="ctr">
                    <a:solidFill>
                      <a:schemeClr val="accent2">
                        <a:lumMod val="20000"/>
                        <a:lumOff val="80000"/>
                      </a:schemeClr>
                    </a:solidFill>
                  </a:tcPr>
                </a:tc>
              </a:tr>
              <a:tr h="383624">
                <a:tc>
                  <a:txBody>
                    <a:bodyPr/>
                    <a:lstStyle/>
                    <a:p>
                      <a:r>
                        <a:rPr lang="ru-RU" sz="1000" i="1" dirty="0" smtClean="0"/>
                        <a:t>Обеспечение условий для функционирования центров цифрового и гуманитарного профилей </a:t>
                      </a:r>
                      <a:endParaRPr lang="ru-RU" sz="1000" i="1" dirty="0"/>
                    </a:p>
                  </a:txBody>
                  <a:tcPr>
                    <a:solidFill>
                      <a:schemeClr val="accent2">
                        <a:lumMod val="20000"/>
                        <a:lumOff val="80000"/>
                      </a:schemeClr>
                    </a:solidFill>
                  </a:tcPr>
                </a:tc>
                <a:tc>
                  <a:txBody>
                    <a:bodyPr/>
                    <a:lstStyle/>
                    <a:p>
                      <a:pPr algn="ctr"/>
                      <a:r>
                        <a:rPr lang="en-US" sz="1000" i="1" dirty="0" smtClean="0"/>
                        <a:t>264,6</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419432">
                <a:tc>
                  <a:txBody>
                    <a:bodyPr/>
                    <a:lstStyle/>
                    <a:p>
                      <a:r>
                        <a:rPr lang="ru-RU" sz="1000" i="1" dirty="0" smtClean="0"/>
                        <a:t>Обеспечение условий для функционирования центров "Точка роста"</a:t>
                      </a:r>
                      <a:endParaRPr lang="ru-RU" sz="1000" i="1" dirty="0"/>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384,9</a:t>
                      </a:r>
                      <a:endParaRPr lang="ru-RU" sz="1000" i="1" dirty="0"/>
                    </a:p>
                  </a:txBody>
                  <a:tcPr anchor="ctr">
                    <a:solidFill>
                      <a:schemeClr val="accent2">
                        <a:lumMod val="20000"/>
                        <a:lumOff val="80000"/>
                      </a:schemeClr>
                    </a:solidFill>
                  </a:tcPr>
                </a:tc>
                <a:tc>
                  <a:txBody>
                    <a:bodyPr/>
                    <a:lstStyle/>
                    <a:p>
                      <a:pPr algn="ctr"/>
                      <a:r>
                        <a:rPr lang="en-US" sz="1000" i="1" dirty="0" smtClean="0"/>
                        <a:t>457,1</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r>
            </a:tbl>
          </a:graphicData>
        </a:graphic>
      </p:graphicFrame>
      <p:sp>
        <p:nvSpPr>
          <p:cNvPr id="7" name="Прямоугольник 6"/>
          <p:cNvSpPr/>
          <p:nvPr/>
        </p:nvSpPr>
        <p:spPr>
          <a:xfrm>
            <a:off x="549447" y="1096340"/>
            <a:ext cx="8559055" cy="584775"/>
          </a:xfrm>
          <a:prstGeom prst="rect">
            <a:avLst/>
          </a:prstGeom>
        </p:spPr>
        <p:txBody>
          <a:bodyPr wrap="square">
            <a:spAutoFit/>
          </a:bodyPr>
          <a:lstStyle/>
          <a:p>
            <a:r>
              <a:rPr lang="ru-RU" sz="1600" dirty="0">
                <a:solidFill>
                  <a:srgbClr val="000066"/>
                </a:solidFill>
                <a:effectLst>
                  <a:outerShdw blurRad="38100" dist="38100" dir="2700000" algn="tl">
                    <a:srgbClr val="000000">
                      <a:alpha val="43137"/>
                    </a:srgbClr>
                  </a:outerShdw>
                </a:effectLst>
              </a:rPr>
              <a:t>Сведения о реализации в муниципальном образовании "</a:t>
            </a:r>
            <a:r>
              <a:rPr lang="ru-RU" sz="1600" dirty="0" smtClean="0">
                <a:solidFill>
                  <a:srgbClr val="000066"/>
                </a:solidFill>
                <a:effectLst>
                  <a:outerShdw blurRad="38100" dist="38100" dir="2700000" algn="tl">
                    <a:srgbClr val="000000">
                      <a:alpha val="43137"/>
                    </a:srgbClr>
                  </a:outerShdw>
                </a:effectLst>
              </a:rPr>
              <a:t>Демидовский  район</a:t>
            </a:r>
            <a:r>
              <a:rPr lang="ru-RU" sz="1600" dirty="0">
                <a:solidFill>
                  <a:srgbClr val="000066"/>
                </a:solidFill>
                <a:effectLst>
                  <a:outerShdw blurRad="38100" dist="38100" dir="2700000" algn="tl">
                    <a:srgbClr val="000000">
                      <a:alpha val="43137"/>
                    </a:srgbClr>
                  </a:outerShdw>
                </a:effectLst>
              </a:rPr>
              <a:t>" Смоленской области региональных проектов в рамках национальных проектов "Образование", "Культура" </a:t>
            </a:r>
          </a:p>
        </p:txBody>
      </p:sp>
      <p:sp>
        <p:nvSpPr>
          <p:cNvPr id="2" name="TextBox 1"/>
          <p:cNvSpPr txBox="1"/>
          <p:nvPr/>
        </p:nvSpPr>
        <p:spPr>
          <a:xfrm>
            <a:off x="1368500" y="6550223"/>
            <a:ext cx="6408712" cy="307777"/>
          </a:xfrm>
          <a:prstGeom prst="rect">
            <a:avLst/>
          </a:prstGeom>
          <a:noFill/>
        </p:spPr>
        <p:txBody>
          <a:bodyPr wrap="square" rtlCol="0">
            <a:spAutoFit/>
          </a:bodyPr>
          <a:lstStyle/>
          <a:p>
            <a:r>
              <a:rPr lang="ru-RU" i="1" dirty="0" smtClean="0">
                <a:solidFill>
                  <a:srgbClr val="000066"/>
                </a:solidFill>
              </a:rPr>
              <a:t>продолжение на следующей странице</a:t>
            </a:r>
            <a:endParaRPr lang="ru-RU" i="1" dirty="0">
              <a:solidFill>
                <a:srgbClr val="000066"/>
              </a:solidFill>
            </a:endParaRPr>
          </a:p>
        </p:txBody>
      </p:sp>
      <p:sp>
        <p:nvSpPr>
          <p:cNvPr id="8" name="Прямоугольник 7"/>
          <p:cNvSpPr/>
          <p:nvPr/>
        </p:nvSpPr>
        <p:spPr>
          <a:xfrm>
            <a:off x="7762354" y="1681115"/>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2458545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323528" y="1052736"/>
            <a:ext cx="8784976" cy="523220"/>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Сведения о реализации в муниципальном образовании "Демидовский  район" Смоленской области региональных проектов в рамках национальных проектов "Образование", "</a:t>
            </a:r>
            <a:r>
              <a:rPr lang="ru-RU" dirty="0" smtClean="0">
                <a:solidFill>
                  <a:srgbClr val="000066"/>
                </a:solidFill>
                <a:effectLst>
                  <a:outerShdw blurRad="38100" dist="38100" dir="2700000" algn="tl">
                    <a:srgbClr val="000000">
                      <a:alpha val="43137"/>
                    </a:srgbClr>
                  </a:outerShdw>
                </a:effectLst>
              </a:rPr>
              <a:t>Культура“</a:t>
            </a:r>
            <a:r>
              <a:rPr lang="en-US" dirty="0" smtClean="0">
                <a:solidFill>
                  <a:srgbClr val="000066"/>
                </a:solidFill>
                <a:effectLst>
                  <a:outerShdw blurRad="38100" dist="38100" dir="2700000" algn="tl">
                    <a:srgbClr val="000000">
                      <a:alpha val="43137"/>
                    </a:srgbClr>
                  </a:outerShdw>
                </a:effectLst>
              </a:rPr>
              <a:t> </a:t>
            </a:r>
            <a:r>
              <a:rPr lang="ru-RU" dirty="0" smtClean="0">
                <a:solidFill>
                  <a:srgbClr val="000066"/>
                </a:solidFill>
                <a:effectLst>
                  <a:outerShdw blurRad="38100" dist="38100" dir="2700000" algn="tl">
                    <a:srgbClr val="000000">
                      <a:alpha val="43137"/>
                    </a:srgbClr>
                  </a:outerShdw>
                </a:effectLst>
              </a:rPr>
              <a:t>                     </a:t>
            </a:r>
            <a:r>
              <a:rPr lang="en-US" i="1" dirty="0" smtClean="0">
                <a:solidFill>
                  <a:srgbClr val="000066"/>
                </a:solidFill>
                <a:effectLst>
                  <a:outerShdw blurRad="38100" dist="38100" dir="2700000" algn="tl">
                    <a:srgbClr val="000000">
                      <a:alpha val="43137"/>
                    </a:srgbClr>
                  </a:outerShdw>
                </a:effectLst>
              </a:rPr>
              <a:t>(</a:t>
            </a:r>
            <a:r>
              <a:rPr lang="ru-RU" i="1" dirty="0" smtClean="0">
                <a:solidFill>
                  <a:srgbClr val="000066"/>
                </a:solidFill>
                <a:effectLst>
                  <a:outerShdw blurRad="38100" dist="38100" dir="2700000" algn="tl">
                    <a:srgbClr val="000000">
                      <a:alpha val="43137"/>
                    </a:srgbClr>
                  </a:outerShdw>
                </a:effectLst>
              </a:rPr>
              <a:t>продолжение</a:t>
            </a:r>
            <a:r>
              <a:rPr lang="ru-RU" i="1" dirty="0" smtClean="0">
                <a:solidFill>
                  <a:srgbClr val="000066"/>
                </a:solidFill>
              </a:rPr>
              <a:t>) </a:t>
            </a:r>
            <a:endParaRPr lang="ru-RU" i="1" dirty="0">
              <a:solidFill>
                <a:srgbClr val="000066"/>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196640204"/>
              </p:ext>
            </p:extLst>
          </p:nvPr>
        </p:nvGraphicFramePr>
        <p:xfrm>
          <a:off x="395536" y="2132856"/>
          <a:ext cx="8640962" cy="40324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endParaRPr lang="ru-RU" sz="1200" dirty="0"/>
                    </a:p>
                  </a:txBody>
                  <a:tcPr anchor="ct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"Успех каждого ребенка"</a:t>
                      </a:r>
                    </a:p>
                  </a:txBody>
                  <a:tcPr/>
                </a:tc>
                <a:tc>
                  <a:txBody>
                    <a:bodyPr/>
                    <a:lstStyle/>
                    <a:p>
                      <a:pPr algn="ctr"/>
                      <a:r>
                        <a:rPr lang="ru-RU" sz="1000" b="1" i="1" dirty="0" smtClean="0"/>
                        <a:t>1 138,2</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ru-RU" sz="1000" b="1" i="1" smtClean="0"/>
                        <a:t>0,0</a:t>
                      </a:r>
                      <a:endParaRPr lang="ru-RU" sz="1000" b="1" i="1" dirty="0"/>
                    </a:p>
                  </a:txBody>
                  <a:tcPr anchor="ctr"/>
                </a:tc>
              </a:tr>
              <a:tr h="576064">
                <a:tc>
                  <a:txBody>
                    <a:bodyPr/>
                    <a:lstStyle/>
                    <a:p>
                      <a:r>
                        <a:rPr lang="ru-RU" sz="1000" i="1" dirty="0" smtClean="0"/>
                        <a:t>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endParaRPr lang="ru-RU" sz="1000" i="1" dirty="0"/>
                    </a:p>
                  </a:txBody>
                  <a:tcPr/>
                </a:tc>
                <a:tc>
                  <a:txBody>
                    <a:bodyPr/>
                    <a:lstStyle/>
                    <a:p>
                      <a:pPr algn="ctr"/>
                      <a:r>
                        <a:rPr lang="ru-RU" sz="1000" i="1" dirty="0" smtClean="0"/>
                        <a:t>1 138,2</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"Патриотическое воспитание граждан Российской Федерации"</a:t>
                      </a:r>
                    </a:p>
                  </a:txBody>
                  <a:tcPr/>
                </a:tc>
                <a:tc>
                  <a:txBody>
                    <a:bodyPr/>
                    <a:lstStyle/>
                    <a:p>
                      <a:pPr algn="ctr"/>
                      <a:r>
                        <a:rPr lang="en-US" sz="1200" b="1" i="1" dirty="0" smtClean="0"/>
                        <a:t>0,0</a:t>
                      </a:r>
                      <a:endParaRPr lang="ru-RU" sz="1200" b="1" i="1" dirty="0"/>
                    </a:p>
                  </a:txBody>
                  <a:tcPr anchor="ctr"/>
                </a:tc>
                <a:tc>
                  <a:txBody>
                    <a:bodyPr/>
                    <a:lstStyle/>
                    <a:p>
                      <a:pPr algn="ctr"/>
                      <a:r>
                        <a:rPr lang="en-US" sz="1200" b="1" i="1" dirty="0" smtClean="0"/>
                        <a:t>169,9</a:t>
                      </a:r>
                      <a:endParaRPr lang="ru-RU" sz="1200" b="1" i="1" dirty="0"/>
                    </a:p>
                  </a:txBody>
                  <a:tcPr anchor="ctr"/>
                </a:tc>
                <a:tc>
                  <a:txBody>
                    <a:bodyPr/>
                    <a:lstStyle/>
                    <a:p>
                      <a:pPr algn="ctr"/>
                      <a:r>
                        <a:rPr lang="en-US" sz="1200" b="1" i="1" smtClean="0"/>
                        <a:t>0,0</a:t>
                      </a:r>
                      <a:endParaRPr lang="en-US" sz="1200" b="1" i="1" dirty="0" smtClean="0"/>
                    </a:p>
                  </a:txBody>
                  <a:tcPr anchor="ctr"/>
                </a:tc>
                <a:tc>
                  <a:txBody>
                    <a:bodyPr/>
                    <a:lstStyle/>
                    <a:p>
                      <a:pPr algn="ctr"/>
                      <a:r>
                        <a:rPr lang="en-US" sz="1200" b="1" i="1" smtClean="0"/>
                        <a:t>0,0</a:t>
                      </a:r>
                      <a:endParaRPr lang="en-US" sz="1200" b="1" i="1" dirty="0" smtClean="0"/>
                    </a:p>
                  </a:txBody>
                  <a:tcPr anchor="ctr"/>
                </a:tc>
                <a:tc>
                  <a:txBody>
                    <a:bodyPr/>
                    <a:lstStyle/>
                    <a:p>
                      <a:pPr algn="ctr"/>
                      <a:r>
                        <a:rPr lang="ru-RU" sz="1200" b="1" i="1" smtClean="0"/>
                        <a:t>0,0</a:t>
                      </a:r>
                      <a:endParaRPr lang="ru-RU" sz="1200" b="1" i="1" dirty="0"/>
                    </a:p>
                  </a:txBody>
                  <a:tcPr anchor="ctr"/>
                </a:tc>
              </a:tr>
              <a:tr h="659045">
                <a:tc>
                  <a:txBody>
                    <a:bodyPr/>
                    <a:lstStyle/>
                    <a:p>
                      <a:r>
                        <a:rPr lang="ru-RU" sz="1000" i="1" dirty="0" smtClean="0"/>
                        <a:t>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i="1" dirty="0"/>
                    </a:p>
                  </a:txBody>
                  <a:tcPr/>
                </a:tc>
                <a:tc>
                  <a:txBody>
                    <a:bodyPr/>
                    <a:lstStyle/>
                    <a:p>
                      <a:pPr algn="ctr"/>
                      <a:r>
                        <a:rPr lang="en-US" sz="1000" i="1" dirty="0" smtClean="0"/>
                        <a:t>0,0</a:t>
                      </a:r>
                      <a:endParaRPr lang="ru-RU" sz="1000" i="1" dirty="0"/>
                    </a:p>
                  </a:txBody>
                  <a:tcPr anchor="ctr"/>
                </a:tc>
                <a:tc>
                  <a:txBody>
                    <a:bodyPr/>
                    <a:lstStyle/>
                    <a:p>
                      <a:pPr algn="ctr"/>
                      <a:r>
                        <a:rPr lang="en-US" sz="1000" i="1" dirty="0" smtClean="0"/>
                        <a:t>169,9</a:t>
                      </a:r>
                      <a:endParaRPr lang="ru-RU" sz="1000" i="1" dirty="0"/>
                    </a:p>
                  </a:txBody>
                  <a:tcPr anchor="ctr"/>
                </a:tc>
                <a:tc>
                  <a:txBody>
                    <a:bodyPr/>
                    <a:lstStyle/>
                    <a:p>
                      <a:pPr algn="ctr"/>
                      <a:r>
                        <a:rPr lang="en-US" sz="1000" i="1" smtClean="0"/>
                        <a:t>0,0</a:t>
                      </a:r>
                      <a:endParaRPr lang="en-US" sz="1000" i="1" dirty="0" smtClean="0"/>
                    </a:p>
                  </a:txBody>
                  <a:tcPr anchor="ctr"/>
                </a:tc>
                <a:tc>
                  <a:txBody>
                    <a:bodyPr/>
                    <a:lstStyle/>
                    <a:p>
                      <a:pPr algn="ctr"/>
                      <a:r>
                        <a:rPr lang="en-US" sz="1000" i="1" dirty="0" smtClean="0"/>
                        <a:t>0,0</a:t>
                      </a:r>
                    </a:p>
                  </a:txBody>
                  <a:tcPr anchor="ctr"/>
                </a:tc>
                <a:tc>
                  <a:txBody>
                    <a:bodyPr/>
                    <a:lstStyle/>
                    <a:p>
                      <a:pPr algn="ctr"/>
                      <a:r>
                        <a:rPr lang="ru-RU" sz="1000" i="1" dirty="0" smtClean="0"/>
                        <a:t>0,0</a:t>
                      </a:r>
                      <a:endParaRPr lang="ru-RU" sz="1000" i="1" dirty="0"/>
                    </a:p>
                  </a:txBody>
                  <a:tcPr anchor="ctr"/>
                </a:tc>
              </a:tr>
              <a:tr h="383624">
                <a:tc>
                  <a:txBody>
                    <a:bodyPr/>
                    <a:lstStyle/>
                    <a:p>
                      <a:r>
                        <a:rPr lang="ru-RU" sz="1200" b="1" i="1" dirty="0" smtClean="0"/>
                        <a:t>Региональный проект "Творческие люди"</a:t>
                      </a:r>
                      <a:endParaRPr lang="ru-RU" sz="1200" b="1" i="1" dirty="0"/>
                    </a:p>
                  </a:txBody>
                  <a:tcPr/>
                </a:tc>
                <a:tc>
                  <a:txBody>
                    <a:bodyPr/>
                    <a:lstStyle/>
                    <a:p>
                      <a:pPr algn="ctr"/>
                      <a:r>
                        <a:rPr lang="en-US" sz="1200" b="1" i="1" dirty="0" smtClean="0"/>
                        <a:t>121,7</a:t>
                      </a:r>
                      <a:endParaRPr lang="ru-RU" sz="1200" b="1" i="1" dirty="0"/>
                    </a:p>
                  </a:txBody>
                  <a:tcPr anchor="ctr"/>
                </a:tc>
                <a:tc>
                  <a:txBody>
                    <a:bodyPr/>
                    <a:lstStyle/>
                    <a:p>
                      <a:pPr algn="ctr"/>
                      <a:r>
                        <a:rPr lang="en-US" sz="1200" b="1" i="1" dirty="0" smtClean="0"/>
                        <a:t>121,7</a:t>
                      </a:r>
                      <a:endParaRPr lang="ru-RU" sz="1200" b="1" i="1" dirty="0"/>
                    </a:p>
                  </a:txBody>
                  <a:tcPr anchor="ctr"/>
                </a:tc>
                <a:tc>
                  <a:txBody>
                    <a:bodyPr/>
                    <a:lstStyle/>
                    <a:p>
                      <a:pPr algn="ctr"/>
                      <a:r>
                        <a:rPr lang="en-US" sz="1200" b="1" i="1" dirty="0" smtClean="0"/>
                        <a:t>169,0</a:t>
                      </a:r>
                      <a:endParaRPr lang="ru-RU" sz="1200" b="1" i="1" dirty="0"/>
                    </a:p>
                  </a:txBody>
                  <a:tcPr anchor="ctr"/>
                </a:tc>
                <a:tc>
                  <a:txBody>
                    <a:bodyPr/>
                    <a:lstStyle/>
                    <a:p>
                      <a:pPr algn="ctr"/>
                      <a:r>
                        <a:rPr lang="en-US" sz="1200" b="1" i="1" dirty="0" smtClean="0"/>
                        <a:t>0,0</a:t>
                      </a:r>
                      <a:endParaRPr lang="ru-RU" sz="1200" b="1" i="1" dirty="0"/>
                    </a:p>
                  </a:txBody>
                  <a:tcPr anchor="ctr"/>
                </a:tc>
                <a:tc>
                  <a:txBody>
                    <a:bodyPr/>
                    <a:lstStyle/>
                    <a:p>
                      <a:pPr algn="ctr"/>
                      <a:r>
                        <a:rPr lang="ru-RU" sz="1200" b="1" i="1" dirty="0" smtClean="0"/>
                        <a:t>0,0</a:t>
                      </a:r>
                      <a:endParaRPr lang="ru-RU" sz="1200" b="1" i="1" dirty="0"/>
                    </a:p>
                  </a:txBody>
                  <a:tcPr anchor="ctr"/>
                </a:tc>
              </a:tr>
              <a:tr h="419432">
                <a:tc>
                  <a:txBody>
                    <a:bodyPr/>
                    <a:lstStyle/>
                    <a:p>
                      <a:r>
                        <a:rPr lang="ru-RU" sz="1000" i="1" dirty="0" smtClean="0"/>
                        <a:t>Государственная поддержка отрасли культуры (поддержка лучших сельских учреждений культуры)</a:t>
                      </a:r>
                      <a:endParaRPr lang="ru-RU" sz="1000" i="1" dirty="0"/>
                    </a:p>
                  </a:txBody>
                  <a:tcPr/>
                </a:tc>
                <a:tc>
                  <a:txBody>
                    <a:bodyPr/>
                    <a:lstStyle/>
                    <a:p>
                      <a:pPr algn="ctr"/>
                      <a:r>
                        <a:rPr lang="en-US" sz="1000" i="1" dirty="0" smtClean="0"/>
                        <a:t>121,7</a:t>
                      </a:r>
                      <a:endParaRPr lang="ru-RU" sz="1000" i="1" dirty="0"/>
                    </a:p>
                  </a:txBody>
                  <a:tcPr anchor="ctr"/>
                </a:tc>
                <a:tc>
                  <a:txBody>
                    <a:bodyPr/>
                    <a:lstStyle/>
                    <a:p>
                      <a:pPr algn="ctr"/>
                      <a:r>
                        <a:rPr lang="en-US" sz="1000" i="1" dirty="0" smtClean="0"/>
                        <a:t>121,7</a:t>
                      </a:r>
                      <a:endParaRPr lang="ru-RU" sz="1000" i="1" dirty="0"/>
                    </a:p>
                  </a:txBody>
                  <a:tcPr anchor="ctr"/>
                </a:tc>
                <a:tc>
                  <a:txBody>
                    <a:bodyPr/>
                    <a:lstStyle/>
                    <a:p>
                      <a:pPr algn="ctr"/>
                      <a:r>
                        <a:rPr lang="en-US" sz="1000" i="1" dirty="0" smtClean="0"/>
                        <a:t>169,0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bl>
          </a:graphicData>
        </a:graphic>
      </p:graphicFrame>
      <p:sp>
        <p:nvSpPr>
          <p:cNvPr id="8" name="Прямоугольник 7"/>
          <p:cNvSpPr/>
          <p:nvPr/>
        </p:nvSpPr>
        <p:spPr>
          <a:xfrm>
            <a:off x="7927449" y="181401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682001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3" name="Прямоугольник 2"/>
          <p:cNvSpPr/>
          <p:nvPr/>
        </p:nvSpPr>
        <p:spPr>
          <a:xfrm>
            <a:off x="755576" y="428570"/>
            <a:ext cx="8208912" cy="523220"/>
          </a:xfrm>
          <a:prstGeom prst="rect">
            <a:avLst/>
          </a:prstGeom>
        </p:spPr>
        <p:txBody>
          <a:bodyPr wrap="square">
            <a:spAutoFit/>
          </a:bodyPr>
          <a:lstStyle/>
          <a:p>
            <a:pPr algn="ctr"/>
            <a:r>
              <a:rPr lang="ru-RU" b="1" dirty="0">
                <a:solidFill>
                  <a:srgbClr val="000066"/>
                </a:solidFill>
                <a:latin typeface="Bad Script" panose="02000000000000000000" pitchFamily="2" charset="0"/>
              </a:rPr>
              <a:t>Источники финансирования дефицита </a:t>
            </a:r>
            <a:r>
              <a:rPr lang="ru-RU" b="1" dirty="0" smtClean="0">
                <a:solidFill>
                  <a:srgbClr val="000066"/>
                </a:solidFill>
                <a:latin typeface="Bad Script" panose="02000000000000000000" pitchFamily="2" charset="0"/>
              </a:rPr>
              <a:t>бюджета</a:t>
            </a:r>
          </a:p>
          <a:p>
            <a:pPr algn="ctr"/>
            <a:r>
              <a:rPr lang="ru-RU" b="1" dirty="0" smtClean="0">
                <a:solidFill>
                  <a:srgbClr val="000066"/>
                </a:solidFill>
                <a:latin typeface="Bad Script" panose="02000000000000000000" pitchFamily="2" charset="0"/>
              </a:rPr>
              <a:t> </a:t>
            </a:r>
            <a:r>
              <a:rPr lang="ru-RU" b="1" dirty="0">
                <a:solidFill>
                  <a:srgbClr val="000066"/>
                </a:solidFill>
                <a:latin typeface="Bad Script" panose="02000000000000000000" pitchFamily="2" charset="0"/>
              </a:rPr>
              <a:t>муниципального образования «Демидовский  район» Смоленской области</a:t>
            </a:r>
          </a:p>
        </p:txBody>
      </p:sp>
      <p:graphicFrame>
        <p:nvGraphicFramePr>
          <p:cNvPr id="4" name="Таблица 3"/>
          <p:cNvGraphicFramePr>
            <a:graphicFrameLocks noGrp="1"/>
          </p:cNvGraphicFramePr>
          <p:nvPr>
            <p:extLst>
              <p:ext uri="{D42A27DB-BD31-4B8C-83A1-F6EECF244321}">
                <p14:modId xmlns:p14="http://schemas.microsoft.com/office/powerpoint/2010/main" val="3307264512"/>
              </p:ext>
            </p:extLst>
          </p:nvPr>
        </p:nvGraphicFramePr>
        <p:xfrm>
          <a:off x="323528" y="951791"/>
          <a:ext cx="8712971" cy="3216423"/>
        </p:xfrm>
        <a:graphic>
          <a:graphicData uri="http://schemas.openxmlformats.org/drawingml/2006/table">
            <a:tbl>
              <a:tblPr firstRow="1" bandRow="1">
                <a:tableStyleId>{5C22544A-7EE6-4342-B048-85BDC9FD1C3A}</a:tableStyleId>
              </a:tblPr>
              <a:tblGrid>
                <a:gridCol w="2160240"/>
                <a:gridCol w="792088"/>
                <a:gridCol w="720080"/>
                <a:gridCol w="720080"/>
                <a:gridCol w="720080"/>
                <a:gridCol w="792088"/>
                <a:gridCol w="720080"/>
                <a:gridCol w="747777"/>
                <a:gridCol w="670229"/>
                <a:gridCol w="670229"/>
              </a:tblGrid>
              <a:tr h="827080">
                <a:tc>
                  <a:txBody>
                    <a:bodyPr/>
                    <a:lstStyle/>
                    <a:p>
                      <a:pPr algn="ctr"/>
                      <a:r>
                        <a:rPr lang="ru-RU" sz="1400" i="1" dirty="0" smtClean="0"/>
                        <a:t>Наименование</a:t>
                      </a:r>
                      <a:endParaRPr lang="ru-RU" sz="1400" i="1" dirty="0"/>
                    </a:p>
                  </a:txBody>
                  <a:tcPr anchor="ctr"/>
                </a:tc>
                <a:tc>
                  <a:txBody>
                    <a:bodyPr/>
                    <a:lstStyle/>
                    <a:p>
                      <a:pPr algn="ctr"/>
                      <a:r>
                        <a:rPr lang="ru-RU" sz="1200" i="1" dirty="0" smtClean="0"/>
                        <a:t>2018 год (факт)</a:t>
                      </a:r>
                      <a:endParaRPr lang="ru-RU" sz="1200" i="1" dirty="0"/>
                    </a:p>
                  </a:txBody>
                  <a:tcPr anchor="ctr"/>
                </a:tc>
                <a:tc>
                  <a:txBody>
                    <a:bodyPr/>
                    <a:lstStyle/>
                    <a:p>
                      <a:pPr algn="ctr"/>
                      <a:r>
                        <a:rPr lang="ru-RU" sz="1200" i="1" dirty="0" smtClean="0"/>
                        <a:t>2019 год (факт)</a:t>
                      </a:r>
                      <a:endParaRPr lang="ru-RU" sz="1200" i="1" dirty="0"/>
                    </a:p>
                  </a:txBody>
                  <a:tcPr anchor="ctr"/>
                </a:tc>
                <a:tc>
                  <a:txBody>
                    <a:bodyPr/>
                    <a:lstStyle/>
                    <a:p>
                      <a:pPr algn="ctr"/>
                      <a:r>
                        <a:rPr lang="ru-RU" sz="1200" i="1" dirty="0" smtClean="0"/>
                        <a:t>2020 год (факт)</a:t>
                      </a:r>
                      <a:endParaRPr lang="ru-RU" sz="1200" i="1" dirty="0"/>
                    </a:p>
                  </a:txBody>
                  <a:tcPr anchor="ctr"/>
                </a:tc>
                <a:tc>
                  <a:txBody>
                    <a:bodyPr/>
                    <a:lstStyle/>
                    <a:p>
                      <a:pPr algn="ctr"/>
                      <a:r>
                        <a:rPr lang="ru-RU" sz="1200" i="1" dirty="0" smtClean="0"/>
                        <a:t>2021 год (факт)</a:t>
                      </a:r>
                      <a:endParaRPr lang="ru-RU" sz="1200" i="1" dirty="0"/>
                    </a:p>
                  </a:txBody>
                  <a:tcPr anchor="ctr"/>
                </a:tc>
                <a:tc>
                  <a:txBody>
                    <a:bodyPr/>
                    <a:lstStyle/>
                    <a:p>
                      <a:pPr algn="ctr"/>
                      <a:r>
                        <a:rPr lang="ru-RU" sz="1200" i="1" dirty="0" smtClean="0"/>
                        <a:t>2022 год (факт)</a:t>
                      </a:r>
                      <a:endParaRPr lang="ru-RU" sz="1200" i="1" dirty="0"/>
                    </a:p>
                  </a:txBody>
                  <a:tcPr anchor="ctr"/>
                </a:tc>
                <a:tc>
                  <a:txBody>
                    <a:bodyPr/>
                    <a:lstStyle/>
                    <a:p>
                      <a:pPr algn="ctr"/>
                      <a:r>
                        <a:rPr lang="ru-RU" sz="1200" i="1" dirty="0" smtClean="0"/>
                        <a:t>2023 год (план)</a:t>
                      </a:r>
                      <a:endParaRPr lang="ru-RU" sz="1200" i="1" dirty="0"/>
                    </a:p>
                  </a:txBody>
                  <a:tcPr anchor="ctr"/>
                </a:tc>
                <a:tc>
                  <a:txBody>
                    <a:bodyPr/>
                    <a:lstStyle/>
                    <a:p>
                      <a:pPr algn="ctr"/>
                      <a:r>
                        <a:rPr lang="ru-RU" sz="1200" i="1" dirty="0" smtClean="0"/>
                        <a:t>2024 год</a:t>
                      </a:r>
                      <a:r>
                        <a:rPr lang="ru-RU" sz="1200" i="1" baseline="0" dirty="0" smtClean="0"/>
                        <a:t> (план)</a:t>
                      </a:r>
                      <a:endParaRPr lang="ru-RU" sz="1200" i="1" dirty="0"/>
                    </a:p>
                  </a:txBody>
                  <a:tcPr anchor="ctr"/>
                </a:tc>
                <a:tc>
                  <a:txBody>
                    <a:bodyPr/>
                    <a:lstStyle/>
                    <a:p>
                      <a:pPr algn="ctr"/>
                      <a:r>
                        <a:rPr lang="ru-RU" sz="1200" i="1" dirty="0" smtClean="0"/>
                        <a:t>2025 год (план)</a:t>
                      </a:r>
                      <a:endParaRPr lang="ru-RU" sz="1200" i="1" dirty="0"/>
                    </a:p>
                  </a:txBody>
                  <a:tcPr anchor="ctr"/>
                </a:tc>
                <a:tc>
                  <a:txBody>
                    <a:bodyPr/>
                    <a:lstStyle/>
                    <a:p>
                      <a:pPr algn="ctr"/>
                      <a:r>
                        <a:rPr lang="ru-RU" sz="1200" i="1" dirty="0" smtClean="0"/>
                        <a:t>2026 год (план)</a:t>
                      </a:r>
                      <a:endParaRPr lang="ru-RU" sz="1200" i="1" dirty="0"/>
                    </a:p>
                  </a:txBody>
                  <a:tcPr anchor="ctr"/>
                </a:tc>
              </a:tr>
              <a:tr h="827080">
                <a:tc>
                  <a:txBody>
                    <a:bodyPr/>
                    <a:lstStyle/>
                    <a:p>
                      <a:pPr marL="12700" marR="476884">
                        <a:lnSpc>
                          <a:spcPct val="100000"/>
                        </a:lnSpc>
                        <a:spcBef>
                          <a:spcPts val="95"/>
                        </a:spcBef>
                      </a:pPr>
                      <a:r>
                        <a:rPr lang="ru-RU" sz="1200" b="1" i="1" dirty="0" smtClean="0">
                          <a:solidFill>
                            <a:srgbClr val="001F5F"/>
                          </a:solidFill>
                          <a:latin typeface="Times New Roman"/>
                          <a:cs typeface="Times New Roman"/>
                        </a:rPr>
                        <a:t>Источники </a:t>
                      </a:r>
                      <a:r>
                        <a:rPr lang="ru-RU" sz="1200" b="1" i="1" spc="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фи</a:t>
                      </a:r>
                      <a:r>
                        <a:rPr lang="ru-RU" sz="1200" b="1" i="1" spc="-5" dirty="0" smtClean="0">
                          <a:solidFill>
                            <a:srgbClr val="001F5F"/>
                          </a:solidFill>
                          <a:latin typeface="Times New Roman"/>
                          <a:cs typeface="Times New Roman"/>
                        </a:rPr>
                        <a:t>н</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с</a:t>
                      </a:r>
                      <a:r>
                        <a:rPr lang="ru-RU" sz="1200" b="1" i="1" spc="-10" dirty="0" smtClean="0">
                          <a:solidFill>
                            <a:srgbClr val="001F5F"/>
                          </a:solidFill>
                          <a:latin typeface="Times New Roman"/>
                          <a:cs typeface="Times New Roman"/>
                        </a:rPr>
                        <a:t>ир</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в</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ия</a:t>
                      </a:r>
                      <a:endParaRPr lang="ru-RU" sz="1200" i="1" dirty="0" smtClean="0">
                        <a:latin typeface="Times New Roman"/>
                        <a:cs typeface="Times New Roman"/>
                      </a:endParaRPr>
                    </a:p>
                    <a:p>
                      <a:pPr marL="12700" marR="47625">
                        <a:lnSpc>
                          <a:spcPct val="100000"/>
                        </a:lnSpc>
                      </a:pPr>
                      <a:r>
                        <a:rPr lang="ru-RU" sz="1200" b="1" i="1" spc="-5" dirty="0" smtClean="0">
                          <a:solidFill>
                            <a:srgbClr val="001F5F"/>
                          </a:solidFill>
                          <a:latin typeface="Times New Roman"/>
                          <a:cs typeface="Times New Roman"/>
                        </a:rPr>
                        <a:t>дефицита бюджета </a:t>
                      </a:r>
                      <a:r>
                        <a:rPr lang="ru-RU" sz="1200" b="1" i="1" dirty="0" smtClean="0">
                          <a:solidFill>
                            <a:srgbClr val="001F5F"/>
                          </a:solidFill>
                          <a:latin typeface="Times New Roman"/>
                          <a:cs typeface="Times New Roman"/>
                        </a:rPr>
                        <a:t> </a:t>
                      </a:r>
                      <a:r>
                        <a:rPr lang="ru-RU" sz="1200" b="1" i="1" spc="-5" dirty="0" smtClean="0">
                          <a:solidFill>
                            <a:srgbClr val="001F5F"/>
                          </a:solidFill>
                          <a:latin typeface="Times New Roman"/>
                          <a:cs typeface="Times New Roman"/>
                        </a:rPr>
                        <a:t>м</a:t>
                      </a:r>
                      <a:r>
                        <a:rPr lang="ru-RU" sz="1200" b="1" i="1" dirty="0" smtClean="0">
                          <a:solidFill>
                            <a:srgbClr val="001F5F"/>
                          </a:solidFill>
                          <a:latin typeface="Times New Roman"/>
                          <a:cs typeface="Times New Roman"/>
                        </a:rPr>
                        <a:t>у</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ц</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п</a:t>
                      </a:r>
                      <a:r>
                        <a:rPr lang="ru-RU" sz="1200" b="1" i="1" dirty="0" smtClean="0">
                          <a:solidFill>
                            <a:srgbClr val="001F5F"/>
                          </a:solidFill>
                          <a:latin typeface="Times New Roman"/>
                          <a:cs typeface="Times New Roman"/>
                        </a:rPr>
                        <a:t>а</a:t>
                      </a:r>
                      <a:r>
                        <a:rPr lang="ru-RU" sz="1200" b="1" i="1" spc="-5" dirty="0" smtClean="0">
                          <a:solidFill>
                            <a:srgbClr val="001F5F"/>
                          </a:solidFill>
                          <a:latin typeface="Times New Roman"/>
                          <a:cs typeface="Times New Roman"/>
                        </a:rPr>
                        <a:t>льн</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го</a:t>
                      </a:r>
                      <a:r>
                        <a:rPr lang="ru-RU" sz="1200" b="1" i="1" spc="-4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р</a:t>
                      </a:r>
                      <a:r>
                        <a:rPr lang="ru-RU" sz="1200" b="1" i="1" spc="-5"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й</a:t>
                      </a:r>
                      <a:r>
                        <a:rPr lang="ru-RU" sz="1200" b="1" i="1" dirty="0" smtClean="0">
                          <a:solidFill>
                            <a:srgbClr val="001F5F"/>
                          </a:solidFill>
                          <a:latin typeface="Times New Roman"/>
                          <a:cs typeface="Times New Roman"/>
                        </a:rPr>
                        <a:t>о</a:t>
                      </a:r>
                      <a:r>
                        <a:rPr lang="ru-RU" sz="1200" b="1" i="1" spc="-10" dirty="0" smtClean="0">
                          <a:solidFill>
                            <a:srgbClr val="001F5F"/>
                          </a:solidFill>
                          <a:latin typeface="Times New Roman"/>
                          <a:cs typeface="Times New Roman"/>
                        </a:rPr>
                        <a:t>на</a:t>
                      </a:r>
                      <a:endParaRPr lang="ru-RU" sz="1200" i="1" dirty="0" smtClean="0">
                        <a:latin typeface="Times New Roman"/>
                        <a:cs typeface="Times New Roman"/>
                      </a:endParaRPr>
                    </a:p>
                  </a:txBody>
                  <a:tcPr/>
                </a:tc>
                <a:tc>
                  <a:txBody>
                    <a:bodyPr/>
                    <a:lstStyle/>
                    <a:p>
                      <a:pPr algn="ctr"/>
                      <a:r>
                        <a:rPr lang="ru-RU" sz="1100" i="1" dirty="0" smtClean="0"/>
                        <a:t>- 1 613,3</a:t>
                      </a:r>
                      <a:endParaRPr lang="ru-RU" sz="1100" i="1" dirty="0"/>
                    </a:p>
                  </a:txBody>
                  <a:tcPr anchor="ctr"/>
                </a:tc>
                <a:tc>
                  <a:txBody>
                    <a:bodyPr/>
                    <a:lstStyle/>
                    <a:p>
                      <a:pPr algn="ctr"/>
                      <a:r>
                        <a:rPr lang="ru-RU" sz="1100" i="1" dirty="0" smtClean="0"/>
                        <a:t>- 3 842,8</a:t>
                      </a:r>
                      <a:endParaRPr lang="ru-RU" sz="1100" i="1" dirty="0"/>
                    </a:p>
                  </a:txBody>
                  <a:tcPr anchor="ctr"/>
                </a:tc>
                <a:tc>
                  <a:txBody>
                    <a:bodyPr/>
                    <a:lstStyle/>
                    <a:p>
                      <a:pPr algn="ctr"/>
                      <a:r>
                        <a:rPr lang="ru-RU" sz="1100" i="1" dirty="0" smtClean="0"/>
                        <a:t>- 1 110,5</a:t>
                      </a:r>
                      <a:endParaRPr lang="ru-RU" sz="1100" i="1" dirty="0"/>
                    </a:p>
                  </a:txBody>
                  <a:tcPr anchor="ctr"/>
                </a:tc>
                <a:tc>
                  <a:txBody>
                    <a:bodyPr/>
                    <a:lstStyle/>
                    <a:p>
                      <a:pPr algn="ctr"/>
                      <a:r>
                        <a:rPr lang="ru-RU" sz="1100" i="1" dirty="0" smtClean="0"/>
                        <a:t>3 952,2</a:t>
                      </a:r>
                      <a:endParaRPr lang="ru-RU" sz="1100" i="1" dirty="0"/>
                    </a:p>
                  </a:txBody>
                  <a:tcPr anchor="ctr"/>
                </a:tc>
                <a:tc>
                  <a:txBody>
                    <a:bodyPr/>
                    <a:lstStyle/>
                    <a:p>
                      <a:pPr algn="ctr"/>
                      <a:r>
                        <a:rPr lang="ru-RU" sz="1100" i="1" dirty="0" smtClean="0"/>
                        <a:t>- 5 420,5</a:t>
                      </a:r>
                      <a:endParaRPr lang="ru-RU" sz="1100" i="1" dirty="0"/>
                    </a:p>
                  </a:txBody>
                  <a:tcPr anchor="ctr"/>
                </a:tc>
                <a:tc>
                  <a:txBody>
                    <a:bodyPr/>
                    <a:lstStyle/>
                    <a:p>
                      <a:pPr algn="ctr"/>
                      <a:r>
                        <a:rPr lang="ru-RU" sz="1100" i="1" dirty="0" smtClean="0"/>
                        <a:t>9 209,0</a:t>
                      </a:r>
                      <a:endParaRPr lang="ru-RU" sz="1100" i="1" dirty="0"/>
                    </a:p>
                  </a:txBody>
                  <a:tcPr anchor="ctr"/>
                </a:tc>
                <a:tc>
                  <a:txBody>
                    <a:bodyPr/>
                    <a:lstStyle/>
                    <a:p>
                      <a:pPr algn="ctr"/>
                      <a:r>
                        <a:rPr lang="ru-RU" sz="1100" i="1" dirty="0" smtClean="0"/>
                        <a:t>0,0</a:t>
                      </a:r>
                      <a:endParaRPr lang="ru-RU" sz="1100" i="1" dirty="0"/>
                    </a:p>
                  </a:txBody>
                  <a:tcPr anchor="ctr"/>
                </a:tc>
                <a:tc>
                  <a:txBody>
                    <a:bodyPr/>
                    <a:lstStyle/>
                    <a:p>
                      <a:pPr algn="ctr"/>
                      <a:r>
                        <a:rPr lang="ru-RU" sz="1100" i="1" dirty="0" smtClean="0"/>
                        <a:t>0,0</a:t>
                      </a:r>
                      <a:endParaRPr lang="ru-RU" sz="1100" i="1" dirty="0"/>
                    </a:p>
                  </a:txBody>
                  <a:tcPr anchor="ctr"/>
                </a:tc>
                <a:tc>
                  <a:txBody>
                    <a:bodyPr/>
                    <a:lstStyle/>
                    <a:p>
                      <a:pPr algn="ctr"/>
                      <a:r>
                        <a:rPr lang="ru-RU" sz="1100" i="1" smtClean="0"/>
                        <a:t>0,0</a:t>
                      </a:r>
                      <a:endParaRPr lang="ru-RU" sz="1100" i="1" dirty="0"/>
                    </a:p>
                  </a:txBody>
                  <a:tcPr anchor="ctr"/>
                </a:tc>
              </a:tr>
              <a:tr h="643285">
                <a:tc>
                  <a:txBody>
                    <a:bodyPr/>
                    <a:lstStyle/>
                    <a:p>
                      <a:r>
                        <a:rPr lang="ru-RU" sz="1200" i="1" spc="-5" dirty="0" smtClean="0">
                          <a:solidFill>
                            <a:srgbClr val="001F5F"/>
                          </a:solidFill>
                          <a:latin typeface="Times New Roman"/>
                          <a:cs typeface="Times New Roman"/>
                        </a:rPr>
                        <a:t>Кредиты</a:t>
                      </a:r>
                      <a:r>
                        <a:rPr lang="ru-RU" sz="1200" i="1" spc="1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кредитных </a:t>
                      </a:r>
                      <a:r>
                        <a:rPr lang="ru-RU" sz="1200" i="1"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организаций</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в </a:t>
                      </a:r>
                      <a:r>
                        <a:rPr lang="ru-RU" sz="1200" i="1" spc="-10" dirty="0" smtClean="0">
                          <a:solidFill>
                            <a:srgbClr val="001F5F"/>
                          </a:solidFill>
                          <a:latin typeface="Times New Roman"/>
                          <a:cs typeface="Times New Roman"/>
                        </a:rPr>
                        <a:t>валюте </a:t>
                      </a:r>
                      <a:r>
                        <a:rPr lang="ru-RU" sz="1200" i="1" spc="-5" dirty="0" smtClean="0">
                          <a:solidFill>
                            <a:srgbClr val="001F5F"/>
                          </a:solidFill>
                          <a:latin typeface="Times New Roman"/>
                          <a:cs typeface="Times New Roman"/>
                        </a:rPr>
                        <a:t> Российской</a:t>
                      </a:r>
                      <a:r>
                        <a:rPr lang="ru-RU" sz="1200" i="1" spc="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Федерации </a:t>
                      </a:r>
                      <a:endParaRPr lang="ru-RU" sz="1200" i="1" dirty="0"/>
                    </a:p>
                  </a:txBody>
                  <a:tcP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smtClean="0"/>
                        <a:t>0,0</a:t>
                      </a:r>
                      <a:endParaRPr lang="ru-RU" sz="1100" i="1" dirty="0"/>
                    </a:p>
                  </a:txBody>
                  <a:tcPr anchor="ctr">
                    <a:solidFill>
                      <a:schemeClr val="accent2">
                        <a:lumMod val="20000"/>
                        <a:lumOff val="80000"/>
                      </a:schemeClr>
                    </a:solidFill>
                  </a:tcPr>
                </a:tc>
              </a:tr>
              <a:tr h="275693">
                <a:tc>
                  <a:txBody>
                    <a:bodyPr/>
                    <a:lstStyle/>
                    <a:p>
                      <a:r>
                        <a:rPr lang="ru-RU" sz="1200" i="1" spc="-10" dirty="0" smtClean="0">
                          <a:solidFill>
                            <a:srgbClr val="001F5F"/>
                          </a:solidFill>
                          <a:latin typeface="Times New Roman"/>
                          <a:cs typeface="Times New Roman"/>
                        </a:rPr>
                        <a:t>Бюджетные</a:t>
                      </a:r>
                      <a:r>
                        <a:rPr lang="ru-RU" sz="1200" i="1" spc="4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кредиты </a:t>
                      </a:r>
                      <a:endParaRPr lang="ru-RU" sz="1200" i="1" dirty="0"/>
                    </a:p>
                  </a:txBody>
                  <a:tcP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smtClean="0"/>
                        <a:t>0,0</a:t>
                      </a:r>
                      <a:endParaRPr lang="ru-RU" sz="1100" i="1" dirty="0"/>
                    </a:p>
                  </a:txBody>
                  <a:tcPr anchor="ctr">
                    <a:solidFill>
                      <a:schemeClr val="accent2">
                        <a:lumMod val="20000"/>
                        <a:lumOff val="80000"/>
                      </a:schemeClr>
                    </a:solidFill>
                  </a:tcPr>
                </a:tc>
              </a:tr>
              <a:tr h="64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1" spc="-5" dirty="0" smtClean="0">
                          <a:solidFill>
                            <a:srgbClr val="001F5F"/>
                          </a:solidFill>
                          <a:latin typeface="Times New Roman"/>
                          <a:cs typeface="Times New Roman"/>
                        </a:rPr>
                        <a:t>Изменение</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остатков </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0"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на</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счетах</a:t>
                      </a:r>
                      <a:r>
                        <a:rPr lang="ru-RU" sz="1200" i="1" spc="5"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по </a:t>
                      </a:r>
                      <a:r>
                        <a:rPr lang="ru-RU" sz="1200" i="1" spc="-5" dirty="0" smtClean="0">
                          <a:solidFill>
                            <a:srgbClr val="001F5F"/>
                          </a:solidFill>
                          <a:latin typeface="Times New Roman"/>
                          <a:cs typeface="Times New Roman"/>
                        </a:rPr>
                        <a:t>учету </a:t>
                      </a:r>
                      <a:r>
                        <a:rPr lang="ru-RU" sz="1200" i="1" spc="-23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бюджета</a:t>
                      </a:r>
                      <a:endParaRPr lang="ru-RU" sz="1200" i="1" dirty="0" smtClean="0">
                        <a:latin typeface="Times New Roman"/>
                        <a:cs typeface="Times New Roman"/>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- 1 613,3</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- 3 842,8</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- 1 110,5</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3 952,2</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- 5 420,5</a:t>
                      </a:r>
                    </a:p>
                  </a:txBody>
                  <a:tcPr anchor="ctr">
                    <a:solidFill>
                      <a:schemeClr val="accent2">
                        <a:lumMod val="20000"/>
                        <a:lumOff val="80000"/>
                      </a:schemeClr>
                    </a:solidFill>
                  </a:tcPr>
                </a:tc>
                <a:tc>
                  <a:txBody>
                    <a:bodyPr/>
                    <a:lstStyle/>
                    <a:p>
                      <a:pPr algn="ctr"/>
                      <a:r>
                        <a:rPr lang="ru-RU" sz="1100" i="1" dirty="0" smtClean="0"/>
                        <a:t>9 209,0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r>
            </a:tbl>
          </a:graphicData>
        </a:graphic>
      </p:graphicFrame>
      <p:graphicFrame>
        <p:nvGraphicFramePr>
          <p:cNvPr id="5" name="Диаграмма 4"/>
          <p:cNvGraphicFramePr/>
          <p:nvPr>
            <p:extLst>
              <p:ext uri="{D42A27DB-BD31-4B8C-83A1-F6EECF244321}">
                <p14:modId xmlns:p14="http://schemas.microsoft.com/office/powerpoint/2010/main" val="3181010561"/>
              </p:ext>
            </p:extLst>
          </p:nvPr>
        </p:nvGraphicFramePr>
        <p:xfrm>
          <a:off x="287524" y="3933056"/>
          <a:ext cx="8820980" cy="2924944"/>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7911079" y="674791"/>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532134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692696"/>
            <a:ext cx="9145588" cy="6165304"/>
          </a:xfrm>
          <a:prstGeom prst="rect">
            <a:avLst/>
          </a:prstGeom>
          <a:noFill/>
          <a:ln w="9525">
            <a:noFill/>
            <a:miter lim="800000"/>
            <a:headEnd/>
            <a:tailEnd/>
          </a:ln>
        </p:spPr>
      </p:pic>
      <p:sp>
        <p:nvSpPr>
          <p:cNvPr id="71686" name="AutoShape 16"/>
          <p:cNvSpPr>
            <a:spLocks noChangeArrowheads="1"/>
          </p:cNvSpPr>
          <p:nvPr/>
        </p:nvSpPr>
        <p:spPr bwMode="auto">
          <a:xfrm>
            <a:off x="107504" y="836712"/>
            <a:ext cx="9144000" cy="964401"/>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01.01.2026</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88</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3 274,7 </a:t>
            </a: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01.01.2027</a:t>
            </a:r>
            <a:endParaRPr lang="ru-RU" sz="1600" b="1" dirty="0">
              <a:solidFill>
                <a:schemeClr val="accent1"/>
              </a:solidFill>
            </a:endParaRPr>
          </a:p>
        </p:txBody>
      </p:sp>
      <p:sp>
        <p:nvSpPr>
          <p:cNvPr id="18" name="TextBox 17"/>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19" name="Прямоугольник 18"/>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7544" y="384240"/>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395536" y="573116"/>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ДИНАМИКА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1691946162"/>
              </p:ext>
            </p:extLst>
          </p:nvPr>
        </p:nvGraphicFramePr>
        <p:xfrm>
          <a:off x="179512" y="1024690"/>
          <a:ext cx="8352928"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7996620" y="72659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3" name="Прямоугольник 2"/>
          <p:cNvSpPr/>
          <p:nvPr/>
        </p:nvSpPr>
        <p:spPr>
          <a:xfrm>
            <a:off x="456853" y="5952975"/>
            <a:ext cx="8344448" cy="769441"/>
          </a:xfrm>
          <a:prstGeom prst="rect">
            <a:avLst/>
          </a:prstGeom>
        </p:spPr>
        <p:txBody>
          <a:bodyPr wrap="square">
            <a:spAutoFit/>
          </a:bodyPr>
          <a:lstStyle/>
          <a:p>
            <a:r>
              <a:rPr lang="ru-RU" sz="1100" dirty="0">
                <a:solidFill>
                  <a:srgbClr val="000066"/>
                </a:solidFill>
              </a:rPr>
              <a:t>В соответствии с Бюджетным кодексом РФ объем доходов на обслуживание муниципального долга не должен превышать 15 % объёма расходов бюджета муниципального района, за исключением объема расходов, которые осуществляются за счет субвенций, предоставляемых из бюджетов бюджетной системы Российской Федерации. В бюджете муниципального образования «Дорогобужский район» Смоленской области указанные ограничения соблюдены. </a:t>
            </a:r>
          </a:p>
        </p:txBody>
      </p:sp>
      <p:graphicFrame>
        <p:nvGraphicFramePr>
          <p:cNvPr id="5" name="Таблица 4"/>
          <p:cNvGraphicFramePr>
            <a:graphicFrameLocks noGrp="1"/>
          </p:cNvGraphicFramePr>
          <p:nvPr>
            <p:extLst>
              <p:ext uri="{D42A27DB-BD31-4B8C-83A1-F6EECF244321}">
                <p14:modId xmlns:p14="http://schemas.microsoft.com/office/powerpoint/2010/main" val="2178297150"/>
              </p:ext>
            </p:extLst>
          </p:nvPr>
        </p:nvGraphicFramePr>
        <p:xfrm>
          <a:off x="179512" y="2828548"/>
          <a:ext cx="4824534" cy="3139440"/>
        </p:xfrm>
        <a:graphic>
          <a:graphicData uri="http://schemas.openxmlformats.org/drawingml/2006/table">
            <a:tbl>
              <a:tblPr firstRow="1" bandRow="1">
                <a:tableStyleId>{5C22544A-7EE6-4342-B048-85BDC9FD1C3A}</a:tableStyleId>
              </a:tblPr>
              <a:tblGrid>
                <a:gridCol w="1369932"/>
                <a:gridCol w="714746"/>
                <a:gridCol w="655184"/>
                <a:gridCol w="655184"/>
                <a:gridCol w="714744"/>
                <a:gridCol w="714744"/>
              </a:tblGrid>
              <a:tr h="517808">
                <a:tc>
                  <a:txBody>
                    <a:bodyPr/>
                    <a:lstStyle/>
                    <a:p>
                      <a:pPr algn="ctr"/>
                      <a:r>
                        <a:rPr lang="ru-RU" sz="1000" dirty="0" smtClean="0"/>
                        <a:t>показатели</a:t>
                      </a:r>
                      <a:endParaRPr lang="ru-RU" sz="1000" dirty="0"/>
                    </a:p>
                  </a:txBody>
                  <a:tcPr anchor="ctr"/>
                </a:tc>
                <a:tc>
                  <a:txBody>
                    <a:bodyPr/>
                    <a:lstStyle/>
                    <a:p>
                      <a:pPr algn="ctr"/>
                      <a:r>
                        <a:rPr lang="ru-RU" sz="1000" dirty="0" smtClean="0"/>
                        <a:t>2022 год (факт)</a:t>
                      </a:r>
                      <a:endParaRPr lang="ru-RU" sz="1000" dirty="0"/>
                    </a:p>
                  </a:txBody>
                  <a:tcPr anchor="ctr"/>
                </a:tc>
                <a:tc>
                  <a:txBody>
                    <a:bodyPr/>
                    <a:lstStyle/>
                    <a:p>
                      <a:pPr algn="ctr"/>
                      <a:r>
                        <a:rPr lang="ru-RU" sz="1000" dirty="0" smtClean="0"/>
                        <a:t>2023 год (план)</a:t>
                      </a:r>
                      <a:endParaRPr lang="ru-RU" sz="1000" dirty="0"/>
                    </a:p>
                  </a:txBody>
                  <a:tcPr anchor="ctr"/>
                </a:tc>
                <a:tc>
                  <a:txBody>
                    <a:bodyPr/>
                    <a:lstStyle/>
                    <a:p>
                      <a:pPr algn="ctr"/>
                      <a:r>
                        <a:rPr lang="ru-RU" sz="1000" dirty="0" smtClean="0"/>
                        <a:t>2024 год (план)</a:t>
                      </a:r>
                      <a:endParaRPr lang="ru-RU" sz="1000" dirty="0"/>
                    </a:p>
                  </a:txBody>
                  <a:tcPr anchor="ctr"/>
                </a:tc>
                <a:tc>
                  <a:txBody>
                    <a:bodyPr/>
                    <a:lstStyle/>
                    <a:p>
                      <a:pPr algn="ctr"/>
                      <a:r>
                        <a:rPr lang="ru-RU" sz="1000" dirty="0" smtClean="0"/>
                        <a:t>2025 год (план)</a:t>
                      </a:r>
                      <a:endParaRPr lang="ru-RU" sz="1000" dirty="0"/>
                    </a:p>
                  </a:txBody>
                  <a:tcPr anchor="ctr"/>
                </a:tc>
                <a:tc>
                  <a:txBody>
                    <a:bodyPr/>
                    <a:lstStyle/>
                    <a:p>
                      <a:pPr algn="ctr"/>
                      <a:r>
                        <a:rPr lang="ru-RU" sz="1000" dirty="0" smtClean="0"/>
                        <a:t>2026 год (план)</a:t>
                      </a:r>
                      <a:endParaRPr lang="ru-RU" sz="1000" dirty="0"/>
                    </a:p>
                  </a:txBody>
                  <a:tcPr anchor="ctr"/>
                </a:tc>
              </a:tr>
              <a:tr h="661643">
                <a:tc>
                  <a:txBody>
                    <a:bodyPr/>
                    <a:lstStyle/>
                    <a:p>
                      <a:pPr algn="l"/>
                      <a:r>
                        <a:rPr lang="ru-RU" sz="1000" dirty="0" smtClean="0"/>
                        <a:t>Расходы на обслуживание муниципального долга</a:t>
                      </a:r>
                      <a:endParaRPr lang="ru-RU" sz="1000" dirty="0"/>
                    </a:p>
                  </a:txBody>
                  <a:tcPr anchor="ctr">
                    <a:solidFill>
                      <a:schemeClr val="accent6">
                        <a:lumMod val="20000"/>
                        <a:lumOff val="80000"/>
                      </a:schemeClr>
                    </a:solidFill>
                  </a:tcPr>
                </a:tc>
                <a:tc>
                  <a:txBody>
                    <a:bodyPr/>
                    <a:lstStyle/>
                    <a:p>
                      <a:pPr algn="ctr"/>
                      <a:r>
                        <a:rPr lang="en-US" sz="1000" dirty="0" smtClean="0"/>
                        <a:t>3,6</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ru-RU" sz="1000" dirty="0" smtClean="0"/>
                        <a:t>3,7</a:t>
                      </a:r>
                      <a:endParaRPr lang="ru-RU" sz="1000" dirty="0"/>
                    </a:p>
                  </a:txBody>
                  <a:tcPr anchor="ctr">
                    <a:solidFill>
                      <a:schemeClr val="accent6">
                        <a:lumMod val="20000"/>
                        <a:lumOff val="80000"/>
                      </a:schemeClr>
                    </a:solidFill>
                  </a:tcPr>
                </a:tc>
              </a:tr>
              <a:tr h="373972">
                <a:tc>
                  <a:txBody>
                    <a:bodyPr/>
                    <a:lstStyle/>
                    <a:p>
                      <a:pPr algn="l"/>
                      <a:r>
                        <a:rPr lang="ru-RU" sz="1000" dirty="0" smtClean="0"/>
                        <a:t>Расходы, всего </a:t>
                      </a:r>
                      <a:endParaRPr lang="ru-RU" sz="1000" dirty="0"/>
                    </a:p>
                  </a:txBody>
                  <a:tcPr anchor="ctr">
                    <a:solidFill>
                      <a:schemeClr val="accent6">
                        <a:lumMod val="20000"/>
                        <a:lumOff val="80000"/>
                      </a:schemeClr>
                    </a:solidFill>
                  </a:tcPr>
                </a:tc>
                <a:tc>
                  <a:txBody>
                    <a:bodyPr/>
                    <a:lstStyle/>
                    <a:p>
                      <a:pPr algn="ctr"/>
                      <a:r>
                        <a:rPr lang="en-US" sz="1000" dirty="0" smtClean="0"/>
                        <a:t>434 918,5</a:t>
                      </a:r>
                      <a:endParaRPr lang="ru-RU" sz="1000" dirty="0"/>
                    </a:p>
                  </a:txBody>
                  <a:tcPr anchor="ctr">
                    <a:solidFill>
                      <a:schemeClr val="accent6">
                        <a:lumMod val="20000"/>
                        <a:lumOff val="80000"/>
                      </a:schemeClr>
                    </a:solidFill>
                  </a:tcPr>
                </a:tc>
                <a:tc>
                  <a:txBody>
                    <a:bodyPr/>
                    <a:lstStyle/>
                    <a:p>
                      <a:pPr algn="ctr"/>
                      <a:r>
                        <a:rPr lang="en-US" sz="1000" dirty="0" smtClean="0"/>
                        <a:t>443 392,1</a:t>
                      </a:r>
                      <a:endParaRPr lang="ru-RU" sz="1000" dirty="0"/>
                    </a:p>
                  </a:txBody>
                  <a:tcPr anchor="ctr">
                    <a:solidFill>
                      <a:schemeClr val="accent6">
                        <a:lumMod val="20000"/>
                        <a:lumOff val="80000"/>
                      </a:schemeClr>
                    </a:solidFill>
                  </a:tcPr>
                </a:tc>
                <a:tc>
                  <a:txBody>
                    <a:bodyPr/>
                    <a:lstStyle/>
                    <a:p>
                      <a:pPr algn="ctr"/>
                      <a:r>
                        <a:rPr lang="ru-RU" sz="1000" dirty="0" smtClean="0"/>
                        <a:t>504 330,4</a:t>
                      </a:r>
                      <a:endParaRPr lang="ru-RU" sz="1000" dirty="0"/>
                    </a:p>
                  </a:txBody>
                  <a:tcPr anchor="ctr">
                    <a:solidFill>
                      <a:schemeClr val="accent6">
                        <a:lumMod val="20000"/>
                        <a:lumOff val="80000"/>
                      </a:schemeClr>
                    </a:solidFill>
                  </a:tcPr>
                </a:tc>
                <a:tc>
                  <a:txBody>
                    <a:bodyPr/>
                    <a:lstStyle/>
                    <a:p>
                      <a:pPr algn="ctr"/>
                      <a:r>
                        <a:rPr lang="ru-RU" sz="1000" dirty="0" smtClean="0"/>
                        <a:t>415 045,4</a:t>
                      </a:r>
                      <a:endParaRPr lang="ru-RU" sz="1000" dirty="0"/>
                    </a:p>
                  </a:txBody>
                  <a:tcPr anchor="ctr">
                    <a:solidFill>
                      <a:schemeClr val="accent6">
                        <a:lumMod val="20000"/>
                        <a:lumOff val="80000"/>
                      </a:schemeClr>
                    </a:solidFill>
                  </a:tcPr>
                </a:tc>
                <a:tc>
                  <a:txBody>
                    <a:bodyPr/>
                    <a:lstStyle/>
                    <a:p>
                      <a:pPr algn="ctr"/>
                      <a:r>
                        <a:rPr lang="ru-RU" sz="1000" dirty="0" smtClean="0"/>
                        <a:t>448 761,2</a:t>
                      </a:r>
                      <a:endParaRPr lang="ru-RU" sz="1000" dirty="0"/>
                    </a:p>
                  </a:txBody>
                  <a:tcPr anchor="ctr">
                    <a:solidFill>
                      <a:schemeClr val="accent6">
                        <a:lumMod val="20000"/>
                        <a:lumOff val="80000"/>
                      </a:schemeClr>
                    </a:solidFill>
                  </a:tcPr>
                </a:tc>
              </a:tr>
              <a:tr h="373972">
                <a:tc>
                  <a:txBody>
                    <a:bodyPr/>
                    <a:lstStyle/>
                    <a:p>
                      <a:pPr algn="l"/>
                      <a:r>
                        <a:rPr lang="ru-RU" sz="1000" dirty="0" smtClean="0"/>
                        <a:t> и них Субвенции</a:t>
                      </a:r>
                      <a:endParaRPr lang="ru-RU" sz="1000" dirty="0"/>
                    </a:p>
                  </a:txBody>
                  <a:tcPr anchor="ctr">
                    <a:solidFill>
                      <a:schemeClr val="accent6">
                        <a:lumMod val="20000"/>
                        <a:lumOff val="80000"/>
                      </a:schemeClr>
                    </a:solidFill>
                  </a:tcPr>
                </a:tc>
                <a:tc>
                  <a:txBody>
                    <a:bodyPr/>
                    <a:lstStyle/>
                    <a:p>
                      <a:pPr algn="ctr"/>
                      <a:r>
                        <a:rPr lang="en-US" sz="1000" dirty="0" smtClean="0"/>
                        <a:t>170 322,4</a:t>
                      </a:r>
                      <a:endParaRPr lang="ru-RU" sz="1000" dirty="0"/>
                    </a:p>
                  </a:txBody>
                  <a:tcPr anchor="ctr">
                    <a:solidFill>
                      <a:schemeClr val="accent6">
                        <a:lumMod val="20000"/>
                        <a:lumOff val="80000"/>
                      </a:schemeClr>
                    </a:solidFill>
                  </a:tcPr>
                </a:tc>
                <a:tc>
                  <a:txBody>
                    <a:bodyPr/>
                    <a:lstStyle/>
                    <a:p>
                      <a:pPr algn="ctr"/>
                      <a:r>
                        <a:rPr lang="en-US" sz="1000" dirty="0" smtClean="0"/>
                        <a:t>185 764,8</a:t>
                      </a:r>
                      <a:endParaRPr lang="ru-RU" sz="1000" dirty="0"/>
                    </a:p>
                  </a:txBody>
                  <a:tcPr anchor="ctr">
                    <a:solidFill>
                      <a:schemeClr val="accent6">
                        <a:lumMod val="20000"/>
                        <a:lumOff val="80000"/>
                      </a:schemeClr>
                    </a:solidFill>
                  </a:tcPr>
                </a:tc>
                <a:tc>
                  <a:txBody>
                    <a:bodyPr/>
                    <a:lstStyle/>
                    <a:p>
                      <a:pPr algn="ctr"/>
                      <a:r>
                        <a:rPr lang="en-US" sz="1000" dirty="0" smtClean="0"/>
                        <a:t>214 969,2</a:t>
                      </a:r>
                      <a:endParaRPr lang="ru-RU" sz="1000" dirty="0"/>
                    </a:p>
                  </a:txBody>
                  <a:tcPr anchor="ctr">
                    <a:solidFill>
                      <a:schemeClr val="accent6">
                        <a:lumMod val="20000"/>
                        <a:lumOff val="80000"/>
                      </a:schemeClr>
                    </a:solidFill>
                  </a:tcPr>
                </a:tc>
                <a:tc>
                  <a:txBody>
                    <a:bodyPr/>
                    <a:lstStyle/>
                    <a:p>
                      <a:pPr algn="ctr"/>
                      <a:r>
                        <a:rPr lang="en-US" sz="1000" dirty="0" smtClean="0"/>
                        <a:t>222 935,8</a:t>
                      </a:r>
                      <a:endParaRPr lang="ru-RU" sz="1000" dirty="0"/>
                    </a:p>
                  </a:txBody>
                  <a:tcPr anchor="ctr">
                    <a:solidFill>
                      <a:schemeClr val="accent6">
                        <a:lumMod val="20000"/>
                        <a:lumOff val="80000"/>
                      </a:schemeClr>
                    </a:solidFill>
                  </a:tcPr>
                </a:tc>
                <a:tc>
                  <a:txBody>
                    <a:bodyPr/>
                    <a:lstStyle/>
                    <a:p>
                      <a:pPr algn="ctr"/>
                      <a:r>
                        <a:rPr lang="en-US" sz="1000" dirty="0" smtClean="0"/>
                        <a:t>229 685,7</a:t>
                      </a:r>
                      <a:endParaRPr lang="ru-RU" sz="1000" dirty="0"/>
                    </a:p>
                  </a:txBody>
                  <a:tcPr anchor="ctr">
                    <a:solidFill>
                      <a:schemeClr val="accent6">
                        <a:lumMod val="20000"/>
                        <a:lumOff val="80000"/>
                      </a:schemeClr>
                    </a:solidFill>
                  </a:tcPr>
                </a:tc>
              </a:tr>
              <a:tr h="517808">
                <a:tc>
                  <a:txBody>
                    <a:bodyPr/>
                    <a:lstStyle/>
                    <a:p>
                      <a:pPr algn="l"/>
                      <a:r>
                        <a:rPr lang="ru-RU" sz="1000" dirty="0" smtClean="0"/>
                        <a:t>Расходы, за исключением субвенций</a:t>
                      </a:r>
                      <a:endParaRPr lang="ru-RU" sz="1000" dirty="0"/>
                    </a:p>
                  </a:txBody>
                  <a:tcPr anchor="ctr">
                    <a:solidFill>
                      <a:schemeClr val="accent6">
                        <a:lumMod val="20000"/>
                        <a:lumOff val="80000"/>
                      </a:schemeClr>
                    </a:solidFill>
                  </a:tcPr>
                </a:tc>
                <a:tc>
                  <a:txBody>
                    <a:bodyPr/>
                    <a:lstStyle/>
                    <a:p>
                      <a:pPr algn="ctr"/>
                      <a:r>
                        <a:rPr lang="en-US" sz="1000" dirty="0" smtClean="0"/>
                        <a:t>264 596,1</a:t>
                      </a:r>
                      <a:endParaRPr lang="ru-RU" sz="1000" dirty="0"/>
                    </a:p>
                  </a:txBody>
                  <a:tcPr anchor="ctr">
                    <a:solidFill>
                      <a:schemeClr val="accent6">
                        <a:lumMod val="20000"/>
                        <a:lumOff val="80000"/>
                      </a:schemeClr>
                    </a:solidFill>
                  </a:tcPr>
                </a:tc>
                <a:tc>
                  <a:txBody>
                    <a:bodyPr/>
                    <a:lstStyle/>
                    <a:p>
                      <a:pPr algn="ctr"/>
                      <a:r>
                        <a:rPr lang="en-US" sz="1000" dirty="0" smtClean="0"/>
                        <a:t>257 627,3</a:t>
                      </a:r>
                      <a:endParaRPr lang="ru-RU" sz="1000" dirty="0"/>
                    </a:p>
                  </a:txBody>
                  <a:tcPr anchor="ctr">
                    <a:solidFill>
                      <a:schemeClr val="accent6">
                        <a:lumMod val="20000"/>
                        <a:lumOff val="80000"/>
                      </a:schemeClr>
                    </a:solidFill>
                  </a:tcPr>
                </a:tc>
                <a:tc>
                  <a:txBody>
                    <a:bodyPr/>
                    <a:lstStyle/>
                    <a:p>
                      <a:pPr algn="ctr"/>
                      <a:r>
                        <a:rPr lang="ru-RU" sz="1000" dirty="0" smtClean="0"/>
                        <a:t>298 </a:t>
                      </a:r>
                      <a:r>
                        <a:rPr lang="en-US" sz="1000" dirty="0" smtClean="0"/>
                        <a:t>361,2</a:t>
                      </a:r>
                      <a:endParaRPr lang="ru-RU" sz="1000" dirty="0"/>
                    </a:p>
                  </a:txBody>
                  <a:tcPr anchor="ctr">
                    <a:solidFill>
                      <a:schemeClr val="accent6">
                        <a:lumMod val="20000"/>
                        <a:lumOff val="80000"/>
                      </a:schemeClr>
                    </a:solidFill>
                  </a:tcPr>
                </a:tc>
                <a:tc>
                  <a:txBody>
                    <a:bodyPr/>
                    <a:lstStyle/>
                    <a:p>
                      <a:pPr algn="ctr"/>
                      <a:r>
                        <a:rPr lang="en-US" sz="1000" dirty="0" smtClean="0"/>
                        <a:t>192 109,6</a:t>
                      </a:r>
                      <a:endParaRPr lang="ru-RU" sz="1000" dirty="0"/>
                    </a:p>
                  </a:txBody>
                  <a:tcPr anchor="ctr">
                    <a:solidFill>
                      <a:schemeClr val="accent6">
                        <a:lumMod val="20000"/>
                        <a:lumOff val="80000"/>
                      </a:schemeClr>
                    </a:solidFill>
                  </a:tcPr>
                </a:tc>
                <a:tc>
                  <a:txBody>
                    <a:bodyPr/>
                    <a:lstStyle/>
                    <a:p>
                      <a:pPr algn="ctr"/>
                      <a:r>
                        <a:rPr lang="en-US" sz="1000" dirty="0" smtClean="0"/>
                        <a:t>220 913,3</a:t>
                      </a:r>
                      <a:endParaRPr lang="ru-RU" sz="1000" dirty="0"/>
                    </a:p>
                  </a:txBody>
                  <a:tcPr anchor="ctr">
                    <a:solidFill>
                      <a:schemeClr val="accent6">
                        <a:lumMod val="20000"/>
                        <a:lumOff val="80000"/>
                      </a:schemeClr>
                    </a:solidFill>
                  </a:tcPr>
                </a:tc>
              </a:tr>
              <a:tr h="51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t>Процент от объема расходов бюджета</a:t>
                      </a:r>
                    </a:p>
                    <a:p>
                      <a:pPr algn="l"/>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a:t>
                      </a:r>
                      <a:r>
                        <a:rPr lang="ru-RU" sz="1000" dirty="0" smtClean="0"/>
                        <a:t>1</a:t>
                      </a:r>
                      <a:endParaRPr lang="ru-RU" sz="1000" dirty="0"/>
                    </a:p>
                  </a:txBody>
                  <a:tcPr anchor="ctr">
                    <a:solidFill>
                      <a:schemeClr val="accent6">
                        <a:lumMod val="20000"/>
                        <a:lumOff val="80000"/>
                      </a:schemeClr>
                    </a:solidFill>
                  </a:tcPr>
                </a:tc>
                <a:tc>
                  <a:txBody>
                    <a:bodyPr/>
                    <a:lstStyle/>
                    <a:p>
                      <a:pPr algn="ctr"/>
                      <a:r>
                        <a:rPr lang="en-US" sz="1000" dirty="0" smtClean="0"/>
                        <a:t>0,00</a:t>
                      </a:r>
                      <a:r>
                        <a:rPr lang="ru-RU" sz="1000" dirty="0" smtClean="0"/>
                        <a:t>2</a:t>
                      </a:r>
                      <a:endParaRPr lang="ru-RU" sz="1000" dirty="0"/>
                    </a:p>
                  </a:txBody>
                  <a:tcPr anchor="ctr">
                    <a:solidFill>
                      <a:schemeClr val="accent6">
                        <a:lumMod val="20000"/>
                        <a:lumOff val="80000"/>
                      </a:schemeClr>
                    </a:solidFill>
                  </a:tcPr>
                </a:tc>
                <a:tc>
                  <a:txBody>
                    <a:bodyPr/>
                    <a:lstStyle/>
                    <a:p>
                      <a:pPr algn="ctr"/>
                      <a:r>
                        <a:rPr lang="ru-RU" sz="1000" dirty="0" smtClean="0"/>
                        <a:t>0,002</a:t>
                      </a:r>
                      <a:endParaRPr lang="ru-RU" sz="1000" dirty="0"/>
                    </a:p>
                  </a:txBody>
                  <a:tcPr anchor="ctr">
                    <a:solidFill>
                      <a:schemeClr val="accent6">
                        <a:lumMod val="20000"/>
                        <a:lumOff val="80000"/>
                      </a:schemeClr>
                    </a:solidFill>
                  </a:tcPr>
                </a:tc>
              </a:tr>
            </a:tbl>
          </a:graphicData>
        </a:graphic>
      </p:graphicFrame>
      <p:graphicFrame>
        <p:nvGraphicFramePr>
          <p:cNvPr id="9" name="Диаграмма 8"/>
          <p:cNvGraphicFramePr/>
          <p:nvPr>
            <p:extLst>
              <p:ext uri="{D42A27DB-BD31-4B8C-83A1-F6EECF244321}">
                <p14:modId xmlns:p14="http://schemas.microsoft.com/office/powerpoint/2010/main" val="2479861546"/>
              </p:ext>
            </p:extLst>
          </p:nvPr>
        </p:nvGraphicFramePr>
        <p:xfrm>
          <a:off x="5208240" y="3072166"/>
          <a:ext cx="3756248" cy="2680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616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823912"/>
            <a:ext cx="7992888" cy="523220"/>
          </a:xfrm>
          <a:prstGeom prst="rect">
            <a:avLst/>
          </a:prstGeom>
        </p:spPr>
        <p:txBody>
          <a:bodyPr wrap="square">
            <a:spAutoFit/>
          </a:bodyPr>
          <a:lstStyle/>
          <a:p>
            <a:r>
              <a:rPr lang="ru-RU" b="1" u="sng" dirty="0" smtClean="0">
                <a:solidFill>
                  <a:srgbClr val="000066"/>
                </a:solidFill>
                <a:effectLst>
                  <a:outerShdw blurRad="38100" dist="38100" dir="2700000" algn="tl">
                    <a:srgbClr val="000000">
                      <a:alpha val="43137"/>
                    </a:srgbClr>
                  </a:outerShdw>
                </a:effectLst>
              </a:rPr>
              <a:t>Публично - правовые образования </a:t>
            </a:r>
            <a:r>
              <a:rPr lang="ru-RU" dirty="0" smtClean="0">
                <a:solidFill>
                  <a:srgbClr val="000066"/>
                </a:solidFill>
              </a:rPr>
              <a:t>- особые субъекты права наряду с юридическими и физическими лицами </a:t>
            </a:r>
            <a:endParaRPr lang="ru-RU" dirty="0">
              <a:solidFill>
                <a:srgbClr val="000066"/>
              </a:solidFill>
            </a:endParaRPr>
          </a:p>
        </p:txBody>
      </p:sp>
      <p:sp>
        <p:nvSpPr>
          <p:cNvPr id="11" name="Прямоугольник 10"/>
          <p:cNvSpPr/>
          <p:nvPr/>
        </p:nvSpPr>
        <p:spPr>
          <a:xfrm>
            <a:off x="574706" y="4509599"/>
            <a:ext cx="8136904" cy="1384995"/>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Для выполнения своих задач и возложенных функций публично-правовым образованиям необходим бюджет, который формируется за счет сбора налогов и других платежей, направляемых на финансирование бюджетных расходов. </a:t>
            </a:r>
            <a:endParaRPr lang="ru-RU" dirty="0" smtClean="0">
              <a:solidFill>
                <a:srgbClr val="000066"/>
              </a:solidFill>
              <a:effectLst>
                <a:outerShdw blurRad="38100" dist="38100" dir="2700000" algn="tl">
                  <a:srgbClr val="000000">
                    <a:alpha val="43137"/>
                  </a:srgbClr>
                </a:outerShdw>
              </a:effectLst>
            </a:endParaRPr>
          </a:p>
          <a:p>
            <a:r>
              <a:rPr lang="ru-RU" dirty="0" smtClean="0">
                <a:solidFill>
                  <a:srgbClr val="000066"/>
                </a:solidFill>
                <a:effectLst>
                  <a:outerShdw blurRad="38100" dist="38100" dir="2700000" algn="tl">
                    <a:srgbClr val="000000">
                      <a:alpha val="43137"/>
                    </a:srgbClr>
                  </a:outerShdw>
                </a:effectLst>
              </a:rPr>
              <a:t>Фактически </a:t>
            </a:r>
            <a:r>
              <a:rPr lang="ru-RU" dirty="0">
                <a:solidFill>
                  <a:srgbClr val="000066"/>
                </a:solidFill>
                <a:effectLst>
                  <a:outerShdw blurRad="38100" dist="38100" dir="2700000" algn="tl">
                    <a:srgbClr val="000000">
                      <a:alpha val="43137"/>
                    </a:srgbClr>
                  </a:outerShdw>
                </a:effectLst>
              </a:rPr>
              <a:t>за эти средства общество «приобретает» у публично-правовых образований общественные блага: образование, здравоохранение, социальное обеспечение и др., то есть услуги и функции, которые не могут быть предоставлены рынком и оплачены каждым из нас в отдельности</a:t>
            </a:r>
          </a:p>
        </p:txBody>
      </p:sp>
      <p:sp>
        <p:nvSpPr>
          <p:cNvPr id="12" name="AutoShape 4" descr="https://ksh.volgograd.ru/docs/%D0%9A%D0%B0%D1%80%D1%82%D0%B0%20%D0%A0%D0%BE%D1%81%D1%81%D0%B8%D0%B8%20-%D0%9C%D0%A1%D0%A5%20%20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3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802457"/>
            <a:ext cx="3124790" cy="20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242" y="2564904"/>
            <a:ext cx="1746886" cy="173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59" y="1906012"/>
            <a:ext cx="1152128" cy="14784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93834" y="1395352"/>
            <a:ext cx="2077966" cy="477054"/>
          </a:xfrm>
          <a:prstGeom prst="rect">
            <a:avLst/>
          </a:prstGeom>
          <a:noFill/>
        </p:spPr>
        <p:txBody>
          <a:bodyPr wrap="square" rtlCol="0">
            <a:spAutoFit/>
          </a:bodyPr>
          <a:lstStyle/>
          <a:p>
            <a:r>
              <a:rPr lang="ru-RU" b="1" dirty="0">
                <a:solidFill>
                  <a:schemeClr val="bg2">
                    <a:lumMod val="60000"/>
                    <a:lumOff val="40000"/>
                  </a:schemeClr>
                </a:solidFill>
              </a:rPr>
              <a:t>Российская Федерация </a:t>
            </a:r>
            <a:r>
              <a:rPr lang="ru-RU" sz="1000" b="1" dirty="0">
                <a:solidFill>
                  <a:schemeClr val="bg2">
                    <a:lumMod val="60000"/>
                    <a:lumOff val="40000"/>
                  </a:schemeClr>
                </a:solidFill>
              </a:rPr>
              <a:t>(государственное образование</a:t>
            </a:r>
            <a:r>
              <a:rPr lang="ru-RU" sz="1100" b="1" dirty="0">
                <a:solidFill>
                  <a:schemeClr val="bg2">
                    <a:lumMod val="60000"/>
                    <a:lumOff val="40000"/>
                  </a:schemeClr>
                </a:solidFill>
              </a:rPr>
              <a:t>) </a:t>
            </a:r>
          </a:p>
        </p:txBody>
      </p:sp>
      <p:sp>
        <p:nvSpPr>
          <p:cNvPr id="14" name="TextBox 13"/>
          <p:cNvSpPr txBox="1"/>
          <p:nvPr/>
        </p:nvSpPr>
        <p:spPr>
          <a:xfrm>
            <a:off x="4932040" y="3717032"/>
            <a:ext cx="2016224" cy="677108"/>
          </a:xfrm>
          <a:prstGeom prst="rect">
            <a:avLst/>
          </a:prstGeom>
          <a:noFill/>
        </p:spPr>
        <p:txBody>
          <a:bodyPr wrap="square" rtlCol="0">
            <a:spAutoFit/>
          </a:bodyPr>
          <a:lstStyle/>
          <a:p>
            <a:r>
              <a:rPr lang="ru-RU" b="1" dirty="0">
                <a:solidFill>
                  <a:schemeClr val="bg2">
                    <a:lumMod val="60000"/>
                    <a:lumOff val="40000"/>
                  </a:schemeClr>
                </a:solidFill>
              </a:rPr>
              <a:t>Субъекты Российской Федерации </a:t>
            </a:r>
            <a:r>
              <a:rPr lang="ru-RU" sz="1000" b="1" dirty="0">
                <a:solidFill>
                  <a:schemeClr val="bg2">
                    <a:lumMod val="60000"/>
                    <a:lumOff val="40000"/>
                  </a:schemeClr>
                </a:solidFill>
              </a:rPr>
              <a:t>(государственные образования)</a:t>
            </a:r>
          </a:p>
        </p:txBody>
      </p:sp>
      <p:sp>
        <p:nvSpPr>
          <p:cNvPr id="20" name="TextBox 19"/>
          <p:cNvSpPr txBox="1"/>
          <p:nvPr/>
        </p:nvSpPr>
        <p:spPr>
          <a:xfrm>
            <a:off x="5655302" y="1325403"/>
            <a:ext cx="3309185" cy="769441"/>
          </a:xfrm>
          <a:prstGeom prst="rect">
            <a:avLst/>
          </a:prstGeom>
          <a:noFill/>
        </p:spPr>
        <p:txBody>
          <a:bodyPr wrap="square" rtlCol="0">
            <a:spAutoFit/>
          </a:bodyPr>
          <a:lstStyle/>
          <a:p>
            <a:r>
              <a:rPr lang="ru-RU" b="1" dirty="0">
                <a:solidFill>
                  <a:schemeClr val="bg2">
                    <a:lumMod val="60000"/>
                    <a:lumOff val="40000"/>
                  </a:schemeClr>
                </a:solidFill>
              </a:rPr>
              <a:t>Муниципальные образования </a:t>
            </a:r>
            <a:r>
              <a:rPr lang="ru-RU" sz="1000" b="1" dirty="0">
                <a:solidFill>
                  <a:schemeClr val="bg2">
                    <a:lumMod val="60000"/>
                    <a:lumOff val="40000"/>
                  </a:schemeClr>
                </a:solidFill>
              </a:rPr>
              <a:t>(муниципальные районы, городские округа, городские и сельские поселения, внутригородские муниципальные образования) </a:t>
            </a:r>
          </a:p>
        </p:txBody>
      </p:sp>
      <p:sp>
        <p:nvSpPr>
          <p:cNvPr id="15" name="TextBox 14"/>
          <p:cNvSpPr txBox="1"/>
          <p:nvPr/>
        </p:nvSpPr>
        <p:spPr>
          <a:xfrm>
            <a:off x="4139952" y="2252664"/>
            <a:ext cx="1296144" cy="523220"/>
          </a:xfrm>
          <a:prstGeom prst="rect">
            <a:avLst/>
          </a:prstGeom>
          <a:noFill/>
        </p:spPr>
        <p:txBody>
          <a:bodyPr wrap="square" rtlCol="0">
            <a:spAutoFit/>
          </a:bodyPr>
          <a:lstStyle/>
          <a:p>
            <a:r>
              <a:rPr lang="ru-RU" b="1" dirty="0" smtClean="0">
                <a:solidFill>
                  <a:srgbClr val="000066"/>
                </a:solidFill>
              </a:rPr>
              <a:t>Смоленская область</a:t>
            </a:r>
            <a:endParaRPr lang="ru-RU" b="1" dirty="0">
              <a:solidFill>
                <a:srgbClr val="000066"/>
              </a:solidFill>
            </a:endParaRPr>
          </a:p>
        </p:txBody>
      </p:sp>
      <p:sp>
        <p:nvSpPr>
          <p:cNvPr id="22" name="TextBox 21"/>
          <p:cNvSpPr txBox="1"/>
          <p:nvPr/>
        </p:nvSpPr>
        <p:spPr>
          <a:xfrm>
            <a:off x="7740351" y="3414570"/>
            <a:ext cx="1296144" cy="523220"/>
          </a:xfrm>
          <a:prstGeom prst="rect">
            <a:avLst/>
          </a:prstGeom>
          <a:noFill/>
        </p:spPr>
        <p:txBody>
          <a:bodyPr wrap="square" rtlCol="0">
            <a:spAutoFit/>
          </a:bodyPr>
          <a:lstStyle/>
          <a:p>
            <a:r>
              <a:rPr lang="ru-RU" b="1" dirty="0" smtClean="0">
                <a:solidFill>
                  <a:srgbClr val="000066"/>
                </a:solidFill>
              </a:rPr>
              <a:t>Демидовский район</a:t>
            </a:r>
            <a:endParaRPr lang="ru-RU" b="1" dirty="0">
              <a:solidFill>
                <a:srgbClr val="000066"/>
              </a:solidFill>
            </a:endParaRPr>
          </a:p>
        </p:txBody>
      </p:sp>
      <p:sp>
        <p:nvSpPr>
          <p:cNvPr id="17" name="Стрелка влево 16"/>
          <p:cNvSpPr/>
          <p:nvPr/>
        </p:nvSpPr>
        <p:spPr>
          <a:xfrm>
            <a:off x="5724128" y="2645239"/>
            <a:ext cx="2088231" cy="205582"/>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лево 26"/>
          <p:cNvSpPr/>
          <p:nvPr/>
        </p:nvSpPr>
        <p:spPr>
          <a:xfrm>
            <a:off x="2944906" y="2852547"/>
            <a:ext cx="1044116" cy="205581"/>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37646" y="5903893"/>
            <a:ext cx="7994793" cy="738664"/>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отношения </a:t>
            </a:r>
            <a:r>
              <a:rPr lang="ru-RU" dirty="0">
                <a:solidFill>
                  <a:srgbClr val="000066"/>
                </a:solidFill>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extLst>
      <p:ext uri="{BB962C8B-B14F-4D97-AF65-F5344CB8AC3E}">
        <p14:creationId xmlns:p14="http://schemas.microsoft.com/office/powerpoint/2010/main" val="33914594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99592" y="1216496"/>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2915816" y="908720"/>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СТРУКТУРА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2794122636"/>
              </p:ext>
            </p:extLst>
          </p:nvPr>
        </p:nvGraphicFramePr>
        <p:xfrm>
          <a:off x="524272" y="1312506"/>
          <a:ext cx="8424936"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7927449" y="962813"/>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579339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275856" y="-207666"/>
            <a:ext cx="5693840" cy="936625"/>
          </a:xfrm>
        </p:spPr>
        <p:txBody>
          <a:bodyPr/>
          <a:lstStyle/>
          <a:p>
            <a:pPr algn="r"/>
            <a:r>
              <a:rPr lang="ru-RU" sz="2400" b="1" i="1" dirty="0" smtClean="0">
                <a:solidFill>
                  <a:srgbClr val="000066"/>
                </a:solidFill>
              </a:rPr>
              <a:t>Контактная информация</a:t>
            </a:r>
            <a:endParaRPr lang="ru-RU" sz="2400" b="1" i="1" dirty="0">
              <a:solidFill>
                <a:srgbClr val="000066"/>
              </a:solidFill>
            </a:endParaRPr>
          </a:p>
        </p:txBody>
      </p:sp>
      <p:sp>
        <p:nvSpPr>
          <p:cNvPr id="3" name="Прямоугольник 2"/>
          <p:cNvSpPr/>
          <p:nvPr/>
        </p:nvSpPr>
        <p:spPr>
          <a:xfrm>
            <a:off x="142975" y="260647"/>
            <a:ext cx="9217024" cy="1292662"/>
          </a:xfrm>
          <a:prstGeom prst="rect">
            <a:avLst/>
          </a:prstGeom>
        </p:spPr>
        <p:txBody>
          <a:bodyPr wrap="square">
            <a:spAutoFit/>
          </a:bodyPr>
          <a:lstStyle/>
          <a:p>
            <a:pPr algn="ctr"/>
            <a:endParaRPr lang="ru-RU" sz="1600" b="1" i="1" dirty="0" smtClean="0">
              <a:solidFill>
                <a:srgbClr val="000066"/>
              </a:solidFill>
            </a:endParaRPr>
          </a:p>
          <a:p>
            <a:pPr algn="ctr"/>
            <a:endParaRPr lang="ru-RU" sz="1600" b="1" i="1" dirty="0">
              <a:solidFill>
                <a:srgbClr val="000066"/>
              </a:solidFill>
            </a:endParaRPr>
          </a:p>
          <a:p>
            <a:pPr algn="ctr"/>
            <a:r>
              <a:rPr lang="ru-RU" sz="1600" b="1" i="1" dirty="0" smtClean="0">
                <a:solidFill>
                  <a:srgbClr val="000066"/>
                </a:solidFill>
              </a:rPr>
              <a:t>Финансовое </a:t>
            </a:r>
            <a:r>
              <a:rPr lang="ru-RU" sz="1600" b="1" i="1" dirty="0">
                <a:solidFill>
                  <a:srgbClr val="000066"/>
                </a:solidFill>
              </a:rPr>
              <a:t>управление Администрации муниципального образования «Демидовский район» Смоленской области</a:t>
            </a:r>
          </a:p>
          <a:p>
            <a:r>
              <a:rPr lang="ru-RU" b="1" i="1" dirty="0"/>
              <a:t>Адрес:</a:t>
            </a:r>
            <a:r>
              <a:rPr lang="ru-RU" dirty="0"/>
              <a:t> 216240, </a:t>
            </a:r>
            <a:r>
              <a:rPr lang="ru-RU" dirty="0" err="1"/>
              <a:t>ул.Коммунистическая</a:t>
            </a:r>
            <a:r>
              <a:rPr lang="ru-RU" dirty="0"/>
              <a:t>, д.10, </a:t>
            </a:r>
            <a:r>
              <a:rPr lang="ru-RU" dirty="0" err="1"/>
              <a:t>г.Демидов</a:t>
            </a:r>
            <a:r>
              <a:rPr lang="ru-RU" dirty="0"/>
              <a:t>, Смоленской </a:t>
            </a:r>
            <a:r>
              <a:rPr lang="ru-RU" dirty="0" smtClean="0"/>
              <a:t>области</a:t>
            </a:r>
            <a:endParaRPr lang="ru-RU" dirty="0"/>
          </a:p>
        </p:txBody>
      </p:sp>
      <p:sp>
        <p:nvSpPr>
          <p:cNvPr id="5" name="Прямоугольник 4"/>
          <p:cNvSpPr/>
          <p:nvPr/>
        </p:nvSpPr>
        <p:spPr>
          <a:xfrm>
            <a:off x="179487" y="2870939"/>
            <a:ext cx="4572000" cy="954107"/>
          </a:xfrm>
          <a:prstGeom prst="rect">
            <a:avLst/>
          </a:prstGeom>
        </p:spPr>
        <p:txBody>
          <a:bodyPr>
            <a:spAutoFit/>
          </a:bodyPr>
          <a:lstStyle/>
          <a:p>
            <a:r>
              <a:rPr lang="ru-RU" b="1" i="1" dirty="0"/>
              <a:t>Для обратной связи граждан:</a:t>
            </a:r>
            <a:endParaRPr lang="ru-RU" dirty="0"/>
          </a:p>
          <a:p>
            <a:r>
              <a:rPr lang="ru-RU" b="1" i="1" dirty="0"/>
              <a:t>Телефон:</a:t>
            </a:r>
            <a:r>
              <a:rPr lang="ru-RU" dirty="0"/>
              <a:t> +7 (48147) 4-11-41</a:t>
            </a:r>
          </a:p>
          <a:p>
            <a:r>
              <a:rPr lang="ru-RU" b="1" i="1" dirty="0"/>
              <a:t>Факс:</a:t>
            </a:r>
            <a:r>
              <a:rPr lang="ru-RU" dirty="0"/>
              <a:t> +7 (48147) 4-17-61</a:t>
            </a:r>
          </a:p>
          <a:p>
            <a:r>
              <a:rPr lang="ru-RU" b="1" i="1" dirty="0"/>
              <a:t>E-</a:t>
            </a:r>
            <a:r>
              <a:rPr lang="ru-RU" b="1" i="1" dirty="0" err="1"/>
              <a:t>mail</a:t>
            </a:r>
            <a:r>
              <a:rPr lang="ru-RU" b="1" i="1" dirty="0"/>
              <a:t>:</a:t>
            </a:r>
            <a:r>
              <a:rPr lang="ru-RU" dirty="0"/>
              <a:t> </a:t>
            </a:r>
            <a:r>
              <a:rPr lang="ru-RU" dirty="0">
                <a:hlinkClick r:id="rId2"/>
              </a:rPr>
              <a:t>demidovfin@admin-smolensk.ru</a:t>
            </a:r>
            <a:endParaRPr lang="ru-RU" dirty="0"/>
          </a:p>
        </p:txBody>
      </p:sp>
      <p:sp>
        <p:nvSpPr>
          <p:cNvPr id="6" name="Прямоугольник 5"/>
          <p:cNvSpPr/>
          <p:nvPr/>
        </p:nvSpPr>
        <p:spPr>
          <a:xfrm>
            <a:off x="121296" y="1916832"/>
            <a:ext cx="3802632" cy="954107"/>
          </a:xfrm>
          <a:prstGeom prst="rect">
            <a:avLst/>
          </a:prstGeom>
        </p:spPr>
        <p:txBody>
          <a:bodyPr wrap="square">
            <a:spAutoFit/>
          </a:bodyPr>
          <a:lstStyle/>
          <a:p>
            <a:r>
              <a:rPr lang="ru-RU" b="1" i="1" dirty="0"/>
              <a:t>Режим работы:</a:t>
            </a:r>
            <a:r>
              <a:rPr lang="ru-RU" dirty="0"/>
              <a:t/>
            </a:r>
            <a:br>
              <a:rPr lang="ru-RU" dirty="0"/>
            </a:br>
            <a:r>
              <a:rPr lang="ru-RU" dirty="0"/>
              <a:t>понедельник-пятница: </a:t>
            </a:r>
            <a:r>
              <a:rPr lang="ru-RU" dirty="0" smtClean="0"/>
              <a:t>08:00 - 17:00</a:t>
            </a:r>
            <a:r>
              <a:rPr lang="ru-RU" dirty="0"/>
              <a:t/>
            </a:r>
            <a:br>
              <a:rPr lang="ru-RU" dirty="0"/>
            </a:br>
            <a:r>
              <a:rPr lang="ru-RU" dirty="0"/>
              <a:t>перерыв на обед: 13:00 - 14:00</a:t>
            </a:r>
            <a:br>
              <a:rPr lang="ru-RU" dirty="0"/>
            </a:br>
            <a:r>
              <a:rPr lang="ru-RU" dirty="0"/>
              <a:t>суббота-воскресенье: выходные</a:t>
            </a:r>
          </a:p>
        </p:txBody>
      </p:sp>
      <p:sp>
        <p:nvSpPr>
          <p:cNvPr id="7" name="Прямоугольник 6"/>
          <p:cNvSpPr/>
          <p:nvPr/>
        </p:nvSpPr>
        <p:spPr>
          <a:xfrm>
            <a:off x="179487" y="3825046"/>
            <a:ext cx="4572000" cy="738664"/>
          </a:xfrm>
          <a:prstGeom prst="rect">
            <a:avLst/>
          </a:prstGeom>
        </p:spPr>
        <p:txBody>
          <a:bodyPr>
            <a:spAutoFit/>
          </a:bodyPr>
          <a:lstStyle/>
          <a:p>
            <a:r>
              <a:rPr lang="ru-RU" b="1" dirty="0" smtClean="0"/>
              <a:t>Социальные сети:</a:t>
            </a:r>
            <a:endParaRPr lang="ru-RU" dirty="0" smtClean="0"/>
          </a:p>
          <a:p>
            <a:r>
              <a:rPr lang="en-US" dirty="0" smtClean="0">
                <a:hlinkClick r:id="rId3"/>
              </a:rPr>
              <a:t>ok.ru/group52342197453037</a:t>
            </a:r>
            <a:endParaRPr lang="en-US" dirty="0" smtClean="0"/>
          </a:p>
          <a:p>
            <a:r>
              <a:rPr lang="en-US" dirty="0" smtClean="0">
                <a:hlinkClick r:id="rId4"/>
              </a:rPr>
              <a:t>vk.com/id174416681</a:t>
            </a:r>
            <a:endParaRPr lang="en-US" dirty="0"/>
          </a:p>
        </p:txBody>
      </p:sp>
      <p:sp>
        <p:nvSpPr>
          <p:cNvPr id="8" name="Прямоугольник 7"/>
          <p:cNvSpPr/>
          <p:nvPr/>
        </p:nvSpPr>
        <p:spPr>
          <a:xfrm>
            <a:off x="2699792" y="4941168"/>
            <a:ext cx="4572000" cy="1600438"/>
          </a:xfrm>
          <a:prstGeom prst="rect">
            <a:avLst/>
          </a:prstGeom>
        </p:spPr>
        <p:txBody>
          <a:bodyPr>
            <a:spAutoFit/>
          </a:bodyPr>
          <a:lstStyle/>
          <a:p>
            <a:pPr algn="ctr"/>
            <a:r>
              <a:rPr lang="ru-RU" b="1" dirty="0">
                <a:solidFill>
                  <a:srgbClr val="000066"/>
                </a:solidFill>
              </a:rPr>
              <a:t>ГРАФИК приёма граждан по личным </a:t>
            </a:r>
            <a:r>
              <a:rPr lang="ru-RU" b="1" dirty="0" smtClean="0">
                <a:solidFill>
                  <a:srgbClr val="000066"/>
                </a:solidFill>
              </a:rPr>
              <a:t>вопросам:</a:t>
            </a:r>
          </a:p>
          <a:p>
            <a:pPr algn="ctr"/>
            <a:endParaRPr lang="ru-RU" dirty="0" smtClean="0"/>
          </a:p>
          <a:p>
            <a:pPr algn="ctr"/>
            <a:r>
              <a:rPr lang="ru-RU" dirty="0" smtClean="0"/>
              <a:t>Козлова  Наталья Павловна  -  начальник </a:t>
            </a:r>
            <a:r>
              <a:rPr lang="ru-RU" dirty="0"/>
              <a:t>Финансового управления Администрации муниципального образования «Демидовский район» Смоленской области </a:t>
            </a:r>
          </a:p>
          <a:p>
            <a:pPr algn="ctr"/>
            <a:endParaRPr lang="ru-RU" dirty="0" smtClean="0"/>
          </a:p>
          <a:p>
            <a:pPr algn="ctr"/>
            <a:r>
              <a:rPr lang="ru-RU" dirty="0" smtClean="0"/>
              <a:t> среда, еженедельно  с 15:00 </a:t>
            </a:r>
            <a:r>
              <a:rPr lang="ru-RU" dirty="0"/>
              <a:t>ч. до 17:00 ч. </a:t>
            </a:r>
          </a:p>
        </p:txBody>
      </p:sp>
      <p:pic>
        <p:nvPicPr>
          <p:cNvPr id="1720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487" y="1865645"/>
            <a:ext cx="2880320" cy="279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219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36438</TotalTime>
  <Words>11129</Words>
  <Application>Microsoft Office PowerPoint</Application>
  <PresentationFormat>Экран (4:3)</PresentationFormat>
  <Paragraphs>2144</Paragraphs>
  <Slides>91</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91</vt:i4>
      </vt:variant>
    </vt:vector>
  </HeadingPairs>
  <TitlesOfParts>
    <vt:vector size="95" baseType="lpstr">
      <vt:lpstr>Office Theme</vt:lpstr>
      <vt:lpstr>Пиксел</vt:lpstr>
      <vt:lpstr>1_Пиксел</vt:lpstr>
      <vt:lpstr>Лист</vt:lpstr>
      <vt:lpstr>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56 941,8 тыс. рублей</vt:lpstr>
      <vt:lpstr>Структура налоговых и неналоговых доходов бюджета  муниципального образования «Демидовский район» Смоленской области на 2026 год  всего налоговых и неналоговых доходов – 60 212,8 тыс. рублей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2024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vt:lpstr>
      <vt:lpstr>Реализация  национальных проектов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Контактная информация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2499</cp:revision>
  <cp:lastPrinted>2024-03-25T12:12:20Z</cp:lastPrinted>
  <dcterms:modified xsi:type="dcterms:W3CDTF">2024-03-28T08:43:38Z</dcterms:modified>
</cp:coreProperties>
</file>