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9"/>
  </p:notesMasterIdLst>
  <p:sldIdLst>
    <p:sldId id="625" r:id="rId4"/>
    <p:sldId id="626" r:id="rId5"/>
    <p:sldId id="627" r:id="rId6"/>
    <p:sldId id="630" r:id="rId7"/>
    <p:sldId id="669" r:id="rId8"/>
    <p:sldId id="629" r:id="rId9"/>
    <p:sldId id="651" r:id="rId10"/>
    <p:sldId id="628" r:id="rId11"/>
    <p:sldId id="652" r:id="rId12"/>
    <p:sldId id="655" r:id="rId13"/>
    <p:sldId id="656" r:id="rId14"/>
    <p:sldId id="632" r:id="rId15"/>
    <p:sldId id="653" r:id="rId16"/>
    <p:sldId id="657" r:id="rId17"/>
    <p:sldId id="658" r:id="rId18"/>
    <p:sldId id="672" r:id="rId19"/>
    <p:sldId id="742" r:id="rId20"/>
    <p:sldId id="517" r:id="rId21"/>
    <p:sldId id="623" r:id="rId22"/>
    <p:sldId id="677" r:id="rId23"/>
    <p:sldId id="751" r:id="rId24"/>
    <p:sldId id="624" r:id="rId25"/>
    <p:sldId id="621" r:id="rId26"/>
    <p:sldId id="636" r:id="rId27"/>
    <p:sldId id="637" r:id="rId28"/>
    <p:sldId id="638" r:id="rId29"/>
    <p:sldId id="696" r:id="rId30"/>
    <p:sldId id="697" r:id="rId31"/>
    <p:sldId id="641" r:id="rId32"/>
    <p:sldId id="642" r:id="rId33"/>
    <p:sldId id="753" r:id="rId34"/>
    <p:sldId id="643" r:id="rId35"/>
    <p:sldId id="654" r:id="rId36"/>
    <p:sldId id="645" r:id="rId37"/>
    <p:sldId id="671" r:id="rId38"/>
    <p:sldId id="686" r:id="rId39"/>
    <p:sldId id="646" r:id="rId40"/>
    <p:sldId id="695" r:id="rId41"/>
    <p:sldId id="692" r:id="rId42"/>
    <p:sldId id="688" r:id="rId43"/>
    <p:sldId id="682" r:id="rId44"/>
    <p:sldId id="676" r:id="rId45"/>
    <p:sldId id="680" r:id="rId46"/>
    <p:sldId id="681" r:id="rId47"/>
    <p:sldId id="698" r:id="rId48"/>
    <p:sldId id="699" r:id="rId49"/>
    <p:sldId id="739" r:id="rId50"/>
    <p:sldId id="740" r:id="rId51"/>
    <p:sldId id="700" r:id="rId52"/>
    <p:sldId id="701" r:id="rId53"/>
    <p:sldId id="702" r:id="rId54"/>
    <p:sldId id="703" r:id="rId55"/>
    <p:sldId id="704" r:id="rId56"/>
    <p:sldId id="705" r:id="rId57"/>
    <p:sldId id="706" r:id="rId58"/>
    <p:sldId id="707" r:id="rId59"/>
    <p:sldId id="708" r:id="rId60"/>
    <p:sldId id="709" r:id="rId61"/>
    <p:sldId id="710" r:id="rId62"/>
    <p:sldId id="711" r:id="rId63"/>
    <p:sldId id="712" r:id="rId64"/>
    <p:sldId id="713" r:id="rId65"/>
    <p:sldId id="749" r:id="rId66"/>
    <p:sldId id="750" r:id="rId67"/>
    <p:sldId id="714" r:id="rId68"/>
    <p:sldId id="715" r:id="rId69"/>
    <p:sldId id="716" r:id="rId70"/>
    <p:sldId id="717" r:id="rId71"/>
    <p:sldId id="718" r:id="rId72"/>
    <p:sldId id="719" r:id="rId73"/>
    <p:sldId id="720" r:id="rId74"/>
    <p:sldId id="721" r:id="rId75"/>
    <p:sldId id="722" r:id="rId76"/>
    <p:sldId id="723" r:id="rId77"/>
    <p:sldId id="724" r:id="rId78"/>
    <p:sldId id="725" r:id="rId79"/>
    <p:sldId id="726" r:id="rId80"/>
    <p:sldId id="727" r:id="rId81"/>
    <p:sldId id="728" r:id="rId82"/>
    <p:sldId id="729" r:id="rId83"/>
    <p:sldId id="730" r:id="rId84"/>
    <p:sldId id="757" r:id="rId85"/>
    <p:sldId id="756" r:id="rId86"/>
    <p:sldId id="731" r:id="rId87"/>
    <p:sldId id="732" r:id="rId88"/>
    <p:sldId id="733" r:id="rId89"/>
    <p:sldId id="748" r:id="rId90"/>
    <p:sldId id="747" r:id="rId91"/>
    <p:sldId id="690" r:id="rId92"/>
    <p:sldId id="754" r:id="rId93"/>
    <p:sldId id="755" r:id="rId94"/>
    <p:sldId id="649" r:id="rId95"/>
    <p:sldId id="736" r:id="rId96"/>
    <p:sldId id="737" r:id="rId97"/>
    <p:sldId id="738" r:id="rId98"/>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7D5CDA"/>
    <a:srgbClr val="9276E0"/>
    <a:srgbClr val="EFAFD5"/>
    <a:srgbClr val="C0C0C0"/>
    <a:srgbClr val="00FFCC"/>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7695" autoAdjust="0"/>
  </p:normalViewPr>
  <p:slideViewPr>
    <p:cSldViewPr>
      <p:cViewPr>
        <p:scale>
          <a:sx n="100" d="100"/>
          <a:sy n="100" d="100"/>
        </p:scale>
        <p:origin x="-2628" y="-402"/>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2022г.Отчет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676.9</c:v>
                </c:pt>
                <c:pt idx="1">
                  <c:v>599.70000000000005</c:v>
                </c:pt>
                <c:pt idx="2">
                  <c:v>163.6</c:v>
                </c:pt>
              </c:numCache>
            </c:numRef>
          </c:val>
        </c:ser>
        <c:ser>
          <c:idx val="1"/>
          <c:order val="1"/>
          <c:tx>
            <c:strRef>
              <c:f>Лист1!$C$1</c:f>
              <c:strCache>
                <c:ptCount val="1"/>
                <c:pt idx="0">
                  <c:v>2023г.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703.9</c:v>
                </c:pt>
                <c:pt idx="1">
                  <c:v>540.6</c:v>
                </c:pt>
                <c:pt idx="2">
                  <c:v>86.8</c:v>
                </c:pt>
              </c:numCache>
            </c:numRef>
          </c:val>
        </c:ser>
        <c:ser>
          <c:idx val="2"/>
          <c:order val="2"/>
          <c:tx>
            <c:strRef>
              <c:f>Лист1!$D$1</c:f>
              <c:strCache>
                <c:ptCount val="1"/>
                <c:pt idx="0">
                  <c:v>2024г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732</c:v>
                </c:pt>
                <c:pt idx="1">
                  <c:v>556.29999999999995</c:v>
                </c:pt>
                <c:pt idx="2">
                  <c:v>60.1</c:v>
                </c:pt>
              </c:numCache>
            </c:numRef>
          </c:val>
        </c:ser>
        <c:ser>
          <c:idx val="3"/>
          <c:order val="3"/>
          <c:tx>
            <c:strRef>
              <c:f>Лист1!$E$1</c:f>
              <c:strCache>
                <c:ptCount val="1"/>
                <c:pt idx="0">
                  <c:v>2025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761.3</c:v>
                </c:pt>
                <c:pt idx="1">
                  <c:v>571.9</c:v>
                </c:pt>
                <c:pt idx="2" formatCode="General">
                  <c:v>69.8</c:v>
                </c:pt>
              </c:numCache>
            </c:numRef>
          </c:val>
        </c:ser>
        <c:ser>
          <c:idx val="4"/>
          <c:order val="4"/>
          <c:tx>
            <c:strRef>
              <c:f>Лист1!$F$1</c:f>
              <c:strCache>
                <c:ptCount val="1"/>
                <c:pt idx="0">
                  <c:v>2026 г.План</c:v>
                </c:pt>
              </c:strCache>
            </c:strRef>
          </c:tx>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791.8</c:v>
                </c:pt>
                <c:pt idx="1">
                  <c:v>587.29999999999995</c:v>
                </c:pt>
                <c:pt idx="2" formatCode="General">
                  <c:v>70.3</c:v>
                </c:pt>
              </c:numCache>
            </c:numRef>
          </c:val>
        </c:ser>
        <c:dLbls>
          <c:showLegendKey val="0"/>
          <c:showVal val="1"/>
          <c:showCatName val="0"/>
          <c:showSerName val="0"/>
          <c:showPercent val="0"/>
          <c:showBubbleSize val="0"/>
        </c:dLbls>
        <c:gapWidth val="75"/>
        <c:axId val="112529408"/>
        <c:axId val="112530944"/>
      </c:barChart>
      <c:catAx>
        <c:axId val="112529408"/>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12530944"/>
        <c:crosses val="autoZero"/>
        <c:auto val="1"/>
        <c:lblAlgn val="ctr"/>
        <c:lblOffset val="100"/>
        <c:noMultiLvlLbl val="0"/>
      </c:catAx>
      <c:valAx>
        <c:axId val="112530944"/>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12529408"/>
        <c:crosses val="autoZero"/>
        <c:crossBetween val="between"/>
      </c:valAx>
      <c:spPr>
        <a:noFill/>
        <a:ln w="25504">
          <a:noFill/>
        </a:ln>
      </c:spPr>
    </c:plotArea>
    <c:legend>
      <c:legendPos val="b"/>
      <c:layout>
        <c:manualLayout>
          <c:xMode val="edge"/>
          <c:yMode val="edge"/>
          <c:x val="0.17317591233299229"/>
          <c:y val="0.94080386630637958"/>
          <c:w val="0.66068680398001101"/>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80CF5CB2-03AA-4D93-80CA-9D3DAC04894D}" type="presOf" srcId="{66C4B0D9-FDFA-4B5D-984C-CF3E09A255F4}" destId="{CB269794-94E4-4AF4-BE90-4338A8908204}" srcOrd="0" destOrd="0" presId="urn:microsoft.com/office/officeart/2005/8/layout/orgChart1"/>
    <dgm:cxn modelId="{72B9EB07-964F-4F93-BA6A-57AA07CA6197}" type="presOf" srcId="{FDE03991-1688-475B-B4EF-07DE40E3ED84}" destId="{05F18B73-C0A1-4A03-8A6B-BE9804235288}" srcOrd="0"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5E737119-802E-4F16-A4E5-612CE2055D60}" srcId="{2FCA19CE-9334-46C0-9139-9BC595576A84}" destId="{66C4B0D9-FDFA-4B5D-984C-CF3E09A255F4}" srcOrd="5" destOrd="0" parTransId="{27B031B4-7C7B-4040-A178-8392C7C15CD8}" sibTransId="{4FCB08E5-D02D-4080-9C4A-BFFBAFFD9165}"/>
    <dgm:cxn modelId="{7AE35231-0060-4C0E-8847-787FAC08F8B8}" type="presOf" srcId="{4B7CB008-1C51-4005-A2E0-3DD0E5AA17CE}" destId="{8476DEC3-46C9-46B5-AB86-50D676E4AC7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7F5CA178-7020-4709-9FD9-BC786A635FF6}" type="presOf" srcId="{DE36D835-EFEC-430E-BDF0-8A5B551570C1}" destId="{D91B7D74-6256-4D5D-BE5A-E0E08F827BAB}"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9D2002FE-EF26-4E74-BF2E-B1AAE1DBCAFE}" type="presOf" srcId="{A13681FC-FD71-4FAE-B829-F7660D93F5C2}" destId="{4D5C98FC-58DE-4758-9FA8-94374791D12F}" srcOrd="0" destOrd="0" presId="urn:microsoft.com/office/officeart/2005/8/layout/orgChart1"/>
    <dgm:cxn modelId="{9EDE081D-1A53-4DDF-B3B4-E90107605B06}" type="presOf" srcId="{A5396CF1-F90C-4062-B192-2BAD628FE896}" destId="{0BFD020D-A5BE-4618-89B1-FB28BB8D729C}" srcOrd="0"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D5582533-15F2-48A0-AC7E-4832E1990FF6}" type="presOf" srcId="{08E0AAA5-1FB7-468E-B15B-4B5D7BCB082B}" destId="{C3E99633-DADD-45EE-BCD0-B4B0D191866B}"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A716CB9E-6F38-4518-BDE9-8D9E09C0ADCA}" type="presOf" srcId="{6830C5FF-942A-4FBD-B937-644D613255B9}" destId="{BA49AB77-CEA8-438B-B973-846513B50DD2}" srcOrd="0" destOrd="0" presId="urn:microsoft.com/office/officeart/2005/8/layout/orgChart1"/>
    <dgm:cxn modelId="{34FE0338-BD7E-4F9F-9D90-ABEF1C75200A}" type="presOf" srcId="{A13681FC-FD71-4FAE-B829-F7660D93F5C2}" destId="{2F119830-6F3C-4E85-94B2-964CF1DE86F8}" srcOrd="1"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EE48F5AD-3735-4FA6-9835-915000ED12E6}" type="presOf" srcId="{B8C79B4B-9E59-4D07-B871-3D78FA4D23D4}" destId="{C2E8A097-7871-4169-8E14-58DEF9B2D389}" srcOrd="0" destOrd="0" presId="urn:microsoft.com/office/officeart/2005/8/layout/orgChart1"/>
    <dgm:cxn modelId="{5B4E276D-18B0-4ABF-A70E-1EA0B80C801C}" type="presOf" srcId="{2FCA19CE-9334-46C0-9139-9BC595576A84}" destId="{24CE557B-8BBA-47BF-A6B6-2EBB45FF6205}" srcOrd="1" destOrd="0" presId="urn:microsoft.com/office/officeart/2005/8/layout/orgChart1"/>
    <dgm:cxn modelId="{07B79529-3F87-44DE-9066-B7058D22D3AD}" type="presOf" srcId="{FF688ADB-158E-4F0A-94C2-65AA4712A12F}" destId="{4E8B663D-E2FE-4D19-A6EF-29F70057D1AA}"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408DB34C-9E56-42EF-92B4-635A53BD2E9F}" srcId="{2FCA19CE-9334-46C0-9139-9BC595576A84}" destId="{B8C79B4B-9E59-4D07-B871-3D78FA4D23D4}" srcOrd="6" destOrd="0" parTransId="{FF688ADB-158E-4F0A-94C2-65AA4712A12F}" sibTransId="{70B3CD44-23AA-49CA-8F42-6F0B2CB7C82D}"/>
    <dgm:cxn modelId="{684CEA24-F75A-4CCD-98F8-E5935BBAC972}" srcId="{2FCA19CE-9334-46C0-9139-9BC595576A84}" destId="{02F28862-B27B-4C86-878E-89CCC16D44AF}" srcOrd="1" destOrd="0" parTransId="{08E0AAA5-1FB7-468E-B15B-4B5D7BCB082B}" sibTransId="{BB534CA9-DBBE-4A92-80D4-5B49CAA31D7C}"/>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6400" cy="496808"/>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8" y="1"/>
            <a:ext cx="2946400" cy="496808"/>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16.12.2024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1" y="4715710"/>
            <a:ext cx="5438775" cy="4466511"/>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4"/>
            <a:ext cx="2946400" cy="496808"/>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8" y="9428244"/>
            <a:ext cx="2946400" cy="49680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1" y="4717296"/>
            <a:ext cx="5438775" cy="4464925"/>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23</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24</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30</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32</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35</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12/16/2024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12/16/2024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12/16/2024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12/16/2024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12/16/2024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12/16/2024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12/16/2024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12/16/2024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12/16/2024</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12/16/2024</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12/16/2024</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12/16/2024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12/16/2024</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12/16/2024</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12/16/2024</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12/16/2024</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12/16/2024</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12/16/2024</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12/16/2024</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12/16/2024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12/16/2024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12/16/2024</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12/16/2024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12/16/2024</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12/16/2024</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12/16/2024</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12/16/2024</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12/16/2024</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12/16/2024</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12/16/2024</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12/16/2024</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12/16/2024</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12/16/2024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12/16/2024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12/16/2024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12/16/2024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12/16/2024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12/16/2024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12/16/2024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12/16/2024</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12/16/2024</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_____Microsoft_Excel_97-20031.xls"/><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oleObject" Target="../embeddings/_____Microsoft_Excel_97-20032.xls"/><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4.emf"/><Relationship Id="rId4" Type="http://schemas.openxmlformats.org/officeDocument/2006/relationships/oleObject" Target="../embeddings/_____Microsoft_Excel_97-20033.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6.jpeg"/><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25.emf"/><Relationship Id="rId5" Type="http://schemas.openxmlformats.org/officeDocument/2006/relationships/oleObject" Target="../embeddings/_____Microsoft_Excel_97-20034.xls"/><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8.jpeg"/><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27.emf"/><Relationship Id="rId5" Type="http://schemas.openxmlformats.org/officeDocument/2006/relationships/oleObject" Target="../embeddings/_____Microsoft_Excel_97-20035.xls"/><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0.jpeg"/><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29.emf"/><Relationship Id="rId5" Type="http://schemas.openxmlformats.org/officeDocument/2006/relationships/oleObject" Target="../embeddings/_____Microsoft_Excel_97-20036.xls"/><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31.emf"/><Relationship Id="rId4" Type="http://schemas.openxmlformats.org/officeDocument/2006/relationships/oleObject" Target="../embeddings/_____Microsoft_Excel_97-20037.xls"/></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4.xml"/><Relationship Id="rId1" Type="http://schemas.openxmlformats.org/officeDocument/2006/relationships/vmlDrawing" Target="../drawings/vmlDrawing8.vml"/><Relationship Id="rId5" Type="http://schemas.openxmlformats.org/officeDocument/2006/relationships/image" Target="../media/image32.emf"/><Relationship Id="rId4" Type="http://schemas.openxmlformats.org/officeDocument/2006/relationships/oleObject" Target="../embeddings/_____Microsoft_Excel_97-20038.xls"/></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33.emf"/><Relationship Id="rId4" Type="http://schemas.openxmlformats.org/officeDocument/2006/relationships/oleObject" Target="../embeddings/_____Microsoft_Excel_97-20039.xls"/></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3.xml"/><Relationship Id="rId1" Type="http://schemas.openxmlformats.org/officeDocument/2006/relationships/vmlDrawing" Target="../drawings/vmlDrawing10.vml"/><Relationship Id="rId5" Type="http://schemas.openxmlformats.org/officeDocument/2006/relationships/image" Target="../media/image34.emf"/><Relationship Id="rId4" Type="http://schemas.openxmlformats.org/officeDocument/2006/relationships/oleObject" Target="../embeddings/_____Microsoft_Excel_97-200310.xls"/></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4.xml"/><Relationship Id="rId1" Type="http://schemas.openxmlformats.org/officeDocument/2006/relationships/vmlDrawing" Target="../drawings/vmlDrawing11.vml"/><Relationship Id="rId5" Type="http://schemas.openxmlformats.org/officeDocument/2006/relationships/image" Target="../media/image35.emf"/><Relationship Id="rId4" Type="http://schemas.openxmlformats.org/officeDocument/2006/relationships/oleObject" Target="../embeddings/_____Microsoft_Excel_97-200311.xls"/></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36.emf"/><Relationship Id="rId5" Type="http://schemas.openxmlformats.org/officeDocument/2006/relationships/oleObject" Target="../embeddings/_____Microsoft_Excel_97-200312.xls"/><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3.vml"/><Relationship Id="rId6" Type="http://schemas.openxmlformats.org/officeDocument/2006/relationships/image" Target="../media/image37.emf"/><Relationship Id="rId5" Type="http://schemas.openxmlformats.org/officeDocument/2006/relationships/oleObject" Target="../embeddings/_____Microsoft_Excel_97-200313.xls"/><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38.emf"/><Relationship Id="rId4" Type="http://schemas.openxmlformats.org/officeDocument/2006/relationships/oleObject" Target="../embeddings/_____Microsoft_Excel_97-200314.xls"/></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39.emf"/><Relationship Id="rId4" Type="http://schemas.openxmlformats.org/officeDocument/2006/relationships/oleObject" Target="../embeddings/_____Microsoft_Excel_97-200315.xls"/></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40.emf"/><Relationship Id="rId4" Type="http://schemas.openxmlformats.org/officeDocument/2006/relationships/oleObject" Target="../embeddings/_____Microsoft_Excel_97-200316.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41.emf"/><Relationship Id="rId4" Type="http://schemas.openxmlformats.org/officeDocument/2006/relationships/oleObject" Target="../embeddings/_____Microsoft_Excel_97-200317.xls"/></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4.xml"/><Relationship Id="rId1" Type="http://schemas.openxmlformats.org/officeDocument/2006/relationships/vmlDrawing" Target="../drawings/vmlDrawing18.vml"/><Relationship Id="rId5" Type="http://schemas.openxmlformats.org/officeDocument/2006/relationships/image" Target="../media/image42.emf"/><Relationship Id="rId4" Type="http://schemas.openxmlformats.org/officeDocument/2006/relationships/oleObject" Target="../embeddings/_____Microsoft_Excel_97-200318.xls"/></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9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4.xml"/><Relationship Id="rId1" Type="http://schemas.openxmlformats.org/officeDocument/2006/relationships/vmlDrawing" Target="../drawings/vmlDrawing19.vml"/><Relationship Id="rId5" Type="http://schemas.openxmlformats.org/officeDocument/2006/relationships/image" Target="../media/image45.emf"/><Relationship Id="rId4" Type="http://schemas.openxmlformats.org/officeDocument/2006/relationships/oleObject" Target="../embeddings/_____Microsoft_Excel_97-200319.xls"/></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8313" y="1844675"/>
            <a:ext cx="8218487" cy="2952477"/>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None/>
            </a:pPr>
            <a:endParaRPr lang="ru-RU" sz="2000" b="1" dirty="0" smtClean="0">
              <a:solidFill>
                <a:schemeClr val="tx2"/>
              </a:solidFill>
              <a:latin typeface="Times New Roman" pitchFamily="18" charset="0"/>
            </a:endParaRPr>
          </a:p>
          <a:p>
            <a:pPr algn="ctr">
              <a:buNone/>
            </a:pPr>
            <a:r>
              <a:rPr lang="ru-RU" sz="2000" b="1">
                <a:solidFill>
                  <a:schemeClr val="tx2"/>
                </a:solidFill>
                <a:latin typeface="Times New Roman" pitchFamily="18" charset="0"/>
              </a:rPr>
              <a:t>НА </a:t>
            </a:r>
            <a:r>
              <a:rPr lang="ru-RU" sz="2000" b="1">
                <a:solidFill>
                  <a:schemeClr val="tx2"/>
                </a:solidFill>
                <a:latin typeface="Times New Roman" pitchFamily="18" charset="0"/>
              </a:rPr>
              <a:t>ОСНОВЕ </a:t>
            </a:r>
            <a:r>
              <a:rPr lang="ru-RU" sz="2000" b="1" smtClean="0">
                <a:solidFill>
                  <a:schemeClr val="tx2"/>
                </a:solidFill>
                <a:latin typeface="Times New Roman" pitchFamily="18" charset="0"/>
              </a:rPr>
              <a:t>ПРОЕКТА РЕШЕНИЯ </a:t>
            </a:r>
            <a:r>
              <a:rPr lang="ru-RU" sz="2000" b="1">
                <a:solidFill>
                  <a:schemeClr val="tx2"/>
                </a:solidFill>
                <a:latin typeface="Times New Roman" pitchFamily="18" charset="0"/>
              </a:rPr>
              <a:t>ДЕМИДОВСКОГО  РАЙОННОГО СОВЕТА  ДЕПУТАТОВ «О ПРИНЯТИИ ПРОЕКТА РЕШЕНИЯ ДЕМИДОВСКОГО  РАЙОННОГО СОВЕТА  ДЕПУТАТОВ « О БЮДЖЕТЕ  МУНИЦИПАЛЬНОГО ОБРАЗОВАНИЯ «ДЕМИДОВСКИЙ РАЙОН» СМОЛЕНСКОЙ ОБЛАСТИ НА 2024 ГОД И НА ПЛАНОВЫЙ ПЕРИОД 2025 и 2026 ГОДОВ» </a:t>
            </a:r>
            <a:endParaRPr lang="ru-RU" sz="2000" b="1" dirty="0" smtClean="0">
              <a:solidFill>
                <a:schemeClr val="tx2"/>
              </a:solidFill>
              <a:latin typeface="Times New Roman" pitchFamily="18" charset="0"/>
            </a:endParaRPr>
          </a:p>
          <a:p>
            <a:pPr algn="ctr">
              <a:buNone/>
            </a:pPr>
            <a:endParaRPr lang="ru-RU" sz="2000" b="1" dirty="0" smtClean="0">
              <a:solidFill>
                <a:schemeClr val="tx2"/>
              </a:solidFill>
              <a:latin typeface="Times New Roman" pitchFamily="18" charset="0"/>
            </a:endParaRP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9" y="2215"/>
              <a:ext cx="1224" cy="1658"/>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2024 год  </a:t>
            </a:r>
          </a:p>
          <a:p>
            <a:pPr algn="ctr"/>
            <a:r>
              <a:rPr lang="ru-RU" sz="1800" b="1" dirty="0" smtClean="0">
                <a:solidFill>
                  <a:schemeClr val="bg1"/>
                </a:solidFill>
              </a:rPr>
              <a:t>и плановый период 2025 и 2026 годов</a:t>
            </a:r>
            <a:endParaRPr lang="ru-RU" sz="1800" b="1" dirty="0">
              <a:solidFill>
                <a:schemeClr val="bg1"/>
              </a:solidFill>
            </a:endParaRPr>
          </a:p>
        </p:txBody>
      </p:sp>
      <p:grpSp>
        <p:nvGrpSpPr>
          <p:cNvPr id="70660" name="Group 73"/>
          <p:cNvGrpSpPr>
            <a:grpSpLocks/>
          </p:cNvGrpSpPr>
          <p:nvPr/>
        </p:nvGrpSpPr>
        <p:grpSpPr bwMode="auto">
          <a:xfrm>
            <a:off x="323850" y="1700213"/>
            <a:ext cx="8496300" cy="4679950"/>
            <a:chOff x="113" y="981"/>
            <a:chExt cx="5352" cy="2948"/>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2025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2026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500 212,1</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500 212,1</a:t>
              </a:r>
              <a:endParaRPr lang="ru-RU" sz="1800" b="1" dirty="0"/>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416 044,4</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416 044,4</a:t>
              </a: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426 118,1</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425 790,1 </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327,4</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r>
              <a:rPr lang="ru-RU" sz="2000" b="1" dirty="0">
                <a:solidFill>
                  <a:schemeClr val="bg1"/>
                </a:solidFill>
              </a:rPr>
              <a:t>Муниципальный 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01.01.2026</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smtClean="0">
                <a:solidFill>
                  <a:schemeClr val="accent2"/>
                </a:solidFill>
              </a:rPr>
              <a:t>3 274,7</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01.01.2027</a:t>
            </a:r>
            <a:endParaRPr lang="ru-RU" sz="1600" b="1"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2024 – 2026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17</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3377735821"/>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2132021809"/>
              </p:ext>
            </p:extLst>
          </p:nvPr>
        </p:nvGraphicFramePr>
        <p:xfrm>
          <a:off x="214313" y="949325"/>
          <a:ext cx="8478837" cy="3144838"/>
        </p:xfrm>
        <a:graphic>
          <a:graphicData uri="http://schemas.openxmlformats.org/presentationml/2006/ole">
            <mc:AlternateContent xmlns:mc="http://schemas.openxmlformats.org/markup-compatibility/2006">
              <mc:Choice xmlns:v="urn:schemas-microsoft-com:vml" Requires="v">
                <p:oleObj spid="_x0000_s40559" name="Лист" r:id="rId5" imgW="8401050" imgH="3114675" progId="Excel.Sheet.8">
                  <p:embed/>
                </p:oleObj>
              </mc:Choice>
              <mc:Fallback>
                <p:oleObj name="Лист" r:id="rId5" imgW="8401050" imgH="3114675" progId="Excel.Sheet.8">
                  <p:embed/>
                  <p:pic>
                    <p:nvPicPr>
                      <p:cNvPr id="0" name="Picture 171"/>
                      <p:cNvPicPr>
                        <a:picLocks noChangeArrowheads="1"/>
                      </p:cNvPicPr>
                      <p:nvPr/>
                    </p:nvPicPr>
                    <p:blipFill>
                      <a:blip r:embed="rId6"/>
                      <a:srcRect/>
                      <a:stretch>
                        <a:fillRect/>
                      </a:stretch>
                    </p:blipFill>
                    <p:spPr bwMode="auto">
                      <a:xfrm>
                        <a:off x="214313" y="949325"/>
                        <a:ext cx="8478837" cy="314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6" name="Text Box 13"/>
          <p:cNvSpPr txBox="1">
            <a:spLocks noChangeArrowheads="1"/>
          </p:cNvSpPr>
          <p:nvPr/>
        </p:nvSpPr>
        <p:spPr bwMode="auto">
          <a:xfrm>
            <a:off x="2822575" y="3068638"/>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2400" b="1" dirty="0">
                <a:solidFill>
                  <a:srgbClr val="008000"/>
                </a:solidFill>
              </a:rPr>
              <a:t>что такое бюджет </a:t>
            </a:r>
            <a:r>
              <a:rPr lang="ru-RU" sz="2400" b="1" dirty="0" smtClean="0">
                <a:solidFill>
                  <a:srgbClr val="008000"/>
                </a:solidFill>
              </a:rPr>
              <a:t>?</a:t>
            </a:r>
            <a:endParaRPr lang="ru-RU" sz="2400" dirty="0"/>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32025" y="3429000"/>
            <a:ext cx="6911975" cy="1815882"/>
          </a:xfrm>
          <a:prstGeom prst="rect">
            <a:avLst/>
          </a:prstGeom>
          <a:noFill/>
          <a:ln w="9525">
            <a:noFill/>
            <a:miter lim="800000"/>
            <a:headEnd/>
            <a:tailEnd/>
          </a:ln>
        </p:spPr>
        <p:txBody>
          <a:bodyPr>
            <a:spAutoFit/>
          </a:bodyPr>
          <a:lstStyle/>
          <a:p>
            <a:r>
              <a:rPr lang="ru-RU" dirty="0"/>
              <a:t>	</a:t>
            </a:r>
            <a:r>
              <a:rPr lang="ru-RU" sz="1600" b="1" dirty="0" smtClean="0"/>
              <a:t>Бюджет </a:t>
            </a:r>
            <a:r>
              <a:rPr lang="ru-RU" sz="1600" dirty="0" smtClean="0"/>
              <a:t> </a:t>
            </a:r>
            <a:r>
              <a:rPr lang="ru-RU" sz="1600" dirty="0"/>
              <a:t>- это </a:t>
            </a:r>
            <a:r>
              <a:rPr lang="ru-RU" sz="1600" dirty="0" smtClean="0"/>
              <a:t>план доходов и расходов  </a:t>
            </a:r>
            <a:r>
              <a:rPr lang="ru-RU" sz="1600" dirty="0"/>
              <a:t>на </a:t>
            </a:r>
            <a:r>
              <a:rPr lang="ru-RU" sz="1600" dirty="0" smtClean="0"/>
              <a:t>определенный период.</a:t>
            </a:r>
            <a:endParaRPr lang="ru-RU" sz="1600" dirty="0"/>
          </a:p>
          <a:p>
            <a:r>
              <a:rPr lang="ru-RU" sz="1600" dirty="0"/>
              <a:t>	</a:t>
            </a:r>
            <a:r>
              <a:rPr lang="ru-RU" sz="1600" dirty="0" smtClean="0"/>
              <a:t>Каждый житель муниципального образования «Демидовский район» Смоленской области является, с одной стороны, участником формирования бюджета, с другой стороны, участником исполнения бюджета, где он получает часть расходов как потребитель  муниципальных услуг в сфере образования, культуры, физической культуры и спорта и др. </a:t>
            </a:r>
            <a:endParaRPr lang="ru-RU" sz="1600" dirty="0"/>
          </a:p>
          <a:p>
            <a:r>
              <a:rPr lang="ru-RU" sz="1600" dirty="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20</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759793473"/>
              </p:ext>
            </p:extLst>
          </p:nvPr>
        </p:nvGraphicFramePr>
        <p:xfrm>
          <a:off x="871538" y="476250"/>
          <a:ext cx="7886700" cy="3744913"/>
        </p:xfrm>
        <a:graphic>
          <a:graphicData uri="http://schemas.openxmlformats.org/presentationml/2006/ole">
            <mc:AlternateContent xmlns:mc="http://schemas.openxmlformats.org/markup-compatibility/2006">
              <mc:Choice xmlns:v="urn:schemas-microsoft-com:vml" Requires="v">
                <p:oleObj spid="_x0000_s138842" name="Лист" r:id="rId5" imgW="7781813" imgH="3695588" progId="Excel.Sheet.8">
                  <p:embed/>
                </p:oleObj>
              </mc:Choice>
              <mc:Fallback>
                <p:oleObj name="Лист" r:id="rId5" imgW="7781813" imgH="3695588" progId="Excel.Sheet.8">
                  <p:embed/>
                  <p:pic>
                    <p:nvPicPr>
                      <p:cNvPr id="0" name="Picture 149"/>
                      <p:cNvPicPr>
                        <a:picLocks noChangeArrowheads="1"/>
                      </p:cNvPicPr>
                      <p:nvPr/>
                    </p:nvPicPr>
                    <p:blipFill>
                      <a:blip r:embed="rId6"/>
                      <a:srcRect/>
                      <a:stretch>
                        <a:fillRect/>
                      </a:stretch>
                    </p:blipFill>
                    <p:spPr bwMode="auto">
                      <a:xfrm>
                        <a:off x="871538" y="476250"/>
                        <a:ext cx="7886700" cy="3744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BDCA13E3-E9F1-4A88-9488-D4F9B9C65B9B}" type="slidenum">
              <a:rPr lang="en-US" altLang="ru-RU" smtClean="0"/>
              <a:pPr>
                <a:defRPr/>
              </a:pPr>
              <a:t>21</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2832203582"/>
              </p:ext>
            </p:extLst>
          </p:nvPr>
        </p:nvGraphicFramePr>
        <p:xfrm>
          <a:off x="914400" y="508000"/>
          <a:ext cx="7886700" cy="3355975"/>
        </p:xfrm>
        <a:graphic>
          <a:graphicData uri="http://schemas.openxmlformats.org/presentationml/2006/ole">
            <mc:AlternateContent xmlns:mc="http://schemas.openxmlformats.org/markup-compatibility/2006">
              <mc:Choice xmlns:v="urn:schemas-microsoft-com:vml" Requires="v">
                <p:oleObj spid="_x0000_s171359" name="Лист" r:id="rId4" imgW="7781813" imgH="3314700" progId="Excel.Sheet.8">
                  <p:embed/>
                </p:oleObj>
              </mc:Choice>
              <mc:Fallback>
                <p:oleObj name="Лист" r:id="rId4" imgW="7781813" imgH="3314700" progId="Excel.Sheet.8">
                  <p:embed/>
                  <p:pic>
                    <p:nvPicPr>
                      <p:cNvPr id="0" name="Object 12"/>
                      <p:cNvPicPr>
                        <a:picLocks noChangeArrowheads="1"/>
                      </p:cNvPicPr>
                      <p:nvPr/>
                    </p:nvPicPr>
                    <p:blipFill>
                      <a:blip r:embed="rId5"/>
                      <a:srcRect/>
                      <a:stretch>
                        <a:fillRect/>
                      </a:stretch>
                    </p:blipFill>
                    <p:spPr bwMode="auto">
                      <a:xfrm>
                        <a:off x="914400" y="508000"/>
                        <a:ext cx="78867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6135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p14="http://schemas.microsoft.com/office/powerpoint/2010/main" val="1040722409"/>
              </p:ext>
            </p:extLst>
          </p:nvPr>
        </p:nvGraphicFramePr>
        <p:xfrm>
          <a:off x="554038" y="1122363"/>
          <a:ext cx="8186737" cy="3490912"/>
        </p:xfrm>
        <a:graphic>
          <a:graphicData uri="http://schemas.openxmlformats.org/presentationml/2006/ole">
            <mc:AlternateContent xmlns:mc="http://schemas.openxmlformats.org/markup-compatibility/2006">
              <mc:Choice xmlns:v="urn:schemas-microsoft-com:vml" Requires="v">
                <p:oleObj spid="_x0000_s24241" name="Лист" r:id="rId5" imgW="7553213" imgH="3219562" progId="Excel.Sheet.8">
                  <p:embed/>
                </p:oleObj>
              </mc:Choice>
              <mc:Fallback>
                <p:oleObj name="Лист" r:id="rId5" imgW="7553213" imgH="3219562" progId="Excel.Sheet.8">
                  <p:embed/>
                  <p:pic>
                    <p:nvPicPr>
                      <p:cNvPr id="0" name="Picture 235"/>
                      <p:cNvPicPr>
                        <a:picLocks noChangeArrowheads="1"/>
                      </p:cNvPicPr>
                      <p:nvPr/>
                    </p:nvPicPr>
                    <p:blipFill>
                      <a:blip r:embed="rId6"/>
                      <a:srcRect/>
                      <a:stretch>
                        <a:fillRect/>
                      </a:stretch>
                    </p:blipFill>
                    <p:spPr bwMode="auto">
                      <a:xfrm>
                        <a:off x="554038" y="1122363"/>
                        <a:ext cx="8186737" cy="3490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5868144" y="908049"/>
            <a:ext cx="2978020" cy="22329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4062684710"/>
              </p:ext>
            </p:extLst>
          </p:nvPr>
        </p:nvGraphicFramePr>
        <p:xfrm>
          <a:off x="104775" y="581025"/>
          <a:ext cx="8696325" cy="2619375"/>
        </p:xfrm>
        <a:graphic>
          <a:graphicData uri="http://schemas.openxmlformats.org/presentationml/2006/ole">
            <mc:AlternateContent xmlns:mc="http://schemas.openxmlformats.org/markup-compatibility/2006">
              <mc:Choice xmlns:v="urn:schemas-microsoft-com:vml" Requires="v">
                <p:oleObj spid="_x0000_s53868" name="Лист" r:id="rId5" imgW="8696213" imgH="2619487" progId="Excel.Sheet.8">
                  <p:embed/>
                </p:oleObj>
              </mc:Choice>
              <mc:Fallback>
                <p:oleObj name="Лист" r:id="rId5" imgW="8696213" imgH="2619487" progId="Excel.Sheet.8">
                  <p:embed/>
                  <p:pic>
                    <p:nvPicPr>
                      <p:cNvPr id="0" name="Picture 168"/>
                      <p:cNvPicPr>
                        <a:picLocks noChangeArrowheads="1"/>
                      </p:cNvPicPr>
                      <p:nvPr/>
                    </p:nvPicPr>
                    <p:blipFill>
                      <a:blip r:embed="rId6"/>
                      <a:srcRect/>
                      <a:stretch>
                        <a:fillRect/>
                      </a:stretch>
                    </p:blipFill>
                    <p:spPr bwMode="auto">
                      <a:xfrm>
                        <a:off x="104775" y="581025"/>
                        <a:ext cx="8696325" cy="261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4887147" y="228601"/>
            <a:ext cx="4075867" cy="2339900"/>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467544" y="476250"/>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2024 по 2026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289824493"/>
              </p:ext>
            </p:extLst>
          </p:nvPr>
        </p:nvGraphicFramePr>
        <p:xfrm>
          <a:off x="684213" y="3244850"/>
          <a:ext cx="7477125" cy="2119313"/>
        </p:xfrm>
        <a:graphic>
          <a:graphicData uri="http://schemas.openxmlformats.org/presentationml/2006/ole">
            <mc:AlternateContent xmlns:mc="http://schemas.openxmlformats.org/markup-compatibility/2006">
              <mc:Choice xmlns:v="urn:schemas-microsoft-com:vml" Requires="v">
                <p:oleObj spid="_x0000_s47755" name="Лист" r:id="rId5" imgW="10991962" imgH="3114675" progId="Excel.Sheet.8">
                  <p:embed/>
                </p:oleObj>
              </mc:Choice>
              <mc:Fallback>
                <p:oleObj name="Лист" r:id="rId5" imgW="10991962" imgH="3114675" progId="Excel.Sheet.8">
                  <p:embed/>
                  <p:pic>
                    <p:nvPicPr>
                      <p:cNvPr id="0" name="Picture 190"/>
                      <p:cNvPicPr>
                        <a:picLocks noGrp="1" noChangeAspect="1" noChangeArrowheads="1"/>
                      </p:cNvPicPr>
                      <p:nvPr/>
                    </p:nvPicPr>
                    <p:blipFill>
                      <a:blip r:embed="rId6"/>
                      <a:srcRect/>
                      <a:stretch>
                        <a:fillRect/>
                      </a:stretch>
                    </p:blipFill>
                    <p:spPr bwMode="auto">
                      <a:xfrm>
                        <a:off x="684213" y="3244850"/>
                        <a:ext cx="7477125" cy="2119313"/>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6156176" y="476251"/>
            <a:ext cx="2987824" cy="2304678"/>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2024-2026годы,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2057509873"/>
              </p:ext>
            </p:extLst>
          </p:nvPr>
        </p:nvGraphicFramePr>
        <p:xfrm>
          <a:off x="588963" y="1897063"/>
          <a:ext cx="8193087" cy="3568700"/>
        </p:xfrm>
        <a:graphic>
          <a:graphicData uri="http://schemas.openxmlformats.org/presentationml/2006/ole">
            <mc:AlternateContent xmlns:mc="http://schemas.openxmlformats.org/markup-compatibility/2006">
              <mc:Choice xmlns:v="urn:schemas-microsoft-com:vml" Requires="v">
                <p:oleObj spid="_x0000_s48766" name="Лист" r:id="rId4" imgW="8353313" imgH="3638438" progId="Excel.Sheet.8">
                  <p:embed/>
                </p:oleObj>
              </mc:Choice>
              <mc:Fallback>
                <p:oleObj name="Лист" r:id="rId4" imgW="8353313" imgH="3638438" progId="Excel.Sheet.8">
                  <p:embed/>
                  <p:pic>
                    <p:nvPicPr>
                      <p:cNvPr id="0" name="Picture 186"/>
                      <p:cNvPicPr>
                        <a:picLocks noGrp="1" noChangeAspect="1" noChangeArrowheads="1"/>
                      </p:cNvPicPr>
                      <p:nvPr/>
                    </p:nvPicPr>
                    <p:blipFill>
                      <a:blip r:embed="rId5"/>
                      <a:srcRect/>
                      <a:stretch>
                        <a:fillRect/>
                      </a:stretch>
                    </p:blipFill>
                    <p:spPr bwMode="auto">
                      <a:xfrm>
                        <a:off x="588963" y="1897063"/>
                        <a:ext cx="8193087" cy="3568700"/>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2024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54 239,2 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2269013407"/>
              </p:ext>
            </p:extLst>
          </p:nvPr>
        </p:nvGraphicFramePr>
        <p:xfrm>
          <a:off x="325438" y="1903413"/>
          <a:ext cx="8636000" cy="3692525"/>
        </p:xfrm>
        <a:graphic>
          <a:graphicData uri="http://schemas.openxmlformats.org/presentationml/2006/ole">
            <mc:AlternateContent xmlns:mc="http://schemas.openxmlformats.org/markup-compatibility/2006">
              <mc:Choice xmlns:v="urn:schemas-microsoft-com:vml" Requires="v">
                <p:oleObj spid="_x0000_s49790" name="Лист" r:id="rId4" imgW="8953388" imgH="3829050" progId="Excel.Sheet.8">
                  <p:embed/>
                </p:oleObj>
              </mc:Choice>
              <mc:Fallback>
                <p:oleObj name="Лист" r:id="rId4" imgW="8953388" imgH="3829050" progId="Excel.Sheet.8">
                  <p:embed/>
                  <p:pic>
                    <p:nvPicPr>
                      <p:cNvPr id="0" name="Picture 185"/>
                      <p:cNvPicPr>
                        <a:picLocks noGrp="1" noChangeAspect="1" noChangeArrowheads="1"/>
                      </p:cNvPicPr>
                      <p:nvPr/>
                    </p:nvPicPr>
                    <p:blipFill>
                      <a:blip r:embed="rId5"/>
                      <a:srcRect/>
                      <a:stretch>
                        <a:fillRect/>
                      </a:stretch>
                    </p:blipFill>
                    <p:spPr bwMode="auto">
                      <a:xfrm>
                        <a:off x="325438" y="1903413"/>
                        <a:ext cx="8636000" cy="3692525"/>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2025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56 941,8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286705203"/>
              </p:ext>
            </p:extLst>
          </p:nvPr>
        </p:nvGraphicFramePr>
        <p:xfrm>
          <a:off x="468313" y="1700213"/>
          <a:ext cx="8405812" cy="3919537"/>
        </p:xfrm>
        <a:graphic>
          <a:graphicData uri="http://schemas.openxmlformats.org/presentationml/2006/ole">
            <mc:AlternateContent xmlns:mc="http://schemas.openxmlformats.org/markup-compatibility/2006">
              <mc:Choice xmlns:v="urn:schemas-microsoft-com:vml" Requires="v">
                <p:oleObj spid="_x0000_s169460" name="Лист" r:id="rId4" imgW="8372475" imgH="3248137" progId="Excel.Sheet.8">
                  <p:embed/>
                </p:oleObj>
              </mc:Choice>
              <mc:Fallback>
                <p:oleObj name="Лист" r:id="rId4" imgW="8372475" imgH="3248137" progId="Excel.Sheet.8">
                  <p:embed/>
                  <p:pic>
                    <p:nvPicPr>
                      <p:cNvPr id="0" name="Picture 48"/>
                      <p:cNvPicPr>
                        <a:picLocks noGrp="1" noChangeAspect="1" noChangeArrowheads="1"/>
                      </p:cNvPicPr>
                      <p:nvPr/>
                    </p:nvPicPr>
                    <p:blipFill>
                      <a:blip r:embed="rId5"/>
                      <a:srcRect/>
                      <a:stretch>
                        <a:fillRect/>
                      </a:stretch>
                    </p:blipFill>
                    <p:spPr bwMode="auto">
                      <a:xfrm>
                        <a:off x="468313" y="1700213"/>
                        <a:ext cx="8405812" cy="3919537"/>
                      </a:xfrm>
                      <a:prstGeom prst="rect">
                        <a:avLst/>
                      </a:prstGeom>
                      <a:noFill/>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2026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60 212,8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792051012"/>
              </p:ext>
            </p:extLst>
          </p:nvPr>
        </p:nvGraphicFramePr>
        <p:xfrm>
          <a:off x="251520" y="1196752"/>
          <a:ext cx="8339138" cy="4457700"/>
        </p:xfrm>
        <a:graphic>
          <a:graphicData uri="http://schemas.openxmlformats.org/presentationml/2006/ole">
            <mc:AlternateContent xmlns:mc="http://schemas.openxmlformats.org/markup-compatibility/2006">
              <mc:Choice xmlns:v="urn:schemas-microsoft-com:vml" Requires="v">
                <p:oleObj spid="_x0000_s170485" name="Лист" r:id="rId4" imgW="8372475" imgH="3733912" progId="Excel.Sheet.8">
                  <p:embed/>
                </p:oleObj>
              </mc:Choice>
              <mc:Fallback>
                <p:oleObj name="Лист" r:id="rId4" imgW="8372475" imgH="3733912" progId="Excel.Sheet.8">
                  <p:embed/>
                  <p:pic>
                    <p:nvPicPr>
                      <p:cNvPr id="0" name="Picture 48"/>
                      <p:cNvPicPr>
                        <a:picLocks noGrp="1" noChangeAspect="1" noChangeArrowheads="1"/>
                      </p:cNvPicPr>
                      <p:nvPr/>
                    </p:nvPicPr>
                    <p:blipFill>
                      <a:blip r:embed="rId5"/>
                      <a:srcRect/>
                      <a:stretch>
                        <a:fillRect/>
                      </a:stretch>
                    </p:blipFill>
                    <p:spPr bwMode="auto">
                      <a:xfrm>
                        <a:off x="251520" y="1196752"/>
                        <a:ext cx="8339138" cy="4457700"/>
                      </a:xfrm>
                      <a:prstGeom prst="rect">
                        <a:avLst/>
                      </a:prstGeom>
                      <a:noFill/>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1323439"/>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a:t>
            </a:r>
          </a:p>
          <a:p>
            <a:pPr algn="ctr"/>
            <a:endParaRPr lang="ru-RU" sz="1600" b="1" dirty="0" smtClean="0">
              <a:solidFill>
                <a:schemeClr val="tx2"/>
              </a:solidFill>
            </a:endParaRPr>
          </a:p>
          <a:p>
            <a:pPr algn="ctr"/>
            <a:r>
              <a:rPr lang="ru-RU" sz="1600" b="1" dirty="0" smtClean="0">
                <a:solidFill>
                  <a:schemeClr val="tx2"/>
                </a:solidFill>
              </a:rPr>
              <a:t>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12704460"/>
              </p:ext>
            </p:extLst>
          </p:nvPr>
        </p:nvGraphicFramePr>
        <p:xfrm>
          <a:off x="619125" y="1679575"/>
          <a:ext cx="8524875" cy="3981450"/>
        </p:xfrm>
        <a:graphic>
          <a:graphicData uri="http://schemas.openxmlformats.org/presentationml/2006/ole">
            <mc:AlternateContent xmlns:mc="http://schemas.openxmlformats.org/markup-compatibility/2006">
              <mc:Choice xmlns:v="urn:schemas-microsoft-com:vml" Requires="v">
                <p:oleObj spid="_x0000_s52859" name="Лист" r:id="rId4" imgW="8953388" imgH="4181363" progId="Excel.Sheet.8">
                  <p:embed/>
                </p:oleObj>
              </mc:Choice>
              <mc:Fallback>
                <p:oleObj name="Лист" r:id="rId4" imgW="8953388" imgH="4181363" progId="Excel.Sheet.8">
                  <p:embed/>
                  <p:pic>
                    <p:nvPicPr>
                      <p:cNvPr id="0" name="Picture 182"/>
                      <p:cNvPicPr>
                        <a:picLocks noGrp="1" noChangeAspect="1" noChangeArrowheads="1"/>
                      </p:cNvPicPr>
                      <p:nvPr/>
                    </p:nvPicPr>
                    <p:blipFill>
                      <a:blip r:embed="rId5"/>
                      <a:srcRect/>
                      <a:stretch>
                        <a:fillRect/>
                      </a:stretch>
                    </p:blipFill>
                    <p:spPr bwMode="auto">
                      <a:xfrm>
                        <a:off x="619125" y="1679575"/>
                        <a:ext cx="8524875" cy="3981450"/>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a:t>
            </a:r>
          </a:p>
          <a:p>
            <a:pPr algn="ctr"/>
            <a:r>
              <a:rPr lang="ru-RU" sz="1600" b="1" dirty="0" smtClean="0">
                <a:solidFill>
                  <a:schemeClr val="tx2"/>
                </a:solidFill>
              </a:rPr>
              <a:t>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2173938480"/>
              </p:ext>
            </p:extLst>
          </p:nvPr>
        </p:nvGraphicFramePr>
        <p:xfrm>
          <a:off x="384175" y="1844675"/>
          <a:ext cx="8382000" cy="3851275"/>
        </p:xfrm>
        <a:graphic>
          <a:graphicData uri="http://schemas.openxmlformats.org/presentationml/2006/ole">
            <mc:AlternateContent xmlns:mc="http://schemas.openxmlformats.org/markup-compatibility/2006">
              <mc:Choice xmlns:v="urn:schemas-microsoft-com:vml" Requires="v">
                <p:oleObj spid="_x0000_s76388" name="Лист" r:id="rId5" imgW="8334487" imgH="3829050" progId="Excel.Sheet.8">
                  <p:embed/>
                </p:oleObj>
              </mc:Choice>
              <mc:Fallback>
                <p:oleObj name="Лист" r:id="rId5" imgW="8334487" imgH="3829050" progId="Excel.Sheet.8">
                  <p:embed/>
                  <p:pic>
                    <p:nvPicPr>
                      <p:cNvPr id="0" name="Picture 158"/>
                      <p:cNvPicPr>
                        <a:picLocks noGrp="1" noChangeAspect="1" noChangeArrowheads="1"/>
                      </p:cNvPicPr>
                      <p:nvPr/>
                    </p:nvPicPr>
                    <p:blipFill>
                      <a:blip r:embed="rId6"/>
                      <a:srcRect/>
                      <a:stretch>
                        <a:fillRect/>
                      </a:stretch>
                    </p:blipFill>
                    <p:spPr bwMode="auto">
                      <a:xfrm>
                        <a:off x="384175" y="1844675"/>
                        <a:ext cx="8382000" cy="3851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257844062"/>
              </p:ext>
            </p:extLst>
          </p:nvPr>
        </p:nvGraphicFramePr>
        <p:xfrm>
          <a:off x="357158" y="135729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2022 факт</a:t>
                      </a:r>
                      <a:endParaRPr lang="ru-RU" dirty="0"/>
                    </a:p>
                  </a:txBody>
                  <a:tcPr/>
                </a:tc>
                <a:tc>
                  <a:txBody>
                    <a:bodyPr/>
                    <a:lstStyle/>
                    <a:p>
                      <a:pPr algn="ctr"/>
                      <a:r>
                        <a:rPr lang="ru-RU" dirty="0" smtClean="0"/>
                        <a:t>2023</a:t>
                      </a:r>
                    </a:p>
                    <a:p>
                      <a:pPr algn="ctr"/>
                      <a:r>
                        <a:rPr lang="ru-RU" dirty="0" smtClean="0"/>
                        <a:t>оценка</a:t>
                      </a:r>
                      <a:endParaRPr lang="ru-RU" dirty="0"/>
                    </a:p>
                  </a:txBody>
                  <a:tcPr/>
                </a:tc>
                <a:tc>
                  <a:txBody>
                    <a:bodyPr/>
                    <a:lstStyle/>
                    <a:p>
                      <a:pPr algn="ctr"/>
                      <a:r>
                        <a:rPr lang="ru-RU" dirty="0" smtClean="0"/>
                        <a:t>2024</a:t>
                      </a:r>
                    </a:p>
                    <a:p>
                      <a:pPr algn="ctr"/>
                      <a:r>
                        <a:rPr lang="ru-RU" dirty="0" smtClean="0"/>
                        <a:t>план</a:t>
                      </a:r>
                      <a:endParaRPr lang="ru-RU" dirty="0"/>
                    </a:p>
                  </a:txBody>
                  <a:tcPr/>
                </a:tc>
                <a:tc>
                  <a:txBody>
                    <a:bodyPr/>
                    <a:lstStyle/>
                    <a:p>
                      <a:pPr algn="ctr"/>
                      <a:r>
                        <a:rPr lang="ru-RU" dirty="0" smtClean="0"/>
                        <a:t>2025план</a:t>
                      </a:r>
                      <a:endParaRPr lang="ru-RU" dirty="0"/>
                    </a:p>
                  </a:txBody>
                  <a:tcPr/>
                </a:tc>
                <a:tc>
                  <a:txBody>
                    <a:bodyPr/>
                    <a:lstStyle/>
                    <a:p>
                      <a:pPr algn="ctr"/>
                      <a:r>
                        <a:rPr lang="ru-RU" dirty="0" smtClean="0"/>
                        <a:t>2026</a:t>
                      </a:r>
                    </a:p>
                    <a:p>
                      <a:pPr algn="ctr"/>
                      <a:r>
                        <a:rPr lang="ru-RU" dirty="0" smtClean="0"/>
                        <a:t>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30 849,8</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33 176,7</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36 485,5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39 066,9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42 065,9,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10 826,4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9 361,1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10 947,3</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11 244,3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3 310,5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3 116,2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a:t>
                      </a:r>
                      <a:r>
                        <a:rPr lang="ru-RU" sz="1600" b="1" i="0" u="none" strike="noStrike" baseline="0" dirty="0" smtClean="0">
                          <a:solidFill>
                            <a:schemeClr val="tx1"/>
                          </a:solidFill>
                          <a:latin typeface="Times New Roman" pitchFamily="18" charset="0"/>
                          <a:cs typeface="Times New Roman" pitchFamily="18" charset="0"/>
                        </a:rPr>
                        <a:t> 554,7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3 747,3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3 946,0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2 281,1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991,2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1 160,3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809,1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218,2</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354,8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355,7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366,1</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5720" y="428604"/>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2022-2026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463319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с 2022 по 2026 год, </a:t>
            </a:r>
            <a:r>
              <a:rPr lang="ru-RU" sz="1600"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32</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164091342"/>
              </p:ext>
            </p:extLst>
          </p:nvPr>
        </p:nvGraphicFramePr>
        <p:xfrm>
          <a:off x="130175" y="1328738"/>
          <a:ext cx="8994775" cy="3667125"/>
        </p:xfrm>
        <a:graphic>
          <a:graphicData uri="http://schemas.openxmlformats.org/presentationml/2006/ole">
            <mc:AlternateContent xmlns:mc="http://schemas.openxmlformats.org/markup-compatibility/2006">
              <mc:Choice xmlns:v="urn:schemas-microsoft-com:vml" Requires="v">
                <p:oleObj spid="_x0000_s54931" name="Лист" r:id="rId5" imgW="9210675" imgH="3352800" progId="Excel.Sheet.8">
                  <p:embed/>
                </p:oleObj>
              </mc:Choice>
              <mc:Fallback>
                <p:oleObj name="Лист" r:id="rId5" imgW="9210675" imgH="3352800" progId="Excel.Sheet.8">
                  <p:embed/>
                  <p:pic>
                    <p:nvPicPr>
                      <p:cNvPr id="0" name="Объект 4"/>
                      <p:cNvPicPr>
                        <a:picLocks noGrp="1" noChangeAspect="1" noChangeArrowheads="1"/>
                      </p:cNvPicPr>
                      <p:nvPr/>
                    </p:nvPicPr>
                    <p:blipFill>
                      <a:blip r:embed="rId6"/>
                      <a:srcRect/>
                      <a:stretch>
                        <a:fillRect/>
                      </a:stretch>
                    </p:blipFill>
                    <p:spPr bwMode="auto">
                      <a:xfrm>
                        <a:off x="130175" y="1328738"/>
                        <a:ext cx="8994775" cy="3667125"/>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1547664" y="6142770"/>
            <a:ext cx="504056" cy="307777"/>
          </a:xfrm>
          <a:prstGeom prst="rect">
            <a:avLst/>
          </a:prstGeom>
          <a:noFill/>
        </p:spPr>
        <p:txBody>
          <a:bodyPr wrap="square" rtlCol="0">
            <a:spAutoFit/>
          </a:bodyPr>
          <a:lstStyle/>
          <a:p>
            <a:r>
              <a:rPr lang="ru-RU" dirty="0" smtClean="0"/>
              <a:t>35,8</a:t>
            </a:r>
          </a:p>
        </p:txBody>
      </p:sp>
      <p:sp>
        <p:nvSpPr>
          <p:cNvPr id="8" name="TextBox 7"/>
          <p:cNvSpPr txBox="1"/>
          <p:nvPr/>
        </p:nvSpPr>
        <p:spPr>
          <a:xfrm>
            <a:off x="3203977" y="6150160"/>
            <a:ext cx="504056" cy="307777"/>
          </a:xfrm>
          <a:prstGeom prst="rect">
            <a:avLst/>
          </a:prstGeom>
          <a:noFill/>
        </p:spPr>
        <p:txBody>
          <a:bodyPr wrap="square" rtlCol="0">
            <a:spAutoFit/>
          </a:bodyPr>
          <a:lstStyle/>
          <a:p>
            <a:r>
              <a:rPr lang="ru-RU" dirty="0" smtClean="0"/>
              <a:t>36,0</a:t>
            </a:r>
            <a:endParaRPr lang="ru-RU" dirty="0"/>
          </a:p>
        </p:txBody>
      </p:sp>
      <p:sp>
        <p:nvSpPr>
          <p:cNvPr id="9" name="TextBox 8"/>
          <p:cNvSpPr txBox="1"/>
          <p:nvPr/>
        </p:nvSpPr>
        <p:spPr>
          <a:xfrm>
            <a:off x="4764088" y="6142770"/>
            <a:ext cx="504056" cy="307777"/>
          </a:xfrm>
          <a:prstGeom prst="rect">
            <a:avLst/>
          </a:prstGeom>
          <a:noFill/>
        </p:spPr>
        <p:txBody>
          <a:bodyPr wrap="square" rtlCol="0">
            <a:spAutoFit/>
          </a:bodyPr>
          <a:lstStyle/>
          <a:p>
            <a:r>
              <a:rPr lang="ru-RU" dirty="0" smtClean="0"/>
              <a:t>42,1</a:t>
            </a:r>
          </a:p>
        </p:txBody>
      </p:sp>
      <p:sp>
        <p:nvSpPr>
          <p:cNvPr id="10" name="TextBox 9"/>
          <p:cNvSpPr txBox="1"/>
          <p:nvPr/>
        </p:nvSpPr>
        <p:spPr>
          <a:xfrm>
            <a:off x="8051775" y="6142768"/>
            <a:ext cx="504056" cy="307777"/>
          </a:xfrm>
          <a:prstGeom prst="rect">
            <a:avLst/>
          </a:prstGeom>
          <a:noFill/>
        </p:spPr>
        <p:txBody>
          <a:bodyPr wrap="square" rtlCol="0">
            <a:spAutoFit/>
          </a:bodyPr>
          <a:lstStyle/>
          <a:p>
            <a:r>
              <a:rPr lang="ru-RU" dirty="0" smtClean="0"/>
              <a:t>34,8</a:t>
            </a:r>
            <a:endParaRPr lang="ru-RU" dirty="0"/>
          </a:p>
        </p:txBody>
      </p:sp>
      <p:sp>
        <p:nvSpPr>
          <p:cNvPr id="3" name="TextBox 2"/>
          <p:cNvSpPr txBox="1"/>
          <p:nvPr/>
        </p:nvSpPr>
        <p:spPr>
          <a:xfrm>
            <a:off x="6483610" y="6150160"/>
            <a:ext cx="504056" cy="307777"/>
          </a:xfrm>
          <a:prstGeom prst="rect">
            <a:avLst/>
          </a:prstGeom>
          <a:noFill/>
        </p:spPr>
        <p:txBody>
          <a:bodyPr wrap="square" rtlCol="0">
            <a:spAutoFit/>
          </a:bodyPr>
          <a:lstStyle/>
          <a:p>
            <a:r>
              <a:rPr lang="ru-RU" dirty="0" smtClean="0"/>
              <a:t>34,2</a:t>
            </a:r>
            <a:endParaRPr lang="ru-RU"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2024 по 2026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2341324457"/>
              </p:ext>
            </p:extLst>
          </p:nvPr>
        </p:nvGraphicFramePr>
        <p:xfrm>
          <a:off x="263525" y="1917700"/>
          <a:ext cx="8685213" cy="4262438"/>
        </p:xfrm>
        <a:graphic>
          <a:graphicData uri="http://schemas.openxmlformats.org/presentationml/2006/ole">
            <mc:AlternateContent xmlns:mc="http://schemas.openxmlformats.org/markup-compatibility/2006">
              <mc:Choice xmlns:v="urn:schemas-microsoft-com:vml" Requires="v">
                <p:oleObj spid="_x0000_s55953" name="Лист" r:id="rId4" imgW="9315450" imgH="4572000" progId="Excel.Sheet.8">
                  <p:embed/>
                </p:oleObj>
              </mc:Choice>
              <mc:Fallback>
                <p:oleObj name="Лист" r:id="rId4" imgW="9315450" imgH="4572000" progId="Excel.Sheet.8">
                  <p:embed/>
                  <p:pic>
                    <p:nvPicPr>
                      <p:cNvPr id="0" name="Picture 190"/>
                      <p:cNvPicPr>
                        <a:picLocks noGrp="1" noChangeAspect="1" noChangeArrowheads="1"/>
                      </p:cNvPicPr>
                      <p:nvPr/>
                    </p:nvPicPr>
                    <p:blipFill>
                      <a:blip r:embed="rId5"/>
                      <a:srcRect/>
                      <a:stretch>
                        <a:fillRect/>
                      </a:stretch>
                    </p:blipFill>
                    <p:spPr bwMode="auto">
                      <a:xfrm>
                        <a:off x="263525" y="1917700"/>
                        <a:ext cx="8685213" cy="4262438"/>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33</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360991980"/>
              </p:ext>
            </p:extLst>
          </p:nvPr>
        </p:nvGraphicFramePr>
        <p:xfrm>
          <a:off x="587375" y="2047875"/>
          <a:ext cx="8269288" cy="3338513"/>
        </p:xfrm>
        <a:graphic>
          <a:graphicData uri="http://schemas.openxmlformats.org/presentationml/2006/ole">
            <mc:AlternateContent xmlns:mc="http://schemas.openxmlformats.org/markup-compatibility/2006">
              <mc:Choice xmlns:v="urn:schemas-microsoft-com:vml" Requires="v">
                <p:oleObj spid="_x0000_s65149" name="Лист" r:id="rId4" imgW="8753475" imgH="3533775" progId="Excel.Sheet.8">
                  <p:embed/>
                </p:oleObj>
              </mc:Choice>
              <mc:Fallback>
                <p:oleObj name="Лист" r:id="rId4" imgW="8753475" imgH="3533775" progId="Excel.Sheet.8">
                  <p:embed/>
                  <p:pic>
                    <p:nvPicPr>
                      <p:cNvPr id="0" name="Picture 172"/>
                      <p:cNvPicPr>
                        <a:picLocks noGrp="1" noChangeAspect="1" noChangeArrowheads="1"/>
                      </p:cNvPicPr>
                      <p:nvPr/>
                    </p:nvPicPr>
                    <p:blipFill>
                      <a:blip r:embed="rId5"/>
                      <a:srcRect/>
                      <a:stretch>
                        <a:fillRect/>
                      </a:stretch>
                    </p:blipFill>
                    <p:spPr bwMode="auto">
                      <a:xfrm>
                        <a:off x="587375" y="2047875"/>
                        <a:ext cx="8269288" cy="3338513"/>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2024  год и на плановый период 2025 и 2026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2545158701"/>
              </p:ext>
            </p:extLst>
          </p:nvPr>
        </p:nvGraphicFramePr>
        <p:xfrm>
          <a:off x="1115616" y="2708920"/>
          <a:ext cx="7128792" cy="2408202"/>
        </p:xfrm>
        <a:graphic>
          <a:graphicData uri="http://schemas.openxmlformats.org/drawingml/2006/table">
            <a:tbl>
              <a:tblPr firstRow="1" bandRow="1">
                <a:tableStyleId>{5C22544A-7EE6-4342-B048-85BDC9FD1C3A}</a:tableStyleId>
              </a:tblPr>
              <a:tblGrid>
                <a:gridCol w="1584176"/>
                <a:gridCol w="2160240"/>
                <a:gridCol w="1609115"/>
                <a:gridCol w="1775261"/>
              </a:tblGrid>
              <a:tr h="720080">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2024 год</a:t>
                      </a:r>
                      <a:endParaRPr lang="ru-RU" sz="2000" dirty="0">
                        <a:solidFill>
                          <a:schemeClr val="tx1"/>
                        </a:solidFill>
                      </a:endParaRPr>
                    </a:p>
                  </a:txBody>
                  <a:tcPr/>
                </a:tc>
                <a:tc>
                  <a:txBody>
                    <a:bodyPr/>
                    <a:lstStyle/>
                    <a:p>
                      <a:pPr algn="ctr"/>
                      <a:r>
                        <a:rPr lang="ru-RU" sz="2000" dirty="0" smtClean="0">
                          <a:solidFill>
                            <a:schemeClr val="tx1"/>
                          </a:solidFill>
                        </a:rPr>
                        <a:t>2025 год</a:t>
                      </a:r>
                      <a:endParaRPr lang="ru-RU" sz="2000" dirty="0">
                        <a:solidFill>
                          <a:schemeClr val="tx1"/>
                        </a:solidFill>
                      </a:endParaRPr>
                    </a:p>
                  </a:txBody>
                  <a:tcPr/>
                </a:tc>
                <a:tc>
                  <a:txBody>
                    <a:bodyPr/>
                    <a:lstStyle/>
                    <a:p>
                      <a:pPr algn="ctr"/>
                      <a:r>
                        <a:rPr lang="ru-RU" sz="2000" dirty="0" smtClean="0">
                          <a:solidFill>
                            <a:schemeClr val="tx1"/>
                          </a:solidFill>
                        </a:rPr>
                        <a:t>2026 год</a:t>
                      </a:r>
                      <a:endParaRPr lang="ru-RU" sz="2000" dirty="0">
                        <a:solidFill>
                          <a:schemeClr val="tx1"/>
                        </a:solidFill>
                      </a:endParaRPr>
                    </a:p>
                  </a:txBody>
                  <a:tcPr/>
                </a:tc>
              </a:tr>
              <a:tr h="524021">
                <a:tc>
                  <a:txBody>
                    <a:bodyPr/>
                    <a:lstStyle/>
                    <a:p>
                      <a:r>
                        <a:rPr lang="ru-RU" dirty="0" smtClean="0"/>
                        <a:t>ДОХОДЫ</a:t>
                      </a:r>
                      <a:endParaRPr lang="ru-RU" dirty="0"/>
                    </a:p>
                  </a:txBody>
                  <a:tcPr/>
                </a:tc>
                <a:tc>
                  <a:txBody>
                    <a:bodyPr/>
                    <a:lstStyle/>
                    <a:p>
                      <a:pPr algn="ctr"/>
                      <a:r>
                        <a:rPr lang="en-US" sz="2000" baseline="0" dirty="0" smtClean="0"/>
                        <a:t>614 754,2</a:t>
                      </a:r>
                      <a:endParaRPr lang="ru-RU" sz="2000" dirty="0" smtClean="0"/>
                    </a:p>
                  </a:txBody>
                  <a:tcPr/>
                </a:tc>
                <a:tc>
                  <a:txBody>
                    <a:bodyPr/>
                    <a:lstStyle/>
                    <a:p>
                      <a:pPr algn="ctr"/>
                      <a:r>
                        <a:rPr lang="en-US" sz="2000" dirty="0" smtClean="0"/>
                        <a:t>720 207,4</a:t>
                      </a:r>
                      <a:endParaRPr lang="ru-RU" sz="2000" dirty="0"/>
                    </a:p>
                  </a:txBody>
                  <a:tcPr/>
                </a:tc>
                <a:tc>
                  <a:txBody>
                    <a:bodyPr/>
                    <a:lstStyle/>
                    <a:p>
                      <a:pPr algn="ctr"/>
                      <a:r>
                        <a:rPr lang="en-US" sz="2000" dirty="0" smtClean="0"/>
                        <a:t>735 358,7</a:t>
                      </a:r>
                      <a:endParaRPr lang="ru-RU" sz="2000" dirty="0"/>
                    </a:p>
                  </a:txBody>
                  <a:tcPr/>
                </a:tc>
              </a:tr>
              <a:tr h="524021">
                <a:tc>
                  <a:txBody>
                    <a:bodyPr/>
                    <a:lstStyle/>
                    <a:p>
                      <a:r>
                        <a:rPr lang="ru-RU" dirty="0" smtClean="0"/>
                        <a:t>РАСХОДЫ</a:t>
                      </a:r>
                      <a:endParaRPr lang="ru-RU" dirty="0"/>
                    </a:p>
                  </a:txBody>
                  <a:tcPr/>
                </a:tc>
                <a:tc>
                  <a:txBody>
                    <a:bodyPr/>
                    <a:lstStyle/>
                    <a:p>
                      <a:pPr algn="ctr"/>
                      <a:r>
                        <a:rPr lang="en-US" sz="2000" dirty="0" smtClean="0"/>
                        <a:t>614 754,2</a:t>
                      </a:r>
                      <a:endParaRPr lang="ru-RU" sz="2000" dirty="0"/>
                    </a:p>
                  </a:txBody>
                  <a:tcPr/>
                </a:tc>
                <a:tc>
                  <a:txBody>
                    <a:bodyPr/>
                    <a:lstStyle/>
                    <a:p>
                      <a:pPr algn="ctr"/>
                      <a:r>
                        <a:rPr lang="en-US" sz="2000" dirty="0" smtClean="0"/>
                        <a:t>720 207,4</a:t>
                      </a:r>
                      <a:endParaRPr lang="ru-RU" sz="2000" dirty="0" smtClean="0"/>
                    </a:p>
                  </a:txBody>
                  <a:tcPr/>
                </a:tc>
                <a:tc>
                  <a:txBody>
                    <a:bodyPr/>
                    <a:lstStyle/>
                    <a:p>
                      <a:pPr algn="ctr"/>
                      <a:r>
                        <a:rPr lang="en-US" sz="2000" dirty="0" smtClean="0"/>
                        <a:t>734 894,3</a:t>
                      </a:r>
                      <a:endParaRPr lang="ru-RU" sz="2000" dirty="0" smtClean="0"/>
                    </a:p>
                  </a:txBody>
                  <a:tcPr/>
                </a:tc>
              </a:tr>
              <a:tr h="524021">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c>
                  <a:txBody>
                    <a:bodyPr/>
                    <a:lstStyle/>
                    <a:p>
                      <a:pPr algn="ctr"/>
                      <a:r>
                        <a:rPr lang="ru-RU" sz="2000" dirty="0" smtClean="0"/>
                        <a:t>464,4</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36</a:t>
            </a:fld>
            <a:endParaRPr lang="en-US" altLang="ru-RU"/>
          </a:p>
        </p:txBody>
      </p:sp>
      <p:sp>
        <p:nvSpPr>
          <p:cNvPr id="7" name="Заголовок 4"/>
          <p:cNvSpPr txBox="1">
            <a:spLocks/>
          </p:cNvSpPr>
          <p:nvPr/>
        </p:nvSpPr>
        <p:spPr bwMode="auto">
          <a:xfrm>
            <a:off x="428596" y="1142984"/>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643314"/>
            <a:ext cx="8424936" cy="208081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a:t>
            </a:r>
            <a:r>
              <a:rPr lang="ru-RU" sz="2400" smtClean="0">
                <a:latin typeface="Times New Roman" panose="02020603050405020304" pitchFamily="18" charset="0"/>
                <a:cs typeface="Times New Roman" panose="02020603050405020304" pitchFamily="18" charset="0"/>
              </a:rPr>
              <a:t>13,9%): </a:t>
            </a:r>
            <a:endParaRPr lang="ru-RU" sz="2400" dirty="0" smtClean="0">
              <a:latin typeface="Times New Roman" panose="02020603050405020304" pitchFamily="18" charset="0"/>
              <a:cs typeface="Times New Roman" panose="02020603050405020304" pitchFamily="18" charset="0"/>
            </a:endParaRP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a:t>
            </a:r>
            <a:r>
              <a:rPr lang="en-US" sz="1600" b="1" dirty="0" smtClean="0">
                <a:solidFill>
                  <a:schemeClr val="tx2"/>
                </a:solidFill>
              </a:rPr>
              <a:t>4</a:t>
            </a:r>
            <a:r>
              <a:rPr lang="ru-RU" sz="1600" b="1" dirty="0" smtClean="0">
                <a:solidFill>
                  <a:schemeClr val="tx2"/>
                </a:solidFill>
              </a:rPr>
              <a:t>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470881622"/>
              </p:ext>
            </p:extLst>
          </p:nvPr>
        </p:nvGraphicFramePr>
        <p:xfrm>
          <a:off x="576263" y="1420813"/>
          <a:ext cx="8313737" cy="4416425"/>
        </p:xfrm>
        <a:graphic>
          <a:graphicData uri="http://schemas.openxmlformats.org/presentationml/2006/ole">
            <mc:AlternateContent xmlns:mc="http://schemas.openxmlformats.org/markup-compatibility/2006">
              <mc:Choice xmlns:v="urn:schemas-microsoft-com:vml" Requires="v">
                <p:oleObj spid="_x0000_s77504" name="Лист" r:id="rId4" imgW="7781925" imgH="4133850" progId="Excel.Sheet.8">
                  <p:embed/>
                </p:oleObj>
              </mc:Choice>
              <mc:Fallback>
                <p:oleObj name="Лист" r:id="rId4" imgW="7781925" imgH="4133850" progId="Excel.Sheet.8">
                  <p:embed/>
                  <p:pic>
                    <p:nvPicPr>
                      <p:cNvPr id="0" name="Picture 227"/>
                      <p:cNvPicPr>
                        <a:picLocks noGrp="1" noChangeAspect="1" noChangeArrowheads="1"/>
                      </p:cNvPicPr>
                      <p:nvPr/>
                    </p:nvPicPr>
                    <p:blipFill>
                      <a:blip r:embed="rId5"/>
                      <a:srcRect/>
                      <a:stretch>
                        <a:fillRect/>
                      </a:stretch>
                    </p:blipFill>
                    <p:spPr bwMode="auto">
                      <a:xfrm>
                        <a:off x="576263" y="1420813"/>
                        <a:ext cx="8313737" cy="4416425"/>
                      </a:xfrm>
                      <a:prstGeom prst="rect">
                        <a:avLst/>
                      </a:prstGeom>
                      <a:noFill/>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2025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91238888"/>
              </p:ext>
            </p:extLst>
          </p:nvPr>
        </p:nvGraphicFramePr>
        <p:xfrm>
          <a:off x="325438" y="1341438"/>
          <a:ext cx="8713787" cy="3976687"/>
        </p:xfrm>
        <a:graphic>
          <a:graphicData uri="http://schemas.openxmlformats.org/presentationml/2006/ole">
            <mc:AlternateContent xmlns:mc="http://schemas.openxmlformats.org/markup-compatibility/2006">
              <mc:Choice xmlns:v="urn:schemas-microsoft-com:vml" Requires="v">
                <p:oleObj spid="_x0000_s140828" name="Лист" r:id="rId4" imgW="7743825" imgH="3533775" progId="Excel.Sheet.8">
                  <p:embed/>
                </p:oleObj>
              </mc:Choice>
              <mc:Fallback>
                <p:oleObj name="Лист" r:id="rId4" imgW="7743825" imgH="3533775" progId="Excel.Sheet.8">
                  <p:embed/>
                  <p:pic>
                    <p:nvPicPr>
                      <p:cNvPr id="0" name="Object 60"/>
                      <p:cNvPicPr>
                        <a:picLocks noGrp="1" noChangeAspect="1" noChangeArrowheads="1"/>
                      </p:cNvPicPr>
                      <p:nvPr/>
                    </p:nvPicPr>
                    <p:blipFill>
                      <a:blip r:embed="rId5"/>
                      <a:srcRect/>
                      <a:stretch>
                        <a:fillRect/>
                      </a:stretch>
                    </p:blipFill>
                    <p:spPr bwMode="auto">
                      <a:xfrm>
                        <a:off x="325438" y="1341438"/>
                        <a:ext cx="8713787" cy="39766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2026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183659046"/>
              </p:ext>
            </p:extLst>
          </p:nvPr>
        </p:nvGraphicFramePr>
        <p:xfrm>
          <a:off x="325438" y="1204913"/>
          <a:ext cx="8707437" cy="4465637"/>
        </p:xfrm>
        <a:graphic>
          <a:graphicData uri="http://schemas.openxmlformats.org/presentationml/2006/ole">
            <mc:AlternateContent xmlns:mc="http://schemas.openxmlformats.org/markup-compatibility/2006">
              <mc:Choice xmlns:v="urn:schemas-microsoft-com:vml" Requires="v">
                <p:oleObj spid="_x0000_s141844" name="Лист" r:id="rId4" imgW="7772400" imgH="3724275" progId="Excel.Sheet.8">
                  <p:embed/>
                </p:oleObj>
              </mc:Choice>
              <mc:Fallback>
                <p:oleObj name="Лист" r:id="rId4" imgW="7772400" imgH="3724275" progId="Excel.Sheet.8">
                  <p:embed/>
                  <p:pic>
                    <p:nvPicPr>
                      <p:cNvPr id="0" name="Object 60"/>
                      <p:cNvPicPr>
                        <a:picLocks noGrp="1" noChangeAspect="1" noChangeArrowheads="1"/>
                      </p:cNvPicPr>
                      <p:nvPr/>
                    </p:nvPicPr>
                    <p:blipFill>
                      <a:blip r:embed="rId5"/>
                      <a:srcRect/>
                      <a:stretch>
                        <a:fillRect/>
                      </a:stretch>
                    </p:blipFill>
                    <p:spPr bwMode="auto">
                      <a:xfrm>
                        <a:off x="325438" y="1204913"/>
                        <a:ext cx="8707437" cy="44656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2024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2224570473"/>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46 158</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28 102</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4 567</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5 532</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3 378</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500 212,1</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2024</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2024 - 2026</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495 682,1</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(99,1%)</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 </a:t>
            </a:r>
            <a:r>
              <a:rPr lang="ru-RU" sz="2000" b="1" dirty="0" smtClean="0">
                <a:solidFill>
                  <a:srgbClr val="C00000"/>
                </a:solidFill>
                <a:latin typeface="Times New Roman" pitchFamily="18" charset="0"/>
                <a:cs typeface="Times New Roman" pitchFamily="18" charset="0"/>
              </a:rPr>
              <a:t>530,0</a:t>
            </a:r>
          </a:p>
          <a:p>
            <a:pPr algn="ctr"/>
            <a:r>
              <a:rPr lang="ru-RU" sz="1600" b="1" i="1" dirty="0"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2025</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2026</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411 344,4</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416 190,7</a:t>
            </a:r>
            <a:r>
              <a:rPr lang="en-US" sz="2000" b="1" dirty="0" smtClean="0">
                <a:solidFill>
                  <a:srgbClr val="C00000"/>
                </a:solidFill>
                <a:latin typeface="Times New Roman" pitchFamily="18" charset="0"/>
                <a:cs typeface="Times New Roman" pitchFamily="18" charset="0"/>
              </a:rPr>
              <a:t> </a:t>
            </a: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407 630,7</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(99,1%)</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412 468,0</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9</a:t>
            </a:r>
            <a:r>
              <a:rPr lang="ru-RU" sz="1600" b="1" i="1" dirty="0" smtClean="0">
                <a:solidFill>
                  <a:srgbClr val="7D5CDA"/>
                </a:solidFill>
                <a:latin typeface="Times New Roman" pitchFamily="18" charset="0"/>
                <a:cs typeface="Times New Roman" pitchFamily="18" charset="0"/>
              </a:rPr>
              <a:t>9,1%)</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3 713,7</a:t>
            </a:r>
          </a:p>
          <a:p>
            <a:pPr algn="ctr"/>
            <a:r>
              <a:rPr lang="en-US" sz="1600" b="1" i="1" dirty="0" smtClean="0">
                <a:solidFill>
                  <a:srgbClr val="7D5CDA"/>
                </a:solidFill>
                <a:latin typeface="Times New Roman" pitchFamily="18" charset="0"/>
                <a:cs typeface="Times New Roman" pitchFamily="18" charset="0"/>
              </a:rPr>
              <a:t>(</a:t>
            </a:r>
            <a:r>
              <a:rPr lang="ru-RU" sz="1600" b="1" i="1" dirty="0"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3 722,7</a:t>
            </a:r>
          </a:p>
          <a:p>
            <a:pPr algn="ctr"/>
            <a:r>
              <a:rPr lang="ru-RU" sz="1600" b="1" i="1"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388867015"/>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2025</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2026</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917,8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792,8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799,7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a:t>
                      </a:r>
                      <a:r>
                        <a:rPr lang="ru-RU" sz="1000" b="1" i="0" u="none" strike="noStrike" baseline="0" dirty="0" smtClean="0">
                          <a:solidFill>
                            <a:srgbClr val="000066"/>
                          </a:solidFill>
                          <a:latin typeface="Times New Roman" pitchFamily="18" charset="0"/>
                          <a:cs typeface="Times New Roman" pitchFamily="18" charset="0"/>
                        </a:rPr>
                        <a:t> 242,3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12 553,0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11 237,8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337,4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325 587,4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270 591,1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276</a:t>
                      </a:r>
                      <a:r>
                        <a:rPr lang="ru-RU" sz="1000" b="1" i="0" u="none" strike="noStrike" baseline="0" dirty="0" smtClean="0">
                          <a:solidFill>
                            <a:srgbClr val="000066"/>
                          </a:solidFill>
                          <a:latin typeface="Times New Roman" pitchFamily="18" charset="0"/>
                          <a:cs typeface="Times New Roman" pitchFamily="18" charset="0"/>
                        </a:rPr>
                        <a:t> 237,9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67 184,2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53 808,9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54 622,1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1 258,1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344,0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42 667,2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35 775,4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35 774,0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468,3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4 826,1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26 445,4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22 328,7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22 328,7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7 782,5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6 185,</a:t>
                      </a:r>
                      <a:r>
                        <a:rPr lang="ru-RU" sz="1000" b="1" i="0" u="none" strike="noStrike" dirty="0">
                          <a:solidFill>
                            <a:srgbClr val="000066"/>
                          </a:solidFill>
                          <a:latin typeface="Times New Roman" pitchFamily="18" charset="0"/>
                          <a:cs typeface="Times New Roman" pitchFamily="18" charset="0"/>
                        </a:rPr>
                        <a:t>8</a:t>
                      </a:r>
                      <a:endParaRPr lang="ru-RU" sz="1000" b="1" i="0" u="none" strike="noStrike" dirty="0" smtClean="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3 633,5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689,0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495 682,1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407</a:t>
                      </a:r>
                      <a:r>
                        <a:rPr lang="ru-RU" sz="1000" b="1" i="0" u="none" strike="noStrike" baseline="0" dirty="0" smtClean="0">
                          <a:solidFill>
                            <a:srgbClr val="000066"/>
                          </a:solidFill>
                          <a:latin typeface="Times New Roman" pitchFamily="18" charset="0"/>
                          <a:cs typeface="Times New Roman" pitchFamily="18" charset="0"/>
                        </a:rPr>
                        <a:t> 630,7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412 468,0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156674" name="Rectangle 2"/>
          <p:cNvSpPr>
            <a:spLocks noChangeArrowheads="1"/>
          </p:cNvSpPr>
          <p:nvPr/>
        </p:nvSpPr>
        <p:spPr bwMode="auto">
          <a:xfrm>
            <a:off x="253269" y="35716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35716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697041865"/>
              </p:ext>
            </p:extLst>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917,8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792,8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799,7</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415" y="404664"/>
            <a:ext cx="7858180" cy="892552"/>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16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graphicFrame>
        <p:nvGraphicFramePr>
          <p:cNvPr id="4" name="Таблица 3"/>
          <p:cNvGraphicFramePr>
            <a:graphicFrameLocks noGrp="1"/>
          </p:cNvGraphicFramePr>
          <p:nvPr>
            <p:extLst>
              <p:ext uri="{D42A27DB-BD31-4B8C-83A1-F6EECF244321}">
                <p14:modId xmlns:p14="http://schemas.microsoft.com/office/powerpoint/2010/main" val="3742776763"/>
              </p:ext>
            </p:extLst>
          </p:nvPr>
        </p:nvGraphicFramePr>
        <p:xfrm>
          <a:off x="456352" y="1480228"/>
          <a:ext cx="8572559" cy="3015615"/>
        </p:xfrm>
        <a:graphic>
          <a:graphicData uri="http://schemas.openxmlformats.org/drawingml/2006/table">
            <a:tbl>
              <a:tblPr firstRow="1" bandRow="1">
                <a:tableStyleId>{5C22544A-7EE6-4342-B048-85BDC9FD1C3A}</a:tableStyleId>
              </a:tblPr>
              <a:tblGrid>
                <a:gridCol w="5444764"/>
                <a:gridCol w="1126151"/>
                <a:gridCol w="958028"/>
                <a:gridCol w="1043616"/>
              </a:tblGrid>
              <a:tr h="216024">
                <a:tc>
                  <a:txBody>
                    <a:bodyPr/>
                    <a:lstStyle/>
                    <a:p>
                      <a:pPr algn="ctr"/>
                      <a:r>
                        <a:rPr lang="ru-RU" sz="1600" i="1" dirty="0" smtClean="0">
                          <a:latin typeface="Times New Roman" pitchFamily="18" charset="0"/>
                          <a:cs typeface="Times New Roman" pitchFamily="18" charset="0"/>
                        </a:rPr>
                        <a:t>ПОКАЗАТЕЛИ</a:t>
                      </a:r>
                      <a:endParaRPr lang="ru-RU" sz="1600" i="1" dirty="0">
                        <a:latin typeface="Times New Roman" pitchFamily="18" charset="0"/>
                        <a:cs typeface="Times New Roman" pitchFamily="18" charset="0"/>
                      </a:endParaRPr>
                    </a:p>
                  </a:txBody>
                  <a:tcPr/>
                </a:tc>
                <a:tc>
                  <a:txBody>
                    <a:bodyPr/>
                    <a:lstStyle/>
                    <a:p>
                      <a:pPr algn="ctr"/>
                      <a:r>
                        <a:rPr lang="ru-RU" sz="1600" b="1" i="1" dirty="0" smtClean="0"/>
                        <a:t>2024</a:t>
                      </a:r>
                      <a:endParaRPr lang="ru-RU" sz="1600" b="1" i="1" dirty="0"/>
                    </a:p>
                  </a:txBody>
                  <a:tcPr/>
                </a:tc>
                <a:tc>
                  <a:txBody>
                    <a:bodyPr/>
                    <a:lstStyle/>
                    <a:p>
                      <a:pPr algn="ctr"/>
                      <a:r>
                        <a:rPr lang="ru-RU" sz="1600" i="1" dirty="0" smtClean="0"/>
                        <a:t>2025</a:t>
                      </a:r>
                      <a:endParaRPr lang="ru-RU" sz="1600" i="1" dirty="0"/>
                    </a:p>
                  </a:txBody>
                  <a:tcPr/>
                </a:tc>
                <a:tc>
                  <a:txBody>
                    <a:bodyPr/>
                    <a:lstStyle/>
                    <a:p>
                      <a:pPr algn="ctr"/>
                      <a:r>
                        <a:rPr lang="ru-RU" sz="1600" i="1" dirty="0" smtClean="0"/>
                        <a:t>2026</a:t>
                      </a:r>
                      <a:endParaRPr lang="ru-RU" sz="1600" i="1" dirty="0"/>
                    </a:p>
                  </a:txBody>
                  <a:tcPr/>
                </a:tc>
              </a:tr>
              <a:tr h="27270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12 242,3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12 553,0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11 237,8</a:t>
                      </a:r>
                      <a:endParaRPr lang="ru-RU" sz="1400" b="1" i="1" dirty="0">
                        <a:solidFill>
                          <a:schemeClr val="accent1">
                            <a:lumMod val="25000"/>
                          </a:schemeClr>
                        </a:solidFill>
                      </a:endParaRPr>
                    </a:p>
                  </a:txBody>
                  <a:tcPr/>
                </a:tc>
              </a:tr>
              <a:tr h="471958">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10 747,3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11 044,3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11 037,8</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245,0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200,0</a:t>
                      </a:r>
                      <a:endParaRPr lang="ru-RU" sz="1400" b="1" i="1" dirty="0">
                        <a:solidFill>
                          <a:schemeClr val="accent1">
                            <a:lumMod val="25000"/>
                          </a:schemeClr>
                        </a:solidFill>
                      </a:endParaRPr>
                    </a:p>
                  </a:txBody>
                  <a:tcPr/>
                </a:tc>
              </a:tr>
              <a:tr h="506223">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1 250,0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1 308,7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5" name="Прямоугольник 4"/>
          <p:cNvSpPr/>
          <p:nvPr/>
        </p:nvSpPr>
        <p:spPr>
          <a:xfrm>
            <a:off x="7812360" y="1120959"/>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643966" cy="320087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800" dirty="0" smtClean="0"/>
              <a:t>- восстановление водных объектов до состояния, обеспечивающего экологически благоприятные условия жизни населения.</a:t>
            </a:r>
          </a:p>
          <a:p>
            <a:r>
              <a:rPr lang="ru-RU" sz="2000" i="1" u="sng" dirty="0" smtClean="0">
                <a:solidFill>
                  <a:schemeClr val="accent1">
                    <a:lumMod val="25000"/>
                  </a:schemeClr>
                </a:solidFill>
              </a:rPr>
              <a:t>Задачи программы:</a:t>
            </a:r>
          </a:p>
          <a:p>
            <a:r>
              <a:rPr lang="ru-RU" sz="18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800" dirty="0" smtClean="0"/>
              <a:t>- осуществление капитального ремонта бесхозяйных гидротехнических сооружений.</a:t>
            </a:r>
            <a:endParaRPr lang="ru-RU" sz="1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09688157"/>
              </p:ext>
            </p:extLst>
          </p:nvPr>
        </p:nvGraphicFramePr>
        <p:xfrm>
          <a:off x="357158" y="1785926"/>
          <a:ext cx="8572559" cy="117531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p14="http://schemas.microsoft.com/office/powerpoint/2010/main"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3198238866"/>
              </p:ext>
            </p:extLst>
          </p:nvPr>
        </p:nvGraphicFramePr>
        <p:xfrm>
          <a:off x="539552" y="1706986"/>
          <a:ext cx="8429685" cy="4364774"/>
        </p:xfrm>
        <a:graphic>
          <a:graphicData uri="http://schemas.openxmlformats.org/drawingml/2006/table">
            <a:tbl>
              <a:tblPr firstRow="1" bandRow="1">
                <a:tableStyleId>{5C22544A-7EE6-4342-B048-85BDC9FD1C3A}</a:tableStyleId>
              </a:tblPr>
              <a:tblGrid>
                <a:gridCol w="4824536"/>
                <a:gridCol w="1296144"/>
                <a:gridCol w="1152128"/>
                <a:gridCol w="1156877"/>
              </a:tblGrid>
              <a:tr h="504056">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425778">
                <a:tc>
                  <a:txBody>
                    <a:bodyPr/>
                    <a:lstStyle/>
                    <a:p>
                      <a:r>
                        <a:rPr lang="ru-RU" sz="1400" b="0" i="0" dirty="0" smtClean="0">
                          <a:solidFill>
                            <a:schemeClr val="accent1">
                              <a:lumMod val="25000"/>
                            </a:schemeClr>
                          </a:solidFill>
                          <a:latin typeface="Times New Roman" pitchFamily="18" charset="0"/>
                          <a:cs typeface="Times New Roman" pitchFamily="18" charset="0"/>
                        </a:rPr>
                        <a:t>ВСЕГО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400" b="1" i="1" dirty="0" smtClean="0">
                          <a:solidFill>
                            <a:schemeClr val="accent1">
                              <a:lumMod val="25000"/>
                            </a:schemeClr>
                          </a:solidFill>
                        </a:rPr>
                        <a:t>377,4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199,5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209,6</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1190,0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199,5</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209,6</a:t>
                      </a:r>
                      <a:endParaRPr lang="ru-RU" sz="1400" b="1" i="1" dirty="0">
                        <a:solidFill>
                          <a:schemeClr val="accent1">
                            <a:lumMod val="25000"/>
                          </a:schemeClr>
                        </a:solidFill>
                      </a:endParaRPr>
                    </a:p>
                  </a:txBody>
                  <a:tcPr/>
                </a:tc>
              </a:tr>
              <a:tr h="95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147,4</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4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4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400" b="0" i="0" dirty="0" smtClean="0">
                        <a:solidFill>
                          <a:schemeClr val="accent1">
                            <a:lumMod val="25000"/>
                          </a:schemeClr>
                        </a:solidFill>
                        <a:latin typeface="Times New Roman" pitchFamily="18" charset="0"/>
                        <a:cs typeface="Times New Roman" pitchFamily="18" charset="0"/>
                      </a:endParaRPr>
                    </a:p>
                    <a:p>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0682" y="130026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64438429"/>
              </p:ext>
            </p:extLst>
          </p:nvPr>
        </p:nvGraphicFramePr>
        <p:xfrm>
          <a:off x="699243" y="1134231"/>
          <a:ext cx="8174142" cy="5398770"/>
        </p:xfrm>
        <a:graphic>
          <a:graphicData uri="http://schemas.openxmlformats.org/drawingml/2006/table">
            <a:tbl>
              <a:tblPr firstRow="1" bandRow="1">
                <a:tableStyleId>{5C22544A-7EE6-4342-B048-85BDC9FD1C3A}</a:tableStyleId>
              </a:tblPr>
              <a:tblGrid>
                <a:gridCol w="5112568"/>
                <a:gridCol w="1008112"/>
                <a:gridCol w="936104"/>
                <a:gridCol w="1117358"/>
              </a:tblGrid>
              <a:tr h="213591">
                <a:tc>
                  <a:txBody>
                    <a:bodyPr/>
                    <a:lstStyle/>
                    <a:p>
                      <a:pPr algn="ctr"/>
                      <a:r>
                        <a:rPr lang="ru-RU" sz="1200" i="1" dirty="0" smtClean="0">
                          <a:latin typeface="Times New Roman" pitchFamily="18" charset="0"/>
                          <a:cs typeface="Times New Roman" pitchFamily="18" charset="0"/>
                        </a:rPr>
                        <a:t>ПОКАЗАТЕЛИ</a:t>
                      </a:r>
                      <a:endParaRPr lang="ru-RU" sz="1200" i="1" dirty="0">
                        <a:latin typeface="Times New Roman" pitchFamily="18" charset="0"/>
                        <a:cs typeface="Times New Roman" pitchFamily="18" charset="0"/>
                      </a:endParaRPr>
                    </a:p>
                  </a:txBody>
                  <a:tcPr/>
                </a:tc>
                <a:tc>
                  <a:txBody>
                    <a:bodyPr/>
                    <a:lstStyle/>
                    <a:p>
                      <a:pPr algn="ctr"/>
                      <a:r>
                        <a:rPr lang="ru-RU" sz="1200" b="1" i="1" dirty="0" smtClean="0"/>
                        <a:t>2024</a:t>
                      </a:r>
                      <a:endParaRPr lang="ru-RU" sz="1200" b="1" i="1" dirty="0"/>
                    </a:p>
                  </a:txBody>
                  <a:tcPr/>
                </a:tc>
                <a:tc>
                  <a:txBody>
                    <a:bodyPr/>
                    <a:lstStyle/>
                    <a:p>
                      <a:pPr algn="ctr"/>
                      <a:r>
                        <a:rPr lang="ru-RU" sz="1200" i="1" dirty="0" smtClean="0"/>
                        <a:t>2025</a:t>
                      </a:r>
                      <a:endParaRPr lang="ru-RU" sz="1200" i="1" dirty="0"/>
                    </a:p>
                  </a:txBody>
                  <a:tcPr/>
                </a:tc>
                <a:tc>
                  <a:txBody>
                    <a:bodyPr/>
                    <a:lstStyle/>
                    <a:p>
                      <a:pPr algn="ctr"/>
                      <a:r>
                        <a:rPr lang="ru-RU" sz="1200" i="1" dirty="0" smtClean="0"/>
                        <a:t>2026</a:t>
                      </a:r>
                      <a:endParaRPr lang="ru-RU" sz="1200" i="1" dirty="0"/>
                    </a:p>
                  </a:txBody>
                  <a:tcPr/>
                </a:tc>
              </a:tr>
              <a:tr h="18577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325 587,4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270 591,1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276 237,9</a:t>
                      </a:r>
                      <a:endParaRPr lang="ru-RU" sz="1200" b="1" i="1" dirty="0">
                        <a:solidFill>
                          <a:schemeClr val="accent1">
                            <a:lumMod val="25000"/>
                          </a:schemeClr>
                        </a:solidFill>
                      </a:endParaRPr>
                    </a:p>
                  </a:txBody>
                  <a:tcPr/>
                </a:tc>
              </a:tr>
              <a:tr h="15577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200" b="0" i="0" u="none" strike="noStrike" dirty="0" smtClean="0">
                          <a:solidFill>
                            <a:schemeClr val="accent1">
                              <a:lumMod val="25000"/>
                            </a:schemeClr>
                          </a:solidFill>
                          <a:latin typeface="Times New Roman" pitchFamily="18" charset="0"/>
                          <a:cs typeface="Times New Roman" pitchFamily="18" charset="0"/>
                        </a:rPr>
                        <a:t> Региональный проект "Современная школа"</a:t>
                      </a:r>
                    </a:p>
                    <a:p>
                      <a:pPr algn="l" fontAlgn="t"/>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9 552,7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7 720,5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7 720,5</a:t>
                      </a:r>
                      <a:endParaRPr lang="ru-RU" sz="1200" b="1" i="1" dirty="0">
                        <a:solidFill>
                          <a:schemeClr val="accent1">
                            <a:lumMod val="25000"/>
                          </a:schemeClr>
                        </a:solidFill>
                      </a:endParaRPr>
                    </a:p>
                  </a:txBody>
                  <a:tcPr/>
                </a:tc>
              </a:tr>
              <a:tr h="155775">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Региональный проект "Патриотическое воспитание граждан Российской Федерации"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1 254,9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1 254,9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1 312,7</a:t>
                      </a:r>
                      <a:endParaRPr lang="ru-RU" sz="1200" b="1" i="1" dirty="0">
                        <a:solidFill>
                          <a:schemeClr val="accent1">
                            <a:lumMod val="25000"/>
                          </a:schemeClr>
                        </a:solidFill>
                      </a:endParaRPr>
                    </a:p>
                  </a:txBody>
                  <a:tcPr/>
                </a:tc>
              </a:tr>
              <a:tr h="155775">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38 189,6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27 676,4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28 203,6</a:t>
                      </a:r>
                      <a:endParaRPr lang="ru-RU" sz="1200" b="1" i="1" dirty="0">
                        <a:solidFill>
                          <a:schemeClr val="accent1">
                            <a:lumMod val="25000"/>
                          </a:schemeClr>
                        </a:solidFill>
                      </a:endParaRPr>
                    </a:p>
                  </a:txBody>
                  <a:tcPr/>
                </a:tc>
              </a:tr>
              <a:tr h="19117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221 150,0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183 387,2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188 720,1</a:t>
                      </a:r>
                      <a:endParaRPr lang="ru-RU" sz="1200" b="1" i="1" dirty="0">
                        <a:solidFill>
                          <a:schemeClr val="accent1">
                            <a:lumMod val="25000"/>
                          </a:schemeClr>
                        </a:solidFill>
                      </a:endParaRPr>
                    </a:p>
                  </a:txBody>
                  <a:tcPr/>
                </a:tc>
              </a:tr>
              <a:tr h="267658">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15 254,5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13 537,7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13 266,7</a:t>
                      </a:r>
                      <a:endParaRPr lang="ru-RU" sz="1200" b="1" i="1" dirty="0">
                        <a:solidFill>
                          <a:schemeClr val="accent1">
                            <a:lumMod val="25000"/>
                          </a:schemeClr>
                        </a:solidFill>
                      </a:endParaRPr>
                    </a:p>
                  </a:txBody>
                  <a:tcPr/>
                </a:tc>
              </a:tr>
              <a:tr h="214314">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10 488,9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7 626,1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7 626,1</a:t>
                      </a:r>
                      <a:endParaRPr lang="ru-RU" sz="1200" b="1" i="1" dirty="0">
                        <a:solidFill>
                          <a:schemeClr val="accent1">
                            <a:lumMod val="25000"/>
                          </a:schemeClr>
                        </a:solidFill>
                      </a:endParaRPr>
                    </a:p>
                  </a:txBody>
                  <a:tcPr/>
                </a:tc>
              </a:tr>
              <a:tr h="282413">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354,0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 354,0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354,0</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120,0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120,0</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3 555,0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3 246,5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3 246,4</a:t>
                      </a:r>
                      <a:endParaRPr lang="ru-RU" sz="1200" b="1" i="1" dirty="0">
                        <a:solidFill>
                          <a:schemeClr val="accent1">
                            <a:lumMod val="25000"/>
                          </a:schemeClr>
                        </a:solidFill>
                      </a:endParaRPr>
                    </a:p>
                  </a:txBody>
                  <a:tcPr/>
                </a:tc>
              </a:tr>
              <a:tr h="187649">
                <a:tc>
                  <a:txBody>
                    <a:bodyPr/>
                    <a:lstStyle/>
                    <a:p>
                      <a:pPr algn="l" fontAlgn="t"/>
                      <a:r>
                        <a:rPr lang="en-US" sz="1200" b="1" i="1"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25 667,8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25 667,8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25 667,8</a:t>
                      </a:r>
                      <a:endParaRPr lang="ru-RU" sz="12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553998"/>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b="1" i="1" dirty="0" smtClean="0">
                <a:solidFill>
                  <a:schemeClr val="accent1">
                    <a:lumMod val="25000"/>
                  </a:schemeClr>
                </a:solidFill>
              </a:rPr>
              <a:t>«Развитие образования в муниципальном образовании «Демидовский район» Смоленской области» </a:t>
            </a:r>
            <a:endParaRPr lang="ru-RU" b="1" i="1" dirty="0">
              <a:solidFill>
                <a:schemeClr val="accent1">
                  <a:lumMod val="25000"/>
                </a:schemeClr>
              </a:solidFill>
            </a:endParaRPr>
          </a:p>
        </p:txBody>
      </p:sp>
      <p:sp>
        <p:nvSpPr>
          <p:cNvPr id="4" name="Прямоугольник 3"/>
          <p:cNvSpPr/>
          <p:nvPr/>
        </p:nvSpPr>
        <p:spPr>
          <a:xfrm>
            <a:off x="7927449" y="85723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17564"/>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522463768"/>
              </p:ext>
            </p:extLst>
          </p:nvPr>
        </p:nvGraphicFramePr>
        <p:xfrm>
          <a:off x="91784" y="1484784"/>
          <a:ext cx="8856984" cy="4293870"/>
        </p:xfrm>
        <a:graphic>
          <a:graphicData uri="http://schemas.openxmlformats.org/drawingml/2006/table">
            <a:tbl>
              <a:tblPr firstRow="1" bandRow="1">
                <a:tableStyleId>{5C22544A-7EE6-4342-B048-85BDC9FD1C3A}</a:tableStyleId>
              </a:tblPr>
              <a:tblGrid>
                <a:gridCol w="5904656"/>
                <a:gridCol w="1152128"/>
                <a:gridCol w="936104"/>
                <a:gridCol w="864096"/>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2024</a:t>
                      </a:r>
                      <a:endParaRPr lang="ru-RU" sz="1400" b="1" i="1" dirty="0"/>
                    </a:p>
                  </a:txBody>
                  <a:tcPr/>
                </a:tc>
                <a:tc>
                  <a:txBody>
                    <a:bodyPr/>
                    <a:lstStyle/>
                    <a:p>
                      <a:pPr algn="ctr"/>
                      <a:r>
                        <a:rPr lang="ru-RU" sz="1400" i="1" dirty="0" smtClean="0"/>
                        <a:t>2025</a:t>
                      </a:r>
                      <a:endParaRPr lang="ru-RU" sz="1400" i="1" dirty="0"/>
                    </a:p>
                  </a:txBody>
                  <a:tcPr/>
                </a:tc>
                <a:tc>
                  <a:txBody>
                    <a:bodyPr/>
                    <a:lstStyle/>
                    <a:p>
                      <a:pPr algn="ctr"/>
                      <a:r>
                        <a:rPr lang="ru-RU" sz="1400" i="1" dirty="0" smtClean="0"/>
                        <a:t>2026</a:t>
                      </a:r>
                      <a:endParaRPr lang="ru-RU" sz="1400" i="1" dirty="0"/>
                    </a:p>
                  </a:txBody>
                  <a:tcPr/>
                </a:tc>
              </a:tr>
              <a:tr h="208674">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67 184,2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53 808,9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54 622,1</a:t>
                      </a:r>
                      <a:endParaRPr lang="ru-RU" sz="1200" b="1" i="1" dirty="0">
                        <a:solidFill>
                          <a:schemeClr val="accent1">
                            <a:lumMod val="25000"/>
                          </a:schemeClr>
                        </a:solidFill>
                      </a:endParaRPr>
                    </a:p>
                  </a:txBody>
                  <a:tcPr/>
                </a:tc>
              </a:tr>
              <a:tr h="0">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Региональный проект "Творческие люди"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0">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2 688,0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2 400,9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2 545,0</a:t>
                      </a:r>
                      <a:endParaRPr lang="ru-RU" sz="1200" b="1" i="1" dirty="0">
                        <a:solidFill>
                          <a:schemeClr val="accent1">
                            <a:lumMod val="25000"/>
                          </a:schemeClr>
                        </a:solidFill>
                      </a:endParaRPr>
                    </a:p>
                  </a:txBody>
                  <a:tcPr/>
                </a:tc>
              </a:tr>
              <a:tr h="191179">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7 858,8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7 429,1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7 445,4</a:t>
                      </a:r>
                      <a:endParaRPr lang="ru-RU" sz="1200" b="1" i="1" dirty="0">
                        <a:solidFill>
                          <a:schemeClr val="accent1">
                            <a:lumMod val="25000"/>
                          </a:schemeClr>
                        </a:solidFill>
                      </a:endParaRPr>
                    </a:p>
                  </a:txBody>
                  <a:tcPr/>
                </a:tc>
              </a:tr>
              <a:tr h="267658">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18 408,0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15 765,5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16 113,9</a:t>
                      </a:r>
                      <a:endParaRPr lang="ru-RU" sz="1200" b="1" i="1" dirty="0">
                        <a:solidFill>
                          <a:schemeClr val="accent1">
                            <a:lumMod val="25000"/>
                          </a:schemeClr>
                        </a:solidFill>
                      </a:endParaRPr>
                    </a:p>
                  </a:txBody>
                  <a:tcPr/>
                </a:tc>
              </a:tr>
              <a:tr h="142876">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28 089,3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18 426,6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18 731,0</a:t>
                      </a:r>
                      <a:endParaRPr lang="ru-RU" sz="1200" b="1" i="1" dirty="0">
                        <a:solidFill>
                          <a:schemeClr val="accent1">
                            <a:lumMod val="25000"/>
                          </a:schemeClr>
                        </a:solidFill>
                      </a:endParaRPr>
                    </a:p>
                  </a:txBody>
                  <a:tcPr/>
                </a:tc>
              </a:tr>
              <a:tr h="17680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8 758,0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8 469,7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8 469,7</a:t>
                      </a:r>
                      <a:endParaRPr lang="ru-RU" sz="1200" b="1" i="1" dirty="0">
                        <a:solidFill>
                          <a:schemeClr val="accent1">
                            <a:lumMod val="25000"/>
                          </a:schemeClr>
                        </a:solidFill>
                      </a:endParaRPr>
                    </a:p>
                  </a:txBody>
                  <a:tcPr/>
                </a:tc>
              </a:tr>
              <a:tr h="187649">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"Государственная поддержка учреждений культуры"</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8764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1 382,1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1 317,1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1 317,1</a:t>
                      </a:r>
                      <a:endParaRPr lang="ru-RU" sz="1200" b="1" i="1" dirty="0">
                        <a:solidFill>
                          <a:schemeClr val="accent1">
                            <a:lumMod val="25000"/>
                          </a:schemeClr>
                        </a:solidFill>
                      </a:endParaRPr>
                    </a:p>
                  </a:txBody>
                  <a:tcPr/>
                </a:tc>
              </a:tr>
            </a:tbl>
          </a:graphicData>
        </a:graphic>
      </p:graphicFrame>
      <p:sp>
        <p:nvSpPr>
          <p:cNvPr id="4" name="Прямоугольник 3"/>
          <p:cNvSpPr/>
          <p:nvPr/>
        </p:nvSpPr>
        <p:spPr>
          <a:xfrm>
            <a:off x="7786708" y="111778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1845038817"/>
              </p:ext>
            </p:extLst>
          </p:nvPr>
        </p:nvGraphicFramePr>
        <p:xfrm>
          <a:off x="357158" y="2071678"/>
          <a:ext cx="8572559" cy="426712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111,2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ru-RU" sz="1400" b="1" i="1" dirty="0" smtClean="0">
                          <a:solidFill>
                            <a:schemeClr val="accent1">
                              <a:lumMod val="25000"/>
                            </a:schemeClr>
                          </a:solidFill>
                        </a:rPr>
                        <a:t>44,2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400" b="1" i="1" dirty="0" smtClean="0">
                          <a:solidFill>
                            <a:schemeClr val="accent1">
                              <a:lumMod val="25000"/>
                            </a:schemeClr>
                          </a:solidFill>
                        </a:rPr>
                        <a:t>30,0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400" b="1" i="1" dirty="0" smtClean="0">
                          <a:solidFill>
                            <a:schemeClr val="accent1">
                              <a:lumMod val="25000"/>
                            </a:schemeClr>
                          </a:solidFill>
                        </a:rPr>
                        <a:t>30,0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02348850"/>
              </p:ext>
            </p:extLst>
          </p:nvPr>
        </p:nvGraphicFramePr>
        <p:xfrm>
          <a:off x="500034" y="2214554"/>
          <a:ext cx="8429685" cy="394208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1 258,1</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48,0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50,0</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1 212,1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00,0</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и проведение</a:t>
                      </a:r>
                      <a:r>
                        <a:rPr lang="ru-RU"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b="0" i="0" dirty="0" smtClean="0">
                          <a:solidFill>
                            <a:schemeClr val="accent1">
                              <a:lumMod val="25000"/>
                            </a:schemeClr>
                          </a:solidFill>
                          <a:latin typeface="Times New Roman" pitchFamily="18" charset="0"/>
                          <a:cs typeface="Times New Roman" pitchFamily="18" charset="0"/>
                        </a:rPr>
                        <a:t>»</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46,0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50,0</a:t>
                      </a: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165494428"/>
              </p:ext>
            </p:extLst>
          </p:nvPr>
        </p:nvGraphicFramePr>
        <p:xfrm>
          <a:off x="500034" y="2214554"/>
          <a:ext cx="8429685" cy="366776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ru-RU" b="1" i="1" dirty="0" smtClean="0">
                          <a:solidFill>
                            <a:schemeClr val="accent1">
                              <a:lumMod val="25000"/>
                            </a:schemeClr>
                          </a:solidFill>
                        </a:rPr>
                        <a:t>76,8</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76,8</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76,8</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20,0</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56,8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56,8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56,8</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92447349"/>
              </p:ext>
            </p:extLst>
          </p:nvPr>
        </p:nvGraphicFramePr>
        <p:xfrm>
          <a:off x="500034" y="2214554"/>
          <a:ext cx="8429685" cy="14954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128,0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750776" cy="4185761"/>
          </a:xfrm>
          <a:prstGeom prst="rect">
            <a:avLst/>
          </a:prstGeom>
          <a:noFill/>
        </p:spPr>
        <p:txBody>
          <a:bodyPr wrap="square" rtlCol="0">
            <a:spAutoFit/>
          </a:bodyPr>
          <a:lstStyle/>
          <a:p>
            <a:r>
              <a:rPr lang="ru-RU" i="1" u="sng" dirty="0" smtClean="0">
                <a:solidFill>
                  <a:schemeClr val="accent1">
                    <a:lumMod val="25000"/>
                  </a:schemeClr>
                </a:solidFill>
              </a:rPr>
              <a:t>Цель программы – </a:t>
            </a:r>
            <a:r>
              <a:rPr lang="ru-RU"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i="1" u="sng" dirty="0" smtClean="0">
              <a:solidFill>
                <a:schemeClr val="accent1">
                  <a:lumMod val="25000"/>
                </a:schemeClr>
              </a:solidFill>
            </a:endParaRPr>
          </a:p>
          <a:p>
            <a:r>
              <a:rPr lang="ru-RU" i="1" u="sng" dirty="0" smtClean="0">
                <a:solidFill>
                  <a:schemeClr val="accent1">
                    <a:lumMod val="25000"/>
                  </a:schemeClr>
                </a:solidFill>
              </a:rPr>
              <a:t>Задачи программы:</a:t>
            </a:r>
            <a:endParaRPr lang="ru-RU" dirty="0" smtClean="0">
              <a:solidFill>
                <a:schemeClr val="accent1">
                  <a:lumMod val="25000"/>
                </a:schemeClr>
              </a:solidFill>
            </a:endParaRPr>
          </a:p>
          <a:p>
            <a:r>
              <a:rPr lang="ru-RU" dirty="0"/>
              <a:t>-</a:t>
            </a:r>
            <a:r>
              <a:rPr lang="ru-RU" dirty="0" smtClean="0"/>
              <a:t> </a:t>
            </a:r>
            <a:r>
              <a:rPr lang="ru-RU"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dirty="0"/>
              <a:t>-</a:t>
            </a:r>
            <a:r>
              <a:rPr lang="ru-RU" dirty="0" smtClean="0"/>
              <a:t> </a:t>
            </a:r>
            <a:r>
              <a:rPr lang="ru-RU"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dirty="0" err="1"/>
              <a:t>волонтерства</a:t>
            </a:r>
            <a:r>
              <a:rPr lang="ru-RU" dirty="0"/>
              <a:t>) в обществе. </a:t>
            </a:r>
          </a:p>
          <a:p>
            <a:r>
              <a:rPr lang="ru-RU" dirty="0"/>
              <a:t>-</a:t>
            </a:r>
            <a:r>
              <a:rPr lang="ru-RU" dirty="0" smtClean="0"/>
              <a:t> </a:t>
            </a:r>
            <a:r>
              <a:rPr lang="ru-RU" dirty="0"/>
              <a:t>Поддержка деятельности существующих и создание условий для возникновения новых добровольческих (волонтерских) организаций.</a:t>
            </a:r>
          </a:p>
          <a:p>
            <a:r>
              <a:rPr lang="ru-RU" dirty="0" smtClean="0"/>
              <a:t>- Создание </a:t>
            </a:r>
            <a:r>
              <a:rPr lang="ru-RU" dirty="0"/>
              <a:t>инфраструктуры добровольческой деятельности на территории муниципального образования «Демидовский район» Смоленской области.</a:t>
            </a:r>
          </a:p>
          <a:p>
            <a:r>
              <a:rPr lang="ru-RU" dirty="0"/>
              <a:t>-</a:t>
            </a:r>
            <a:r>
              <a:rPr lang="ru-RU" dirty="0" smtClean="0"/>
              <a:t> </a:t>
            </a:r>
            <a:r>
              <a:rPr lang="ru-RU"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dirty="0"/>
              <a:t>-</a:t>
            </a:r>
            <a:r>
              <a:rPr lang="ru-RU" dirty="0" smtClean="0"/>
              <a:t> </a:t>
            </a:r>
            <a:r>
              <a:rPr lang="ru-RU" dirty="0"/>
              <a:t>Расширение масштабов межсекторного взаимодействия в сфере добровольчества (</a:t>
            </a:r>
            <a:r>
              <a:rPr lang="ru-RU" dirty="0" err="1"/>
              <a:t>волонтерства</a:t>
            </a:r>
            <a:r>
              <a:rPr lang="ru-RU"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dirty="0" smtClean="0">
              <a:solidFill>
                <a:schemeClr val="accent1">
                  <a:lumMod val="25000"/>
                </a:schemeClr>
              </a:solidFill>
            </a:endParaRPr>
          </a:p>
        </p:txBody>
      </p:sp>
    </p:spTree>
    <p:extLst>
      <p:ext uri="{BB962C8B-B14F-4D97-AF65-F5344CB8AC3E}">
        <p14:creationId xmlns:p14="http://schemas.microsoft.com/office/powerpoint/2010/main" val="3664525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561530352"/>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2695871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95259766"/>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122978022"/>
              </p:ext>
            </p:extLst>
          </p:nvPr>
        </p:nvGraphicFramePr>
        <p:xfrm>
          <a:off x="357158" y="1785926"/>
          <a:ext cx="8572559" cy="212971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344,0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475378">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344,0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72856968"/>
              </p:ext>
            </p:extLst>
          </p:nvPr>
        </p:nvGraphicFramePr>
        <p:xfrm>
          <a:off x="357158" y="1785926"/>
          <a:ext cx="8572559" cy="3137535"/>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42 667,2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35 775,4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35 774,0</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8 624,6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6 207,0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6 207,0</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34 038,9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29 564,7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29 563,3</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166139197"/>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468,3</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p>
                      <a:pPr algn="ctr"/>
                      <a:endParaRPr lang="ru-RU" b="1" i="1" dirty="0" smtClean="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001364275"/>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4 826,1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361"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386144439"/>
              </p:ext>
            </p:extLst>
          </p:nvPr>
        </p:nvGraphicFramePr>
        <p:xfrm>
          <a:off x="467544" y="1916832"/>
          <a:ext cx="8462173" cy="3794611"/>
        </p:xfrm>
        <a:graphic>
          <a:graphicData uri="http://schemas.openxmlformats.org/drawingml/2006/table">
            <a:tbl>
              <a:tblPr firstRow="1" bandRow="1">
                <a:tableStyleId>{5C22544A-7EE6-4342-B048-85BDC9FD1C3A}</a:tableStyleId>
              </a:tblPr>
              <a:tblGrid>
                <a:gridCol w="5334378"/>
                <a:gridCol w="1126151"/>
                <a:gridCol w="958028"/>
                <a:gridCol w="1043616"/>
              </a:tblGrid>
              <a:tr h="404669">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2024</a:t>
                      </a:r>
                      <a:endParaRPr lang="ru-RU" sz="1400" b="1" i="1" dirty="0"/>
                    </a:p>
                  </a:txBody>
                  <a:tcPr/>
                </a:tc>
                <a:tc>
                  <a:txBody>
                    <a:bodyPr/>
                    <a:lstStyle/>
                    <a:p>
                      <a:pPr algn="ctr"/>
                      <a:r>
                        <a:rPr lang="ru-RU" sz="1400" i="1" dirty="0" smtClean="0"/>
                        <a:t>2025</a:t>
                      </a:r>
                      <a:endParaRPr lang="ru-RU" sz="1400" i="1" dirty="0"/>
                    </a:p>
                  </a:txBody>
                  <a:tcPr/>
                </a:tc>
                <a:tc>
                  <a:txBody>
                    <a:bodyPr/>
                    <a:lstStyle/>
                    <a:p>
                      <a:pPr algn="ctr"/>
                      <a:r>
                        <a:rPr lang="ru-RU" sz="1400" i="1" dirty="0" smtClean="0"/>
                        <a:t>2026</a:t>
                      </a:r>
                      <a:endParaRPr lang="ru-RU" sz="1400" i="1" dirty="0"/>
                    </a:p>
                  </a:txBody>
                  <a:tcPr/>
                </a:tc>
              </a:tr>
              <a:tr h="337224">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26 445,4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22 328,7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22 328,7</a:t>
                      </a:r>
                      <a:endParaRPr lang="ru-RU" sz="1400" b="1" i="1" dirty="0">
                        <a:solidFill>
                          <a:schemeClr val="accent1">
                            <a:lumMod val="25000"/>
                          </a:schemeClr>
                        </a:solidFill>
                      </a:endParaRPr>
                    </a:p>
                  </a:txBody>
                  <a:tcPr/>
                </a:tc>
              </a:tr>
              <a:tr h="698267">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18 411,3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15 983,2</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15 983,2</a:t>
                      </a:r>
                      <a:endParaRPr lang="ru-RU" sz="1400" b="1" i="1" dirty="0">
                        <a:solidFill>
                          <a:schemeClr val="accent1">
                            <a:lumMod val="25000"/>
                          </a:schemeClr>
                        </a:solidFill>
                      </a:endParaRPr>
                    </a:p>
                  </a:txBody>
                  <a:tcPr/>
                </a:tc>
              </a:tr>
              <a:tr h="698267">
                <a:tc>
                  <a:txBody>
                    <a:bodyPr/>
                    <a:lstStyle/>
                    <a:p>
                      <a:r>
                        <a:rPr lang="ru-RU" sz="1400" b="1" i="1" u="none" strike="noStrike" dirty="0" smtClean="0">
                          <a:solidFill>
                            <a:srgbClr val="000000"/>
                          </a:solidFill>
                          <a:latin typeface="Times New Roman" pitchFamily="18" charset="0"/>
                          <a:cs typeface="Times New Roman" pitchFamily="18" charset="0"/>
                        </a:rPr>
                        <a:t> Комплекс процессных мероприятий </a:t>
                      </a:r>
                      <a:r>
                        <a:rPr lang="ru-RU" sz="1400" b="0" i="0" u="none" strike="noStrike" dirty="0" smtClean="0">
                          <a:solidFill>
                            <a:srgbClr val="000000"/>
                          </a:solidFill>
                          <a:latin typeface="Times New Roman" pitchFamily="18" charset="0"/>
                          <a:cs typeface="Times New Roman" pitchFamily="18" charset="0"/>
                        </a:rPr>
                        <a:t>"Обеспечение деятельности заместителей Главы муниципального образования "Демидовский район" Смоленской области"</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4 012,1</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4 012,1</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4 012,1</a:t>
                      </a:r>
                      <a:endParaRPr lang="ru-RU" sz="1400" b="1" i="1" dirty="0">
                        <a:solidFill>
                          <a:schemeClr val="accent1">
                            <a:lumMod val="25000"/>
                          </a:schemeClr>
                        </a:solidFill>
                      </a:endParaRPr>
                    </a:p>
                  </a:txBody>
                  <a:tcPr/>
                </a:tc>
              </a:tr>
              <a:tr h="720080">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2 333,4</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2 333,4</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2 333,4</a:t>
                      </a:r>
                    </a:p>
                  </a:txBody>
                  <a:tcPr/>
                </a:tc>
              </a:tr>
              <a:tr h="936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 </a:t>
                      </a:r>
                      <a:r>
                        <a:rPr lang="ru-RU" sz="1400" b="0" i="0" u="none" strike="noStrike" dirty="0" smtClean="0">
                          <a:solidFill>
                            <a:schemeClr val="accent1">
                              <a:lumMod val="25000"/>
                            </a:schemeClr>
                          </a:solidFill>
                          <a:latin typeface="Times New Roman" pitchFamily="18" charset="0"/>
                          <a:cs typeface="Times New Roman" pitchFamily="18" charset="0"/>
                        </a:rPr>
                        <a:t>«Организация и проведение выборов»</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1 688,6</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556792"/>
            <a:ext cx="1321223" cy="307777"/>
          </a:xfrm>
          <a:prstGeom prst="rect">
            <a:avLst/>
          </a:prstGeom>
        </p:spPr>
        <p:txBody>
          <a:bodyPr wrap="square">
            <a:spAutoFit/>
          </a:bodyPr>
          <a:lstStyle/>
          <a:p>
            <a:r>
              <a:rPr lang="ru-RU" b="1" i="1" dirty="0" smtClean="0">
                <a:solidFill>
                  <a:srgbClr val="002060"/>
                </a:solidFill>
                <a:ea typeface="Times New Roman" pitchFamily="18" charset="0"/>
                <a:cs typeface="Times New Roman" pitchFamily="18" charset="0"/>
              </a:rPr>
              <a:t>(тыс. 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783703542"/>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a:t>
                      </a:r>
                      <a:r>
                        <a:rPr lang="ru-RU" sz="180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r>
                        <a:rPr lang="ru-RU" sz="1800" b="1" i="1" u="none" strike="noStrike" dirty="0" smtClean="0">
                          <a:solidFill>
                            <a:schemeClr val="accent1">
                              <a:lumMod val="25000"/>
                            </a:schemeClr>
                          </a:solidFill>
                          <a:latin typeface="Times New Roman" pitchFamily="18" charset="0"/>
                          <a:cs typeface="Times New Roman" pitchFamily="18" charset="0"/>
                        </a:rPr>
                        <a:t>»</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150,0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912735661"/>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 </a:t>
                      </a:r>
                      <a:r>
                        <a:rPr lang="ru-RU" sz="1800" b="0" i="0" u="none" strike="noStrike" dirty="0" smtClean="0">
                          <a:solidFill>
                            <a:schemeClr val="accent1">
                              <a:lumMod val="25000"/>
                            </a:schemeClr>
                          </a:solidFill>
                          <a:latin typeface="Times New Roman" pitchFamily="18" charset="0"/>
                          <a:cs typeface="Times New Roman" pitchFamily="18" charset="0"/>
                        </a:rPr>
                        <a:t>«Повышение эффективности управления муниципальным имуществом муниципального образования "Демидовский район" Смоленской области»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377,9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smtClean="0">
                <a:solidFill>
                  <a:srgbClr val="000066"/>
                </a:solidFill>
                <a:cs typeface="Times New Roman" pitchFamily="18" charset="0"/>
              </a:rPr>
              <a:t>«</a:t>
            </a:r>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p:txBody>
      </p:sp>
      <p:sp>
        <p:nvSpPr>
          <p:cNvPr id="4" name="TextBox 3"/>
          <p:cNvSpPr txBox="1"/>
          <p:nvPr/>
        </p:nvSpPr>
        <p:spPr>
          <a:xfrm>
            <a:off x="285720" y="1785926"/>
            <a:ext cx="8643998" cy="2454518"/>
          </a:xfrm>
          <a:prstGeom prst="rect">
            <a:avLst/>
          </a:prstGeom>
          <a:noFill/>
        </p:spPr>
        <p:txBody>
          <a:bodyPr wrap="square" rtlCol="0">
            <a:spAutoFit/>
          </a:bodyPr>
          <a:lstStyle/>
          <a:p>
            <a:pPr fontAlgn="t"/>
            <a:r>
              <a:rPr lang="ru-RU" sz="2000" i="1" u="sng" dirty="0" smtClean="0">
                <a:solidFill>
                  <a:schemeClr val="accent1">
                    <a:lumMod val="25000"/>
                  </a:schemeClr>
                </a:solidFill>
              </a:rPr>
              <a:t>Цель программы - </a:t>
            </a:r>
            <a:r>
              <a:rPr lang="ru-RU" sz="1800" dirty="0">
                <a:cs typeface="Times New Roman" pitchFamily="18" charset="0"/>
              </a:rPr>
              <a:t>о</a:t>
            </a:r>
            <a:r>
              <a:rPr lang="ru-RU" sz="1800" dirty="0" smtClean="0">
                <a:cs typeface="Times New Roman" pitchFamily="18" charset="0"/>
              </a:rPr>
              <a:t>рганизация </a:t>
            </a:r>
            <a:r>
              <a:rPr lang="ru-RU" sz="18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800" dirty="0" smtClean="0">
                <a:cs typeface="Times New Roman" pitchFamily="18" charset="0"/>
              </a:rPr>
              <a:t>области.</a:t>
            </a:r>
            <a:endParaRPr lang="ru-RU" sz="1800" dirty="0">
              <a:cs typeface="Times New Roman" pitchFamily="18" charset="0"/>
            </a:endParaRPr>
          </a:p>
          <a:p>
            <a:endParaRPr lang="ru-RU" sz="1750" dirty="0" smtClean="0"/>
          </a:p>
          <a:p>
            <a:r>
              <a:rPr lang="ru-RU" sz="2000" i="1" u="sng" dirty="0" smtClean="0">
                <a:solidFill>
                  <a:schemeClr val="accent1">
                    <a:lumMod val="25000"/>
                  </a:schemeClr>
                </a:solidFill>
              </a:rPr>
              <a:t>Задача программы - </a:t>
            </a:r>
            <a:r>
              <a:rPr lang="ru-RU" sz="2000" dirty="0" smtClean="0"/>
              <a:t>предоставление автотранспортных услуг органами местного самоуправления </a:t>
            </a:r>
            <a:r>
              <a:rPr lang="ru-RU" sz="2000" dirty="0">
                <a:cs typeface="Times New Roman" pitchFamily="18" charset="0"/>
              </a:rPr>
              <a:t>муниципального образования «Демидовский район» Смоленской </a:t>
            </a:r>
            <a:r>
              <a:rPr lang="ru-RU" sz="2000" dirty="0" smtClean="0">
                <a:cs typeface="Times New Roman" pitchFamily="18" charset="0"/>
              </a:rPr>
              <a:t>области структурным подразделениям Администрации </a:t>
            </a:r>
            <a:r>
              <a:rPr lang="ru-RU" sz="2000" dirty="0">
                <a:cs typeface="Times New Roman" pitchFamily="18" charset="0"/>
              </a:rPr>
              <a:t>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76072032"/>
              </p:ext>
            </p:extLst>
          </p:nvPr>
        </p:nvGraphicFramePr>
        <p:xfrm>
          <a:off x="500034" y="2214554"/>
          <a:ext cx="8429685" cy="245879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353770">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7 782,5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6 185,8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6 185,8</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400" b="0" i="0" baseline="0" dirty="0" smtClean="0">
                          <a:solidFill>
                            <a:schemeClr val="accent1">
                              <a:lumMod val="25000"/>
                            </a:schemeClr>
                          </a:solidFill>
                          <a:latin typeface="Times New Roman" pitchFamily="18" charset="0"/>
                          <a:cs typeface="Times New Roman" pitchFamily="18" charset="0"/>
                        </a:rPr>
                        <a:t> </a:t>
                      </a:r>
                      <a:r>
                        <a:rPr lang="ru-RU" sz="14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400" b="0" i="0" dirty="0" smtClean="0">
                          <a:solidFill>
                            <a:schemeClr val="accent1">
                              <a:lumMod val="25000"/>
                            </a:schemeClr>
                          </a:solidFill>
                          <a:latin typeface="Times New Roman" pitchFamily="18" charset="0"/>
                          <a:cs typeface="Times New Roman" pitchFamily="18" charset="0"/>
                        </a:rPr>
                        <a:t>»</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a:t>
                      </a:r>
                      <a:r>
                        <a:rPr lang="ru-RU" sz="1400" b="1" i="1" baseline="0" dirty="0" smtClean="0">
                          <a:solidFill>
                            <a:schemeClr val="accent1">
                              <a:lumMod val="25000"/>
                            </a:schemeClr>
                          </a:solidFill>
                        </a:rPr>
                        <a:t> 596,7</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4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400" b="1" i="1" dirty="0" smtClean="0">
                          <a:solidFill>
                            <a:schemeClr val="accent1">
                              <a:lumMod val="25000"/>
                            </a:schemeClr>
                          </a:solidFill>
                        </a:rPr>
                        <a:t>6 185,8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6 185,8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6 185,8</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17489375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extLst>
      <p:ext uri="{BB962C8B-B14F-4D97-AF65-F5344CB8AC3E}">
        <p14:creationId xmlns:p14="http://schemas.microsoft.com/office/powerpoint/2010/main" val="4482336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p:txBody>
      </p:sp>
      <p:graphicFrame>
        <p:nvGraphicFramePr>
          <p:cNvPr id="3" name="Таблица 2"/>
          <p:cNvGraphicFramePr>
            <a:graphicFrameLocks noGrp="1"/>
          </p:cNvGraphicFramePr>
          <p:nvPr>
            <p:extLst>
              <p:ext uri="{D42A27DB-BD31-4B8C-83A1-F6EECF244321}">
                <p14:modId xmlns:p14="http://schemas.microsoft.com/office/powerpoint/2010/main" val="3339524456"/>
              </p:ext>
            </p:extLst>
          </p:nvPr>
        </p:nvGraphicFramePr>
        <p:xfrm>
          <a:off x="500034" y="2214554"/>
          <a:ext cx="8429685" cy="366776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400" b="1" i="1" dirty="0" smtClean="0">
                          <a:solidFill>
                            <a:schemeClr val="accent1">
                              <a:lumMod val="25000"/>
                            </a:schemeClr>
                          </a:solidFill>
                          <a:latin typeface="Times New Roman" pitchFamily="18" charset="0"/>
                          <a:cs typeface="Times New Roman" pitchFamily="18" charset="0"/>
                        </a:rPr>
                        <a:t>ВСЕГО</a:t>
                      </a:r>
                      <a:endParaRPr lang="ru-RU" sz="1400" b="1" i="1"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3 633,5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3 498,2</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3 498,2</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2 328,7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2 193,4</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2 193,4</a:t>
                      </a:r>
                      <a:endParaRPr lang="ru-RU" b="1" i="1" dirty="0">
                        <a:solidFill>
                          <a:schemeClr val="accent1">
                            <a:lumMod val="25000"/>
                          </a:schemeClr>
                        </a:solidFill>
                      </a:endParaRPr>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Комплекс процессных мероприятий </a:t>
                      </a:r>
                      <a:r>
                        <a:rPr lang="ru-RU" b="0" i="0" dirty="0" smtClean="0">
                          <a:solidFill>
                            <a:schemeClr val="accent1">
                              <a:lumMod val="25000"/>
                            </a:schemeClr>
                          </a:solidFill>
                          <a:latin typeface="Times New Roman" pitchFamily="18" charset="0"/>
                          <a:cs typeface="Times New Roman" pitchFamily="18" charset="0"/>
                        </a:rPr>
                        <a:t>«Обеспечение деятельности заместителя Главы муниципального образования "Демидовский район" Смоленской области - начальника Отдела»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1 304,8</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1 304,8</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1 304,8</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14723556"/>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689,0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950,0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950,0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3323987"/>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2000" i="1" u="sng" dirty="0" smtClean="0">
              <a:solidFill>
                <a:schemeClr val="accent1">
                  <a:lumMod val="25000"/>
                </a:schemeClr>
              </a:solidFill>
            </a:endParaRP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Tree>
    <p:extLst>
      <p:ext uri="{BB962C8B-B14F-4D97-AF65-F5344CB8AC3E}">
        <p14:creationId xmlns:p14="http://schemas.microsoft.com/office/powerpoint/2010/main" val="34285555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446004679"/>
              </p:ext>
            </p:extLst>
          </p:nvPr>
        </p:nvGraphicFramePr>
        <p:xfrm>
          <a:off x="500034" y="2214554"/>
          <a:ext cx="8429685" cy="189166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420,0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402,5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77,4</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2088057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2024</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15 жилых помещения на сумму 14 439,0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ru-RU" sz="1800" kern="0" noProof="0" dirty="0" smtClean="0">
                <a:solidFill>
                  <a:schemeClr val="accent5">
                    <a:lumMod val="50000"/>
                  </a:schemeClr>
                </a:solidFill>
                <a:cs typeface="Times New Roman" pitchFamily="18" charset="0"/>
              </a:rPr>
              <a:t>14</a:t>
            </a:r>
            <a:r>
              <a:rPr lang="ru-RU" sz="1800" kern="0" dirty="0" smtClean="0">
                <a:solidFill>
                  <a:schemeClr val="accent5">
                    <a:lumMod val="50000"/>
                  </a:schemeClr>
                </a:solidFill>
                <a:cs typeface="Times New Roman" pitchFamily="18" charset="0"/>
              </a:rPr>
              <a:t> 439,0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2025 </a:t>
            </a:r>
            <a:r>
              <a:rPr lang="ru-RU" sz="1800" kern="0" dirty="0"/>
              <a:t>году – </a:t>
            </a:r>
            <a:r>
              <a:rPr lang="ru-RU" sz="1800" kern="0" dirty="0" smtClean="0"/>
              <a:t>15 </a:t>
            </a:r>
            <a:r>
              <a:rPr lang="ru-RU" sz="1800" kern="0" dirty="0"/>
              <a:t>жилых </a:t>
            </a:r>
            <a:r>
              <a:rPr lang="ru-RU" sz="1800" kern="0" dirty="0" smtClean="0"/>
              <a:t>помещений </a:t>
            </a:r>
            <a:r>
              <a:rPr lang="ru-RU" sz="1800" kern="0" dirty="0"/>
              <a:t>на сумму </a:t>
            </a:r>
            <a:r>
              <a:rPr lang="ru-RU" sz="1800" kern="0" dirty="0" smtClean="0"/>
              <a:t>14 439,0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14 439,0</a:t>
            </a:r>
            <a:r>
              <a:rPr lang="en-US" sz="1800" kern="0" dirty="0" smtClean="0">
                <a:solidFill>
                  <a:schemeClr val="accent5">
                    <a:lumMod val="50000"/>
                  </a:schemeClr>
                </a:solidFill>
              </a:rPr>
              <a:t>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2026 </a:t>
            </a:r>
            <a:r>
              <a:rPr lang="ru-RU" sz="1800" kern="0" dirty="0"/>
              <a:t>году </a:t>
            </a:r>
            <a:r>
              <a:rPr lang="ru-RU" sz="1800" kern="0" dirty="0" smtClean="0"/>
              <a:t>–15 жилых помещений </a:t>
            </a:r>
            <a:r>
              <a:rPr lang="ru-RU" sz="1800" kern="0" dirty="0"/>
              <a:t>на сумму </a:t>
            </a:r>
            <a:r>
              <a:rPr lang="ru-RU" sz="1800" kern="0" dirty="0" smtClean="0"/>
              <a:t>14 439,0</a:t>
            </a:r>
            <a:r>
              <a:rPr lang="en-US" sz="1800" kern="0" dirty="0" smtClean="0"/>
              <a:t>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14 439</a:t>
            </a:r>
            <a:r>
              <a:rPr lang="en-US" sz="1800" kern="0" dirty="0" smtClean="0">
                <a:solidFill>
                  <a:schemeClr val="accent5">
                    <a:lumMod val="50000"/>
                  </a:schemeClr>
                </a:solidFill>
              </a:rPr>
              <a:t>,0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49048"/>
            <a:ext cx="9144000" cy="6642100"/>
            <a:chOff x="0" y="0"/>
            <a:chExt cx="5760" cy="4184"/>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111"/>
              <a:chOff x="0" y="73"/>
              <a:chExt cx="5760" cy="4111"/>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7818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080600"/>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457200"/>
            <a:ext cx="8229600" cy="1099592"/>
          </a:xfrm>
        </p:spPr>
        <p:txBody>
          <a:bodyPr/>
          <a:lstStyle/>
          <a:p>
            <a:pPr algn="ctr"/>
            <a:r>
              <a:rPr lang="ru-RU" sz="1800" b="1" i="1" dirty="0">
                <a:solidFill>
                  <a:schemeClr val="accent1">
                    <a:lumMod val="50000"/>
                  </a:schemeClr>
                </a:solidFill>
                <a:latin typeface="Times New Roman" panose="02020603050405020304" pitchFamily="18" charset="0"/>
                <a:cs typeface="Times New Roman" panose="02020603050405020304" pitchFamily="18" charset="0"/>
              </a:rPr>
              <a:t>ИНФОРМАЦИЯ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ОБ   ОБЪЕМАХ   БЮДЖЕТНЫХ   АССИГНОВАНИЙ</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 НАПРАВЛЯЕМЫХ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НА   РЕАЛИЗАЦИЮ   </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НАЦИОНАЛЬНЫХ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ПРОЕКТОВ</a:t>
            </a:r>
            <a:endParaRPr lang="ru-RU" sz="18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27170" y="1579186"/>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3135200" y="3573015"/>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863451882"/>
              </p:ext>
            </p:extLst>
          </p:nvPr>
        </p:nvGraphicFramePr>
        <p:xfrm>
          <a:off x="539552" y="3895821"/>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9 552 661,63</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1 822 096,50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7 714 973,50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15 591,63</a:t>
                      </a:r>
                      <a:endParaRPr lang="ru-RU" sz="1200" dirty="0">
                        <a:effectLst/>
                        <a:latin typeface="Times New Roman"/>
                        <a:ea typeface="Times New Roman"/>
                      </a:endParaRPr>
                    </a:p>
                  </a:txBody>
                  <a:tcPr marL="68580" marR="68580" marT="0" marB="0" anchor="ctr"/>
                </a:tc>
              </a:tr>
            </a:tbl>
          </a:graphicData>
        </a:graphic>
      </p:graphicFrame>
      <p:sp>
        <p:nvSpPr>
          <p:cNvPr id="8" name="TextBox 7"/>
          <p:cNvSpPr txBox="1"/>
          <p:nvPr/>
        </p:nvSpPr>
        <p:spPr>
          <a:xfrm>
            <a:off x="627170" y="5044163"/>
            <a:ext cx="7401214" cy="307777"/>
          </a:xfrm>
          <a:prstGeom prst="rect">
            <a:avLst/>
          </a:prstGeom>
          <a:solidFill>
            <a:schemeClr val="accent5">
              <a:lumMod val="50000"/>
            </a:schemeClr>
          </a:solidFill>
        </p:spPr>
        <p:txBody>
          <a:bodyPr wrap="square" rtlCol="0">
            <a:spAutoFit/>
          </a:bodyPr>
          <a:lstStyle/>
          <a:p>
            <a:r>
              <a:rPr lang="ru-RU" b="1" dirty="0">
                <a:solidFill>
                  <a:schemeClr val="bg1"/>
                </a:solidFill>
              </a:rPr>
              <a:t>Региональный проект "Патриотическое воспитание граждан Российской Федерации"</a:t>
            </a:r>
          </a:p>
        </p:txBody>
      </p:sp>
      <p:graphicFrame>
        <p:nvGraphicFramePr>
          <p:cNvPr id="9" name="Таблица 8"/>
          <p:cNvGraphicFramePr>
            <a:graphicFrameLocks noGrp="1"/>
          </p:cNvGraphicFramePr>
          <p:nvPr>
            <p:extLst>
              <p:ext uri="{D42A27DB-BD31-4B8C-83A1-F6EECF244321}">
                <p14:modId xmlns:p14="http://schemas.microsoft.com/office/powerpoint/2010/main" val="302229183"/>
              </p:ext>
            </p:extLst>
          </p:nvPr>
        </p:nvGraphicFramePr>
        <p:xfrm>
          <a:off x="467544" y="5373216"/>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1 254 928,00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1 217 280,16</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37 647,84</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0,00</a:t>
                      </a:r>
                      <a:endParaRPr lang="ru-RU" sz="1200" dirty="0">
                        <a:effectLst/>
                        <a:latin typeface="Times New Roman"/>
                        <a:ea typeface="Times New Roman"/>
                      </a:endParaRPr>
                    </a:p>
                  </a:txBody>
                  <a:tcPr marL="68580" marR="68580" marT="0" marB="0" anchor="ctr"/>
                </a:tc>
              </a:tr>
            </a:tbl>
          </a:graphicData>
        </a:graphic>
      </p:graphicFrame>
      <p:sp>
        <p:nvSpPr>
          <p:cNvPr id="11" name="TextBox 10"/>
          <p:cNvSpPr txBox="1"/>
          <p:nvPr/>
        </p:nvSpPr>
        <p:spPr>
          <a:xfrm>
            <a:off x="614732" y="3403739"/>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498998706"/>
              </p:ext>
            </p:extLst>
          </p:nvPr>
        </p:nvGraphicFramePr>
        <p:xfrm>
          <a:off x="588125" y="1988840"/>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7 356 634,97</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2 089 834,92</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5 251 568,08</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15 231,97</a:t>
                      </a:r>
                      <a:endParaRPr lang="ru-RU"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544263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202</a:t>
            </a:r>
            <a:r>
              <a:rPr lang="en-US" sz="1800" b="1" dirty="0" smtClean="0">
                <a:solidFill>
                  <a:schemeClr val="hlink"/>
                </a:solidFill>
              </a:rPr>
              <a:t>4</a:t>
            </a:r>
            <a:r>
              <a:rPr lang="ru-RU" sz="1800" b="1" dirty="0" smtClean="0">
                <a:solidFill>
                  <a:schemeClr val="hlink"/>
                </a:solidFill>
              </a:rPr>
              <a:t> по 202</a:t>
            </a:r>
            <a:r>
              <a:rPr lang="en-US" sz="1800" b="1" dirty="0" smtClean="0">
                <a:solidFill>
                  <a:schemeClr val="hlink"/>
                </a:solidFill>
              </a:rPr>
              <a:t>6</a:t>
            </a:r>
            <a:r>
              <a:rPr lang="ru-RU" sz="1800" b="1" dirty="0" smtClean="0">
                <a:solidFill>
                  <a:schemeClr val="hlink"/>
                </a:solidFill>
              </a:rPr>
              <a:t>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p14="http://schemas.microsoft.com/office/powerpoint/2010/main" val="1542825795"/>
              </p:ext>
            </p:extLst>
          </p:nvPr>
        </p:nvGraphicFramePr>
        <p:xfrm>
          <a:off x="395289" y="1484784"/>
          <a:ext cx="8425184" cy="4536504"/>
        </p:xfrm>
        <a:graphic>
          <a:graphicData uri="http://schemas.openxmlformats.org/presentationml/2006/ole">
            <mc:AlternateContent xmlns:mc="http://schemas.openxmlformats.org/markup-compatibility/2006">
              <mc:Choice xmlns:v="urn:schemas-microsoft-com:vml" Requires="v">
                <p:oleObj spid="_x0000_s123537" name="Лист" r:id="rId4" imgW="9648825" imgH="4714875" progId="Excel.Sheet.8">
                  <p:embed/>
                </p:oleObj>
              </mc:Choice>
              <mc:Fallback>
                <p:oleObj name="Лист" r:id="rId4" imgW="9648825" imgH="4714875" progId="Excel.Sheet.8">
                  <p:embed/>
                  <p:pic>
                    <p:nvPicPr>
                      <p:cNvPr id="0" name="Picture 189"/>
                      <p:cNvPicPr>
                        <a:picLocks noGrp="1" noChangeAspect="1" noChangeArrowheads="1"/>
                      </p:cNvPicPr>
                      <p:nvPr/>
                    </p:nvPicPr>
                    <p:blipFill>
                      <a:blip r:embed="rId5"/>
                      <a:srcRect/>
                      <a:stretch>
                        <a:fillRect/>
                      </a:stretch>
                    </p:blipFill>
                    <p:spPr bwMode="auto">
                      <a:xfrm>
                        <a:off x="395289" y="1484784"/>
                        <a:ext cx="8425184" cy="4536504"/>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92</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4</a:t>
            </a:r>
            <a:r>
              <a:rPr lang="ru-RU" sz="2400" i="1" dirty="0" smtClean="0">
                <a:solidFill>
                  <a:schemeClr val="accent5">
                    <a:lumMod val="50000"/>
                  </a:schemeClr>
                </a:solidFill>
              </a:rPr>
              <a:t>-202</a:t>
            </a:r>
            <a:r>
              <a:rPr lang="en-US" sz="2400" i="1" dirty="0" smtClean="0">
                <a:solidFill>
                  <a:schemeClr val="accent5">
                    <a:lumMod val="50000"/>
                  </a:schemeClr>
                </a:solidFill>
              </a:rPr>
              <a:t>6</a:t>
            </a:r>
            <a:r>
              <a:rPr lang="ru-RU" sz="2400" i="1" dirty="0" smtClean="0">
                <a:solidFill>
                  <a:schemeClr val="accent5">
                    <a:lumMod val="50000"/>
                  </a:schemeClr>
                </a:solidFill>
              </a:rPr>
              <a:t> года – 11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19 063,6</a:t>
            </a:r>
            <a:endParaRPr lang="ru-RU" sz="2000" b="1" dirty="0" smtClean="0">
              <a:solidFill>
                <a:srgbClr val="C00000"/>
              </a:solidFill>
              <a:latin typeface="Times New Roman" pitchFamily="18" charset="0"/>
              <a:cs typeface="Times New Roman" pitchFamily="18" charset="0"/>
            </a:endParaRP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4</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14 172,5</a:t>
            </a:r>
            <a:endParaRPr lang="ru-RU" sz="2000" b="1" dirty="0" smtClean="0">
              <a:solidFill>
                <a:srgbClr val="C00000"/>
              </a:solidFill>
              <a:latin typeface="Times New Roman" pitchFamily="18" charset="0"/>
              <a:cs typeface="Times New Roman" pitchFamily="18" charset="0"/>
            </a:endParaRP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a:t>
            </a:r>
            <a:r>
              <a:rPr lang="en-US" sz="2000" b="1" dirty="0" smtClean="0">
                <a:solidFill>
                  <a:srgbClr val="C00000"/>
                </a:solidFill>
                <a:latin typeface="Times New Roman" pitchFamily="18" charset="0"/>
                <a:cs typeface="Times New Roman" pitchFamily="18" charset="0"/>
              </a:rPr>
              <a:t>891,1</a:t>
            </a:r>
            <a:endParaRPr lang="ru-RU" sz="2000" b="1" dirty="0" smtClean="0">
              <a:solidFill>
                <a:srgbClr val="C00000"/>
              </a:solidFill>
              <a:latin typeface="Times New Roman" pitchFamily="18" charset="0"/>
              <a:cs typeface="Times New Roman" pitchFamily="18" charset="0"/>
            </a:endParaRP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5</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6</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14 451,4</a:t>
            </a:r>
            <a:endParaRPr lang="ru-RU" sz="2000" b="1" dirty="0" smtClean="0">
              <a:solidFill>
                <a:srgbClr val="C00000"/>
              </a:solidFill>
              <a:latin typeface="Times New Roman" pitchFamily="18" charset="0"/>
              <a:cs typeface="Times New Roman" pitchFamily="18" charset="0"/>
            </a:endParaRP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14 282,0</a:t>
            </a:r>
            <a:endParaRPr lang="ru-RU" sz="2000" b="1" dirty="0" smtClean="0">
              <a:solidFill>
                <a:srgbClr val="C00000"/>
              </a:solidFill>
              <a:latin typeface="Times New Roman" pitchFamily="18" charset="0"/>
              <a:cs typeface="Times New Roman" pitchFamily="18" charset="0"/>
            </a:endParaRP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14 179,4</a:t>
            </a:r>
            <a:endParaRPr lang="ru-RU" sz="2000" b="1" dirty="0" smtClean="0">
              <a:solidFill>
                <a:srgbClr val="C00000"/>
              </a:solidFill>
              <a:latin typeface="Times New Roman" pitchFamily="18" charset="0"/>
              <a:cs typeface="Times New Roman" pitchFamily="18" charset="0"/>
            </a:endParaRP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14 182,0</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272,0</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100,0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24231228"/>
              </p:ext>
            </p:extLst>
          </p:nvPr>
        </p:nvGraphicFramePr>
        <p:xfrm>
          <a:off x="253622" y="1052736"/>
          <a:ext cx="8678201" cy="5544224"/>
        </p:xfrm>
        <a:graphic>
          <a:graphicData uri="http://schemas.openxmlformats.org/drawingml/2006/table">
            <a:tbl>
              <a:tblPr firstRow="1" bandRow="1">
                <a:tableStyleId>{5C22544A-7EE6-4342-B048-85BDC9FD1C3A}</a:tableStyleId>
              </a:tblPr>
              <a:tblGrid>
                <a:gridCol w="5820679"/>
                <a:gridCol w="1000132"/>
                <a:gridCol w="1000132"/>
                <a:gridCol w="857258"/>
              </a:tblGrid>
              <a:tr h="296961">
                <a:tc>
                  <a:txBody>
                    <a:bodyPr/>
                    <a:lstStyle/>
                    <a:p>
                      <a:endParaRPr lang="ru-RU" sz="1100" dirty="0"/>
                    </a:p>
                  </a:txBody>
                  <a:tcPr>
                    <a:noFill/>
                  </a:tcPr>
                </a:tc>
                <a:tc>
                  <a:txBody>
                    <a:bodyPr/>
                    <a:lstStyle/>
                    <a:p>
                      <a:pPr algn="ctr"/>
                      <a:r>
                        <a:rPr lang="ru-RU" sz="1400" dirty="0" smtClean="0"/>
                        <a:t>202</a:t>
                      </a:r>
                      <a:r>
                        <a:rPr lang="en-US" sz="1400" dirty="0" smtClean="0"/>
                        <a:t>4</a:t>
                      </a:r>
                      <a:endParaRPr lang="ru-RU" sz="1400" dirty="0"/>
                    </a:p>
                  </a:txBody>
                  <a:tcPr/>
                </a:tc>
                <a:tc>
                  <a:txBody>
                    <a:bodyPr/>
                    <a:lstStyle/>
                    <a:p>
                      <a:pPr algn="ctr"/>
                      <a:r>
                        <a:rPr lang="ru-RU" sz="1400" dirty="0" smtClean="0"/>
                        <a:t>202</a:t>
                      </a:r>
                      <a:r>
                        <a:rPr lang="en-US" sz="1400" dirty="0" smtClean="0"/>
                        <a:t>5</a:t>
                      </a:r>
                      <a:endParaRPr lang="ru-RU" sz="1400" dirty="0"/>
                    </a:p>
                  </a:txBody>
                  <a:tcPr/>
                </a:tc>
                <a:tc>
                  <a:txBody>
                    <a:bodyPr/>
                    <a:lstStyle/>
                    <a:p>
                      <a:pPr algn="ctr"/>
                      <a:r>
                        <a:rPr lang="ru-RU" sz="1400" dirty="0" smtClean="0"/>
                        <a:t>202</a:t>
                      </a:r>
                      <a:r>
                        <a:rPr lang="en-US" sz="1400" dirty="0" smtClean="0"/>
                        <a:t>6</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917,8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792,8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799,7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3619">
                <a:tc>
                  <a:txBody>
                    <a:bodyPr/>
                    <a:lstStyle/>
                    <a:p>
                      <a:r>
                        <a:rPr lang="ru-RU" sz="1200" dirty="0" smtClean="0">
                          <a:latin typeface="Times New Roman" pitchFamily="18" charset="0"/>
                          <a:cs typeface="Times New Roman" pitchFamily="18" charset="0"/>
                        </a:rPr>
                        <a:t> Ежемесячная</a:t>
                      </a:r>
                      <a:r>
                        <a:rPr lang="ru-RU" sz="1200" baseline="0" dirty="0" smtClean="0">
                          <a:latin typeface="Times New Roman" pitchFamily="18" charset="0"/>
                          <a:cs typeface="Times New Roman" pitchFamily="18" charset="0"/>
                        </a:rPr>
                        <a:t> денежная выплата, назначаемая студентам, осуществляющих образовательную деятельность по образовательным программам высшего образования, обучающимся по очной форме обучения и заключившим договор о целевом обучении с органом местного управления муниципальных образований Смоленской области</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72,0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7 134,</a:t>
                      </a:r>
                      <a:r>
                        <a:rPr lang="ru-RU" sz="1200" b="1" i="0" u="none" strike="noStrike" dirty="0" smtClean="0">
                          <a:solidFill>
                            <a:srgbClr val="000000"/>
                          </a:solidFill>
                          <a:latin typeface="Times New Roman" pitchFamily="18" charset="0"/>
                          <a:cs typeface="Times New Roman" pitchFamily="18" charset="0"/>
                        </a:rPr>
                        <a:t>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832,</a:t>
                      </a:r>
                      <a:r>
                        <a:rPr lang="ru-RU" sz="1200" b="1" i="0" u="none" strike="noStrike" dirty="0" smtClean="0">
                          <a:solidFill>
                            <a:srgbClr val="000000"/>
                          </a:solidFill>
                          <a:latin typeface="Times New Roman" pitchFamily="18" charset="0"/>
                          <a:cs typeface="Times New Roman" pitchFamily="18" charset="0"/>
                        </a:rPr>
                        <a:t>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832,</a:t>
                      </a:r>
                      <a:r>
                        <a:rPr lang="ru-RU" sz="1200" b="1" i="0" u="none" strike="noStrike" dirty="0" smtClean="0">
                          <a:solidFill>
                            <a:srgbClr val="000000"/>
                          </a:solidFill>
                          <a:latin typeface="Times New Roman" pitchFamily="18" charset="0"/>
                          <a:cs typeface="Times New Roman" pitchFamily="18" charset="0"/>
                        </a:rPr>
                        <a:t>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832,5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4 826,1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19 937,7</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914,6</a:t>
                      </a:r>
                    </a:p>
                    <a:p>
                      <a:pPr algn="ctr" fontAlgn="t"/>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921</a:t>
                      </a:r>
                      <a:r>
                        <a:rPr lang="en-US" sz="1200" b="1" i="0" u="sng" strike="noStrike" dirty="0" smtClean="0">
                          <a:solidFill>
                            <a:srgbClr val="000000"/>
                          </a:solidFill>
                          <a:latin typeface="Times New Roman" pitchFamily="18" charset="0"/>
                          <a:cs typeface="Times New Roman" pitchFamily="18" charset="0"/>
                        </a:rPr>
                        <a:t>,</a:t>
                      </a:r>
                      <a:r>
                        <a:rPr lang="ru-RU" sz="1200" b="1" i="0" u="sng" strike="noStrike" dirty="0" smtClean="0">
                          <a:solidFill>
                            <a:srgbClr val="000000"/>
                          </a:solidFill>
                          <a:latin typeface="Times New Roman" pitchFamily="18" charset="0"/>
                          <a:cs typeface="Times New Roman" pitchFamily="18" charset="0"/>
                        </a:rPr>
                        <a:t>4</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244640153"/>
              </p:ext>
            </p:extLst>
          </p:nvPr>
        </p:nvGraphicFramePr>
        <p:xfrm>
          <a:off x="285720" y="1412776"/>
          <a:ext cx="8678768" cy="3534112"/>
        </p:xfrm>
        <a:graphic>
          <a:graphicData uri="http://schemas.openxmlformats.org/drawingml/2006/table">
            <a:tbl>
              <a:tblPr firstRow="1" bandRow="1">
                <a:tableStyleId>{5C22544A-7EE6-4342-B048-85BDC9FD1C3A}</a:tableStyleId>
              </a:tblPr>
              <a:tblGrid>
                <a:gridCol w="6143668"/>
                <a:gridCol w="928694"/>
                <a:gridCol w="857256"/>
                <a:gridCol w="749150"/>
              </a:tblGrid>
              <a:tr h="293752">
                <a:tc>
                  <a:txBody>
                    <a:bodyPr/>
                    <a:lstStyle/>
                    <a:p>
                      <a:endParaRPr lang="ru-RU" dirty="0"/>
                    </a:p>
                  </a:txBody>
                  <a:tcPr>
                    <a:noFill/>
                  </a:tcPr>
                </a:tc>
                <a:tc>
                  <a:txBody>
                    <a:bodyPr/>
                    <a:lstStyle/>
                    <a:p>
                      <a:pPr algn="ctr"/>
                      <a:r>
                        <a:rPr lang="ru-RU" dirty="0" smtClean="0"/>
                        <a:t>2024</a:t>
                      </a:r>
                      <a:endParaRPr lang="ru-RU" dirty="0"/>
                    </a:p>
                  </a:txBody>
                  <a:tcPr/>
                </a:tc>
                <a:tc>
                  <a:txBody>
                    <a:bodyPr/>
                    <a:lstStyle/>
                    <a:p>
                      <a:pPr algn="ctr"/>
                      <a:r>
                        <a:rPr lang="ru-RU" dirty="0" smtClean="0"/>
                        <a:t>2025</a:t>
                      </a:r>
                      <a:endParaRPr lang="ru-RU" dirty="0"/>
                    </a:p>
                  </a:txBody>
                  <a:tcPr/>
                </a:tc>
                <a:tc>
                  <a:txBody>
                    <a:bodyPr/>
                    <a:lstStyle/>
                    <a:p>
                      <a:pPr algn="ctr"/>
                      <a:r>
                        <a:rPr lang="ru-RU" dirty="0" smtClean="0"/>
                        <a:t>2026</a:t>
                      </a:r>
                      <a:endParaRPr lang="ru-RU" dirty="0"/>
                    </a:p>
                  </a:txBody>
                  <a:tcPr/>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10 247,3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11 044,3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smtClean="0">
                          <a:solidFill>
                            <a:schemeClr val="tx1"/>
                          </a:solidFill>
                          <a:latin typeface="Times New Roman" pitchFamily="18" charset="0"/>
                          <a:cs typeface="Times New Roman" pitchFamily="18" charset="0"/>
                        </a:rPr>
                        <a:t>11 037,8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29,0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3</a:t>
                      </a:r>
                      <a:r>
                        <a:rPr lang="ru-RU" sz="1600" b="1" i="0" u="none" strike="noStrike" dirty="0" smtClean="0">
                          <a:solidFill>
                            <a:schemeClr val="tx1"/>
                          </a:solidFill>
                          <a:latin typeface="Times New Roman" pitchFamily="18" charset="0"/>
                          <a:cs typeface="Times New Roman" pitchFamily="18" charset="0"/>
                        </a:rPr>
                        <a:t>1,0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468,4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34241</TotalTime>
  <Words>9144</Words>
  <Application>Microsoft Office PowerPoint</Application>
  <PresentationFormat>Экран (4:3)</PresentationFormat>
  <Paragraphs>1483</Paragraphs>
  <Slides>95</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95</vt:i4>
      </vt:variant>
    </vt:vector>
  </HeadingPairs>
  <TitlesOfParts>
    <vt:vector size="99" baseType="lpstr">
      <vt:lpstr>Office Theme</vt:lpstr>
      <vt:lpstr>Пиксел</vt:lpstr>
      <vt:lpstr>1_Пиксел</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2025 год  всего налоговых и неналоговых доходов – 56 941,8 тыс. рублей </vt:lpstr>
      <vt:lpstr>Структура налоговых и неналоговых доходов бюджета  муниципального образования «Демидовский район» Смоленской области на 2026 год  всего налоговых и неналоговых доходов – 60 212,8 тыс. рублей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в расчете на душу населения в 2024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 </vt:lpstr>
      <vt:lpstr>Реализация  национальных проектов</vt:lpstr>
      <vt:lpstr>ИНФОРМАЦИЯ   ОБ   ОБЪЕМАХ   БЮДЖЕТНЫХ   АССИГНОВАНИЙ, НАПРАВЛЯЕМЫХ    НА   РЕАЛИЗАЦИЮ   НАЦИОНАЛЬНЫХ   ПРОЕКТОВ</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2278</cp:revision>
  <cp:lastPrinted>2023-11-23T06:05:24Z</cp:lastPrinted>
  <dcterms:modified xsi:type="dcterms:W3CDTF">2024-12-16T11:38:43Z</dcterms:modified>
</cp:coreProperties>
</file>