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039" autoAdjust="0"/>
  </p:normalViewPr>
  <p:slideViewPr>
    <p:cSldViewPr>
      <p:cViewPr>
        <p:scale>
          <a:sx n="100" d="100"/>
          <a:sy n="100" d="100"/>
        </p:scale>
        <p:origin x="-2628" y="-408"/>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2021г.Отчет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dirty="0" smtClean="0"/>
                      <a:t>536,4</a:t>
                    </a:r>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650.9</c:v>
                </c:pt>
                <c:pt idx="1">
                  <c:v>540.6</c:v>
                </c:pt>
                <c:pt idx="2">
                  <c:v>87.5</c:v>
                </c:pt>
              </c:numCache>
            </c:numRef>
          </c:val>
        </c:ser>
        <c:ser>
          <c:idx val="1"/>
          <c:order val="1"/>
          <c:tx>
            <c:strRef>
              <c:f>Лист1!$C$1</c:f>
              <c:strCache>
                <c:ptCount val="1"/>
                <c:pt idx="0">
                  <c:v>2022г.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676.9</c:v>
                </c:pt>
                <c:pt idx="1">
                  <c:v>540.6</c:v>
                </c:pt>
                <c:pt idx="2">
                  <c:v>163.69999999999999</c:v>
                </c:pt>
              </c:numCache>
            </c:numRef>
          </c:val>
        </c:ser>
        <c:ser>
          <c:idx val="2"/>
          <c:order val="2"/>
          <c:tx>
            <c:strRef>
              <c:f>Лист1!$D$1</c:f>
              <c:strCache>
                <c:ptCount val="1"/>
                <c:pt idx="0">
                  <c:v>2023г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703.9</c:v>
                </c:pt>
                <c:pt idx="1">
                  <c:v>556.29999999999995</c:v>
                </c:pt>
                <c:pt idx="2">
                  <c:v>69.2</c:v>
                </c:pt>
              </c:numCache>
            </c:numRef>
          </c:val>
        </c:ser>
        <c:ser>
          <c:idx val="3"/>
          <c:order val="3"/>
          <c:tx>
            <c:strRef>
              <c:f>Лист1!$E$1</c:f>
              <c:strCache>
                <c:ptCount val="1"/>
                <c:pt idx="0">
                  <c:v>2024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732</c:v>
                </c:pt>
                <c:pt idx="1">
                  <c:v>571.9</c:v>
                </c:pt>
                <c:pt idx="2" formatCode="General">
                  <c:v>74.5</c:v>
                </c:pt>
              </c:numCache>
            </c:numRef>
          </c:val>
        </c:ser>
        <c:ser>
          <c:idx val="4"/>
          <c:order val="4"/>
          <c:tx>
            <c:strRef>
              <c:f>Лист1!$F$1</c:f>
              <c:strCache>
                <c:ptCount val="1"/>
                <c:pt idx="0">
                  <c:v>2025 г.План2</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761.3</c:v>
                </c:pt>
                <c:pt idx="1">
                  <c:v>587.29999999999995</c:v>
                </c:pt>
                <c:pt idx="2" formatCode="General">
                  <c:v>75.900000000000006</c:v>
                </c:pt>
              </c:numCache>
            </c:numRef>
          </c:val>
        </c:ser>
        <c:dLbls>
          <c:showLegendKey val="0"/>
          <c:showVal val="1"/>
          <c:showCatName val="0"/>
          <c:showSerName val="0"/>
          <c:showPercent val="0"/>
          <c:showBubbleSize val="0"/>
        </c:dLbls>
        <c:gapWidth val="75"/>
        <c:axId val="182860416"/>
        <c:axId val="182894976"/>
      </c:barChart>
      <c:catAx>
        <c:axId val="182860416"/>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82894976"/>
        <c:crosses val="autoZero"/>
        <c:auto val="1"/>
        <c:lblAlgn val="ctr"/>
        <c:lblOffset val="100"/>
        <c:noMultiLvlLbl val="0"/>
      </c:catAx>
      <c:valAx>
        <c:axId val="182894976"/>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82860416"/>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24.07.2023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7/24/2023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7/24/2023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7/24/2023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7/24/2023</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7/24/2023</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7/24/2023</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7/24/2023</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7/24/2023</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7/24/2023</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7/24/2023</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7/24/2023</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7/24/2023</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7/24/2023</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7/24/2023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7/24/2023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7/24/2023</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7/24/2023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7/24/2023</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7/24/2023</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7/24/2023</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7/24/2023</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7/24/2023</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7/24/2023</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7/24/2023</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7/24/2023</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7/24/2023</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7/24/2023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7/24/2023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7/24/2023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7/24/2023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7/24/2023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7/24/2023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7/24/2023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7/24/2023</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7/24/2023</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_____Microsoft_Excel_97-2003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_____Microsoft_Excel_97-2003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_____Microsoft_Excel_97-2003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_____Microsoft_Excel_97-2003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_____Microsoft_Excel_97-200310.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_____Microsoft_Excel_97-200311.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37.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_____Microsoft_Excel_97-200314.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_____Microsoft_Excel_97-200315.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_____Microsoft_Excel_97-200316.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_____Microsoft_Excel_97-200317.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_____Microsoft_Excel_97-200318.xls"/></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45.emf"/><Relationship Id="rId4" Type="http://schemas.openxmlformats.org/officeDocument/2006/relationships/oleObject" Target="../embeddings/_____Microsoft_Excel_97-200319.xls"/></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3096493"/>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a:solidFill>
                  <a:schemeClr val="tx2"/>
                </a:solidFill>
                <a:latin typeface="Times New Roman" pitchFamily="18" charset="0"/>
              </a:rPr>
              <a:t>НА ОСНОВЕ РЕШЕНИЯ ДЕМИДОВСКОГО  РАЙОННОГО СОВЕТА  ДЕПУТАТОВ «О ВНЕСЕНИИ ИЗМЕНЕНИЙ В РЕШЕНИЕ ДЕМИДОВСКОГО РАЙОННОГО СОВЕТА ДЕПУТАТОВ ОТ </a:t>
            </a:r>
            <a:r>
              <a:rPr lang="ru-RU" sz="2000" b="1" dirty="0" smtClean="0">
                <a:solidFill>
                  <a:schemeClr val="tx2"/>
                </a:solidFill>
                <a:latin typeface="Times New Roman" pitchFamily="18" charset="0"/>
              </a:rPr>
              <a:t>27.12.2022 </a:t>
            </a:r>
            <a:r>
              <a:rPr lang="ru-RU" sz="2000" b="1" dirty="0">
                <a:solidFill>
                  <a:schemeClr val="tx2"/>
                </a:solidFill>
                <a:latin typeface="Times New Roman" pitchFamily="18" charset="0"/>
              </a:rPr>
              <a:t>№</a:t>
            </a:r>
            <a:r>
              <a:rPr lang="ru-RU" sz="2000" b="1" dirty="0" smtClean="0">
                <a:solidFill>
                  <a:schemeClr val="tx2"/>
                </a:solidFill>
                <a:latin typeface="Times New Roman" pitchFamily="18" charset="0"/>
              </a:rPr>
              <a:t>110/10  </a:t>
            </a:r>
            <a:r>
              <a:rPr lang="ru-RU" sz="2000" b="1" dirty="0">
                <a:solidFill>
                  <a:schemeClr val="tx2"/>
                </a:solidFill>
                <a:latin typeface="Times New Roman" pitchFamily="18" charset="0"/>
              </a:rPr>
              <a:t>«О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2023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2024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2025 </a:t>
            </a:r>
            <a:r>
              <a:rPr lang="ru-RU" sz="2000" b="1" dirty="0">
                <a:solidFill>
                  <a:schemeClr val="tx2"/>
                </a:solidFill>
                <a:latin typeface="Times New Roman" pitchFamily="18" charset="0"/>
              </a:rPr>
              <a:t>ГОДОВ» ОТ </a:t>
            </a:r>
            <a:r>
              <a:rPr lang="ru-RU" sz="2000" b="1" smtClean="0">
                <a:solidFill>
                  <a:schemeClr val="tx2"/>
                </a:solidFill>
                <a:latin typeface="Times New Roman" pitchFamily="18" charset="0"/>
              </a:rPr>
              <a:t>20.07.2023 №55/3</a:t>
            </a:r>
            <a:endParaRPr lang="ru-RU" sz="2000" b="1" dirty="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2023 год  </a:t>
            </a:r>
          </a:p>
          <a:p>
            <a:pPr algn="ctr"/>
            <a:r>
              <a:rPr lang="ru-RU" sz="1800" b="1" dirty="0" smtClean="0">
                <a:solidFill>
                  <a:schemeClr val="bg1"/>
                </a:solidFill>
              </a:rPr>
              <a:t>и плановый период 2024 и 2025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436 228,0</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445 437,0</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-9 209,0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a:t>
              </a:r>
              <a:r>
                <a:rPr lang="ru-RU" sz="1800" b="1" dirty="0" smtClean="0"/>
                <a:t>403,9</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365 403,9</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4102033809"/>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744074009"/>
              </p:ext>
            </p:extLst>
          </p:nvPr>
        </p:nvGraphicFramePr>
        <p:xfrm>
          <a:off x="214313" y="949325"/>
          <a:ext cx="8478837" cy="3538538"/>
        </p:xfrm>
        <a:graphic>
          <a:graphicData uri="http://schemas.openxmlformats.org/presentationml/2006/ole">
            <mc:AlternateContent xmlns:mc="http://schemas.openxmlformats.org/markup-compatibility/2006">
              <mc:Choice xmlns:v="urn:schemas-microsoft-com:vml" Requires="v">
                <p:oleObj spid="_x0000_s40526" name="Лист" r:id="rId5" imgW="8401050" imgH="3505312" progId="Excel.Sheet.8">
                  <p:embed/>
                </p:oleObj>
              </mc:Choice>
              <mc:Fallback>
                <p:oleObj name="Лист" r:id="rId5" imgW="8401050" imgH="3505312" progId="Excel.Sheet.8">
                  <p:embed/>
                  <p:pic>
                    <p:nvPicPr>
                      <p:cNvPr id="0" name="Picture 171"/>
                      <p:cNvPicPr>
                        <a:picLocks noChangeArrowheads="1"/>
                      </p:cNvPicPr>
                      <p:nvPr/>
                    </p:nvPicPr>
                    <p:blipFill>
                      <a:blip r:embed="rId6"/>
                      <a:srcRect/>
                      <a:stretch>
                        <a:fillRect/>
                      </a:stretch>
                    </p:blipFill>
                    <p:spPr bwMode="auto">
                      <a:xfrm>
                        <a:off x="214313" y="949325"/>
                        <a:ext cx="8478837" cy="353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369633307"/>
              </p:ext>
            </p:extLst>
          </p:nvPr>
        </p:nvGraphicFramePr>
        <p:xfrm>
          <a:off x="871538" y="476250"/>
          <a:ext cx="7886700" cy="4140200"/>
        </p:xfrm>
        <a:graphic>
          <a:graphicData uri="http://schemas.openxmlformats.org/presentationml/2006/ole">
            <mc:AlternateContent xmlns:mc="http://schemas.openxmlformats.org/markup-compatibility/2006">
              <mc:Choice xmlns:v="urn:schemas-microsoft-com:vml" Requires="v">
                <p:oleObj spid="_x0000_s138809" name="Лист" r:id="rId5" imgW="7781813" imgH="4086225" progId="Excel.Sheet.8">
                  <p:embed/>
                </p:oleObj>
              </mc:Choice>
              <mc:Fallback>
                <p:oleObj name="Лист" r:id="rId5" imgW="7781813" imgH="4086225" progId="Excel.Sheet.8">
                  <p:embed/>
                  <p:pic>
                    <p:nvPicPr>
                      <p:cNvPr id="0" name="Picture 149"/>
                      <p:cNvPicPr>
                        <a:picLocks noChangeArrowheads="1"/>
                      </p:cNvPicPr>
                      <p:nvPr/>
                    </p:nvPicPr>
                    <p:blipFill>
                      <a:blip r:embed="rId6"/>
                      <a:srcRect/>
                      <a:stretch>
                        <a:fillRect/>
                      </a:stretch>
                    </p:blipFill>
                    <p:spPr bwMode="auto">
                      <a:xfrm>
                        <a:off x="871538" y="476250"/>
                        <a:ext cx="78867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712651260"/>
              </p:ext>
            </p:extLst>
          </p:nvPr>
        </p:nvGraphicFramePr>
        <p:xfrm>
          <a:off x="914400" y="508000"/>
          <a:ext cx="7886700" cy="3741738"/>
        </p:xfrm>
        <a:graphic>
          <a:graphicData uri="http://schemas.openxmlformats.org/presentationml/2006/ole">
            <mc:AlternateContent xmlns:mc="http://schemas.openxmlformats.org/markup-compatibility/2006">
              <mc:Choice xmlns:v="urn:schemas-microsoft-com:vml" Requires="v">
                <p:oleObj spid="_x0000_s171326" name="Лист" r:id="rId4" imgW="7781813" imgH="3695588" progId="Excel.Sheet.8">
                  <p:embed/>
                </p:oleObj>
              </mc:Choice>
              <mc:Fallback>
                <p:oleObj name="Лист" r:id="rId4" imgW="7781813" imgH="3695588" progId="Excel.Sheet.8">
                  <p:embed/>
                  <p:pic>
                    <p:nvPicPr>
                      <p:cNvPr id="0" name="Object 12"/>
                      <p:cNvPicPr>
                        <a:picLocks noChangeArrowheads="1"/>
                      </p:cNvPicPr>
                      <p:nvPr/>
                    </p:nvPicPr>
                    <p:blipFill>
                      <a:blip r:embed="rId5"/>
                      <a:srcRect/>
                      <a:stretch>
                        <a:fillRect/>
                      </a:stretch>
                    </p:blipFill>
                    <p:spPr bwMode="auto">
                      <a:xfrm>
                        <a:off x="914400" y="508000"/>
                        <a:ext cx="78867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194755535"/>
              </p:ext>
            </p:extLst>
          </p:nvPr>
        </p:nvGraphicFramePr>
        <p:xfrm>
          <a:off x="554038" y="1122363"/>
          <a:ext cx="8175625" cy="3800475"/>
        </p:xfrm>
        <a:graphic>
          <a:graphicData uri="http://schemas.openxmlformats.org/presentationml/2006/ole">
            <mc:AlternateContent xmlns:mc="http://schemas.openxmlformats.org/markup-compatibility/2006">
              <mc:Choice xmlns:v="urn:schemas-microsoft-com:vml" Requires="v">
                <p:oleObj spid="_x0000_s24208" name="Лист" r:id="rId5" imgW="7543800" imgH="3505312" progId="Excel.Sheet.8">
                  <p:embed/>
                </p:oleObj>
              </mc:Choice>
              <mc:Fallback>
                <p:oleObj name="Лист" r:id="rId5" imgW="7543800" imgH="3505312" progId="Excel.Sheet.8">
                  <p:embed/>
                  <p:pic>
                    <p:nvPicPr>
                      <p:cNvPr id="0" name="Picture 235"/>
                      <p:cNvPicPr>
                        <a:picLocks noChangeArrowheads="1"/>
                      </p:cNvPicPr>
                      <p:nvPr/>
                    </p:nvPicPr>
                    <p:blipFill>
                      <a:blip r:embed="rId6"/>
                      <a:srcRect/>
                      <a:stretch>
                        <a:fillRect/>
                      </a:stretch>
                    </p:blipFill>
                    <p:spPr bwMode="auto">
                      <a:xfrm>
                        <a:off x="554038" y="1122363"/>
                        <a:ext cx="8175625"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1883319764"/>
              </p:ext>
            </p:extLst>
          </p:nvPr>
        </p:nvGraphicFramePr>
        <p:xfrm>
          <a:off x="104775" y="581025"/>
          <a:ext cx="8696325" cy="3000375"/>
        </p:xfrm>
        <a:graphic>
          <a:graphicData uri="http://schemas.openxmlformats.org/presentationml/2006/ole">
            <mc:AlternateContent xmlns:mc="http://schemas.openxmlformats.org/markup-compatibility/2006">
              <mc:Choice xmlns:v="urn:schemas-microsoft-com:vml" Requires="v">
                <p:oleObj spid="_x0000_s53835" name="Лист" r:id="rId5" imgW="8696213" imgH="3000375" progId="Excel.Sheet.8">
                  <p:embed/>
                </p:oleObj>
              </mc:Choice>
              <mc:Fallback>
                <p:oleObj name="Лист" r:id="rId5" imgW="8696213" imgH="3000375" progId="Excel.Sheet.8">
                  <p:embed/>
                  <p:pic>
                    <p:nvPicPr>
                      <p:cNvPr id="0" name="Picture 168"/>
                      <p:cNvPicPr>
                        <a:picLocks noChangeArrowheads="1"/>
                      </p:cNvPicPr>
                      <p:nvPr/>
                    </p:nvPicPr>
                    <p:blipFill>
                      <a:blip r:embed="rId6"/>
                      <a:srcRect/>
                      <a:stretch>
                        <a:fillRect/>
                      </a:stretch>
                    </p:blipFill>
                    <p:spPr bwMode="auto">
                      <a:xfrm>
                        <a:off x="104775" y="581025"/>
                        <a:ext cx="869632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2023 по 2025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2749491903"/>
              </p:ext>
            </p:extLst>
          </p:nvPr>
        </p:nvGraphicFramePr>
        <p:xfrm>
          <a:off x="692150" y="3244850"/>
          <a:ext cx="7723188" cy="2763838"/>
        </p:xfrm>
        <a:graphic>
          <a:graphicData uri="http://schemas.openxmlformats.org/presentationml/2006/ole">
            <mc:AlternateContent xmlns:mc="http://schemas.openxmlformats.org/markup-compatibility/2006">
              <mc:Choice xmlns:v="urn:schemas-microsoft-com:vml" Requires="v">
                <p:oleObj spid="_x0000_s47722" name="Лист" r:id="rId5" imgW="10991850" imgH="3933825" progId="Excel.Sheet.8">
                  <p:embed/>
                </p:oleObj>
              </mc:Choice>
              <mc:Fallback>
                <p:oleObj name="Лист" r:id="rId5" imgW="10991850" imgH="3933825" progId="Excel.Sheet.8">
                  <p:embed/>
                  <p:pic>
                    <p:nvPicPr>
                      <p:cNvPr id="0" name="Picture 190"/>
                      <p:cNvPicPr>
                        <a:picLocks noGrp="1" noChangeAspect="1" noChangeArrowheads="1"/>
                      </p:cNvPicPr>
                      <p:nvPr/>
                    </p:nvPicPr>
                    <p:blipFill>
                      <a:blip r:embed="rId6"/>
                      <a:srcRect/>
                      <a:stretch>
                        <a:fillRect/>
                      </a:stretch>
                    </p:blipFill>
                    <p:spPr bwMode="auto">
                      <a:xfrm>
                        <a:off x="692150" y="3244850"/>
                        <a:ext cx="7723188" cy="276383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2023-2025годы,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1560063136"/>
              </p:ext>
            </p:extLst>
          </p:nvPr>
        </p:nvGraphicFramePr>
        <p:xfrm>
          <a:off x="588963" y="1341438"/>
          <a:ext cx="8193087" cy="4679950"/>
        </p:xfrm>
        <a:graphic>
          <a:graphicData uri="http://schemas.openxmlformats.org/presentationml/2006/ole">
            <mc:AlternateContent xmlns:mc="http://schemas.openxmlformats.org/markup-compatibility/2006">
              <mc:Choice xmlns:v="urn:schemas-microsoft-com:vml" Requires="v">
                <p:oleObj spid="_x0000_s48733" name="Лист" r:id="rId4" imgW="7020037" imgH="4009913" progId="Excel.Sheet.8">
                  <p:embed/>
                </p:oleObj>
              </mc:Choice>
              <mc:Fallback>
                <p:oleObj name="Лист" r:id="rId4" imgW="7020037" imgH="4009913" progId="Excel.Sheet.8">
                  <p:embed/>
                  <p:pic>
                    <p:nvPicPr>
                      <p:cNvPr id="0" name="Picture 186"/>
                      <p:cNvPicPr>
                        <a:picLocks noGrp="1" noChangeAspect="1" noChangeArrowheads="1"/>
                      </p:cNvPicPr>
                      <p:nvPr/>
                    </p:nvPicPr>
                    <p:blipFill>
                      <a:blip r:embed="rId5"/>
                      <a:srcRect/>
                      <a:stretch>
                        <a:fillRect/>
                      </a:stretch>
                    </p:blipFill>
                    <p:spPr bwMode="auto">
                      <a:xfrm>
                        <a:off x="588963" y="1341438"/>
                        <a:ext cx="8193087" cy="467995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46000,6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676168064"/>
              </p:ext>
            </p:extLst>
          </p:nvPr>
        </p:nvGraphicFramePr>
        <p:xfrm>
          <a:off x="325438" y="1690688"/>
          <a:ext cx="8636000" cy="4121150"/>
        </p:xfrm>
        <a:graphic>
          <a:graphicData uri="http://schemas.openxmlformats.org/presentationml/2006/ole">
            <mc:AlternateContent xmlns:mc="http://schemas.openxmlformats.org/markup-compatibility/2006">
              <mc:Choice xmlns:v="urn:schemas-microsoft-com:vml" Requires="v">
                <p:oleObj spid="_x0000_s49757" name="Лист" r:id="rId4" imgW="9001125" imgH="4295663" progId="Excel.Sheet.8">
                  <p:embed/>
                </p:oleObj>
              </mc:Choice>
              <mc:Fallback>
                <p:oleObj name="Лист" r:id="rId4" imgW="9001125" imgH="4295663" progId="Excel.Sheet.8">
                  <p:embed/>
                  <p:pic>
                    <p:nvPicPr>
                      <p:cNvPr id="0" name="Picture 185"/>
                      <p:cNvPicPr>
                        <a:picLocks noGrp="1" noChangeAspect="1" noChangeArrowheads="1"/>
                      </p:cNvPicPr>
                      <p:nvPr/>
                    </p:nvPicPr>
                    <p:blipFill>
                      <a:blip r:embed="rId5"/>
                      <a:srcRect/>
                      <a:stretch>
                        <a:fillRect/>
                      </a:stretch>
                    </p:blipFill>
                    <p:spPr bwMode="auto">
                      <a:xfrm>
                        <a:off x="325438" y="1690688"/>
                        <a:ext cx="8636000" cy="4121150"/>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48608,8тыс.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23333967"/>
              </p:ext>
            </p:extLst>
          </p:nvPr>
        </p:nvGraphicFramePr>
        <p:xfrm>
          <a:off x="468313" y="1700213"/>
          <a:ext cx="8405812" cy="4310062"/>
        </p:xfrm>
        <a:graphic>
          <a:graphicData uri="http://schemas.openxmlformats.org/presentationml/2006/ole">
            <mc:AlternateContent xmlns:mc="http://schemas.openxmlformats.org/markup-compatibility/2006">
              <mc:Choice xmlns:v="urn:schemas-microsoft-com:vml" Requires="v">
                <p:oleObj spid="_x0000_s169427" name="Лист" r:id="rId4" imgW="8372475" imgH="3571875" progId="Excel.Sheet.8">
                  <p:embed/>
                </p:oleObj>
              </mc:Choice>
              <mc:Fallback>
                <p:oleObj name="Лист" r:id="rId4" imgW="8372475" imgH="3571875" progId="Excel.Sheet.8">
                  <p:embed/>
                  <p:pic>
                    <p:nvPicPr>
                      <p:cNvPr id="0" name="Picture 48"/>
                      <p:cNvPicPr>
                        <a:picLocks noGrp="1" noChangeAspect="1" noChangeArrowheads="1"/>
                      </p:cNvPicPr>
                      <p:nvPr/>
                    </p:nvPicPr>
                    <p:blipFill>
                      <a:blip r:embed="rId5"/>
                      <a:srcRect/>
                      <a:stretch>
                        <a:fillRect/>
                      </a:stretch>
                    </p:blipFill>
                    <p:spPr bwMode="auto">
                      <a:xfrm>
                        <a:off x="468313" y="1700213"/>
                        <a:ext cx="8405812" cy="4310062"/>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51850,7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1822692153"/>
              </p:ext>
            </p:extLst>
          </p:nvPr>
        </p:nvGraphicFramePr>
        <p:xfrm>
          <a:off x="250825" y="1268413"/>
          <a:ext cx="8358188" cy="4799012"/>
        </p:xfrm>
        <a:graphic>
          <a:graphicData uri="http://schemas.openxmlformats.org/presentationml/2006/ole">
            <mc:AlternateContent xmlns:mc="http://schemas.openxmlformats.org/markup-compatibility/2006">
              <mc:Choice xmlns:v="urn:schemas-microsoft-com:vml" Requires="v">
                <p:oleObj spid="_x0000_s170452" name="Лист" r:id="rId4" imgW="8391637" imgH="4019662" progId="Excel.Sheet.8">
                  <p:embed/>
                </p:oleObj>
              </mc:Choice>
              <mc:Fallback>
                <p:oleObj name="Лист" r:id="rId4" imgW="8391637" imgH="4019662" progId="Excel.Sheet.8">
                  <p:embed/>
                  <p:pic>
                    <p:nvPicPr>
                      <p:cNvPr id="0" name="Picture 48"/>
                      <p:cNvPicPr>
                        <a:picLocks noGrp="1" noChangeAspect="1" noChangeArrowheads="1"/>
                      </p:cNvPicPr>
                      <p:nvPr/>
                    </p:nvPicPr>
                    <p:blipFill>
                      <a:blip r:embed="rId5"/>
                      <a:srcRect/>
                      <a:stretch>
                        <a:fillRect/>
                      </a:stretch>
                    </p:blipFill>
                    <p:spPr bwMode="auto">
                      <a:xfrm>
                        <a:off x="250825" y="1268413"/>
                        <a:ext cx="8358188" cy="4799012"/>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1077218"/>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129492750"/>
              </p:ext>
            </p:extLst>
          </p:nvPr>
        </p:nvGraphicFramePr>
        <p:xfrm>
          <a:off x="644525" y="1693863"/>
          <a:ext cx="8524875" cy="4216400"/>
        </p:xfrm>
        <a:graphic>
          <a:graphicData uri="http://schemas.openxmlformats.org/presentationml/2006/ole">
            <mc:AlternateContent xmlns:mc="http://schemas.openxmlformats.org/markup-compatibility/2006">
              <mc:Choice xmlns:v="urn:schemas-microsoft-com:vml" Requires="v">
                <p:oleObj spid="_x0000_s52826" name="Лист" r:id="rId4" imgW="8972550" imgH="4438538" progId="Excel.Sheet.8">
                  <p:embed/>
                </p:oleObj>
              </mc:Choice>
              <mc:Fallback>
                <p:oleObj name="Лист" r:id="rId4" imgW="8972550" imgH="4438538" progId="Excel.Sheet.8">
                  <p:embed/>
                  <p:pic>
                    <p:nvPicPr>
                      <p:cNvPr id="0" name="Picture 182"/>
                      <p:cNvPicPr>
                        <a:picLocks noGrp="1" noChangeAspect="1" noChangeArrowheads="1"/>
                      </p:cNvPicPr>
                      <p:nvPr/>
                    </p:nvPicPr>
                    <p:blipFill>
                      <a:blip r:embed="rId5"/>
                      <a:srcRect/>
                      <a:stretch>
                        <a:fillRect/>
                      </a:stretch>
                    </p:blipFill>
                    <p:spPr bwMode="auto">
                      <a:xfrm>
                        <a:off x="644525" y="1693863"/>
                        <a:ext cx="8524875" cy="42164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597453777"/>
              </p:ext>
            </p:extLst>
          </p:nvPr>
        </p:nvGraphicFramePr>
        <p:xfrm>
          <a:off x="254000" y="1674813"/>
          <a:ext cx="8588375" cy="4235450"/>
        </p:xfrm>
        <a:graphic>
          <a:graphicData uri="http://schemas.openxmlformats.org/presentationml/2006/ole">
            <mc:AlternateContent xmlns:mc="http://schemas.openxmlformats.org/markup-compatibility/2006">
              <mc:Choice xmlns:v="urn:schemas-microsoft-com:vml" Requires="v">
                <p:oleObj spid="_x0000_s76355" name="Лист" r:id="rId5" imgW="8305912" imgH="4095638" progId="Excel.Sheet.8">
                  <p:embed/>
                </p:oleObj>
              </mc:Choice>
              <mc:Fallback>
                <p:oleObj name="Лист" r:id="rId5" imgW="8305912" imgH="4095638" progId="Excel.Sheet.8">
                  <p:embed/>
                  <p:pic>
                    <p:nvPicPr>
                      <p:cNvPr id="0" name="Picture 158"/>
                      <p:cNvPicPr>
                        <a:picLocks noGrp="1" noChangeAspect="1" noChangeArrowheads="1"/>
                      </p:cNvPicPr>
                      <p:nvPr/>
                    </p:nvPicPr>
                    <p:blipFill>
                      <a:blip r:embed="rId6"/>
                      <a:srcRect/>
                      <a:stretch>
                        <a:fillRect/>
                      </a:stretch>
                    </p:blipFill>
                    <p:spPr bwMode="auto">
                      <a:xfrm>
                        <a:off x="254000" y="1674813"/>
                        <a:ext cx="8588375" cy="423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99021730"/>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2021 факт</a:t>
                      </a:r>
                      <a:endParaRPr lang="ru-RU" dirty="0"/>
                    </a:p>
                  </a:txBody>
                  <a:tcPr/>
                </a:tc>
                <a:tc>
                  <a:txBody>
                    <a:bodyPr/>
                    <a:lstStyle/>
                    <a:p>
                      <a:pPr algn="ctr"/>
                      <a:r>
                        <a:rPr lang="ru-RU" dirty="0" smtClean="0"/>
                        <a:t>2022</a:t>
                      </a:r>
                    </a:p>
                    <a:p>
                      <a:pPr algn="ctr"/>
                      <a:r>
                        <a:rPr lang="ru-RU" dirty="0" smtClean="0"/>
                        <a:t>оценка</a:t>
                      </a:r>
                      <a:endParaRPr lang="ru-RU" dirty="0"/>
                    </a:p>
                  </a:txBody>
                  <a:tcPr/>
                </a:tc>
                <a:tc>
                  <a:txBody>
                    <a:bodyPr/>
                    <a:lstStyle/>
                    <a:p>
                      <a:pPr algn="ctr"/>
                      <a:r>
                        <a:rPr lang="ru-RU" dirty="0" smtClean="0"/>
                        <a:t>2023</a:t>
                      </a:r>
                    </a:p>
                    <a:p>
                      <a:pPr algn="ctr"/>
                      <a:r>
                        <a:rPr lang="ru-RU" dirty="0" smtClean="0"/>
                        <a:t>план</a:t>
                      </a:r>
                      <a:endParaRPr lang="ru-RU" dirty="0"/>
                    </a:p>
                  </a:txBody>
                  <a:tcPr/>
                </a:tc>
                <a:tc>
                  <a:txBody>
                    <a:bodyPr/>
                    <a:lstStyle/>
                    <a:p>
                      <a:pPr algn="ctr"/>
                      <a:r>
                        <a:rPr lang="ru-RU" dirty="0" smtClean="0"/>
                        <a:t>2024план</a:t>
                      </a:r>
                      <a:endParaRPr lang="ru-RU" dirty="0"/>
                    </a:p>
                  </a:txBody>
                  <a:tcPr/>
                </a:tc>
                <a:tc>
                  <a:txBody>
                    <a:bodyPr/>
                    <a:lstStyle/>
                    <a:p>
                      <a:pPr algn="ctr"/>
                      <a:r>
                        <a:rPr lang="ru-RU" dirty="0" smtClean="0"/>
                        <a:t>2025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27527,5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28649,7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29843,5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31831,5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34396,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9201,9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2696,0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2529,4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3038,7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3126,7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3225,9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1681,4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1638,2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1622,5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1597,3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814,5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440,0</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274,3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285,3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2021-2025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2025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212086803"/>
              </p:ext>
            </p:extLst>
          </p:nvPr>
        </p:nvGraphicFramePr>
        <p:xfrm>
          <a:off x="149225" y="1556792"/>
          <a:ext cx="8994775" cy="4032448"/>
        </p:xfrm>
        <a:graphic>
          <a:graphicData uri="http://schemas.openxmlformats.org/presentationml/2006/ole">
            <mc:AlternateContent xmlns:mc="http://schemas.openxmlformats.org/markup-compatibility/2006">
              <mc:Choice xmlns:v="urn:schemas-microsoft-com:vml" Requires="v">
                <p:oleObj spid="_x0000_s54898" name="Лист" r:id="rId5" imgW="9210675" imgH="3219450" progId="Excel.Sheet.8">
                  <p:embed/>
                </p:oleObj>
              </mc:Choice>
              <mc:Fallback>
                <p:oleObj name="Лист" r:id="rId5" imgW="9210675" imgH="3219450" progId="Excel.Sheet.8">
                  <p:embed/>
                  <p:pic>
                    <p:nvPicPr>
                      <p:cNvPr id="0" name="Объект 4"/>
                      <p:cNvPicPr>
                        <a:picLocks noGrp="1" noChangeAspect="1" noChangeArrowheads="1"/>
                      </p:cNvPicPr>
                      <p:nvPr/>
                    </p:nvPicPr>
                    <p:blipFill>
                      <a:blip r:embed="rId6"/>
                      <a:srcRect/>
                      <a:stretch>
                        <a:fillRect/>
                      </a:stretch>
                    </p:blipFill>
                    <p:spPr bwMode="auto">
                      <a:xfrm>
                        <a:off x="149225" y="1556792"/>
                        <a:ext cx="8994775" cy="4032448"/>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34,1</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29,1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29,1</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2023 по 2025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667068456"/>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920" name="Лист" r:id="rId4" imgW="9315450" imgH="4572000" progId="Excel.Sheet.8">
                  <p:embed/>
                </p:oleObj>
              </mc:Choice>
              <mc:Fallback>
                <p:oleObj name="Лист" r:id="rId4" imgW="9315450" imgH="4572000" progId="Excel.Sheet.8">
                  <p:embed/>
                  <p:pic>
                    <p:nvPicPr>
                      <p:cNvPr id="0" name="Picture 190"/>
                      <p:cNvPicPr>
                        <a:picLocks noGrp="1" noChangeAspect="1" noChangeArrowheads="1"/>
                      </p:cNvPicPr>
                      <p:nvPr/>
                    </p:nvPicPr>
                    <p:blipFill>
                      <a:blip r:embed="rId5"/>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838909402"/>
              </p:ext>
            </p:extLst>
          </p:nvPr>
        </p:nvGraphicFramePr>
        <p:xfrm>
          <a:off x="587375" y="2047875"/>
          <a:ext cx="8269288" cy="3338513"/>
        </p:xfrm>
        <a:graphic>
          <a:graphicData uri="http://schemas.openxmlformats.org/presentationml/2006/ole">
            <mc:AlternateContent xmlns:mc="http://schemas.openxmlformats.org/markup-compatibility/2006">
              <mc:Choice xmlns:v="urn:schemas-microsoft-com:vml" Requires="v">
                <p:oleObj spid="_x0000_s65116" name="Лист" r:id="rId4" imgW="8753475" imgH="3533775" progId="Excel.Sheet.8">
                  <p:embed/>
                </p:oleObj>
              </mc:Choice>
              <mc:Fallback>
                <p:oleObj name="Лист" r:id="rId4" imgW="8753475" imgH="3533775" progId="Excel.Sheet.8">
                  <p:embed/>
                  <p:pic>
                    <p:nvPicPr>
                      <p:cNvPr id="0" name="Picture 172"/>
                      <p:cNvPicPr>
                        <a:picLocks noGrp="1" noChangeAspect="1" noChangeArrowheads="1"/>
                      </p:cNvPicPr>
                      <p:nvPr/>
                    </p:nvPicPr>
                    <p:blipFill>
                      <a:blip r:embed="rId5"/>
                      <a:srcRect/>
                      <a:stretch>
                        <a:fillRect/>
                      </a:stretch>
                    </p:blipFill>
                    <p:spPr bwMode="auto">
                      <a:xfrm>
                        <a:off x="587375" y="2047875"/>
                        <a:ext cx="8269288" cy="333851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2023  год   и на плановый период 2024 и 2025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1517517502"/>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2023 год</a:t>
                      </a:r>
                      <a:endParaRPr lang="ru-RU" sz="2000" dirty="0">
                        <a:solidFill>
                          <a:schemeClr val="tx1"/>
                        </a:solidFill>
                      </a:endParaRPr>
                    </a:p>
                  </a:txBody>
                  <a:tcPr/>
                </a:tc>
                <a:tc>
                  <a:txBody>
                    <a:bodyPr/>
                    <a:lstStyle/>
                    <a:p>
                      <a:pPr algn="ctr"/>
                      <a:r>
                        <a:rPr lang="ru-RU" sz="2000" dirty="0" smtClean="0">
                          <a:solidFill>
                            <a:schemeClr val="tx1"/>
                          </a:solidFill>
                        </a:rPr>
                        <a:t>2024 год</a:t>
                      </a:r>
                      <a:endParaRPr lang="ru-RU" sz="2000" dirty="0">
                        <a:solidFill>
                          <a:schemeClr val="tx1"/>
                        </a:solidFill>
                      </a:endParaRPr>
                    </a:p>
                  </a:txBody>
                  <a:tcPr/>
                </a:tc>
                <a:tc>
                  <a:txBody>
                    <a:bodyPr/>
                    <a:lstStyle/>
                    <a:p>
                      <a:pPr algn="ctr"/>
                      <a:r>
                        <a:rPr lang="ru-RU" sz="2000" dirty="0" smtClean="0">
                          <a:solidFill>
                            <a:schemeClr val="tx1"/>
                          </a:solidFill>
                        </a:rPr>
                        <a:t>2025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en-US" sz="2000" baseline="0" dirty="0" smtClean="0"/>
                        <a:t>504 461,9</a:t>
                      </a:r>
                      <a:endParaRPr lang="ru-RU" sz="2000" dirty="0" smtClean="0"/>
                    </a:p>
                  </a:txBody>
                  <a:tcPr/>
                </a:tc>
                <a:tc>
                  <a:txBody>
                    <a:bodyPr/>
                    <a:lstStyle/>
                    <a:p>
                      <a:pPr algn="ctr"/>
                      <a:r>
                        <a:rPr lang="ru-RU" sz="2000" dirty="0" smtClean="0"/>
                        <a:t>408 </a:t>
                      </a:r>
                      <a:r>
                        <a:rPr lang="en-US" sz="2000" dirty="0" smtClean="0"/>
                        <a:t>757,9</a:t>
                      </a:r>
                      <a:endParaRPr lang="ru-RU" sz="2000" dirty="0"/>
                    </a:p>
                  </a:txBody>
                  <a:tcPr/>
                </a:tc>
                <a:tc>
                  <a:txBody>
                    <a:bodyPr/>
                    <a:lstStyle/>
                    <a:p>
                      <a:pPr algn="ctr"/>
                      <a:r>
                        <a:rPr lang="ru-RU" sz="2000" dirty="0" smtClean="0"/>
                        <a:t>400 </a:t>
                      </a:r>
                      <a:r>
                        <a:rPr lang="en-US" sz="2000" dirty="0" smtClean="0"/>
                        <a:t>333,8</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577 976,2</a:t>
                      </a:r>
                      <a:endParaRPr lang="ru-RU" sz="2000" dirty="0"/>
                    </a:p>
                  </a:txBody>
                  <a:tcPr/>
                </a:tc>
                <a:tc>
                  <a:txBody>
                    <a:bodyPr/>
                    <a:lstStyle/>
                    <a:p>
                      <a:pPr algn="ctr"/>
                      <a:r>
                        <a:rPr lang="ru-RU" sz="2000" dirty="0" smtClean="0"/>
                        <a:t>408 </a:t>
                      </a:r>
                      <a:r>
                        <a:rPr lang="en-US" sz="2000" dirty="0" smtClean="0"/>
                        <a:t>757,9</a:t>
                      </a:r>
                      <a:endParaRPr lang="ru-RU" sz="2000" dirty="0" smtClean="0"/>
                    </a:p>
                  </a:txBody>
                  <a:tcPr/>
                </a:tc>
                <a:tc>
                  <a:txBody>
                    <a:bodyPr/>
                    <a:lstStyle/>
                    <a:p>
                      <a:pPr algn="ctr"/>
                      <a:r>
                        <a:rPr lang="ru-RU" sz="2000" dirty="0" smtClean="0"/>
                        <a:t>400 </a:t>
                      </a:r>
                      <a:r>
                        <a:rPr lang="en-US" sz="2000" dirty="0" smtClean="0"/>
                        <a:t>333,8</a:t>
                      </a:r>
                      <a:endParaRPr lang="ru-RU" sz="2000" dirty="0" smtClean="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760205568"/>
              </p:ext>
            </p:extLst>
          </p:nvPr>
        </p:nvGraphicFramePr>
        <p:xfrm>
          <a:off x="530225" y="1397000"/>
          <a:ext cx="8404225" cy="4464050"/>
        </p:xfrm>
        <a:graphic>
          <a:graphicData uri="http://schemas.openxmlformats.org/presentationml/2006/ole">
            <mc:AlternateContent xmlns:mc="http://schemas.openxmlformats.org/markup-compatibility/2006">
              <mc:Choice xmlns:v="urn:schemas-microsoft-com:vml" Requires="v">
                <p:oleObj spid="_x0000_s77472" name="Лист" r:id="rId4" imgW="7781925" imgH="4133850" progId="Excel.Sheet.8">
                  <p:embed/>
                </p:oleObj>
              </mc:Choice>
              <mc:Fallback>
                <p:oleObj name="Лист" r:id="rId4" imgW="7781925" imgH="4133850" progId="Excel.Sheet.8">
                  <p:embed/>
                  <p:pic>
                    <p:nvPicPr>
                      <p:cNvPr id="0" name="Picture 227"/>
                      <p:cNvPicPr>
                        <a:picLocks noGrp="1" noChangeAspect="1" noChangeArrowheads="1"/>
                      </p:cNvPicPr>
                      <p:nvPr/>
                    </p:nvPicPr>
                    <p:blipFill>
                      <a:blip r:embed="rId5"/>
                      <a:srcRect/>
                      <a:stretch>
                        <a:fillRect/>
                      </a:stretch>
                    </p:blipFill>
                    <p:spPr bwMode="auto">
                      <a:xfrm>
                        <a:off x="530225" y="1397000"/>
                        <a:ext cx="8404225" cy="4464050"/>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454210896"/>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795"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289196266"/>
              </p:ext>
            </p:extLst>
          </p:nvPr>
        </p:nvGraphicFramePr>
        <p:xfrm>
          <a:off x="325438" y="1204913"/>
          <a:ext cx="8707437" cy="4465637"/>
        </p:xfrm>
        <a:graphic>
          <a:graphicData uri="http://schemas.openxmlformats.org/presentationml/2006/ole">
            <mc:AlternateContent xmlns:mc="http://schemas.openxmlformats.org/markup-compatibility/2006">
              <mc:Choice xmlns:v="urn:schemas-microsoft-com:vml" Requires="v">
                <p:oleObj spid="_x0000_s141811"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325438" y="1204913"/>
                        <a:ext cx="8707437" cy="44656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2023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602449232"/>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41 103</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25 277</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a:t>
                      </a:r>
                      <a:r>
                        <a:rPr lang="en-US" dirty="0" smtClean="0"/>
                        <a:t>833</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5 067</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a:t>
                      </a:r>
                      <a:r>
                        <a:rPr lang="en-US" dirty="0" smtClean="0"/>
                        <a:t>705</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445 437,0</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2023 - 2025</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441 655,7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3 781,3</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365 403,9</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a:t>
            </a:r>
            <a:r>
              <a:rPr lang="en-US" sz="2000" b="1" dirty="0" smtClean="0">
                <a:solidFill>
                  <a:srgbClr val="C00000"/>
                </a:solidFill>
                <a:latin typeface="Times New Roman" pitchFamily="18" charset="0"/>
                <a:cs typeface="Times New Roman" pitchFamily="18" charset="0"/>
              </a:rPr>
              <a:t>68 928,2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357 780,6</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7,9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a:t>
            </a:r>
            <a:r>
              <a:rPr lang="ru-RU" sz="2000" b="1" dirty="0" smtClean="0">
                <a:solidFill>
                  <a:srgbClr val="C00000"/>
                </a:solidFill>
                <a:latin typeface="Times New Roman" pitchFamily="18" charset="0"/>
                <a:cs typeface="Times New Roman" pitchFamily="18" charset="0"/>
              </a:rPr>
              <a:t>384,6</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96,</a:t>
            </a:r>
            <a:r>
              <a:rPr lang="ru-RU" sz="1600" b="1" i="1" dirty="0" smtClean="0">
                <a:solidFill>
                  <a:srgbClr val="7D5CDA"/>
                </a:solidFill>
                <a:latin typeface="Times New Roman" pitchFamily="18" charset="0"/>
                <a:cs typeface="Times New Roman" pitchFamily="18" charset="0"/>
              </a:rPr>
              <a:t>9%)</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7 623,3</a:t>
            </a:r>
            <a:endParaRPr lang="ru-RU" sz="2000" b="1" dirty="0" smtClean="0">
              <a:solidFill>
                <a:srgbClr val="C00000"/>
              </a:solidFill>
              <a:latin typeface="Times New Roman" pitchFamily="18" charset="0"/>
              <a:cs typeface="Times New Roman" pitchFamily="18" charset="0"/>
            </a:endParaRPr>
          </a:p>
          <a:p>
            <a:pPr algn="ctr"/>
            <a:r>
              <a:rPr lang="en-US" sz="1600" b="1" i="1" dirty="0" smtClean="0">
                <a:solidFill>
                  <a:srgbClr val="7D5CDA"/>
                </a:solidFill>
                <a:latin typeface="Times New Roman" pitchFamily="18" charset="0"/>
                <a:cs typeface="Times New Roman" pitchFamily="18" charset="0"/>
              </a:rPr>
              <a:t>(2,1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11 </a:t>
            </a:r>
            <a:r>
              <a:rPr lang="ru-RU" sz="2000" b="1" dirty="0" smtClean="0">
                <a:solidFill>
                  <a:srgbClr val="C00000"/>
                </a:solidFill>
                <a:latin typeface="Times New Roman" pitchFamily="18" charset="0"/>
                <a:cs typeface="Times New Roman" pitchFamily="18" charset="0"/>
              </a:rPr>
              <a:t>5</a:t>
            </a:r>
            <a:r>
              <a:rPr lang="en-US" sz="2000" b="1" dirty="0" smtClean="0">
                <a:solidFill>
                  <a:srgbClr val="C00000"/>
                </a:solidFill>
                <a:latin typeface="Times New Roman" pitchFamily="18" charset="0"/>
                <a:cs typeface="Times New Roman" pitchFamily="18" charset="0"/>
              </a:rPr>
              <a:t>43,6</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3,</a:t>
            </a:r>
            <a:r>
              <a:rPr lang="ru-RU" sz="1600" b="1" i="1" dirty="0" smtClean="0">
                <a:solidFill>
                  <a:srgbClr val="7D5CDA"/>
                </a:solidFill>
                <a:latin typeface="Times New Roman" pitchFamily="18" charset="0"/>
                <a:cs typeface="Times New Roman" pitchFamily="18" charset="0"/>
              </a:rPr>
              <a:t>1%)</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162577833"/>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826,6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13 587,9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11 085,1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10 352,8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289 185,5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233</a:t>
                      </a:r>
                      <a:r>
                        <a:rPr lang="ru-RU" sz="1000" b="1" i="0" u="none" strike="noStrike" baseline="0" dirty="0" smtClean="0">
                          <a:solidFill>
                            <a:srgbClr val="000066"/>
                          </a:solidFill>
                          <a:latin typeface="Times New Roman" pitchFamily="18" charset="0"/>
                          <a:cs typeface="Times New Roman" pitchFamily="18" charset="0"/>
                        </a:rPr>
                        <a:t> 706,3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236 985,2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61 680,8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49 202,7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46 993,6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76,3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38 240,8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35 211,9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34 849,4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4 751,9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21 887,6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18 800,1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18 548,7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6 646,3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5 513,5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5 171,7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2 886,0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2 691,1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2 546,7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441 655,7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357 780,6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357 084,6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88142254"/>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828,9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826,6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729,3</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1095502"/>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2023</a:t>
                      </a:r>
                      <a:endParaRPr lang="ru-RU" sz="1600" b="1" i="1" dirty="0"/>
                    </a:p>
                  </a:txBody>
                  <a:tcPr/>
                </a:tc>
                <a:tc>
                  <a:txBody>
                    <a:bodyPr/>
                    <a:lstStyle/>
                    <a:p>
                      <a:pPr algn="ctr"/>
                      <a:r>
                        <a:rPr lang="ru-RU" sz="1600" i="1" dirty="0" smtClean="0"/>
                        <a:t>2024</a:t>
                      </a:r>
                      <a:endParaRPr lang="ru-RU" sz="1600" i="1" dirty="0"/>
                    </a:p>
                  </a:txBody>
                  <a:tcPr/>
                </a:tc>
                <a:tc>
                  <a:txBody>
                    <a:bodyPr/>
                    <a:lstStyle/>
                    <a:p>
                      <a:pPr algn="ctr"/>
                      <a:r>
                        <a:rPr lang="ru-RU" sz="1600" i="1" dirty="0" smtClean="0"/>
                        <a:t>2025</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13 587,9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11 085,1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10 352,8</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11 850,2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9 835,1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a:t>
                      </a:r>
                      <a:r>
                        <a:rPr lang="ru-RU" sz="1400" b="1" i="1" baseline="0" dirty="0" smtClean="0">
                          <a:solidFill>
                            <a:schemeClr val="accent1">
                              <a:lumMod val="25000"/>
                            </a:schemeClr>
                          </a:solidFill>
                        </a:rPr>
                        <a:t> 352,8</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542,9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1 194,8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1 250,0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114552181"/>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481,0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356,8</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116,8</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smtClean="0">
                          <a:solidFill>
                            <a:schemeClr val="accent1">
                              <a:lumMod val="25000"/>
                            </a:schemeClr>
                          </a:solidFill>
                        </a:rPr>
                        <a:t>364,2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377,0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356,8</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26847893"/>
              </p:ext>
            </p:extLst>
          </p:nvPr>
        </p:nvGraphicFramePr>
        <p:xfrm>
          <a:off x="699243" y="1134231"/>
          <a:ext cx="8174142" cy="5398770"/>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2023</a:t>
                      </a:r>
                      <a:endParaRPr lang="ru-RU" sz="1200" b="1" i="1" dirty="0"/>
                    </a:p>
                  </a:txBody>
                  <a:tcPr/>
                </a:tc>
                <a:tc>
                  <a:txBody>
                    <a:bodyPr/>
                    <a:lstStyle/>
                    <a:p>
                      <a:pPr algn="ctr"/>
                      <a:r>
                        <a:rPr lang="ru-RU" sz="1200" i="1" dirty="0" smtClean="0"/>
                        <a:t>2024</a:t>
                      </a:r>
                      <a:endParaRPr lang="ru-RU" sz="1200" i="1" dirty="0"/>
                    </a:p>
                  </a:txBody>
                  <a:tcPr/>
                </a:tc>
                <a:tc>
                  <a:txBody>
                    <a:bodyPr/>
                    <a:lstStyle/>
                    <a:p>
                      <a:pPr algn="ctr"/>
                      <a:r>
                        <a:rPr lang="ru-RU" sz="1200" i="1" dirty="0" smtClean="0"/>
                        <a:t>2025</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289 185,5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233 706,3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236</a:t>
                      </a:r>
                      <a:r>
                        <a:rPr lang="ru-RU" sz="1200" b="1" i="1" baseline="0" dirty="0" smtClean="0">
                          <a:solidFill>
                            <a:schemeClr val="accent1">
                              <a:lumMod val="25000"/>
                            </a:schemeClr>
                          </a:solidFill>
                        </a:rPr>
                        <a:t> 985,2</a:t>
                      </a:r>
                      <a:endParaRPr lang="ru-RU" sz="1200" b="1" i="1" dirty="0">
                        <a:solidFill>
                          <a:schemeClr val="accent1">
                            <a:lumMod val="25000"/>
                          </a:schemeClr>
                        </a:solidFill>
                      </a:endParaRPr>
                    </a:p>
                  </a:txBody>
                  <a:tcPr/>
                </a:tc>
              </a:tr>
              <a:tr h="1557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7 343,6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6 054,1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6 843,2</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169,9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36</a:t>
                      </a:r>
                      <a:r>
                        <a:rPr lang="ru-RU" sz="1200" b="1" i="1" baseline="0" dirty="0" smtClean="0">
                          <a:solidFill>
                            <a:schemeClr val="accent1">
                              <a:lumMod val="25000"/>
                            </a:schemeClr>
                          </a:solidFill>
                        </a:rPr>
                        <a:t> 621,8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30 693,4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30 307,9</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201 447,9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157 576,2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161 544,5</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12 283,2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11 795,9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11 430,7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9 762,8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6 858,1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6 450,4</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3 356,1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2 938,0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2 780,1</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17 769,8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2943267"/>
              </p:ext>
            </p:extLst>
          </p:nvPr>
        </p:nvGraphicFramePr>
        <p:xfrm>
          <a:off x="91784" y="1484784"/>
          <a:ext cx="8856984" cy="429387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2023</a:t>
                      </a:r>
                      <a:endParaRPr lang="ru-RU" sz="1400" b="1" i="1" dirty="0"/>
                    </a:p>
                  </a:txBody>
                  <a:tcPr/>
                </a:tc>
                <a:tc>
                  <a:txBody>
                    <a:bodyPr/>
                    <a:lstStyle/>
                    <a:p>
                      <a:pPr algn="ctr"/>
                      <a:r>
                        <a:rPr lang="ru-RU" sz="1400" i="1" dirty="0" smtClean="0"/>
                        <a:t>2024</a:t>
                      </a:r>
                      <a:endParaRPr lang="ru-RU" sz="1400" i="1" dirty="0"/>
                    </a:p>
                  </a:txBody>
                  <a:tcPr/>
                </a:tc>
                <a:tc>
                  <a:txBody>
                    <a:bodyPr/>
                    <a:lstStyle/>
                    <a:p>
                      <a:pPr algn="ctr"/>
                      <a:r>
                        <a:rPr lang="ru-RU" sz="1400" i="1" dirty="0" smtClean="0"/>
                        <a:t>2025</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61 680,8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49 202,7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46 993,6</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121,7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2 445,2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1 974,8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1 868,8</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6 812,7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6 958,0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6 514,9</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16 310,6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15 073,9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13 771,4</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25 470,8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16 747,2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16 085,0</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7 612,6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7 241,7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7 611,2</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1 616,2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1 291,0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1 207,1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1 142,3</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40660199"/>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17,4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37342369"/>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18682634"/>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58,0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61,0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19,2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14,2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19,2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30502010"/>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50,0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32453630"/>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0860859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99161844"/>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76,3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116,7</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76,3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116,7</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28948762"/>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38 240,8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35 211,9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34 849,4</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7 773,1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5 691,1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5 385,5</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30 464,0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29 517,1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29 460,2</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21395668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439,2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58490765"/>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4 751,9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36824109"/>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2023</a:t>
                      </a:r>
                      <a:endParaRPr lang="ru-RU" sz="1400" b="1" i="1" dirty="0"/>
                    </a:p>
                  </a:txBody>
                  <a:tcPr/>
                </a:tc>
                <a:tc>
                  <a:txBody>
                    <a:bodyPr/>
                    <a:lstStyle/>
                    <a:p>
                      <a:pPr algn="ctr"/>
                      <a:r>
                        <a:rPr lang="ru-RU" sz="1400" i="1" dirty="0" smtClean="0"/>
                        <a:t>2024</a:t>
                      </a:r>
                      <a:endParaRPr lang="ru-RU" sz="1400" i="1" dirty="0"/>
                    </a:p>
                  </a:txBody>
                  <a:tcPr/>
                </a:tc>
                <a:tc>
                  <a:txBody>
                    <a:bodyPr/>
                    <a:lstStyle/>
                    <a:p>
                      <a:pPr algn="ctr"/>
                      <a:r>
                        <a:rPr lang="ru-RU" sz="1400" i="1" dirty="0" smtClean="0"/>
                        <a:t>2025</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21</a:t>
                      </a:r>
                      <a:r>
                        <a:rPr lang="ru-RU" sz="1400" b="1" i="1" baseline="0" dirty="0" smtClean="0">
                          <a:solidFill>
                            <a:schemeClr val="accent1">
                              <a:lumMod val="25000"/>
                            </a:schemeClr>
                          </a:solidFill>
                        </a:rPr>
                        <a:t> 887,6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18 800,1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18 548,7</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20 106,8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16 953,4</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16 801,0</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1 780,8</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1 846,7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1 747,7</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9619225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1924535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381,0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356,5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46277131"/>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400" b="1" i="1" dirty="0" smtClean="0">
                          <a:solidFill>
                            <a:schemeClr val="accent1">
                              <a:lumMod val="25000"/>
                            </a:schemeClr>
                          </a:solidFill>
                        </a:rPr>
                        <a:t>6 </a:t>
                      </a:r>
                      <a:r>
                        <a:rPr lang="ru-RU" sz="1400" b="1" i="1" dirty="0" smtClean="0">
                          <a:solidFill>
                            <a:schemeClr val="accent1">
                              <a:lumMod val="25000"/>
                            </a:schemeClr>
                          </a:solidFill>
                        </a:rPr>
                        <a:t>646,3</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5 513,5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5 171,7</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074,8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400" b="1" i="1" dirty="0" smtClean="0">
                          <a:solidFill>
                            <a:schemeClr val="accent1">
                              <a:lumMod val="25000"/>
                            </a:schemeClr>
                          </a:solidFill>
                        </a:rPr>
                        <a:t>5 </a:t>
                      </a:r>
                      <a:r>
                        <a:rPr lang="ru-RU" sz="1400" b="1" i="1" dirty="0" smtClean="0">
                          <a:solidFill>
                            <a:schemeClr val="accent1">
                              <a:lumMod val="25000"/>
                            </a:schemeClr>
                          </a:solidFill>
                        </a:rPr>
                        <a:t>571,5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5 513,5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5 171,7</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2680661232"/>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2 886</a:t>
                      </a:r>
                      <a:r>
                        <a:rPr lang="en-US" b="1" i="1" dirty="0" smtClean="0">
                          <a:solidFill>
                            <a:schemeClr val="accent1">
                              <a:lumMod val="25000"/>
                            </a:schemeClr>
                          </a:solidFill>
                        </a:rPr>
                        <a:t>,0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691,1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546,7</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37521051"/>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20</a:t>
                      </a: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1593501"/>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30</a:t>
                      </a: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a:t>
            </a:r>
            <a:r>
              <a:rPr kumimoji="0" lang="en-US" sz="1800" b="0" i="0" u="none" strike="noStrike" kern="0" cap="none" spc="0" normalizeH="0" baseline="0" noProof="0" dirty="0" smtClean="0">
                <a:ln>
                  <a:noFill/>
                </a:ln>
                <a:solidFill>
                  <a:schemeClr val="tx1"/>
                </a:solidFill>
                <a:effectLst/>
                <a:uLnTx/>
                <a:uFillTx/>
                <a:cs typeface="Times New Roman" pitchFamily="18" charset="0"/>
              </a:rPr>
              <a:t>3</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9 жилых помещения на сумму 7 977,7</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6 241,0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4</a:t>
            </a:r>
            <a:r>
              <a:rPr lang="ru-RU" sz="1800" kern="0" dirty="0" smtClean="0"/>
              <a:t> </a:t>
            </a:r>
            <a:r>
              <a:rPr lang="ru-RU" sz="1800" kern="0" dirty="0"/>
              <a:t>году – </a:t>
            </a:r>
            <a:r>
              <a:rPr lang="ru-RU" sz="1800" kern="0" dirty="0" smtClean="0"/>
              <a:t>7 </a:t>
            </a:r>
            <a:r>
              <a:rPr lang="ru-RU" sz="1800" kern="0" dirty="0"/>
              <a:t>жилых </a:t>
            </a:r>
            <a:r>
              <a:rPr lang="ru-RU" sz="1800" kern="0" dirty="0" smtClean="0"/>
              <a:t>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5</a:t>
            </a:r>
            <a:r>
              <a:rPr lang="ru-RU" sz="1800" kern="0" dirty="0" smtClean="0"/>
              <a:t> </a:t>
            </a:r>
            <a:r>
              <a:rPr lang="ru-RU" sz="1800" kern="0" dirty="0"/>
              <a:t>году </a:t>
            </a:r>
            <a:r>
              <a:rPr lang="ru-RU" sz="1800" kern="0" dirty="0" smtClean="0"/>
              <a:t>–7 жилых 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310474943"/>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a:t>
                      </a:r>
                      <a:r>
                        <a:rPr lang="ru-RU" sz="1200" dirty="0" smtClean="0">
                          <a:effectLst/>
                          <a:latin typeface="Times New Roman"/>
                          <a:ea typeface="Times New Roman"/>
                        </a:rPr>
                        <a:t>343 604,53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a:t>
                      </a:r>
                      <a:r>
                        <a:rPr lang="ru-RU" sz="1200" dirty="0" smtClean="0">
                          <a:effectLst/>
                          <a:latin typeface="Times New Roman"/>
                          <a:ea typeface="Times New Roman"/>
                        </a:rPr>
                        <a:t>833 525,02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a:t>
                      </a:r>
                      <a:r>
                        <a:rPr lang="ru-RU" sz="1200" dirty="0" smtClean="0">
                          <a:effectLst/>
                          <a:latin typeface="Times New Roman"/>
                          <a:ea typeface="Times New Roman"/>
                        </a:rPr>
                        <a:t>49</a:t>
                      </a:r>
                      <a:r>
                        <a:rPr lang="en-US" sz="1200" dirty="0" smtClean="0">
                          <a:effectLst/>
                          <a:latin typeface="Times New Roman"/>
                          <a:ea typeface="Times New Roman"/>
                        </a:rPr>
                        <a:t>6 </a:t>
                      </a:r>
                      <a:r>
                        <a:rPr lang="ru-RU" sz="1200" dirty="0" smtClean="0">
                          <a:effectLst/>
                          <a:latin typeface="Times New Roman"/>
                          <a:ea typeface="Times New Roman"/>
                        </a:rPr>
                        <a:t>640</a:t>
                      </a:r>
                      <a:r>
                        <a:rPr lang="en-US" sz="1200" dirty="0" smtClean="0">
                          <a:effectLst/>
                          <a:latin typeface="Times New Roman"/>
                          <a:ea typeface="Times New Roman"/>
                        </a:rPr>
                        <a:t>,</a:t>
                      </a:r>
                      <a:r>
                        <a:rPr lang="ru-RU" sz="1200" dirty="0" smtClean="0">
                          <a:effectLst/>
                          <a:latin typeface="Times New Roman"/>
                          <a:ea typeface="Times New Roman"/>
                        </a:rPr>
                        <a:t>9</a:t>
                      </a:r>
                      <a:r>
                        <a:rPr lang="en-US" sz="1200" dirty="0" smtClean="0">
                          <a:effectLst/>
                          <a:latin typeface="Times New Roman"/>
                          <a:ea typeface="Times New Roman"/>
                        </a:rPr>
                        <a:t>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a:t>
                      </a:r>
                      <a:r>
                        <a:rPr lang="ru-RU" sz="1200" dirty="0" smtClean="0">
                          <a:effectLst/>
                          <a:latin typeface="Times New Roman"/>
                          <a:ea typeface="Times New Roman"/>
                        </a:rPr>
                        <a:t>438,53</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27170" y="5044163"/>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3671536796"/>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169</a:t>
                      </a:r>
                      <a:r>
                        <a:rPr lang="ru-RU" sz="1200" baseline="0" dirty="0" smtClean="0">
                          <a:effectLst/>
                          <a:latin typeface="Times New Roman"/>
                          <a:ea typeface="Times New Roman"/>
                        </a:rPr>
                        <a:t> 900,00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169 900,00</a:t>
                      </a: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237593324"/>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a:t>
                      </a:r>
                      <a:r>
                        <a:rPr lang="ru-RU" sz="1200" dirty="0" smtClean="0">
                          <a:effectLst/>
                          <a:latin typeface="Times New Roman"/>
                          <a:ea typeface="Times New Roman"/>
                        </a:rPr>
                        <a:t>513 504,53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a:t>
                      </a:r>
                      <a:r>
                        <a:rPr lang="ru-RU" sz="1200" dirty="0" smtClean="0">
                          <a:effectLst/>
                          <a:latin typeface="Times New Roman"/>
                          <a:ea typeface="Times New Roman"/>
                        </a:rPr>
                        <a:t>003 425,02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5 496 640,98</a:t>
                      </a: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13 438,53</a:t>
                      </a: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a:solidFill>
                  <a:schemeClr val="hlink"/>
                </a:solidFill>
              </a:rPr>
              <a:t>3</a:t>
            </a:r>
            <a:r>
              <a:rPr lang="ru-RU" sz="1800" b="1" dirty="0" smtClean="0">
                <a:solidFill>
                  <a:schemeClr val="hlink"/>
                </a:solidFill>
              </a:rPr>
              <a:t> по 202</a:t>
            </a:r>
            <a:r>
              <a:rPr lang="en-US" sz="1800" b="1" dirty="0">
                <a:solidFill>
                  <a:schemeClr val="hlink"/>
                </a:solidFill>
              </a:rPr>
              <a:t>5</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2337063310"/>
              </p:ext>
            </p:extLst>
          </p:nvPr>
        </p:nvGraphicFramePr>
        <p:xfrm>
          <a:off x="779463" y="1938338"/>
          <a:ext cx="7512050" cy="3670300"/>
        </p:xfrm>
        <a:graphic>
          <a:graphicData uri="http://schemas.openxmlformats.org/presentationml/2006/ole">
            <mc:AlternateContent xmlns:mc="http://schemas.openxmlformats.org/markup-compatibility/2006">
              <mc:Choice xmlns:v="urn:schemas-microsoft-com:vml" Requires="v">
                <p:oleObj spid="_x0000_s123503" name="Лист" r:id="rId4" imgW="9648825" imgH="4714875" progId="Excel.Sheet.8">
                  <p:embed/>
                </p:oleObj>
              </mc:Choice>
              <mc:Fallback>
                <p:oleObj name="Лист" r:id="rId4" imgW="9648825" imgH="4714875" progId="Excel.Sheet.8">
                  <p:embed/>
                  <p:pic>
                    <p:nvPicPr>
                      <p:cNvPr id="0" name="Picture 189"/>
                      <p:cNvPicPr>
                        <a:picLocks noGrp="1" noChangeAspect="1" noChangeArrowheads="1"/>
                      </p:cNvPicPr>
                      <p:nvPr/>
                    </p:nvPicPr>
                    <p:blipFill>
                      <a:blip r:embed="rId5"/>
                      <a:srcRect/>
                      <a:stretch>
                        <a:fillRect/>
                      </a:stretch>
                    </p:blipFill>
                    <p:spPr bwMode="auto">
                      <a:xfrm>
                        <a:off x="779463" y="1938338"/>
                        <a:ext cx="7512050" cy="3670300"/>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3</a:t>
            </a:r>
            <a:r>
              <a:rPr lang="ru-RU" sz="2400" i="1" dirty="0" smtClean="0">
                <a:solidFill>
                  <a:schemeClr val="accent5">
                    <a:lumMod val="50000"/>
                  </a:schemeClr>
                </a:solidFill>
              </a:rPr>
              <a:t>-202</a:t>
            </a:r>
            <a:r>
              <a:rPr lang="en-US" sz="2400" i="1" dirty="0" smtClean="0">
                <a:solidFill>
                  <a:schemeClr val="accent5">
                    <a:lumMod val="50000"/>
                  </a:schemeClr>
                </a:solidFill>
              </a:rPr>
              <a:t>5</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19 063,6</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3</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14 172,5</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891,1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30561823"/>
              </p:ext>
            </p:extLst>
          </p:nvPr>
        </p:nvGraphicFramePr>
        <p:xfrm>
          <a:off x="253622" y="1052736"/>
          <a:ext cx="8678201" cy="5400589"/>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828,9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826,6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729,2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a:t>
                      </a:r>
                      <a:r>
                        <a:rPr lang="en-US" sz="1200" b="1" i="0" u="none" strike="noStrike"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a:t>
                      </a:r>
                      <a:r>
                        <a:rPr lang="ru-RU" sz="1200" b="1" i="0" u="none" strike="noStrike" dirty="0" smtClean="0">
                          <a:solidFill>
                            <a:srgbClr val="000000"/>
                          </a:solidFill>
                          <a:latin typeface="Times New Roman" pitchFamily="18" charset="0"/>
                          <a:cs typeface="Times New Roman" pitchFamily="18" charset="0"/>
                        </a:rPr>
                        <a:t>75</a:t>
                      </a:r>
                      <a:r>
                        <a:rPr lang="en-US" sz="1200" b="1" i="0" u="none" strike="noStrike" dirty="0" smtClean="0">
                          <a:solidFill>
                            <a:srgbClr val="000000"/>
                          </a:solidFill>
                          <a:latin typeface="Times New Roman" pitchFamily="18" charset="0"/>
                          <a:cs typeface="Times New Roman" pitchFamily="18" charset="0"/>
                        </a:rPr>
                        <a:t>1,9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63,3</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19 </a:t>
                      </a:r>
                      <a:r>
                        <a:rPr lang="ru-RU" sz="1200" b="1" i="0" u="sng" strike="noStrike" dirty="0" smtClean="0">
                          <a:solidFill>
                            <a:srgbClr val="000000"/>
                          </a:solidFill>
                          <a:latin typeface="Times New Roman" pitchFamily="18" charset="0"/>
                          <a:cs typeface="Times New Roman" pitchFamily="18" charset="0"/>
                        </a:rPr>
                        <a:t>257,7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14 451,4</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14 282,0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671066512"/>
              </p:ext>
            </p:extLst>
          </p:nvPr>
        </p:nvGraphicFramePr>
        <p:xfrm>
          <a:off x="285720" y="1412776"/>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293752">
                <a:tc>
                  <a:txBody>
                    <a:bodyPr/>
                    <a:lstStyle/>
                    <a:p>
                      <a:endParaRPr lang="ru-RU" dirty="0"/>
                    </a:p>
                  </a:txBody>
                  <a:tcPr>
                    <a:noFill/>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c>
                  <a:txBody>
                    <a:bodyPr/>
                    <a:lstStyle/>
                    <a:p>
                      <a:pPr algn="ctr"/>
                      <a:r>
                        <a:rPr lang="ru-RU" dirty="0" smtClean="0"/>
                        <a:t>202</a:t>
                      </a:r>
                      <a:r>
                        <a:rPr lang="en-US" dirty="0" smtClean="0"/>
                        <a:t>5</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9 750,2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10 352,8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8</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30</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33594</TotalTime>
  <Words>9112</Words>
  <Application>Microsoft Office PowerPoint</Application>
  <PresentationFormat>Экран (4:3)</PresentationFormat>
  <Paragraphs>1487</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48608,8тыс. рублей </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51850,7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2023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2245</cp:revision>
  <cp:lastPrinted>2023-07-19T13:29:31Z</cp:lastPrinted>
  <dcterms:modified xsi:type="dcterms:W3CDTF">2023-07-24T07:44:56Z</dcterms:modified>
</cp:coreProperties>
</file>