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2021г.Отчет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dirty="0" smtClean="0"/>
                      <a:t>536,4</a:t>
                    </a:r>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650.9</c:v>
                </c:pt>
                <c:pt idx="1">
                  <c:v>540.6</c:v>
                </c:pt>
                <c:pt idx="2">
                  <c:v>87.5</c:v>
                </c:pt>
              </c:numCache>
            </c:numRef>
          </c:val>
        </c:ser>
        <c:ser>
          <c:idx val="1"/>
          <c:order val="1"/>
          <c:tx>
            <c:strRef>
              <c:f>Лист1!$C$1</c:f>
              <c:strCache>
                <c:ptCount val="1"/>
                <c:pt idx="0">
                  <c:v>2022г.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676.9</c:v>
                </c:pt>
                <c:pt idx="1">
                  <c:v>540.6</c:v>
                </c:pt>
                <c:pt idx="2">
                  <c:v>163.69999999999999</c:v>
                </c:pt>
              </c:numCache>
            </c:numRef>
          </c:val>
        </c:ser>
        <c:ser>
          <c:idx val="2"/>
          <c:order val="2"/>
          <c:tx>
            <c:strRef>
              <c:f>Лист1!$D$1</c:f>
              <c:strCache>
                <c:ptCount val="1"/>
                <c:pt idx="0">
                  <c:v>2023г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703.9</c:v>
                </c:pt>
                <c:pt idx="1">
                  <c:v>556.29999999999995</c:v>
                </c:pt>
                <c:pt idx="2">
                  <c:v>69.2</c:v>
                </c:pt>
              </c:numCache>
            </c:numRef>
          </c:val>
        </c:ser>
        <c:ser>
          <c:idx val="3"/>
          <c:order val="3"/>
          <c:tx>
            <c:strRef>
              <c:f>Лист1!$E$1</c:f>
              <c:strCache>
                <c:ptCount val="1"/>
                <c:pt idx="0">
                  <c:v>2024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732</c:v>
                </c:pt>
                <c:pt idx="1">
                  <c:v>571.9</c:v>
                </c:pt>
                <c:pt idx="2" formatCode="General">
                  <c:v>74.5</c:v>
                </c:pt>
              </c:numCache>
            </c:numRef>
          </c:val>
        </c:ser>
        <c:ser>
          <c:idx val="4"/>
          <c:order val="4"/>
          <c:tx>
            <c:strRef>
              <c:f>Лист1!$F$1</c:f>
              <c:strCache>
                <c:ptCount val="1"/>
                <c:pt idx="0">
                  <c:v>2025 г.План2</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761.3</c:v>
                </c:pt>
                <c:pt idx="1">
                  <c:v>587.29999999999995</c:v>
                </c:pt>
                <c:pt idx="2" formatCode="General">
                  <c:v>75.900000000000006</c:v>
                </c:pt>
              </c:numCache>
            </c:numRef>
          </c:val>
        </c:ser>
        <c:dLbls>
          <c:showLegendKey val="0"/>
          <c:showVal val="1"/>
          <c:showCatName val="0"/>
          <c:showSerName val="0"/>
          <c:showPercent val="0"/>
          <c:showBubbleSize val="0"/>
        </c:dLbls>
        <c:gapWidth val="75"/>
        <c:axId val="151464576"/>
        <c:axId val="151495040"/>
      </c:barChart>
      <c:catAx>
        <c:axId val="15146457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1495040"/>
        <c:crosses val="autoZero"/>
        <c:auto val="1"/>
        <c:lblAlgn val="ctr"/>
        <c:lblOffset val="100"/>
        <c:noMultiLvlLbl val="0"/>
      </c:catAx>
      <c:valAx>
        <c:axId val="15149504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1464576"/>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23.01.2023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1/23/2023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1/23/2023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1/23/2023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1/23/2023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1/23/2023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1/23/2023</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1/23/2023</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1/23/2023</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1/23/2023</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1/23/2023</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1/23/2023</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1/23/2023</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1/23/2023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1/23/2023</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1/23/2023</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1/23/2023</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1/23/2023</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1/23/2023</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1/23/2023</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1/23/2023</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1/23/2023</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1/23/2023</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1/23/2023</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1/23/2023</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1/23/2023</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Microsoft_Excel_97-2003_Worksheet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Microsoft_Excel_97-2003_Worksheet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Excel_97-2003_Worksheet19.xls"/><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a:t>
            </a:r>
            <a:r>
              <a:rPr lang="ru-RU" sz="2000" b="1" dirty="0">
                <a:solidFill>
                  <a:schemeClr val="tx2"/>
                </a:solidFill>
                <a:latin typeface="Times New Roman" pitchFamily="18" charset="0"/>
              </a:rPr>
              <a:t>ОСНОВЕ </a:t>
            </a:r>
            <a:r>
              <a:rPr lang="ru-RU" sz="2000" b="1" dirty="0" smtClean="0">
                <a:solidFill>
                  <a:schemeClr val="tx2"/>
                </a:solidFill>
                <a:latin typeface="Times New Roman" pitchFamily="18" charset="0"/>
              </a:rPr>
              <a:t>ПРОЕКТА РЕШЕНИЯ </a:t>
            </a:r>
            <a:r>
              <a:rPr lang="ru-RU" sz="2000" b="1" dirty="0">
                <a:solidFill>
                  <a:schemeClr val="tx2"/>
                </a:solidFill>
                <a:latin typeface="Times New Roman" pitchFamily="18" charset="0"/>
              </a:rPr>
              <a:t>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2023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ГОДОВ</a:t>
            </a:r>
            <a:r>
              <a:rPr lang="ru-RU" sz="2000" b="1" dirty="0" smtClean="0">
                <a:solidFill>
                  <a:schemeClr val="tx2"/>
                </a:solidFill>
                <a:latin typeface="Times New Roman" pitchFamily="18" charset="0"/>
              </a:rPr>
              <a:t>»</a:t>
            </a:r>
            <a:endParaRPr lang="ru-RU" sz="2000" b="1" dirty="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2023 год  </a:t>
            </a:r>
          </a:p>
          <a:p>
            <a:pPr algn="ctr"/>
            <a:r>
              <a:rPr lang="ru-RU" sz="1800" b="1" dirty="0" smtClean="0">
                <a:solidFill>
                  <a:schemeClr val="bg1"/>
                </a:solidFill>
              </a:rPr>
              <a:t>и плановый период 2024 и 2025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417 708,7</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417 708,7</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a:t>
              </a:r>
              <a:r>
                <a:rPr lang="ru-RU" sz="1800" b="1" dirty="0" smtClean="0"/>
                <a:t>403,9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365 403,9</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4102033809"/>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44074009"/>
              </p:ext>
            </p:extLst>
          </p:nvPr>
        </p:nvGraphicFramePr>
        <p:xfrm>
          <a:off x="214313" y="949325"/>
          <a:ext cx="8478837" cy="3538538"/>
        </p:xfrm>
        <a:graphic>
          <a:graphicData uri="http://schemas.openxmlformats.org/presentationml/2006/ole">
            <mc:AlternateContent xmlns:mc="http://schemas.openxmlformats.org/markup-compatibility/2006">
              <mc:Choice xmlns:v="urn:schemas-microsoft-com:vml" Requires="v">
                <p:oleObj spid="_x0000_s40502" name="Лист" r:id="rId4" imgW="8401050" imgH="3505312" progId="Excel.Sheet.8">
                  <p:embed/>
                </p:oleObj>
              </mc:Choice>
              <mc:Fallback>
                <p:oleObj name="Лист" r:id="rId4" imgW="8401050" imgH="3505312" progId="Excel.Sheet.8">
                  <p:embed/>
                  <p:pic>
                    <p:nvPicPr>
                      <p:cNvPr id="0" name="Picture 171"/>
                      <p:cNvPicPr>
                        <a:picLocks noChangeArrowheads="1"/>
                      </p:cNvPicPr>
                      <p:nvPr/>
                    </p:nvPicPr>
                    <p:blipFill>
                      <a:blip r:embed="rId5"/>
                      <a:srcRect/>
                      <a:stretch>
                        <a:fillRect/>
                      </a:stretch>
                    </p:blipFill>
                    <p:spPr bwMode="auto">
                      <a:xfrm>
                        <a:off x="214313" y="949325"/>
                        <a:ext cx="8478837"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69633307"/>
              </p:ext>
            </p:extLst>
          </p:nvPr>
        </p:nvGraphicFramePr>
        <p:xfrm>
          <a:off x="871538" y="476250"/>
          <a:ext cx="7886700" cy="4140200"/>
        </p:xfrm>
        <a:graphic>
          <a:graphicData uri="http://schemas.openxmlformats.org/presentationml/2006/ole">
            <mc:AlternateContent xmlns:mc="http://schemas.openxmlformats.org/markup-compatibility/2006">
              <mc:Choice xmlns:v="urn:schemas-microsoft-com:vml" Requires="v">
                <p:oleObj spid="_x0000_s138785" name="Лист" r:id="rId4" imgW="7781813" imgH="4086225" progId="Excel.Sheet.8">
                  <p:embed/>
                </p:oleObj>
              </mc:Choice>
              <mc:Fallback>
                <p:oleObj name="Лист" r:id="rId4" imgW="7781813" imgH="4086225" progId="Excel.Sheet.8">
                  <p:embed/>
                  <p:pic>
                    <p:nvPicPr>
                      <p:cNvPr id="0" name="Picture 149"/>
                      <p:cNvPicPr>
                        <a:picLocks noChangeArrowheads="1"/>
                      </p:cNvPicPr>
                      <p:nvPr/>
                    </p:nvPicPr>
                    <p:blipFill>
                      <a:blip r:embed="rId5"/>
                      <a:srcRect/>
                      <a:stretch>
                        <a:fillRect/>
                      </a:stretch>
                    </p:blipFill>
                    <p:spPr bwMode="auto">
                      <a:xfrm>
                        <a:off x="871538" y="476250"/>
                        <a:ext cx="7886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712651260"/>
              </p:ext>
            </p:extLst>
          </p:nvPr>
        </p:nvGraphicFramePr>
        <p:xfrm>
          <a:off x="914400" y="508000"/>
          <a:ext cx="7886700" cy="3741738"/>
        </p:xfrm>
        <a:graphic>
          <a:graphicData uri="http://schemas.openxmlformats.org/presentationml/2006/ole">
            <mc:AlternateContent xmlns:mc="http://schemas.openxmlformats.org/markup-compatibility/2006">
              <mc:Choice xmlns:v="urn:schemas-microsoft-com:vml" Requires="v">
                <p:oleObj spid="_x0000_s171302" name="Лист" r:id="rId3" imgW="7781813" imgH="3695588" progId="Excel.Sheet.8">
                  <p:embed/>
                </p:oleObj>
              </mc:Choice>
              <mc:Fallback>
                <p:oleObj name="Лист" r:id="rId3" imgW="7781813" imgH="3695588" progId="Excel.Sheet.8">
                  <p:embed/>
                  <p:pic>
                    <p:nvPicPr>
                      <p:cNvPr id="0" name="Object 12"/>
                      <p:cNvPicPr>
                        <a:picLocks noChangeArrowheads="1"/>
                      </p:cNvPicPr>
                      <p:nvPr/>
                    </p:nvPicPr>
                    <p:blipFill>
                      <a:blip r:embed="rId4"/>
                      <a:srcRect/>
                      <a:stretch>
                        <a:fillRect/>
                      </a:stretch>
                    </p:blipFill>
                    <p:spPr bwMode="auto">
                      <a:xfrm>
                        <a:off x="914400" y="508000"/>
                        <a:ext cx="78867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194755535"/>
              </p:ext>
            </p:extLst>
          </p:nvPr>
        </p:nvGraphicFramePr>
        <p:xfrm>
          <a:off x="554038" y="1122363"/>
          <a:ext cx="8175625" cy="3800475"/>
        </p:xfrm>
        <a:graphic>
          <a:graphicData uri="http://schemas.openxmlformats.org/presentationml/2006/ole">
            <mc:AlternateContent xmlns:mc="http://schemas.openxmlformats.org/markup-compatibility/2006">
              <mc:Choice xmlns:v="urn:schemas-microsoft-com:vml" Requires="v">
                <p:oleObj spid="_x0000_s24184" name="Лист" r:id="rId4" imgW="7543800" imgH="3505312" progId="Excel.Sheet.8">
                  <p:embed/>
                </p:oleObj>
              </mc:Choice>
              <mc:Fallback>
                <p:oleObj name="Лист" r:id="rId4" imgW="7543800" imgH="3505312" progId="Excel.Sheet.8">
                  <p:embed/>
                  <p:pic>
                    <p:nvPicPr>
                      <p:cNvPr id="0" name="Picture 235"/>
                      <p:cNvPicPr>
                        <a:picLocks noChangeArrowheads="1"/>
                      </p:cNvPicPr>
                      <p:nvPr/>
                    </p:nvPicPr>
                    <p:blipFill>
                      <a:blip r:embed="rId5"/>
                      <a:srcRect/>
                      <a:stretch>
                        <a:fillRect/>
                      </a:stretch>
                    </p:blipFill>
                    <p:spPr bwMode="auto">
                      <a:xfrm>
                        <a:off x="554038" y="1122363"/>
                        <a:ext cx="81756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1883319764"/>
              </p:ext>
            </p:extLst>
          </p:nvPr>
        </p:nvGraphicFramePr>
        <p:xfrm>
          <a:off x="104775" y="581025"/>
          <a:ext cx="8696325" cy="3000375"/>
        </p:xfrm>
        <a:graphic>
          <a:graphicData uri="http://schemas.openxmlformats.org/presentationml/2006/ole">
            <mc:AlternateContent xmlns:mc="http://schemas.openxmlformats.org/markup-compatibility/2006">
              <mc:Choice xmlns:v="urn:schemas-microsoft-com:vml" Requires="v">
                <p:oleObj spid="_x0000_s53811" name="Лист" r:id="rId4" imgW="8696213" imgH="3000375" progId="Excel.Sheet.8">
                  <p:embed/>
                </p:oleObj>
              </mc:Choice>
              <mc:Fallback>
                <p:oleObj name="Лист" r:id="rId4" imgW="8696213" imgH="3000375" progId="Excel.Sheet.8">
                  <p:embed/>
                  <p:pic>
                    <p:nvPicPr>
                      <p:cNvPr id="0" name="Picture 168"/>
                      <p:cNvPicPr>
                        <a:picLocks noChangeArrowheads="1"/>
                      </p:cNvPicPr>
                      <p:nvPr/>
                    </p:nvPicPr>
                    <p:blipFill>
                      <a:blip r:embed="rId5"/>
                      <a:srcRect/>
                      <a:stretch>
                        <a:fillRect/>
                      </a:stretch>
                    </p:blipFill>
                    <p:spPr bwMode="auto">
                      <a:xfrm>
                        <a:off x="104775" y="581025"/>
                        <a:ext cx="86963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2023 по 2025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429541923"/>
              </p:ext>
            </p:extLst>
          </p:nvPr>
        </p:nvGraphicFramePr>
        <p:xfrm>
          <a:off x="684213" y="3074988"/>
          <a:ext cx="7477125" cy="2460625"/>
        </p:xfrm>
        <a:graphic>
          <a:graphicData uri="http://schemas.openxmlformats.org/presentationml/2006/ole">
            <mc:AlternateContent xmlns:mc="http://schemas.openxmlformats.org/markup-compatibility/2006">
              <mc:Choice xmlns:v="urn:schemas-microsoft-com:vml" Requires="v">
                <p:oleObj spid="_x0000_s47698" name="Лист" r:id="rId4" imgW="10944225" imgH="3600450" progId="Excel.Sheet.8">
                  <p:embed/>
                </p:oleObj>
              </mc:Choice>
              <mc:Fallback>
                <p:oleObj name="Лист" r:id="rId4" imgW="10944225" imgH="3600450" progId="Excel.Sheet.8">
                  <p:embed/>
                  <p:pic>
                    <p:nvPicPr>
                      <p:cNvPr id="0" name="Picture 190"/>
                      <p:cNvPicPr>
                        <a:picLocks noGrp="1" noChangeAspect="1" noChangeArrowheads="1"/>
                      </p:cNvPicPr>
                      <p:nvPr/>
                    </p:nvPicPr>
                    <p:blipFill>
                      <a:blip r:embed="rId5"/>
                      <a:srcRect/>
                      <a:stretch>
                        <a:fillRect/>
                      </a:stretch>
                    </p:blipFill>
                    <p:spPr bwMode="auto">
                      <a:xfrm>
                        <a:off x="684213" y="3074988"/>
                        <a:ext cx="7477125" cy="2460625"/>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2023-2025годы,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560063136"/>
              </p:ext>
            </p:extLst>
          </p:nvPr>
        </p:nvGraphicFramePr>
        <p:xfrm>
          <a:off x="588963" y="1341438"/>
          <a:ext cx="8193087" cy="4679950"/>
        </p:xfrm>
        <a:graphic>
          <a:graphicData uri="http://schemas.openxmlformats.org/presentationml/2006/ole">
            <mc:AlternateContent xmlns:mc="http://schemas.openxmlformats.org/markup-compatibility/2006">
              <mc:Choice xmlns:v="urn:schemas-microsoft-com:vml" Requires="v">
                <p:oleObj spid="_x0000_s48709" name="Лист" r:id="rId3" imgW="7020037" imgH="4009913" progId="Excel.Sheet.8">
                  <p:embed/>
                </p:oleObj>
              </mc:Choice>
              <mc:Fallback>
                <p:oleObj name="Лист" r:id="rId3" imgW="7020037" imgH="4009913" progId="Excel.Sheet.8">
                  <p:embed/>
                  <p:pic>
                    <p:nvPicPr>
                      <p:cNvPr id="0" name="Picture 186"/>
                      <p:cNvPicPr>
                        <a:picLocks noGrp="1" noChangeAspect="1" noChangeArrowheads="1"/>
                      </p:cNvPicPr>
                      <p:nvPr/>
                    </p:nvPicPr>
                    <p:blipFill>
                      <a:blip r:embed="rId4"/>
                      <a:srcRect/>
                      <a:stretch>
                        <a:fillRect/>
                      </a:stretch>
                    </p:blipFill>
                    <p:spPr bwMode="auto">
                      <a:xfrm>
                        <a:off x="588963" y="1341438"/>
                        <a:ext cx="8193087" cy="467995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46000,6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676168064"/>
              </p:ext>
            </p:extLst>
          </p:nvPr>
        </p:nvGraphicFramePr>
        <p:xfrm>
          <a:off x="325438" y="1690688"/>
          <a:ext cx="8636000" cy="4121150"/>
        </p:xfrm>
        <a:graphic>
          <a:graphicData uri="http://schemas.openxmlformats.org/presentationml/2006/ole">
            <mc:AlternateContent xmlns:mc="http://schemas.openxmlformats.org/markup-compatibility/2006">
              <mc:Choice xmlns:v="urn:schemas-microsoft-com:vml" Requires="v">
                <p:oleObj spid="_x0000_s49733" name="Лист" r:id="rId3" imgW="9001125" imgH="4295663" progId="Excel.Sheet.8">
                  <p:embed/>
                </p:oleObj>
              </mc:Choice>
              <mc:Fallback>
                <p:oleObj name="Лист" r:id="rId3" imgW="9001125" imgH="4295663" progId="Excel.Sheet.8">
                  <p:embed/>
                  <p:pic>
                    <p:nvPicPr>
                      <p:cNvPr id="0" name="Picture 185"/>
                      <p:cNvPicPr>
                        <a:picLocks noGrp="1" noChangeAspect="1" noChangeArrowheads="1"/>
                      </p:cNvPicPr>
                      <p:nvPr/>
                    </p:nvPicPr>
                    <p:blipFill>
                      <a:blip r:embed="rId4"/>
                      <a:srcRect/>
                      <a:stretch>
                        <a:fillRect/>
                      </a:stretch>
                    </p:blipFill>
                    <p:spPr bwMode="auto">
                      <a:xfrm>
                        <a:off x="325438" y="1690688"/>
                        <a:ext cx="8636000" cy="4121150"/>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48608,8тыс.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23333967"/>
              </p:ext>
            </p:extLst>
          </p:nvPr>
        </p:nvGraphicFramePr>
        <p:xfrm>
          <a:off x="468313" y="1700213"/>
          <a:ext cx="8405812" cy="4310062"/>
        </p:xfrm>
        <a:graphic>
          <a:graphicData uri="http://schemas.openxmlformats.org/presentationml/2006/ole">
            <mc:AlternateContent xmlns:mc="http://schemas.openxmlformats.org/markup-compatibility/2006">
              <mc:Choice xmlns:v="urn:schemas-microsoft-com:vml" Requires="v">
                <p:oleObj spid="_x0000_s169403" name="Лист" r:id="rId3" imgW="8372475" imgH="3571875" progId="Excel.Sheet.8">
                  <p:embed/>
                </p:oleObj>
              </mc:Choice>
              <mc:Fallback>
                <p:oleObj name="Лист" r:id="rId3" imgW="8372475" imgH="3571875" progId="Excel.Sheet.8">
                  <p:embed/>
                  <p:pic>
                    <p:nvPicPr>
                      <p:cNvPr id="0" name="Picture 48"/>
                      <p:cNvPicPr>
                        <a:picLocks noGrp="1" noChangeAspect="1" noChangeArrowheads="1"/>
                      </p:cNvPicPr>
                      <p:nvPr/>
                    </p:nvPicPr>
                    <p:blipFill>
                      <a:blip r:embed="rId4"/>
                      <a:srcRect/>
                      <a:stretch>
                        <a:fillRect/>
                      </a:stretch>
                    </p:blipFill>
                    <p:spPr bwMode="auto">
                      <a:xfrm>
                        <a:off x="468313" y="1700213"/>
                        <a:ext cx="8405812" cy="4310062"/>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51850,7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822692153"/>
              </p:ext>
            </p:extLst>
          </p:nvPr>
        </p:nvGraphicFramePr>
        <p:xfrm>
          <a:off x="250825" y="1268413"/>
          <a:ext cx="8358188" cy="4799012"/>
        </p:xfrm>
        <a:graphic>
          <a:graphicData uri="http://schemas.openxmlformats.org/presentationml/2006/ole">
            <mc:AlternateContent xmlns:mc="http://schemas.openxmlformats.org/markup-compatibility/2006">
              <mc:Choice xmlns:v="urn:schemas-microsoft-com:vml" Requires="v">
                <p:oleObj spid="_x0000_s170428" name="Лист" r:id="rId3" imgW="8391637" imgH="4019662" progId="Excel.Sheet.8">
                  <p:embed/>
                </p:oleObj>
              </mc:Choice>
              <mc:Fallback>
                <p:oleObj name="Лист" r:id="rId3" imgW="8391637" imgH="4019662" progId="Excel.Sheet.8">
                  <p:embed/>
                  <p:pic>
                    <p:nvPicPr>
                      <p:cNvPr id="0" name="Picture 48"/>
                      <p:cNvPicPr>
                        <a:picLocks noGrp="1" noChangeAspect="1" noChangeArrowheads="1"/>
                      </p:cNvPicPr>
                      <p:nvPr/>
                    </p:nvPicPr>
                    <p:blipFill>
                      <a:blip r:embed="rId4"/>
                      <a:srcRect/>
                      <a:stretch>
                        <a:fillRect/>
                      </a:stretch>
                    </p:blipFill>
                    <p:spPr bwMode="auto">
                      <a:xfrm>
                        <a:off x="250825" y="1268413"/>
                        <a:ext cx="8358188" cy="4799012"/>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077218"/>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129492750"/>
              </p:ext>
            </p:extLst>
          </p:nvPr>
        </p:nvGraphicFramePr>
        <p:xfrm>
          <a:off x="644525" y="1693863"/>
          <a:ext cx="8524875" cy="4216400"/>
        </p:xfrm>
        <a:graphic>
          <a:graphicData uri="http://schemas.openxmlformats.org/presentationml/2006/ole">
            <mc:AlternateContent xmlns:mc="http://schemas.openxmlformats.org/markup-compatibility/2006">
              <mc:Choice xmlns:v="urn:schemas-microsoft-com:vml" Requires="v">
                <p:oleObj spid="_x0000_s52802" name="Лист" r:id="rId3" imgW="8972550" imgH="4438538" progId="Excel.Sheet.8">
                  <p:embed/>
                </p:oleObj>
              </mc:Choice>
              <mc:Fallback>
                <p:oleObj name="Лист" r:id="rId3" imgW="8972550" imgH="4438538" progId="Excel.Sheet.8">
                  <p:embed/>
                  <p:pic>
                    <p:nvPicPr>
                      <p:cNvPr id="0" name="Picture 182"/>
                      <p:cNvPicPr>
                        <a:picLocks noGrp="1" noChangeAspect="1" noChangeArrowheads="1"/>
                      </p:cNvPicPr>
                      <p:nvPr/>
                    </p:nvPicPr>
                    <p:blipFill>
                      <a:blip r:embed="rId4"/>
                      <a:srcRect/>
                      <a:stretch>
                        <a:fillRect/>
                      </a:stretch>
                    </p:blipFill>
                    <p:spPr bwMode="auto">
                      <a:xfrm>
                        <a:off x="644525" y="1693863"/>
                        <a:ext cx="8524875" cy="42164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97453777"/>
              </p:ext>
            </p:extLst>
          </p:nvPr>
        </p:nvGraphicFramePr>
        <p:xfrm>
          <a:off x="254000" y="1674813"/>
          <a:ext cx="8588375" cy="4235450"/>
        </p:xfrm>
        <a:graphic>
          <a:graphicData uri="http://schemas.openxmlformats.org/presentationml/2006/ole">
            <mc:AlternateContent xmlns:mc="http://schemas.openxmlformats.org/markup-compatibility/2006">
              <mc:Choice xmlns:v="urn:schemas-microsoft-com:vml" Requires="v">
                <p:oleObj spid="_x0000_s76331" name="Лист" r:id="rId4" imgW="8305912" imgH="4095638" progId="Excel.Sheet.8">
                  <p:embed/>
                </p:oleObj>
              </mc:Choice>
              <mc:Fallback>
                <p:oleObj name="Лист" r:id="rId4" imgW="8305912" imgH="4095638" progId="Excel.Sheet.8">
                  <p:embed/>
                  <p:pic>
                    <p:nvPicPr>
                      <p:cNvPr id="0" name="Picture 158"/>
                      <p:cNvPicPr>
                        <a:picLocks noGrp="1" noChangeAspect="1" noChangeArrowheads="1"/>
                      </p:cNvPicPr>
                      <p:nvPr/>
                    </p:nvPicPr>
                    <p:blipFill>
                      <a:blip r:embed="rId5"/>
                      <a:srcRect/>
                      <a:stretch>
                        <a:fillRect/>
                      </a:stretch>
                    </p:blipFill>
                    <p:spPr bwMode="auto">
                      <a:xfrm>
                        <a:off x="254000" y="1674813"/>
                        <a:ext cx="8588375"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99021730"/>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2021 факт</a:t>
                      </a:r>
                      <a:endParaRPr lang="ru-RU" dirty="0"/>
                    </a:p>
                  </a:txBody>
                  <a:tcPr/>
                </a:tc>
                <a:tc>
                  <a:txBody>
                    <a:bodyPr/>
                    <a:lstStyle/>
                    <a:p>
                      <a:pPr algn="ctr"/>
                      <a:r>
                        <a:rPr lang="ru-RU" dirty="0" smtClean="0"/>
                        <a:t>2022</a:t>
                      </a:r>
                    </a:p>
                    <a:p>
                      <a:pPr algn="ctr"/>
                      <a:r>
                        <a:rPr lang="ru-RU" dirty="0" smtClean="0"/>
                        <a:t>оценка</a:t>
                      </a:r>
                      <a:endParaRPr lang="ru-RU" dirty="0"/>
                    </a:p>
                  </a:txBody>
                  <a:tcPr/>
                </a:tc>
                <a:tc>
                  <a:txBody>
                    <a:bodyPr/>
                    <a:lstStyle/>
                    <a:p>
                      <a:pPr algn="ctr"/>
                      <a:r>
                        <a:rPr lang="ru-RU" dirty="0" smtClean="0"/>
                        <a:t>2023</a:t>
                      </a:r>
                    </a:p>
                    <a:p>
                      <a:pPr algn="ctr"/>
                      <a:r>
                        <a:rPr lang="ru-RU" dirty="0" smtClean="0"/>
                        <a:t>план</a:t>
                      </a:r>
                      <a:endParaRPr lang="ru-RU" dirty="0"/>
                    </a:p>
                  </a:txBody>
                  <a:tcPr/>
                </a:tc>
                <a:tc>
                  <a:txBody>
                    <a:bodyPr/>
                    <a:lstStyle/>
                    <a:p>
                      <a:pPr algn="ctr"/>
                      <a:r>
                        <a:rPr lang="ru-RU" dirty="0" smtClean="0"/>
                        <a:t>2024план</a:t>
                      </a:r>
                      <a:endParaRPr lang="ru-RU" dirty="0"/>
                    </a:p>
                  </a:txBody>
                  <a:tcPr/>
                </a:tc>
                <a:tc>
                  <a:txBody>
                    <a:bodyPr/>
                    <a:lstStyle/>
                    <a:p>
                      <a:pPr algn="ctr"/>
                      <a:r>
                        <a:rPr lang="ru-RU" dirty="0" smtClean="0"/>
                        <a:t>2025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27527,5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28649,7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29843,5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31831,5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34396,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9201,9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2696,0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2529,4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3038,7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3126,7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3225,9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1681,4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1638,2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1622,5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1597,3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814,5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440,0</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274,3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285,3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2021-2025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2025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731483237"/>
              </p:ext>
            </p:extLst>
          </p:nvPr>
        </p:nvGraphicFramePr>
        <p:xfrm>
          <a:off x="130175" y="1328738"/>
          <a:ext cx="8956675" cy="3489325"/>
        </p:xfrm>
        <a:graphic>
          <a:graphicData uri="http://schemas.openxmlformats.org/presentationml/2006/ole">
            <mc:AlternateContent xmlns:mc="http://schemas.openxmlformats.org/markup-compatibility/2006">
              <mc:Choice xmlns:v="urn:schemas-microsoft-com:vml" Requires="v">
                <p:oleObj spid="_x0000_s54873" name="Лист" r:id="rId4" imgW="9172575" imgH="3190875" progId="Excel.Sheet.8">
                  <p:embed/>
                </p:oleObj>
              </mc:Choice>
              <mc:Fallback>
                <p:oleObj name="Лист" r:id="rId4" imgW="9172575" imgH="3190875" progId="Excel.Sheet.8">
                  <p:embed/>
                  <p:pic>
                    <p:nvPicPr>
                      <p:cNvPr id="0" name="Объект 4"/>
                      <p:cNvPicPr>
                        <a:picLocks noGrp="1" noChangeAspect="1" noChangeArrowheads="1"/>
                      </p:cNvPicPr>
                      <p:nvPr/>
                    </p:nvPicPr>
                    <p:blipFill>
                      <a:blip r:embed="rId5"/>
                      <a:srcRect/>
                      <a:stretch>
                        <a:fillRect/>
                      </a:stretch>
                    </p:blipFill>
                    <p:spPr bwMode="auto">
                      <a:xfrm>
                        <a:off x="130175" y="1328738"/>
                        <a:ext cx="8956675" cy="3489325"/>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34,1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29,1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29,1</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2023 по 2025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450040134"/>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895" name="Лист" r:id="rId3" imgW="9315450" imgH="4572000" progId="Excel.Sheet.8">
                  <p:embed/>
                </p:oleObj>
              </mc:Choice>
              <mc:Fallback>
                <p:oleObj name="Лист" r:id="rId3" imgW="9315450" imgH="4572000" progId="Excel.Sheet.8">
                  <p:embed/>
                  <p:pic>
                    <p:nvPicPr>
                      <p:cNvPr id="0" name="Picture 190"/>
                      <p:cNvPicPr>
                        <a:picLocks noGrp="1" noChangeAspect="1" noChangeArrowheads="1"/>
                      </p:cNvPicPr>
                      <p:nvPr/>
                    </p:nvPicPr>
                    <p:blipFill>
                      <a:blip r:embed="rId4"/>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791099857"/>
              </p:ext>
            </p:extLst>
          </p:nvPr>
        </p:nvGraphicFramePr>
        <p:xfrm>
          <a:off x="587375" y="1893888"/>
          <a:ext cx="8269288" cy="3646487"/>
        </p:xfrm>
        <a:graphic>
          <a:graphicData uri="http://schemas.openxmlformats.org/presentationml/2006/ole">
            <mc:AlternateContent xmlns:mc="http://schemas.openxmlformats.org/markup-compatibility/2006">
              <mc:Choice xmlns:v="urn:schemas-microsoft-com:vml" Requires="v">
                <p:oleObj spid="_x0000_s65091" name="Лист" r:id="rId3" imgW="8791575" imgH="3876675" progId="Excel.Sheet.8">
                  <p:embed/>
                </p:oleObj>
              </mc:Choice>
              <mc:Fallback>
                <p:oleObj name="Лист" r:id="rId3" imgW="8791575" imgH="3876675" progId="Excel.Sheet.8">
                  <p:embed/>
                  <p:pic>
                    <p:nvPicPr>
                      <p:cNvPr id="0" name="Picture 172"/>
                      <p:cNvPicPr>
                        <a:picLocks noGrp="1" noChangeAspect="1" noChangeArrowheads="1"/>
                      </p:cNvPicPr>
                      <p:nvPr/>
                    </p:nvPicPr>
                    <p:blipFill>
                      <a:blip r:embed="rId4"/>
                      <a:srcRect/>
                      <a:stretch>
                        <a:fillRect/>
                      </a:stretch>
                    </p:blipFill>
                    <p:spPr bwMode="auto">
                      <a:xfrm>
                        <a:off x="587375" y="1893888"/>
                        <a:ext cx="8269288" cy="3646487"/>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2023  год   и на плановый период 2024 и 2025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73971648"/>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2023 год</a:t>
                      </a:r>
                      <a:endParaRPr lang="ru-RU" sz="20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baseline="0" dirty="0" smtClean="0"/>
                        <a:t>465 884,0</a:t>
                      </a:r>
                      <a:endParaRPr lang="ru-RU" sz="2000" dirty="0" smtClean="0"/>
                    </a:p>
                  </a:txBody>
                  <a:tcPr/>
                </a:tc>
                <a:tc>
                  <a:txBody>
                    <a:bodyPr/>
                    <a:lstStyle/>
                    <a:p>
                      <a:pPr algn="ctr"/>
                      <a:r>
                        <a:rPr lang="ru-RU" sz="2000" dirty="0" smtClean="0"/>
                        <a:t>408 799,6</a:t>
                      </a:r>
                      <a:endParaRPr lang="ru-RU" sz="2000" dirty="0"/>
                    </a:p>
                  </a:txBody>
                  <a:tcPr/>
                </a:tc>
                <a:tc>
                  <a:txBody>
                    <a:bodyPr/>
                    <a:lstStyle/>
                    <a:p>
                      <a:pPr algn="ctr"/>
                      <a:r>
                        <a:rPr lang="ru-RU" sz="2000" dirty="0" smtClean="0"/>
                        <a:t>400 377,3</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465 884,0</a:t>
                      </a:r>
                      <a:endParaRPr lang="ru-RU" sz="2000" dirty="0"/>
                    </a:p>
                  </a:txBody>
                  <a:tcPr/>
                </a:tc>
                <a:tc>
                  <a:txBody>
                    <a:bodyPr/>
                    <a:lstStyle/>
                    <a:p>
                      <a:pPr algn="ctr"/>
                      <a:r>
                        <a:rPr lang="ru-RU" sz="2000" dirty="0" smtClean="0"/>
                        <a:t>408 799,6</a:t>
                      </a:r>
                    </a:p>
                  </a:txBody>
                  <a:tcPr/>
                </a:tc>
                <a:tc>
                  <a:txBody>
                    <a:bodyPr/>
                    <a:lstStyle/>
                    <a:p>
                      <a:pPr algn="ctr"/>
                      <a:r>
                        <a:rPr lang="ru-RU" sz="2000" dirty="0" smtClean="0"/>
                        <a:t>400 377,3</a:t>
                      </a:r>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81509086"/>
              </p:ext>
            </p:extLst>
          </p:nvPr>
        </p:nvGraphicFramePr>
        <p:xfrm>
          <a:off x="508000" y="1397000"/>
          <a:ext cx="8450263" cy="4464050"/>
        </p:xfrm>
        <a:graphic>
          <a:graphicData uri="http://schemas.openxmlformats.org/presentationml/2006/ole">
            <mc:AlternateContent xmlns:mc="http://schemas.openxmlformats.org/markup-compatibility/2006">
              <mc:Choice xmlns:v="urn:schemas-microsoft-com:vml" Requires="v">
                <p:oleObj spid="_x0000_s77446" name="Лист" r:id="rId3" imgW="7753350" imgH="4095750" progId="Excel.Sheet.8">
                  <p:embed/>
                </p:oleObj>
              </mc:Choice>
              <mc:Fallback>
                <p:oleObj name="Лист" r:id="rId3" imgW="7753350" imgH="4095750" progId="Excel.Sheet.8">
                  <p:embed/>
                  <p:pic>
                    <p:nvPicPr>
                      <p:cNvPr id="0" name="Picture 227"/>
                      <p:cNvPicPr>
                        <a:picLocks noGrp="1" noChangeAspect="1" noChangeArrowheads="1"/>
                      </p:cNvPicPr>
                      <p:nvPr/>
                    </p:nvPicPr>
                    <p:blipFill>
                      <a:blip r:embed="rId4"/>
                      <a:srcRect/>
                      <a:stretch>
                        <a:fillRect/>
                      </a:stretch>
                    </p:blipFill>
                    <p:spPr bwMode="auto">
                      <a:xfrm>
                        <a:off x="508000" y="1397000"/>
                        <a:ext cx="8450263" cy="446405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593683149"/>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770" name="Лист" r:id="rId3" imgW="7743825" imgH="3533775" progId="Excel.Sheet.8">
                  <p:embed/>
                </p:oleObj>
              </mc:Choice>
              <mc:Fallback>
                <p:oleObj name="Лист" r:id="rId3" imgW="7743825" imgH="3533775" progId="Excel.Sheet.8">
                  <p:embed/>
                  <p:pic>
                    <p:nvPicPr>
                      <p:cNvPr id="0" name="Object 60"/>
                      <p:cNvPicPr>
                        <a:picLocks noGrp="1" noChangeAspect="1" noChangeArrowheads="1"/>
                      </p:cNvPicPr>
                      <p:nvPr/>
                    </p:nvPicPr>
                    <p:blipFill>
                      <a:blip r:embed="rId4"/>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785381800"/>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786" name="Лист" r:id="rId3" imgW="7772400" imgH="3724275" progId="Excel.Sheet.8">
                  <p:embed/>
                </p:oleObj>
              </mc:Choice>
              <mc:Fallback>
                <p:oleObj name="Лист" r:id="rId3" imgW="7772400" imgH="3724275" progId="Excel.Sheet.8">
                  <p:embed/>
                  <p:pic>
                    <p:nvPicPr>
                      <p:cNvPr id="0" name="Object 60"/>
                      <p:cNvPicPr>
                        <a:picLocks noGrp="1" noChangeAspect="1" noChangeArrowheads="1"/>
                      </p:cNvPicPr>
                      <p:nvPr/>
                    </p:nvPicPr>
                    <p:blipFill>
                      <a:blip r:embed="rId4"/>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2023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538043245"/>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38 346</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23 615</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3 527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4 787</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2 520</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417 708,7</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2023 - 2025</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413 660,6</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4 048,1</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365 403,9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68 928,2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357 780,6</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7,9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357 384,6</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96,9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7 623,3</a:t>
            </a:r>
            <a:endParaRPr lang="ru-RU" sz="2000" b="1" dirty="0" smtClean="0">
              <a:solidFill>
                <a:srgbClr val="C00000"/>
              </a:solidFill>
              <a:latin typeface="Times New Roman" pitchFamily="18" charset="0"/>
              <a:cs typeface="Times New Roman" pitchFamily="18" charset="0"/>
            </a:endParaRPr>
          </a:p>
          <a:p>
            <a:pPr algn="ctr"/>
            <a:r>
              <a:rPr lang="en-US" sz="1600" b="1" i="1" dirty="0" smtClean="0">
                <a:solidFill>
                  <a:srgbClr val="7D5CDA"/>
                </a:solidFill>
                <a:latin typeface="Times New Roman" pitchFamily="18" charset="0"/>
                <a:cs typeface="Times New Roman" pitchFamily="18" charset="0"/>
              </a:rPr>
              <a:t>(2,1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11 543,6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3,1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030011146"/>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826,6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a:t>
                      </a:r>
                      <a:r>
                        <a:rPr lang="ru-RU" sz="1000" b="1" i="0" u="none" strike="noStrike" dirty="0" smtClean="0">
                          <a:solidFill>
                            <a:srgbClr val="000066"/>
                          </a:solidFill>
                          <a:latin typeface="Times New Roman" pitchFamily="18" charset="0"/>
                          <a:cs typeface="Times New Roman" pitchFamily="18" charset="0"/>
                        </a:rPr>
                        <a:t>600,9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a:t>
                      </a:r>
                      <a:r>
                        <a:rPr lang="ru-RU" sz="1000" b="1" i="0" u="none" strike="noStrike" dirty="0" smtClean="0">
                          <a:solidFill>
                            <a:srgbClr val="000066"/>
                          </a:solidFill>
                          <a:latin typeface="Times New Roman" pitchFamily="18" charset="0"/>
                          <a:cs typeface="Times New Roman" pitchFamily="18" charset="0"/>
                        </a:rPr>
                        <a:t>835,1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10 352,8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477,5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271 057,2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a:t>
                      </a:r>
                      <a:r>
                        <a:rPr lang="ru-RU" sz="1000" b="1" i="0" u="none" strike="noStrike" baseline="0" dirty="0" smtClean="0">
                          <a:solidFill>
                            <a:srgbClr val="000066"/>
                          </a:solidFill>
                          <a:latin typeface="Times New Roman" pitchFamily="18" charset="0"/>
                          <a:cs typeface="Times New Roman" pitchFamily="18" charset="0"/>
                        </a:rPr>
                        <a:t> 706,3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236 985,2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58 661,2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49 202,7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46 993,6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76,3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36 236,2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35 211,9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a:t>
                      </a:r>
                      <a:r>
                        <a:rPr lang="ru-RU" sz="1000" b="1" i="0" u="none" strike="noStrike" dirty="0" smtClean="0">
                          <a:solidFill>
                            <a:srgbClr val="000066"/>
                          </a:solidFill>
                          <a:latin typeface="Times New Roman" pitchFamily="18" charset="0"/>
                          <a:cs typeface="Times New Roman" pitchFamily="18" charset="0"/>
                        </a:rPr>
                        <a:t>849,4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4 621,9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20 697,7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19 345,8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18 548,7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smtClean="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6 330,1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5 513,5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5 171,7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a:t>
                      </a:r>
                      <a:r>
                        <a:rPr lang="ru-RU" sz="1000" b="1" i="0" u="none" strike="noStrike" dirty="0" smtClean="0">
                          <a:solidFill>
                            <a:srgbClr val="000066"/>
                          </a:solidFill>
                          <a:latin typeface="Times New Roman" pitchFamily="18" charset="0"/>
                          <a:cs typeface="Times New Roman" pitchFamily="18" charset="0"/>
                        </a:rPr>
                        <a:t>690,0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a:t>
                      </a:r>
                      <a:r>
                        <a:rPr lang="ru-RU" sz="1000" b="1" i="0" u="none" strike="noStrike" dirty="0" smtClean="0">
                          <a:solidFill>
                            <a:srgbClr val="000066"/>
                          </a:solidFill>
                          <a:latin typeface="Times New Roman" pitchFamily="18" charset="0"/>
                          <a:cs typeface="Times New Roman" pitchFamily="18" charset="0"/>
                        </a:rPr>
                        <a:t>691,1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a:t>
                      </a:r>
                      <a:r>
                        <a:rPr lang="ru-RU" sz="1000" b="1" i="0" u="none" strike="noStrike" dirty="0" smtClean="0">
                          <a:solidFill>
                            <a:srgbClr val="000066"/>
                          </a:solidFill>
                          <a:latin typeface="Times New Roman" pitchFamily="18" charset="0"/>
                          <a:cs typeface="Times New Roman" pitchFamily="18" charset="0"/>
                        </a:rPr>
                        <a:t>546,7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413 660,6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357 780,6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357 384,6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88142254"/>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828,9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826,6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729,3</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183010930"/>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2023</a:t>
                      </a:r>
                      <a:endParaRPr lang="ru-RU" sz="1600" b="1" i="1" dirty="0"/>
                    </a:p>
                  </a:txBody>
                  <a:tcPr/>
                </a:tc>
                <a:tc>
                  <a:txBody>
                    <a:bodyPr/>
                    <a:lstStyle/>
                    <a:p>
                      <a:pPr algn="ctr"/>
                      <a:r>
                        <a:rPr lang="ru-RU" sz="1600" i="1" dirty="0" smtClean="0"/>
                        <a:t>2024</a:t>
                      </a:r>
                      <a:endParaRPr lang="ru-RU" sz="1600" i="1" dirty="0"/>
                    </a:p>
                  </a:txBody>
                  <a:tcPr/>
                </a:tc>
                <a:tc>
                  <a:txBody>
                    <a:bodyPr/>
                    <a:lstStyle/>
                    <a:p>
                      <a:pPr algn="ctr"/>
                      <a:r>
                        <a:rPr lang="ru-RU" sz="1600" i="1" dirty="0" smtClean="0"/>
                        <a:t>2025</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 </a:t>
                      </a:r>
                      <a:r>
                        <a:rPr lang="ru-RU" sz="1400" b="1" i="1" dirty="0" smtClean="0">
                          <a:solidFill>
                            <a:schemeClr val="accent1">
                              <a:lumMod val="25000"/>
                            </a:schemeClr>
                          </a:solidFill>
                        </a:rPr>
                        <a:t>600,9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a:t>
                      </a:r>
                      <a:r>
                        <a:rPr lang="ru-RU" sz="1400" b="1" i="1" dirty="0" smtClean="0">
                          <a:solidFill>
                            <a:schemeClr val="accent1">
                              <a:lumMod val="25000"/>
                            </a:schemeClr>
                          </a:solidFill>
                        </a:rPr>
                        <a:t>835,1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10 352,8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400" b="1" i="1" dirty="0" smtClean="0">
                          <a:solidFill>
                            <a:schemeClr val="accent1">
                              <a:lumMod val="25000"/>
                            </a:schemeClr>
                          </a:solidFill>
                        </a:rPr>
                        <a:t>8 </a:t>
                      </a:r>
                      <a:r>
                        <a:rPr lang="ru-RU" sz="1400" b="1" i="1" dirty="0" smtClean="0">
                          <a:solidFill>
                            <a:schemeClr val="accent1">
                              <a:lumMod val="25000"/>
                            </a:schemeClr>
                          </a:solidFill>
                        </a:rPr>
                        <a:t>861,1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a:t>
                      </a:r>
                      <a:r>
                        <a:rPr lang="ru-RU" sz="1400" b="1" i="1" dirty="0" smtClean="0">
                          <a:solidFill>
                            <a:schemeClr val="accent1">
                              <a:lumMod val="25000"/>
                            </a:schemeClr>
                          </a:solidFill>
                        </a:rPr>
                        <a:t>835,1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a:t>
                      </a:r>
                      <a:r>
                        <a:rPr lang="ru-RU" sz="1400" b="1" i="1" baseline="0" dirty="0" smtClean="0">
                          <a:solidFill>
                            <a:schemeClr val="accent1">
                              <a:lumMod val="25000"/>
                            </a:schemeClr>
                          </a:solidFill>
                        </a:rPr>
                        <a:t> 352,8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1 194,8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175502117"/>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477,5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125,8</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351,7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5719909"/>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2023</a:t>
                      </a:r>
                      <a:endParaRPr lang="ru-RU" sz="1200" b="1" i="1" dirty="0"/>
                    </a:p>
                  </a:txBody>
                  <a:tcPr/>
                </a:tc>
                <a:tc>
                  <a:txBody>
                    <a:bodyPr/>
                    <a:lstStyle/>
                    <a:p>
                      <a:pPr algn="ctr"/>
                      <a:r>
                        <a:rPr lang="ru-RU" sz="1200" i="1" dirty="0" smtClean="0"/>
                        <a:t>2024</a:t>
                      </a:r>
                      <a:endParaRPr lang="ru-RU" sz="1200" i="1" dirty="0"/>
                    </a:p>
                  </a:txBody>
                  <a:tcPr/>
                </a:tc>
                <a:tc>
                  <a:txBody>
                    <a:bodyPr/>
                    <a:lstStyle/>
                    <a:p>
                      <a:pPr algn="ctr"/>
                      <a:r>
                        <a:rPr lang="ru-RU" sz="1200" i="1" dirty="0" smtClean="0"/>
                        <a:t>2025</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271 057,2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233 706,3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236</a:t>
                      </a:r>
                      <a:r>
                        <a:rPr lang="ru-RU" sz="1200" b="1" i="1" baseline="0" dirty="0" smtClean="0">
                          <a:solidFill>
                            <a:schemeClr val="accent1">
                              <a:lumMod val="25000"/>
                            </a:schemeClr>
                          </a:solidFill>
                        </a:rPr>
                        <a:t> 985,2</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7 185,0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6 054,1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6 843,2</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171,6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1 267,4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1 267,5</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34 883,8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30 693,4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30 307,9</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188 613,8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157 563,7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161 531,9</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11 596,3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11 795,9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11 430,7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9 104,6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6 858,1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6 450,4</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a:t>
                      </a: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3 038,6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a:t>
                      </a:r>
                      <a:r>
                        <a:rPr lang="ru-RU" sz="1200" b="1" i="1" dirty="0" smtClean="0">
                          <a:solidFill>
                            <a:schemeClr val="accent1">
                              <a:lumMod val="25000"/>
                            </a:schemeClr>
                          </a:solidFill>
                        </a:rPr>
                        <a:t>938,0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a:t>
                      </a:r>
                      <a:r>
                        <a:rPr lang="ru-RU" sz="1200" b="1" i="1" dirty="0" smtClean="0">
                          <a:solidFill>
                            <a:schemeClr val="accent1">
                              <a:lumMod val="25000"/>
                            </a:schemeClr>
                          </a:solidFill>
                        </a:rPr>
                        <a:t>780,1</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3052593"/>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58 661,2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49 202,7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46 993,6</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112,3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a:t>
                      </a:r>
                      <a:r>
                        <a:rPr lang="ru-RU" sz="1200" b="1" i="1" dirty="0" smtClean="0">
                          <a:solidFill>
                            <a:schemeClr val="accent1">
                              <a:lumMod val="25000"/>
                            </a:schemeClr>
                          </a:solidFill>
                        </a:rPr>
                        <a:t>297,0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a:t>
                      </a:r>
                      <a:r>
                        <a:rPr lang="ru-RU" sz="1200" b="1" i="1" dirty="0" smtClean="0">
                          <a:solidFill>
                            <a:schemeClr val="accent1">
                              <a:lumMod val="25000"/>
                            </a:schemeClr>
                          </a:solidFill>
                        </a:rPr>
                        <a:t>974,8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a:t>
                      </a:r>
                      <a:r>
                        <a:rPr lang="ru-RU" sz="1200" b="1" i="1" dirty="0" smtClean="0">
                          <a:solidFill>
                            <a:schemeClr val="accent1">
                              <a:lumMod val="25000"/>
                            </a:schemeClr>
                          </a:solidFill>
                        </a:rPr>
                        <a:t>868,8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6 581,6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6 958,0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6 514,9</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15 216,3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15 073,9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13 771,4</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24 228,0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16 747,2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16 085,0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7 398,5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7 241,7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7 611,2</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1 616,2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1 211,3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a:t>
                      </a:r>
                      <a:r>
                        <a:rPr lang="ru-RU" sz="1200" b="1" i="1" dirty="0" smtClean="0">
                          <a:solidFill>
                            <a:schemeClr val="accent1">
                              <a:lumMod val="25000"/>
                            </a:schemeClr>
                          </a:solidFill>
                        </a:rPr>
                        <a:t>207,1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a:t>
                      </a:r>
                      <a:r>
                        <a:rPr lang="ru-RU" sz="1200" b="1" i="1" dirty="0" smtClean="0">
                          <a:solidFill>
                            <a:schemeClr val="accent1">
                              <a:lumMod val="25000"/>
                            </a:schemeClr>
                          </a:solidFill>
                        </a:rPr>
                        <a:t>142,3</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587575673"/>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17,4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12,0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946165"/>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smtClean="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18682634"/>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58,0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61,0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14,2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30502010"/>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50,0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2453630"/>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smtClean="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0860859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9161844"/>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4933623"/>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36 236,2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35 211,9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a:t>
                      </a:r>
                      <a:r>
                        <a:rPr lang="ru-RU" sz="1400" b="1" i="1" dirty="0" smtClean="0">
                          <a:solidFill>
                            <a:schemeClr val="accent1">
                              <a:lumMod val="25000"/>
                            </a:schemeClr>
                          </a:solidFill>
                        </a:rPr>
                        <a:t>849,4</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a:t>
                      </a:r>
                      <a:r>
                        <a:rPr lang="ru-RU" sz="1400" b="1" i="1" dirty="0" smtClean="0">
                          <a:solidFill>
                            <a:schemeClr val="accent1">
                              <a:lumMod val="25000"/>
                            </a:schemeClr>
                          </a:solidFill>
                        </a:rPr>
                        <a:t>965,0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a:t>
                      </a:r>
                      <a:r>
                        <a:rPr lang="ru-RU" sz="1400" b="1" i="1" dirty="0" smtClean="0">
                          <a:solidFill>
                            <a:schemeClr val="accent1">
                              <a:lumMod val="25000"/>
                            </a:schemeClr>
                          </a:solidFill>
                        </a:rPr>
                        <a:t>691,1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5 385,5</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30 267,5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a:t>
                      </a:r>
                      <a:r>
                        <a:rPr lang="ru-RU" sz="1400" b="1" i="1" dirty="0" smtClean="0">
                          <a:solidFill>
                            <a:schemeClr val="accent1">
                              <a:lumMod val="25000"/>
                            </a:schemeClr>
                          </a:solidFill>
                        </a:rPr>
                        <a:t>517,1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a:t>
                      </a:r>
                      <a:r>
                        <a:rPr lang="ru-RU" sz="1400" b="1" i="1" dirty="0" smtClean="0">
                          <a:solidFill>
                            <a:schemeClr val="accent1">
                              <a:lumMod val="25000"/>
                            </a:schemeClr>
                          </a:solidFill>
                        </a:rPr>
                        <a:t>460,2</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1395668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439,2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71255444"/>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4 621,9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49864286"/>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20 697,7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19 345,8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18 548,7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18 940,8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17 499,1</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16 801,0</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1 756,9</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a:t>
                      </a:r>
                      <a:r>
                        <a:rPr lang="ru-RU" sz="1400" b="1" i="1" dirty="0" smtClean="0">
                          <a:solidFill>
                            <a:schemeClr val="accent1">
                              <a:lumMod val="25000"/>
                            </a:schemeClr>
                          </a:solidFill>
                        </a:rPr>
                        <a:t>846,7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a:t>
                      </a:r>
                      <a:r>
                        <a:rPr lang="ru-RU" sz="1400" b="1" i="1" dirty="0" smtClean="0">
                          <a:solidFill>
                            <a:schemeClr val="accent1">
                              <a:lumMod val="25000"/>
                            </a:schemeClr>
                          </a:solidFill>
                        </a:rPr>
                        <a:t>747,7</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9619225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72318793"/>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361,0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356,5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62695724"/>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6 330,1</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400" b="1" i="1" dirty="0" smtClean="0">
                          <a:solidFill>
                            <a:schemeClr val="accent1">
                              <a:lumMod val="25000"/>
                            </a:schemeClr>
                          </a:solidFill>
                        </a:rPr>
                        <a:t>5 307,3</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1104794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690,0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691,1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546,7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3752105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20</a:t>
                      </a: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9892008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30</a:t>
                      </a: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30</a:t>
                      </a: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a:t>
            </a:r>
            <a:r>
              <a:rPr kumimoji="0" lang="ru-RU" sz="1800" b="0" i="0" u="none" strike="noStrike" kern="0" cap="none" spc="0" normalizeH="0" baseline="0" noProof="0" dirty="0" smtClean="0">
                <a:ln>
                  <a:noFill/>
                </a:ln>
                <a:solidFill>
                  <a:schemeClr val="tx1"/>
                </a:solidFill>
                <a:effectLst/>
                <a:uLnTx/>
                <a:uFillTx/>
                <a:cs typeface="Times New Roman" pitchFamily="18" charset="0"/>
              </a:rPr>
              <a:t>202</a:t>
            </a:r>
            <a:r>
              <a:rPr kumimoji="0" lang="en-US" sz="1800" b="0" i="0" u="none" strike="noStrike" kern="0" cap="none" spc="0" normalizeH="0" baseline="0" noProof="0" dirty="0" smtClean="0">
                <a:ln>
                  <a:noFill/>
                </a:ln>
                <a:solidFill>
                  <a:schemeClr val="tx1"/>
                </a:solidFill>
                <a:effectLst/>
                <a:uLnTx/>
                <a:uFillTx/>
                <a:cs typeface="Times New Roman" pitchFamily="18" charset="0"/>
              </a:rPr>
              <a:t>3</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ru-RU" sz="1800" b="0" i="0" u="none" strike="noStrike" kern="0" cap="none" spc="0" normalizeH="0" baseline="0" noProof="0" dirty="0" smtClean="0">
                <a:ln>
                  <a:noFill/>
                </a:ln>
                <a:solidFill>
                  <a:schemeClr val="tx1"/>
                </a:solidFill>
                <a:effectLst/>
                <a:uLnTx/>
                <a:uFillTx/>
                <a:cs typeface="Times New Roman" pitchFamily="18" charset="0"/>
              </a:rPr>
              <a:t>7 </a:t>
            </a:r>
            <a:r>
              <a:rPr kumimoji="0" lang="ru-RU" sz="1800" b="0" i="0" u="none" strike="noStrike" kern="0" cap="none" spc="0" normalizeH="0" baseline="0" noProof="0" dirty="0" smtClean="0">
                <a:ln>
                  <a:noFill/>
                </a:ln>
                <a:solidFill>
                  <a:schemeClr val="tx1"/>
                </a:solidFill>
                <a:effectLst/>
                <a:uLnTx/>
                <a:uFillTx/>
                <a:cs typeface="Times New Roman" pitchFamily="18" charset="0"/>
              </a:rPr>
              <a:t>жилых помещения на сумму </a:t>
            </a:r>
            <a:r>
              <a:rPr kumimoji="0" lang="ru-RU" sz="1800" b="0" i="0" u="none" strike="noStrike" kern="0" cap="none" spc="0" normalizeH="0" baseline="0" noProof="0" dirty="0" smtClean="0">
                <a:ln>
                  <a:noFill/>
                </a:ln>
                <a:solidFill>
                  <a:schemeClr val="tx1"/>
                </a:solidFill>
                <a:effectLst/>
                <a:uLnTx/>
                <a:uFillTx/>
                <a:cs typeface="Times New Roman" pitchFamily="18" charset="0"/>
              </a:rPr>
              <a:t>6 241,0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a:t>
            </a:r>
            <a:r>
              <a:rPr kumimoji="0" lang="ru-RU" sz="1800" b="0" i="0" u="sng" strike="noStrike" kern="0" cap="none" spc="0" normalizeH="0" baseline="0" noProof="0" dirty="0" smtClean="0">
                <a:ln>
                  <a:noFill/>
                </a:ln>
                <a:solidFill>
                  <a:schemeClr val="tx1"/>
                </a:solidFill>
                <a:effectLst/>
                <a:uLnTx/>
                <a:uFillTx/>
                <a:cs typeface="Times New Roman" pitchFamily="18" charset="0"/>
              </a:rPr>
              <a:t>.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6 241,0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4</a:t>
            </a:r>
            <a:r>
              <a:rPr lang="ru-RU" sz="1800" kern="0" dirty="0" smtClean="0"/>
              <a:t> </a:t>
            </a:r>
            <a:r>
              <a:rPr lang="ru-RU" sz="1800" kern="0" dirty="0"/>
              <a:t>году – </a:t>
            </a:r>
            <a:r>
              <a:rPr lang="ru-RU" sz="1800" kern="0" dirty="0" smtClean="0"/>
              <a:t>7 </a:t>
            </a:r>
            <a:r>
              <a:rPr lang="ru-RU" sz="1800" kern="0" dirty="0"/>
              <a:t>жилых </a:t>
            </a:r>
            <a:r>
              <a:rPr lang="ru-RU" sz="1800" kern="0" dirty="0" smtClean="0"/>
              <a:t>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5</a:t>
            </a:r>
            <a:r>
              <a:rPr lang="ru-RU" sz="1800" kern="0" dirty="0" smtClean="0"/>
              <a:t> </a:t>
            </a:r>
            <a:r>
              <a:rPr lang="ru-RU" sz="1800" kern="0" dirty="0"/>
              <a:t>году </a:t>
            </a:r>
            <a:r>
              <a:rPr lang="ru-RU" sz="1800" kern="0" dirty="0" smtClean="0"/>
              <a:t>–7 </a:t>
            </a:r>
            <a:r>
              <a:rPr lang="ru-RU" sz="1800" kern="0" dirty="0" smtClean="0"/>
              <a:t>жилых 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52979469"/>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7 185 035,97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1 925 031,92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5 246 471,08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13 532,97</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671006288"/>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171 599,0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164 803,00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5 097,00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1 699,00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9870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7 356 634,97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2 089 834,92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5 251 568,08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15 231,97</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a:t>
            </a:r>
            <a:r>
              <a:rPr lang="ru-RU" sz="1800" b="1" dirty="0" smtClean="0">
                <a:solidFill>
                  <a:schemeClr val="hlink"/>
                </a:solidFill>
              </a:rPr>
              <a:t>202</a:t>
            </a:r>
            <a:r>
              <a:rPr lang="en-US" sz="1800" b="1" dirty="0">
                <a:solidFill>
                  <a:schemeClr val="hlink"/>
                </a:solidFill>
              </a:rPr>
              <a:t>3</a:t>
            </a:r>
            <a:r>
              <a:rPr lang="ru-RU" sz="1800" b="1" dirty="0" smtClean="0">
                <a:solidFill>
                  <a:schemeClr val="hlink"/>
                </a:solidFill>
              </a:rPr>
              <a:t> </a:t>
            </a:r>
            <a:r>
              <a:rPr lang="ru-RU" sz="1800" b="1" dirty="0" smtClean="0">
                <a:solidFill>
                  <a:schemeClr val="hlink"/>
                </a:solidFill>
              </a:rPr>
              <a:t>по </a:t>
            </a:r>
            <a:r>
              <a:rPr lang="ru-RU" sz="1800" b="1" dirty="0" smtClean="0">
                <a:solidFill>
                  <a:schemeClr val="hlink"/>
                </a:solidFill>
              </a:rPr>
              <a:t>202</a:t>
            </a:r>
            <a:r>
              <a:rPr lang="en-US" sz="1800" b="1" dirty="0">
                <a:solidFill>
                  <a:schemeClr val="hlink"/>
                </a:solidFill>
              </a:rPr>
              <a:t>5</a:t>
            </a:r>
            <a:r>
              <a:rPr lang="ru-RU" sz="1800" b="1" dirty="0" smtClean="0">
                <a:solidFill>
                  <a:schemeClr val="hlink"/>
                </a:solidFill>
              </a:rPr>
              <a:t> </a:t>
            </a:r>
            <a:r>
              <a:rPr lang="ru-RU" sz="1800" b="1" dirty="0" smtClean="0">
                <a:solidFill>
                  <a:schemeClr val="hlink"/>
                </a:solidFill>
              </a:rPr>
              <a:t>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3929330066"/>
              </p:ext>
            </p:extLst>
          </p:nvPr>
        </p:nvGraphicFramePr>
        <p:xfrm>
          <a:off x="844550" y="1697038"/>
          <a:ext cx="7510463" cy="4040187"/>
        </p:xfrm>
        <a:graphic>
          <a:graphicData uri="http://schemas.openxmlformats.org/presentationml/2006/ole">
            <mc:AlternateContent xmlns:mc="http://schemas.openxmlformats.org/markup-compatibility/2006">
              <mc:Choice xmlns:v="urn:schemas-microsoft-com:vml" Requires="v">
                <p:oleObj spid="_x0000_s123478" name="Лист" r:id="rId3" imgW="9648825" imgH="5191125" progId="Excel.Sheet.8">
                  <p:embed/>
                </p:oleObj>
              </mc:Choice>
              <mc:Fallback>
                <p:oleObj name="Лист" r:id="rId3" imgW="9648825" imgH="5191125" progId="Excel.Sheet.8">
                  <p:embed/>
                  <p:pic>
                    <p:nvPicPr>
                      <p:cNvPr id="0" name="Picture 189"/>
                      <p:cNvPicPr>
                        <a:picLocks noGrp="1" noChangeAspect="1" noChangeArrowheads="1"/>
                      </p:cNvPicPr>
                      <p:nvPr/>
                    </p:nvPicPr>
                    <p:blipFill>
                      <a:blip r:embed="rId4"/>
                      <a:srcRect/>
                      <a:stretch>
                        <a:fillRect/>
                      </a:stretch>
                    </p:blipFill>
                    <p:spPr bwMode="auto">
                      <a:xfrm>
                        <a:off x="844550" y="1697038"/>
                        <a:ext cx="7510463" cy="40401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3</a:t>
            </a:r>
            <a:r>
              <a:rPr lang="ru-RU" sz="2400" i="1" dirty="0" smtClean="0">
                <a:solidFill>
                  <a:schemeClr val="accent5">
                    <a:lumMod val="50000"/>
                  </a:schemeClr>
                </a:solidFill>
              </a:rPr>
              <a:t>-202</a:t>
            </a:r>
            <a:r>
              <a:rPr lang="en-US" sz="2400" i="1" dirty="0" smtClean="0">
                <a:solidFill>
                  <a:schemeClr val="accent5">
                    <a:lumMod val="50000"/>
                  </a:schemeClr>
                </a:solidFill>
              </a:rPr>
              <a:t>5</a:t>
            </a:r>
            <a:r>
              <a:rPr lang="ru-RU" sz="2400" i="1" dirty="0" smtClean="0">
                <a:solidFill>
                  <a:schemeClr val="accent5">
                    <a:lumMod val="50000"/>
                  </a:schemeClr>
                </a:solidFill>
              </a:rPr>
              <a:t> </a:t>
            </a:r>
            <a:r>
              <a:rPr lang="ru-RU" sz="2400" i="1" dirty="0" smtClean="0">
                <a:solidFill>
                  <a:schemeClr val="accent5">
                    <a:lumMod val="50000"/>
                  </a:schemeClr>
                </a:solidFill>
              </a:rPr>
              <a:t>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3</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a:t>
            </a:r>
            <a:r>
              <a:rPr lang="en-US" sz="2000" b="1" dirty="0" smtClean="0">
                <a:solidFill>
                  <a:srgbClr val="C00000"/>
                </a:solidFill>
                <a:latin typeface="Times New Roman" pitchFamily="18" charset="0"/>
                <a:cs typeface="Times New Roman" pitchFamily="18" charset="0"/>
              </a:rPr>
              <a:t>,0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8665507"/>
              </p:ext>
            </p:extLst>
          </p:nvPr>
        </p:nvGraphicFramePr>
        <p:xfrm>
          <a:off x="253622" y="1052736"/>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a:t>
                      </a:r>
                      <a:r>
                        <a:rPr lang="ru-RU" sz="1200" dirty="0" smtClean="0">
                          <a:latin typeface="Times New Roman" pitchFamily="18" charset="0"/>
                          <a:cs typeface="Times New Roman" pitchFamily="18" charset="0"/>
                        </a:rPr>
                        <a:t>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828,9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826,6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729,2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a:t>
                      </a:r>
                      <a:r>
                        <a:rPr lang="en-US" sz="1200" b="1" i="0" u="none" strike="noStrike" dirty="0" smtClean="0">
                          <a:solidFill>
                            <a:srgbClr val="000000"/>
                          </a:solidFill>
                          <a:latin typeface="Times New Roman" pitchFamily="18" charset="0"/>
                          <a:cs typeface="Times New Roman" pitchFamily="18" charset="0"/>
                        </a:rPr>
                        <a:t>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a:t>
                      </a:r>
                      <a:r>
                        <a:rPr lang="en-US" sz="1200" b="1" i="0" u="none" strike="noStrike"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4 621,9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19 063,6</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14 451,4</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14 282,0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37423347"/>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c>
                  <a:txBody>
                    <a:bodyPr/>
                    <a:lstStyle/>
                    <a:p>
                      <a:pPr algn="ctr"/>
                      <a:r>
                        <a:rPr lang="ru-RU" dirty="0" smtClean="0"/>
                        <a:t>202</a:t>
                      </a:r>
                      <a:r>
                        <a:rPr lang="en-US" dirty="0" smtClean="0"/>
                        <a:t>5</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8 861,1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10 352,8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30</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33079</TotalTime>
  <Words>9081</Words>
  <Application>Microsoft Office PowerPoint</Application>
  <PresentationFormat>Экран (4:3)</PresentationFormat>
  <Paragraphs>1483</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95</vt:i4>
      </vt:variant>
    </vt:vector>
  </HeadingPairs>
  <TitlesOfParts>
    <vt:vector size="100" baseType="lpstr">
      <vt:lpstr>Office Theme</vt:lpstr>
      <vt:lpstr>Пиксел</vt:lpstr>
      <vt:lpstr>1_Пиксел</vt:lpstr>
      <vt:lpstr>Лист</vt:lpstr>
      <vt:lpstr>Microsoft Excel 97-2003 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48608,8тыс. рублей </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51850,7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2023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2216</cp:revision>
  <cp:lastPrinted>2023-01-23T05:21:59Z</cp:lastPrinted>
  <dcterms:modified xsi:type="dcterms:W3CDTF">2023-01-23T07:31:56Z</dcterms:modified>
</cp:coreProperties>
</file>