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99"/>
  </p:notesMasterIdLst>
  <p:sldIdLst>
    <p:sldId id="625" r:id="rId4"/>
    <p:sldId id="626" r:id="rId5"/>
    <p:sldId id="627" r:id="rId6"/>
    <p:sldId id="630" r:id="rId7"/>
    <p:sldId id="669" r:id="rId8"/>
    <p:sldId id="629" r:id="rId9"/>
    <p:sldId id="651" r:id="rId10"/>
    <p:sldId id="628" r:id="rId11"/>
    <p:sldId id="652" r:id="rId12"/>
    <p:sldId id="655" r:id="rId13"/>
    <p:sldId id="656" r:id="rId14"/>
    <p:sldId id="632" r:id="rId15"/>
    <p:sldId id="653" r:id="rId16"/>
    <p:sldId id="657" r:id="rId17"/>
    <p:sldId id="658" r:id="rId18"/>
    <p:sldId id="672" r:id="rId19"/>
    <p:sldId id="742" r:id="rId20"/>
    <p:sldId id="517" r:id="rId21"/>
    <p:sldId id="623" r:id="rId22"/>
    <p:sldId id="677" r:id="rId23"/>
    <p:sldId id="751" r:id="rId24"/>
    <p:sldId id="624" r:id="rId25"/>
    <p:sldId id="621" r:id="rId26"/>
    <p:sldId id="636" r:id="rId27"/>
    <p:sldId id="637" r:id="rId28"/>
    <p:sldId id="638" r:id="rId29"/>
    <p:sldId id="696" r:id="rId30"/>
    <p:sldId id="697" r:id="rId31"/>
    <p:sldId id="641" r:id="rId32"/>
    <p:sldId id="642" r:id="rId33"/>
    <p:sldId id="753" r:id="rId34"/>
    <p:sldId id="643" r:id="rId35"/>
    <p:sldId id="654" r:id="rId36"/>
    <p:sldId id="645" r:id="rId37"/>
    <p:sldId id="671" r:id="rId38"/>
    <p:sldId id="686" r:id="rId39"/>
    <p:sldId id="646" r:id="rId40"/>
    <p:sldId id="695" r:id="rId41"/>
    <p:sldId id="692" r:id="rId42"/>
    <p:sldId id="688" r:id="rId43"/>
    <p:sldId id="682" r:id="rId44"/>
    <p:sldId id="676" r:id="rId45"/>
    <p:sldId id="680" r:id="rId46"/>
    <p:sldId id="681" r:id="rId47"/>
    <p:sldId id="698" r:id="rId48"/>
    <p:sldId id="699" r:id="rId49"/>
    <p:sldId id="739" r:id="rId50"/>
    <p:sldId id="740"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49" r:id="rId66"/>
    <p:sldId id="750" r:id="rId67"/>
    <p:sldId id="714" r:id="rId68"/>
    <p:sldId id="715" r:id="rId69"/>
    <p:sldId id="716" r:id="rId70"/>
    <p:sldId id="717" r:id="rId71"/>
    <p:sldId id="718" r:id="rId72"/>
    <p:sldId id="719" r:id="rId73"/>
    <p:sldId id="720" r:id="rId74"/>
    <p:sldId id="721" r:id="rId75"/>
    <p:sldId id="722" r:id="rId76"/>
    <p:sldId id="723" r:id="rId77"/>
    <p:sldId id="724" r:id="rId78"/>
    <p:sldId id="725" r:id="rId79"/>
    <p:sldId id="726" r:id="rId80"/>
    <p:sldId id="727" r:id="rId81"/>
    <p:sldId id="728" r:id="rId82"/>
    <p:sldId id="729" r:id="rId83"/>
    <p:sldId id="730" r:id="rId84"/>
    <p:sldId id="757" r:id="rId85"/>
    <p:sldId id="756" r:id="rId86"/>
    <p:sldId id="731" r:id="rId87"/>
    <p:sldId id="732" r:id="rId88"/>
    <p:sldId id="733" r:id="rId89"/>
    <p:sldId id="748" r:id="rId90"/>
    <p:sldId id="747" r:id="rId91"/>
    <p:sldId id="690" r:id="rId92"/>
    <p:sldId id="754" r:id="rId93"/>
    <p:sldId id="755" r:id="rId94"/>
    <p:sldId id="649" r:id="rId95"/>
    <p:sldId id="736" r:id="rId96"/>
    <p:sldId id="737" r:id="rId97"/>
    <p:sldId id="738" r:id="rId98"/>
  </p:sldIdLst>
  <p:sldSz cx="9144000" cy="6858000" type="screen4x3"/>
  <p:notesSz cx="6797675" cy="9926638"/>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78" autoAdjust="0"/>
    <p:restoredTop sz="98039" autoAdjust="0"/>
  </p:normalViewPr>
  <p:slideViewPr>
    <p:cSldViewPr>
      <p:cViewPr>
        <p:scale>
          <a:sx n="100" d="100"/>
          <a:sy n="100" d="100"/>
        </p:scale>
        <p:origin x="-2628" y="-408"/>
      </p:cViewPr>
      <p:guideLst>
        <p:guide orient="horz" pos="2160"/>
        <p:guide pos="2880"/>
      </p:guideLst>
    </p:cSldViewPr>
  </p:slideViewPr>
  <p:outlineViewPr>
    <p:cViewPr>
      <p:scale>
        <a:sx n="33" d="100"/>
        <a:sy n="33" d="100"/>
      </p:scale>
      <p:origin x="0" y="118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Лист1!$B$1</c:f>
              <c:strCache>
                <c:ptCount val="1"/>
                <c:pt idx="0">
                  <c:v>2020г.Отчет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36,4</a:t>
                    </a:r>
                    <a:endParaRPr lang="en-US"/>
                  </a:p>
                </c:rich>
              </c:tx>
              <c:showLegendKey val="0"/>
              <c:showVal val="1"/>
              <c:showCatName val="0"/>
              <c:showSerName val="0"/>
              <c:showPercent val="0"/>
              <c:showBubbleSize val="0"/>
            </c:dLbl>
            <c:dLbl>
              <c:idx val="1"/>
              <c:layout/>
              <c:tx>
                <c:rich>
                  <a:bodyPr/>
                  <a:lstStyle/>
                  <a:p>
                    <a:r>
                      <a:rPr lang="ru-RU" smtClean="0"/>
                      <a:t>540,1</a:t>
                    </a:r>
                    <a:endParaRPr lang="en-US"/>
                  </a:p>
                </c:rich>
              </c:tx>
              <c:showLegendKey val="0"/>
              <c:showVal val="1"/>
              <c:showCatName val="0"/>
              <c:showSerName val="0"/>
              <c:showPercent val="0"/>
              <c:showBubbleSize val="0"/>
            </c:dLbl>
            <c:dLbl>
              <c:idx val="2"/>
              <c:layout/>
              <c:tx>
                <c:rich>
                  <a:bodyPr/>
                  <a:lstStyle/>
                  <a:p>
                    <a:r>
                      <a:rPr lang="ru-RU" smtClean="0"/>
                      <a:t>112,7</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534.6</c:v>
                </c:pt>
                <c:pt idx="1">
                  <c:v>540.1</c:v>
                </c:pt>
                <c:pt idx="2">
                  <c:v>112.7</c:v>
                </c:pt>
              </c:numCache>
            </c:numRef>
          </c:val>
        </c:ser>
        <c:ser>
          <c:idx val="1"/>
          <c:order val="1"/>
          <c:tx>
            <c:strRef>
              <c:f>Лист1!$C$1</c:f>
              <c:strCache>
                <c:ptCount val="1"/>
                <c:pt idx="0">
                  <c:v>2021г.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50,6</a:t>
                    </a:r>
                    <a:endParaRPr lang="en-US"/>
                  </a:p>
                </c:rich>
              </c:tx>
              <c:showLegendKey val="0"/>
              <c:showVal val="1"/>
              <c:showCatName val="0"/>
              <c:showSerName val="0"/>
              <c:showPercent val="0"/>
              <c:showBubbleSize val="0"/>
            </c:dLbl>
            <c:dLbl>
              <c:idx val="1"/>
              <c:layout/>
              <c:tx>
                <c:rich>
                  <a:bodyPr/>
                  <a:lstStyle/>
                  <a:p>
                    <a:r>
                      <a:rPr lang="ru-RU" smtClean="0"/>
                      <a:t>510,1</a:t>
                    </a:r>
                    <a:endParaRPr lang="en-US"/>
                  </a:p>
                </c:rich>
              </c:tx>
              <c:showLegendKey val="0"/>
              <c:showVal val="1"/>
              <c:showCatName val="0"/>
              <c:showSerName val="0"/>
              <c:showPercent val="0"/>
              <c:showBubbleSize val="0"/>
            </c:dLbl>
            <c:dLbl>
              <c:idx val="2"/>
              <c:layout/>
              <c:tx>
                <c:rich>
                  <a:bodyPr/>
                  <a:lstStyle/>
                  <a:p>
                    <a:r>
                      <a:rPr lang="ru-RU" smtClean="0"/>
                      <a:t>75,8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550.6</c:v>
                </c:pt>
                <c:pt idx="1">
                  <c:v>510.1</c:v>
                </c:pt>
                <c:pt idx="2">
                  <c:v>75.8</c:v>
                </c:pt>
              </c:numCache>
            </c:numRef>
          </c:val>
        </c:ser>
        <c:ser>
          <c:idx val="2"/>
          <c:order val="2"/>
          <c:tx>
            <c:strRef>
              <c:f>Лист1!$D$1</c:f>
              <c:strCache>
                <c:ptCount val="1"/>
                <c:pt idx="0">
                  <c:v>2022г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en-US" smtClean="0"/>
                      <a:t>5</a:t>
                    </a:r>
                    <a:r>
                      <a:rPr lang="ru-RU" smtClean="0"/>
                      <a:t>72</a:t>
                    </a:r>
                    <a:r>
                      <a:rPr lang="en-US" smtClean="0"/>
                      <a:t>,6</a:t>
                    </a:r>
                    <a:endParaRPr lang="en-US"/>
                  </a:p>
                </c:rich>
              </c:tx>
              <c:showLegendKey val="0"/>
              <c:showVal val="1"/>
              <c:showCatName val="0"/>
              <c:showSerName val="0"/>
              <c:showPercent val="0"/>
              <c:showBubbleSize val="0"/>
            </c:dLbl>
            <c:dLbl>
              <c:idx val="1"/>
              <c:layout/>
              <c:tx>
                <c:rich>
                  <a:bodyPr/>
                  <a:lstStyle/>
                  <a:p>
                    <a:r>
                      <a:rPr lang="ru-RU" smtClean="0"/>
                      <a:t>524,9</a:t>
                    </a:r>
                    <a:endParaRPr lang="en-US"/>
                  </a:p>
                </c:rich>
              </c:tx>
              <c:showLegendKey val="0"/>
              <c:showVal val="1"/>
              <c:showCatName val="0"/>
              <c:showSerName val="0"/>
              <c:showPercent val="0"/>
              <c:showBubbleSize val="0"/>
            </c:dLbl>
            <c:dLbl>
              <c:idx val="2"/>
              <c:layout/>
              <c:tx>
                <c:rich>
                  <a:bodyPr/>
                  <a:lstStyle/>
                  <a:p>
                    <a:r>
                      <a:rPr lang="ru-RU" dirty="0" smtClean="0"/>
                      <a:t>55,6</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572.6</c:v>
                </c:pt>
                <c:pt idx="1">
                  <c:v>524.9</c:v>
                </c:pt>
                <c:pt idx="2">
                  <c:v>55.6</c:v>
                </c:pt>
              </c:numCache>
            </c:numRef>
          </c:val>
        </c:ser>
        <c:ser>
          <c:idx val="3"/>
          <c:order val="3"/>
          <c:tx>
            <c:strRef>
              <c:f>Лист1!$E$1</c:f>
              <c:strCache>
                <c:ptCount val="1"/>
                <c:pt idx="0">
                  <c:v>2023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tx>
                <c:rich>
                  <a:bodyPr/>
                  <a:lstStyle/>
                  <a:p>
                    <a:r>
                      <a:rPr lang="ru-RU" smtClean="0"/>
                      <a:t>601,0</a:t>
                    </a:r>
                    <a:endParaRPr lang="en-US"/>
                  </a:p>
                </c:rich>
              </c:tx>
              <c:showLegendKey val="0"/>
              <c:showVal val="1"/>
              <c:showCatName val="0"/>
              <c:showSerName val="0"/>
              <c:showPercent val="0"/>
              <c:showBubbleSize val="0"/>
            </c:dLbl>
            <c:dLbl>
              <c:idx val="1"/>
              <c:layout/>
              <c:tx>
                <c:rich>
                  <a:bodyPr/>
                  <a:lstStyle/>
                  <a:p>
                    <a:r>
                      <a:rPr lang="ru-RU" smtClean="0"/>
                      <a:t>539,6</a:t>
                    </a:r>
                    <a:endParaRPr lang="en-US"/>
                  </a:p>
                </c:rich>
              </c:tx>
              <c:showLegendKey val="0"/>
              <c:showVal val="1"/>
              <c:showCatName val="0"/>
              <c:showSerName val="0"/>
              <c:showPercent val="0"/>
              <c:showBubbleSize val="0"/>
            </c:dLbl>
            <c:dLbl>
              <c:idx val="2"/>
              <c:layout/>
              <c:tx>
                <c:rich>
                  <a:bodyPr/>
                  <a:lstStyle/>
                  <a:p>
                    <a:r>
                      <a:rPr lang="ru-RU" smtClean="0"/>
                      <a:t>57,5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601</c:v>
                </c:pt>
                <c:pt idx="1">
                  <c:v>539.6</c:v>
                </c:pt>
                <c:pt idx="2" formatCode="General">
                  <c:v>57.5</c:v>
                </c:pt>
              </c:numCache>
            </c:numRef>
          </c:val>
        </c:ser>
        <c:ser>
          <c:idx val="4"/>
          <c:order val="4"/>
          <c:tx>
            <c:strRef>
              <c:f>Лист1!$F$1</c:f>
              <c:strCache>
                <c:ptCount val="1"/>
                <c:pt idx="0">
                  <c:v>2024 г.План</c:v>
                </c:pt>
              </c:strCache>
            </c:strRef>
          </c:tx>
          <c:invertIfNegative val="0"/>
          <c:dLbls>
            <c:dLbl>
              <c:idx val="0"/>
              <c:layout/>
              <c:tx>
                <c:rich>
                  <a:bodyPr/>
                  <a:lstStyle/>
                  <a:p>
                    <a:r>
                      <a:rPr lang="en-US" smtClean="0"/>
                      <a:t>63</a:t>
                    </a:r>
                    <a:r>
                      <a:rPr lang="ru-RU" smtClean="0"/>
                      <a:t>7,3</a:t>
                    </a:r>
                    <a:endParaRPr lang="en-US"/>
                  </a:p>
                </c:rich>
              </c:tx>
              <c:showLegendKey val="0"/>
              <c:showVal val="1"/>
              <c:showCatName val="0"/>
              <c:showSerName val="0"/>
              <c:showPercent val="0"/>
              <c:showBubbleSize val="0"/>
            </c:dLbl>
            <c:dLbl>
              <c:idx val="1"/>
              <c:layout/>
              <c:tx>
                <c:rich>
                  <a:bodyPr/>
                  <a:lstStyle/>
                  <a:p>
                    <a:r>
                      <a:rPr lang="ru-RU" smtClean="0"/>
                      <a:t>554,7</a:t>
                    </a:r>
                    <a:endParaRPr lang="en-US"/>
                  </a:p>
                </c:rich>
              </c:tx>
              <c:showLegendKey val="0"/>
              <c:showVal val="1"/>
              <c:showCatName val="0"/>
              <c:showSerName val="0"/>
              <c:showPercent val="0"/>
              <c:showBubbleSize val="0"/>
            </c:dLbl>
            <c:dLbl>
              <c:idx val="2"/>
              <c:layout/>
              <c:tx>
                <c:rich>
                  <a:bodyPr/>
                  <a:lstStyle/>
                  <a:p>
                    <a:r>
                      <a:rPr lang="ru-RU" smtClean="0"/>
                      <a:t>57,6</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637.29999999999995</c:v>
                </c:pt>
                <c:pt idx="1">
                  <c:v>554.70000000000005</c:v>
                </c:pt>
                <c:pt idx="2" formatCode="General">
                  <c:v>57.6</c:v>
                </c:pt>
              </c:numCache>
            </c:numRef>
          </c:val>
        </c:ser>
        <c:dLbls>
          <c:showLegendKey val="0"/>
          <c:showVal val="1"/>
          <c:showCatName val="0"/>
          <c:showSerName val="0"/>
          <c:showPercent val="0"/>
          <c:showBubbleSize val="0"/>
        </c:dLbls>
        <c:gapWidth val="75"/>
        <c:axId val="146244736"/>
        <c:axId val="146246272"/>
      </c:barChart>
      <c:catAx>
        <c:axId val="146244736"/>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46246272"/>
        <c:crosses val="autoZero"/>
        <c:auto val="1"/>
        <c:lblAlgn val="ctr"/>
        <c:lblOffset val="100"/>
        <c:noMultiLvlLbl val="0"/>
      </c:catAx>
      <c:valAx>
        <c:axId val="146246272"/>
        <c:scaling>
          <c:orientation val="minMax"/>
        </c:scaling>
        <c:delete val="0"/>
        <c:axPos val="l"/>
        <c:numFmt formatCode="General" sourceLinked="1"/>
        <c:majorTickMark val="none"/>
        <c:minorTickMark val="none"/>
        <c:tickLblPos val="nextTo"/>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46244736"/>
        <c:crosses val="autoZero"/>
        <c:crossBetween val="between"/>
      </c:valAx>
      <c:spPr>
        <a:noFill/>
        <a:ln w="25504">
          <a:noFill/>
        </a:ln>
      </c:spPr>
    </c:plotArea>
    <c:legend>
      <c:legendPos val="b"/>
      <c:layout>
        <c:manualLayout>
          <c:xMode val="edge"/>
          <c:yMode val="edge"/>
          <c:x val="0.17317591233299229"/>
          <c:y val="0.94080386630637958"/>
          <c:w val="0.65063487403057674"/>
          <c:h val="4.1975961491898382E-2"/>
        </c:manualLayout>
      </c:layout>
      <c:overlay val="0"/>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6400" cy="496808"/>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49688" y="1"/>
            <a:ext cx="2946400" cy="496808"/>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24.03.2022</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1" y="4715710"/>
            <a:ext cx="5438775" cy="446651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1" y="9428244"/>
            <a:ext cx="2946400" cy="496808"/>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49688" y="9428244"/>
            <a:ext cx="2946400" cy="49680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77826"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0898" name="Rectangle 3"/>
          <p:cNvSpPr>
            <a:spLocks noGrp="1" noChangeArrowheads="1"/>
          </p:cNvSpPr>
          <p:nvPr>
            <p:ph type="body" idx="1"/>
          </p:nvPr>
        </p:nvSpPr>
        <p:spPr bwMode="auto">
          <a:xfrm>
            <a:off x="679451" y="4717296"/>
            <a:ext cx="5438775" cy="4464925"/>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p:spPr>
      </p:sp>
      <p:sp>
        <p:nvSpPr>
          <p:cNvPr id="87042" name="Rectangle 3"/>
          <p:cNvSpPr>
            <a:spLocks noGrp="1" noChangeArrowheads="1"/>
          </p:cNvSpPr>
          <p:nvPr>
            <p:ph type="body" idx="1"/>
          </p:nvPr>
        </p:nvSpPr>
        <p:spPr bwMode="auto">
          <a:xfrm>
            <a:off x="679451" y="4717296"/>
            <a:ext cx="5438775" cy="4464925"/>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23</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90115"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24</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32</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1277" y="9428244"/>
            <a:ext cx="2944812" cy="496808"/>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35</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14400" y="161925"/>
            <a:ext cx="4960938" cy="3721100"/>
          </a:xfrm>
          <a:noFill/>
          <a:ln>
            <a:solidFill>
              <a:srgbClr val="000000"/>
            </a:solidFill>
            <a:miter lim="800000"/>
            <a:headEnd/>
            <a:tailEnd/>
          </a:ln>
        </p:spPr>
      </p:sp>
      <p:sp>
        <p:nvSpPr>
          <p:cNvPr id="111619" name="Rectangle 3"/>
          <p:cNvSpPr>
            <a:spLocks noGrp="1" noChangeArrowheads="1"/>
          </p:cNvSpPr>
          <p:nvPr>
            <p:ph type="body" idx="1"/>
          </p:nvPr>
        </p:nvSpPr>
        <p:spPr bwMode="auto">
          <a:xfrm>
            <a:off x="2" y="3974465"/>
            <a:ext cx="6797675" cy="5952173"/>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3/24/2022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3/24/2022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3/24/2022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3/24/2022</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3/24/2022</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3/24/2022</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3/24/2022</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3/24/2022</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3/24/2022</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3/24/2022</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3/24/2022</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3/24/2022</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3/24/2022</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3/24/2022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3/24/2022</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3/24/2022</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3/24/2022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3/24/2022</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3/24/2022</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3/24/2022</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3/24/2022</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3/24/2022</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3/24/2022</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3/24/2022</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3/24/2022</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3/24/2022</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3/24/2022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3/24/2022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3/24/2022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3/24/2022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3/24/2022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3/24/2022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3/24/2022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3/24/2022</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3/24/2022</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1.emf"/><Relationship Id="rId4" Type="http://schemas.openxmlformats.org/officeDocument/2006/relationships/oleObject" Target="../embeddings/Microsoft_Excel_97-2003_Worksheet1.xls"/></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Microsoft_Excel_97-2003_Worksheet2.xls"/></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vmlDrawing" Target="../drawings/vmlDrawing4.vml"/><Relationship Id="rId6" Type="http://schemas.openxmlformats.org/officeDocument/2006/relationships/image" Target="../media/image26.jpeg"/><Relationship Id="rId5" Type="http://schemas.openxmlformats.org/officeDocument/2006/relationships/image" Target="../media/image25.emf"/><Relationship Id="rId4"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vmlDrawing" Target="../drawings/vmlDrawing5.vml"/><Relationship Id="rId6" Type="http://schemas.openxmlformats.org/officeDocument/2006/relationships/image" Target="../media/image28.jpeg"/><Relationship Id="rId5" Type="http://schemas.openxmlformats.org/officeDocument/2006/relationships/image" Target="../media/image27.emf"/><Relationship Id="rId4" Type="http://schemas.openxmlformats.org/officeDocument/2006/relationships/oleObject" Target="../embeddings/Microsoft_Excel_97-2003_Worksheet5.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4.xml"/><Relationship Id="rId1" Type="http://schemas.openxmlformats.org/officeDocument/2006/relationships/vmlDrawing" Target="../drawings/vmlDrawing6.v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34.xml"/><Relationship Id="rId1" Type="http://schemas.openxmlformats.org/officeDocument/2006/relationships/vmlDrawing" Target="../drawings/vmlDrawing7.vml"/><Relationship Id="rId4" Type="http://schemas.openxmlformats.org/officeDocument/2006/relationships/image" Target="../media/image3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34.xml"/><Relationship Id="rId1" Type="http://schemas.openxmlformats.org/officeDocument/2006/relationships/vmlDrawing" Target="../drawings/vmlDrawing8.v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33.xml"/><Relationship Id="rId1" Type="http://schemas.openxmlformats.org/officeDocument/2006/relationships/vmlDrawing" Target="../drawings/vmlDrawing9.vml"/><Relationship Id="rId4" Type="http://schemas.openxmlformats.org/officeDocument/2006/relationships/image" Target="../media/image3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33.xml"/><Relationship Id="rId1" Type="http://schemas.openxmlformats.org/officeDocument/2006/relationships/vmlDrawing" Target="../drawings/vmlDrawing10.vml"/><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1.xls"/><Relationship Id="rId2" Type="http://schemas.openxmlformats.org/officeDocument/2006/relationships/slideLayout" Target="../slideLayouts/slideLayout34.xml"/><Relationship Id="rId1" Type="http://schemas.openxmlformats.org/officeDocument/2006/relationships/vmlDrawing" Target="../drawings/vmlDrawing11.v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2.vml"/><Relationship Id="rId5" Type="http://schemas.openxmlformats.org/officeDocument/2006/relationships/image" Target="../media/image36.emf"/><Relationship Id="rId4" Type="http://schemas.openxmlformats.org/officeDocument/2006/relationships/oleObject" Target="../embeddings/Microsoft_Excel_97-2003_Worksheet12.xls"/></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34.xml"/><Relationship Id="rId1" Type="http://schemas.openxmlformats.org/officeDocument/2006/relationships/vmlDrawing" Target="../drawings/vmlDrawing14.vml"/><Relationship Id="rId4" Type="http://schemas.openxmlformats.org/officeDocument/2006/relationships/image" Target="../media/image38.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Microsoft_Excel_97-2003_Worksheet15.xls"/><Relationship Id="rId2" Type="http://schemas.openxmlformats.org/officeDocument/2006/relationships/slideLayout" Target="../slideLayouts/slideLayout34.xml"/><Relationship Id="rId1" Type="http://schemas.openxmlformats.org/officeDocument/2006/relationships/vmlDrawing" Target="../drawings/vmlDrawing15.vml"/><Relationship Id="rId4" Type="http://schemas.openxmlformats.org/officeDocument/2006/relationships/image" Target="../media/image3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Excel_97-2003_Worksheet16.xls"/><Relationship Id="rId2" Type="http://schemas.openxmlformats.org/officeDocument/2006/relationships/slideLayout" Target="../slideLayouts/slideLayout34.xml"/><Relationship Id="rId1" Type="http://schemas.openxmlformats.org/officeDocument/2006/relationships/vmlDrawing" Target="../drawings/vmlDrawing16.vml"/><Relationship Id="rId4" Type="http://schemas.openxmlformats.org/officeDocument/2006/relationships/image" Target="../media/image40.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Microsoft_Excel_97-2003_Worksheet17.xls"/><Relationship Id="rId2" Type="http://schemas.openxmlformats.org/officeDocument/2006/relationships/slideLayout" Target="../slideLayouts/slideLayout34.xml"/><Relationship Id="rId1" Type="http://schemas.openxmlformats.org/officeDocument/2006/relationships/vmlDrawing" Target="../drawings/vmlDrawing17.vml"/><Relationship Id="rId4" Type="http://schemas.openxmlformats.org/officeDocument/2006/relationships/image" Target="../media/image4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Microsoft_Excel_97-2003_Worksheet18.xls"/><Relationship Id="rId2" Type="http://schemas.openxmlformats.org/officeDocument/2006/relationships/slideLayout" Target="../slideLayouts/slideLayout34.xml"/><Relationship Id="rId1" Type="http://schemas.openxmlformats.org/officeDocument/2006/relationships/vmlDrawing" Target="../drawings/vmlDrawing18.vml"/><Relationship Id="rId4" Type="http://schemas.openxmlformats.org/officeDocument/2006/relationships/image" Target="../media/image42.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8.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Excel_97-2003_Worksheet19.xls"/><Relationship Id="rId2" Type="http://schemas.openxmlformats.org/officeDocument/2006/relationships/slideLayout" Target="../slideLayouts/slideLayout14.xml"/><Relationship Id="rId1" Type="http://schemas.openxmlformats.org/officeDocument/2006/relationships/vmlDrawing" Target="../drawings/vmlDrawing19.vml"/><Relationship Id="rId4" Type="http://schemas.openxmlformats.org/officeDocument/2006/relationships/image" Target="../media/image45.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None/>
            </a:pPr>
            <a:endParaRPr lang="ru-RU" sz="20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НА </a:t>
            </a:r>
            <a:r>
              <a:rPr lang="ru-RU" sz="2000" b="1" dirty="0">
                <a:solidFill>
                  <a:schemeClr val="tx2"/>
                </a:solidFill>
                <a:latin typeface="Times New Roman" pitchFamily="18" charset="0"/>
              </a:rPr>
              <a:t>ОСНОВЕ </a:t>
            </a:r>
            <a:r>
              <a:rPr lang="ru-RU" sz="2000" b="1" dirty="0" smtClean="0">
                <a:solidFill>
                  <a:schemeClr val="tx2"/>
                </a:solidFill>
                <a:latin typeface="Times New Roman" pitchFamily="18" charset="0"/>
              </a:rPr>
              <a:t>РЕШЕНИЯ </a:t>
            </a:r>
            <a:r>
              <a:rPr lang="ru-RU" sz="2000" b="1" dirty="0">
                <a:solidFill>
                  <a:schemeClr val="tx2"/>
                </a:solidFill>
                <a:latin typeface="Times New Roman" pitchFamily="18" charset="0"/>
              </a:rPr>
              <a:t>ДЕМИДОВСКОГО  РАЙОННОГО СОВЕТА  ДЕПУТАТОВ «О БЮДЖЕТЕ  МУНИЦИПАЛЬНОГО ОБРАЗОВАНИЯ «ДЕМИДОВСКИЙ РАЙОН» СМОЛЕНСКОЙ ОБЛАСТИ НА 2022 ГОД И НА ПЛАНОВЫЙ ПЕРИОД 2023 и 2024 ГОДОВ</a:t>
            </a:r>
            <a:r>
              <a:rPr lang="ru-RU" sz="2000" b="1" dirty="0" smtClean="0">
                <a:solidFill>
                  <a:schemeClr val="tx2"/>
                </a:solidFill>
                <a:latin typeface="Times New Roman" pitchFamily="18" charset="0"/>
              </a:rPr>
              <a:t>» </a:t>
            </a:r>
            <a:r>
              <a:rPr lang="ru-RU" sz="2000" b="1" smtClean="0">
                <a:solidFill>
                  <a:schemeClr val="tx2"/>
                </a:solidFill>
                <a:latin typeface="Times New Roman" pitchFamily="18" charset="0"/>
              </a:rPr>
              <a:t>от 27.12.2021 №</a:t>
            </a:r>
            <a:r>
              <a:rPr lang="ru-RU" sz="2000" b="1" dirty="0">
                <a:solidFill>
                  <a:schemeClr val="tx2"/>
                </a:solidFill>
                <a:latin typeface="Times New Roman" pitchFamily="18" charset="0"/>
              </a:rPr>
              <a:t>105/18 </a:t>
            </a:r>
          </a:p>
          <a:p>
            <a:pPr algn="ctr">
              <a:buNone/>
            </a:pPr>
            <a:endParaRPr lang="ru-RU" sz="2000" b="1" dirty="0" smtClean="0">
              <a:solidFill>
                <a:schemeClr val="tx2"/>
              </a:solidFill>
              <a:latin typeface="Times New Roman" pitchFamily="18" charset="0"/>
            </a:endParaRPr>
          </a:p>
          <a:p>
            <a:pPr algn="ctr">
              <a:buNone/>
            </a:pPr>
            <a:endParaRPr lang="ru-RU" sz="2000" b="1" dirty="0" smtClean="0">
              <a:solidFill>
                <a:schemeClr val="tx2"/>
              </a:solidFill>
              <a:latin typeface="Times New Roman" pitchFamily="18" charset="0"/>
            </a:endParaRP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2022 год  </a:t>
            </a:r>
          </a:p>
          <a:p>
            <a:pPr algn="ctr"/>
            <a:r>
              <a:rPr lang="ru-RU" sz="1800" b="1" dirty="0" smtClean="0">
                <a:solidFill>
                  <a:schemeClr val="bg1"/>
                </a:solidFill>
              </a:rPr>
              <a:t>и плановый период 2023 и 2024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2022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2023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2024 год</a:t>
              </a:r>
              <a:endParaRPr lang="ru-RU" sz="1800" b="1" dirty="0">
                <a:solidFill>
                  <a:schemeClr val="bg1"/>
                </a:solidFill>
              </a:endParaRPr>
            </a:p>
          </p:txBody>
        </p:sp>
        <p:sp>
          <p:nvSpPr>
            <p:cNvPr id="70668" name="AutoShape 61"/>
            <p:cNvSpPr>
              <a:spLocks noChangeArrowheads="1"/>
            </p:cNvSpPr>
            <p:nvPr/>
          </p:nvSpPr>
          <p:spPr bwMode="auto">
            <a:xfrm>
              <a:off x="2609"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368 259,8</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a:t>368 259,8</a:t>
              </a:r>
            </a:p>
          </p:txBody>
        </p:sp>
        <p:sp>
          <p:nvSpPr>
            <p:cNvPr id="70670" name="AutoShape 63"/>
            <p:cNvSpPr>
              <a:spLocks noChangeArrowheads="1"/>
            </p:cNvSpPr>
            <p:nvPr/>
          </p:nvSpPr>
          <p:spPr bwMode="auto">
            <a:xfrm>
              <a:off x="2608" y="3202"/>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321 875,5</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321 875,5</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328 671,6</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328 671,6</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0,0</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90" name="AutoShape 20" descr="Голубая тисненая бумага"/>
          <p:cNvSpPr>
            <a:spLocks noChangeArrowheads="1"/>
          </p:cNvSpPr>
          <p:nvPr/>
        </p:nvSpPr>
        <p:spPr bwMode="auto">
          <a:xfrm>
            <a:off x="6805613" y="2492896"/>
            <a:ext cx="1295400" cy="432047"/>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dirty="0">
                <a:solidFill>
                  <a:schemeClr val="accent2"/>
                </a:solidFill>
              </a:rPr>
              <a:t>тыс. рублей</a:t>
            </a:r>
          </a:p>
        </p:txBody>
      </p:sp>
      <p:sp>
        <p:nvSpPr>
          <p:cNvPr id="71696" name="AutoShape 29" descr="Голубая тисненая бумага"/>
          <p:cNvSpPr>
            <a:spLocks noChangeArrowheads="1"/>
          </p:cNvSpPr>
          <p:nvPr/>
        </p:nvSpPr>
        <p:spPr bwMode="auto">
          <a:xfrm>
            <a:off x="755650" y="3501009"/>
            <a:ext cx="3024188" cy="187268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01.01.2023</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20581"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01.01.2024</a:t>
            </a:r>
            <a:endParaRPr lang="ru-RU" sz="1600" b="1" dirty="0">
              <a:solidFill>
                <a:schemeClr val="accent1"/>
              </a:solidFill>
            </a:endParaRPr>
          </a:p>
        </p:txBody>
      </p:sp>
      <p:sp>
        <p:nvSpPr>
          <p:cNvPr id="71700" name="Line 33"/>
          <p:cNvSpPr>
            <a:spLocks noChangeShapeType="1"/>
          </p:cNvSpPr>
          <p:nvPr/>
        </p:nvSpPr>
        <p:spPr bwMode="auto">
          <a:xfrm>
            <a:off x="3781425" y="4437349"/>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88781" y="4438650"/>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67300" y="3501009"/>
            <a:ext cx="9525" cy="1944116"/>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3521075"/>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88781" y="5440363"/>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287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2462" y="422116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01.01.2025</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2022 – 2024 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072094322"/>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373403007"/>
              </p:ext>
            </p:extLst>
          </p:nvPr>
        </p:nvGraphicFramePr>
        <p:xfrm>
          <a:off x="214313" y="949325"/>
          <a:ext cx="8509000" cy="4010025"/>
        </p:xfrm>
        <a:graphic>
          <a:graphicData uri="http://schemas.openxmlformats.org/presentationml/2006/ole">
            <mc:AlternateContent xmlns:mc="http://schemas.openxmlformats.org/markup-compatibility/2006">
              <mc:Choice xmlns:v="urn:schemas-microsoft-com:vml" Requires="v">
                <p:oleObj spid="_x0000_s40437" name="Лист" r:id="rId4" imgW="8429794" imgH="3971883" progId="Excel.Sheet.8">
                  <p:embed/>
                </p:oleObj>
              </mc:Choice>
              <mc:Fallback>
                <p:oleObj name="Лист" r:id="rId4" imgW="8429794" imgH="3971883" progId="Excel.Sheet.8">
                  <p:embed/>
                  <p:pic>
                    <p:nvPicPr>
                      <p:cNvPr id="0" name="Picture 171"/>
                      <p:cNvPicPr>
                        <a:picLocks noChangeArrowheads="1"/>
                      </p:cNvPicPr>
                      <p:nvPr/>
                    </p:nvPicPr>
                    <p:blipFill>
                      <a:blip r:embed="rId5"/>
                      <a:srcRect/>
                      <a:stretch>
                        <a:fillRect/>
                      </a:stretch>
                    </p:blipFill>
                    <p:spPr bwMode="auto">
                      <a:xfrm>
                        <a:off x="214313" y="949325"/>
                        <a:ext cx="8509000"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6"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2903871208"/>
              </p:ext>
            </p:extLst>
          </p:nvPr>
        </p:nvGraphicFramePr>
        <p:xfrm>
          <a:off x="871538" y="476250"/>
          <a:ext cx="7924800" cy="4592638"/>
        </p:xfrm>
        <a:graphic>
          <a:graphicData uri="http://schemas.openxmlformats.org/presentationml/2006/ole">
            <mc:AlternateContent xmlns:mc="http://schemas.openxmlformats.org/markup-compatibility/2006">
              <mc:Choice xmlns:v="urn:schemas-microsoft-com:vml" Requires="v">
                <p:oleObj spid="_x0000_s138720" name="Лист" r:id="rId4" imgW="7820194" imgH="4533979" progId="Excel.Sheet.8">
                  <p:embed/>
                </p:oleObj>
              </mc:Choice>
              <mc:Fallback>
                <p:oleObj name="Лист" r:id="rId4" imgW="7820194" imgH="4533979" progId="Excel.Sheet.8">
                  <p:embed/>
                  <p:pic>
                    <p:nvPicPr>
                      <p:cNvPr id="0" name="Picture 149"/>
                      <p:cNvPicPr>
                        <a:picLocks noChangeArrowheads="1"/>
                      </p:cNvPicPr>
                      <p:nvPr/>
                    </p:nvPicPr>
                    <p:blipFill>
                      <a:blip r:embed="rId5"/>
                      <a:srcRect/>
                      <a:stretch>
                        <a:fillRect/>
                      </a:stretch>
                    </p:blipFill>
                    <p:spPr bwMode="auto">
                      <a:xfrm>
                        <a:off x="871538" y="476250"/>
                        <a:ext cx="7924800" cy="4592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BDCA13E3-E9F1-4A88-9488-D4F9B9C65B9B}" type="slidenum">
              <a:rPr lang="en-US" altLang="ru-RU" smtClean="0"/>
              <a:pPr>
                <a:defRPr/>
              </a:pPr>
              <a:t>21</a:t>
            </a:fld>
            <a:endParaRPr lang="en-US" altLang="ru-RU"/>
          </a:p>
        </p:txBody>
      </p:sp>
      <p:graphicFrame>
        <p:nvGraphicFramePr>
          <p:cNvPr id="3" name="Объект 2"/>
          <p:cNvGraphicFramePr>
            <a:graphicFrameLocks/>
          </p:cNvGraphicFramePr>
          <p:nvPr>
            <p:extLst>
              <p:ext uri="{D42A27DB-BD31-4B8C-83A1-F6EECF244321}">
                <p14:modId xmlns:p14="http://schemas.microsoft.com/office/powerpoint/2010/main" val="2998970332"/>
              </p:ext>
            </p:extLst>
          </p:nvPr>
        </p:nvGraphicFramePr>
        <p:xfrm>
          <a:off x="914400" y="508000"/>
          <a:ext cx="7866063" cy="4060825"/>
        </p:xfrm>
        <a:graphic>
          <a:graphicData uri="http://schemas.openxmlformats.org/presentationml/2006/ole">
            <mc:AlternateContent xmlns:mc="http://schemas.openxmlformats.org/markup-compatibility/2006">
              <mc:Choice xmlns:v="urn:schemas-microsoft-com:vml" Requires="v">
                <p:oleObj spid="_x0000_s171237" name="Лист" r:id="rId3" imgW="7762841" imgH="4010175" progId="Excel.Sheet.8">
                  <p:embed/>
                </p:oleObj>
              </mc:Choice>
              <mc:Fallback>
                <p:oleObj name="Лист" r:id="rId3" imgW="7762841" imgH="4010175" progId="Excel.Sheet.8">
                  <p:embed/>
                  <p:pic>
                    <p:nvPicPr>
                      <p:cNvPr id="0" name="Object 12"/>
                      <p:cNvPicPr>
                        <a:picLocks noChangeArrowheads="1"/>
                      </p:cNvPicPr>
                      <p:nvPr/>
                    </p:nvPicPr>
                    <p:blipFill>
                      <a:blip r:embed="rId4"/>
                      <a:srcRect/>
                      <a:stretch>
                        <a:fillRect/>
                      </a:stretch>
                    </p:blipFill>
                    <p:spPr bwMode="auto">
                      <a:xfrm>
                        <a:off x="914400" y="508000"/>
                        <a:ext cx="786606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76135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848814524"/>
              </p:ext>
            </p:extLst>
          </p:nvPr>
        </p:nvGraphicFramePr>
        <p:xfrm>
          <a:off x="554038" y="1122363"/>
          <a:ext cx="8175625" cy="3802062"/>
        </p:xfrm>
        <a:graphic>
          <a:graphicData uri="http://schemas.openxmlformats.org/presentationml/2006/ole">
            <mc:AlternateContent xmlns:mc="http://schemas.openxmlformats.org/markup-compatibility/2006">
              <mc:Choice xmlns:v="urn:schemas-microsoft-com:vml" Requires="v">
                <p:oleObj spid="_x0000_s24119" name="Лист" r:id="rId4" imgW="7543800" imgH="3505200" progId="Excel.Sheet.8">
                  <p:embed/>
                </p:oleObj>
              </mc:Choice>
              <mc:Fallback>
                <p:oleObj name="Лист" r:id="rId4" imgW="7543800" imgH="3505200" progId="Excel.Sheet.8">
                  <p:embed/>
                  <p:pic>
                    <p:nvPicPr>
                      <p:cNvPr id="0" name="Picture 235"/>
                      <p:cNvPicPr>
                        <a:picLocks noChangeArrowheads="1"/>
                      </p:cNvPicPr>
                      <p:nvPr/>
                    </p:nvPicPr>
                    <p:blipFill>
                      <a:blip r:embed="rId5"/>
                      <a:srcRect/>
                      <a:stretch>
                        <a:fillRect/>
                      </a:stretch>
                    </p:blipFill>
                    <p:spPr bwMode="auto">
                      <a:xfrm>
                        <a:off x="554038" y="1122363"/>
                        <a:ext cx="8175625" cy="3802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6" cstate="print"/>
          <a:srcRect/>
          <a:stretch>
            <a:fillRect/>
          </a:stretch>
        </p:blipFill>
        <p:spPr bwMode="auto">
          <a:xfrm>
            <a:off x="5868144" y="908049"/>
            <a:ext cx="2978020" cy="223291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3570304854"/>
              </p:ext>
            </p:extLst>
          </p:nvPr>
        </p:nvGraphicFramePr>
        <p:xfrm>
          <a:off x="104775" y="581025"/>
          <a:ext cx="8543925" cy="3381375"/>
        </p:xfrm>
        <a:graphic>
          <a:graphicData uri="http://schemas.openxmlformats.org/presentationml/2006/ole">
            <mc:AlternateContent xmlns:mc="http://schemas.openxmlformats.org/markup-compatibility/2006">
              <mc:Choice xmlns:v="urn:schemas-microsoft-com:vml" Requires="v">
                <p:oleObj spid="_x0000_s53746" name="Лист" r:id="rId4" imgW="8543925" imgH="3381263" progId="Excel.Sheet.8">
                  <p:embed/>
                </p:oleObj>
              </mc:Choice>
              <mc:Fallback>
                <p:oleObj name="Лист" r:id="rId4" imgW="8543925" imgH="3381263" progId="Excel.Sheet.8">
                  <p:embed/>
                  <p:pic>
                    <p:nvPicPr>
                      <p:cNvPr id="0" name="Picture 168"/>
                      <p:cNvPicPr>
                        <a:picLocks noChangeArrowheads="1"/>
                      </p:cNvPicPr>
                      <p:nvPr/>
                    </p:nvPicPr>
                    <p:blipFill>
                      <a:blip r:embed="rId5"/>
                      <a:srcRect/>
                      <a:stretch>
                        <a:fillRect/>
                      </a:stretch>
                    </p:blipFill>
                    <p:spPr bwMode="auto">
                      <a:xfrm>
                        <a:off x="104775" y="581025"/>
                        <a:ext cx="8543925" cy="338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6" cstate="print"/>
          <a:srcRect/>
          <a:stretch>
            <a:fillRect/>
          </a:stretch>
        </p:blipFill>
        <p:spPr bwMode="auto">
          <a:xfrm>
            <a:off x="4887147" y="228601"/>
            <a:ext cx="4075867" cy="2339900"/>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467544" y="476250"/>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2022 по 2024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096203764"/>
              </p:ext>
            </p:extLst>
          </p:nvPr>
        </p:nvGraphicFramePr>
        <p:xfrm>
          <a:off x="190500" y="2682875"/>
          <a:ext cx="8894763" cy="2786063"/>
        </p:xfrm>
        <a:graphic>
          <a:graphicData uri="http://schemas.openxmlformats.org/presentationml/2006/ole">
            <mc:AlternateContent xmlns:mc="http://schemas.openxmlformats.org/markup-compatibility/2006">
              <mc:Choice xmlns:v="urn:schemas-microsoft-com:vml" Requires="v">
                <p:oleObj spid="_x0000_s47633" name="Лист" r:id="rId4" imgW="10706100" imgH="3352800" progId="Excel.Sheet.8">
                  <p:embed/>
                </p:oleObj>
              </mc:Choice>
              <mc:Fallback>
                <p:oleObj name="Лист" r:id="rId4" imgW="10706100" imgH="3352800" progId="Excel.Sheet.8">
                  <p:embed/>
                  <p:pic>
                    <p:nvPicPr>
                      <p:cNvPr id="0" name="Picture 190"/>
                      <p:cNvPicPr>
                        <a:picLocks noGrp="1" noChangeAspect="1" noChangeArrowheads="1"/>
                      </p:cNvPicPr>
                      <p:nvPr/>
                    </p:nvPicPr>
                    <p:blipFill>
                      <a:blip r:embed="rId5"/>
                      <a:srcRect/>
                      <a:stretch>
                        <a:fillRect/>
                      </a:stretch>
                    </p:blipFill>
                    <p:spPr bwMode="auto">
                      <a:xfrm>
                        <a:off x="190500" y="2682875"/>
                        <a:ext cx="8894763" cy="2786063"/>
                      </a:xfrm>
                      <a:prstGeom prst="rect">
                        <a:avLst/>
                      </a:prstGeom>
                      <a:noFill/>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6" cstate="print"/>
          <a:srcRect/>
          <a:stretch>
            <a:fillRect/>
          </a:stretch>
        </p:blipFill>
        <p:spPr bwMode="auto">
          <a:xfrm>
            <a:off x="6156176" y="476251"/>
            <a:ext cx="2987824" cy="2304678"/>
          </a:xfrm>
          <a:prstGeom prst="rect">
            <a:avLst/>
          </a:prstGeom>
          <a:noFill/>
          <a:ln w="9525">
            <a:noFill/>
            <a:miter lim="800000"/>
            <a:headEnd/>
            <a:tailEnd/>
          </a:ln>
          <a:effectLst>
            <a:softEdge rad="127000"/>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2022-2024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303122614"/>
              </p:ext>
            </p:extLst>
          </p:nvPr>
        </p:nvGraphicFramePr>
        <p:xfrm>
          <a:off x="567246" y="1340768"/>
          <a:ext cx="8238765" cy="4680942"/>
        </p:xfrm>
        <a:graphic>
          <a:graphicData uri="http://schemas.openxmlformats.org/presentationml/2006/ole">
            <mc:AlternateContent xmlns:mc="http://schemas.openxmlformats.org/markup-compatibility/2006">
              <mc:Choice xmlns:v="urn:schemas-microsoft-com:vml" Requires="v">
                <p:oleObj spid="_x0000_s48644" name="Лист" r:id="rId3" imgW="7058025" imgH="4009913" progId="Excel.Sheet.8">
                  <p:embed/>
                </p:oleObj>
              </mc:Choice>
              <mc:Fallback>
                <p:oleObj name="Лист" r:id="rId3" imgW="7058025" imgH="4009913" progId="Excel.Sheet.8">
                  <p:embed/>
                  <p:pic>
                    <p:nvPicPr>
                      <p:cNvPr id="0" name="Picture 186"/>
                      <p:cNvPicPr>
                        <a:picLocks noGrp="1" noChangeAspect="1" noChangeArrowheads="1"/>
                      </p:cNvPicPr>
                      <p:nvPr/>
                    </p:nvPicPr>
                    <p:blipFill>
                      <a:blip r:embed="rId4"/>
                      <a:srcRect/>
                      <a:stretch>
                        <a:fillRect/>
                      </a:stretch>
                    </p:blipFill>
                    <p:spPr bwMode="auto">
                      <a:xfrm>
                        <a:off x="567246" y="1340768"/>
                        <a:ext cx="8238765" cy="4680942"/>
                      </a:xfrm>
                      <a:prstGeom prst="rect">
                        <a:avLst/>
                      </a:prstGeom>
                      <a:noFill/>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2022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42866,7 тыс</a:t>
            </a:r>
            <a:r>
              <a:rPr lang="ru-RU" sz="1600" b="1" dirty="0">
                <a:solidFill>
                  <a:schemeClr val="tx2"/>
                </a:solidFill>
              </a:rPr>
              <a:t>.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2094433009"/>
              </p:ext>
            </p:extLst>
          </p:nvPr>
        </p:nvGraphicFramePr>
        <p:xfrm>
          <a:off x="257175" y="1628800"/>
          <a:ext cx="8774112" cy="4244975"/>
        </p:xfrm>
        <a:graphic>
          <a:graphicData uri="http://schemas.openxmlformats.org/presentationml/2006/ole">
            <mc:AlternateContent xmlns:mc="http://schemas.openxmlformats.org/markup-compatibility/2006">
              <mc:Choice xmlns:v="urn:schemas-microsoft-com:vml" Requires="v">
                <p:oleObj spid="_x0000_s49668" name="Лист" r:id="rId3" imgW="8801100" imgH="4257675" progId="Excel.Sheet.8">
                  <p:embed/>
                </p:oleObj>
              </mc:Choice>
              <mc:Fallback>
                <p:oleObj name="Лист" r:id="rId3" imgW="8801100" imgH="4257675" progId="Excel.Sheet.8">
                  <p:embed/>
                  <p:pic>
                    <p:nvPicPr>
                      <p:cNvPr id="0" name="Picture 185"/>
                      <p:cNvPicPr>
                        <a:picLocks noGrp="1" noChangeAspect="1" noChangeArrowheads="1"/>
                      </p:cNvPicPr>
                      <p:nvPr/>
                    </p:nvPicPr>
                    <p:blipFill>
                      <a:blip r:embed="rId4"/>
                      <a:srcRect/>
                      <a:stretch>
                        <a:fillRect/>
                      </a:stretch>
                    </p:blipFill>
                    <p:spPr bwMode="auto">
                      <a:xfrm>
                        <a:off x="257175" y="1628800"/>
                        <a:ext cx="8774112" cy="4244975"/>
                      </a:xfrm>
                      <a:prstGeom prst="rect">
                        <a:avLst/>
                      </a:prstGeom>
                      <a:noFill/>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2023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44193,5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877051981"/>
              </p:ext>
            </p:extLst>
          </p:nvPr>
        </p:nvGraphicFramePr>
        <p:xfrm>
          <a:off x="467544" y="1700808"/>
          <a:ext cx="8280474" cy="4239404"/>
        </p:xfrm>
        <a:graphic>
          <a:graphicData uri="http://schemas.openxmlformats.org/presentationml/2006/ole">
            <mc:AlternateContent xmlns:mc="http://schemas.openxmlformats.org/markup-compatibility/2006">
              <mc:Choice xmlns:v="urn:schemas-microsoft-com:vml" Requires="v">
                <p:oleObj spid="_x0000_s169338" name="Лист" r:id="rId3" imgW="8248762" imgH="3514725" progId="Excel.Sheet.8">
                  <p:embed/>
                </p:oleObj>
              </mc:Choice>
              <mc:Fallback>
                <p:oleObj name="Лист" r:id="rId3" imgW="8248762" imgH="3514725" progId="Excel.Sheet.8">
                  <p:embed/>
                  <p:pic>
                    <p:nvPicPr>
                      <p:cNvPr id="0" name="Picture 48"/>
                      <p:cNvPicPr>
                        <a:picLocks noGrp="1" noChangeAspect="1" noChangeArrowheads="1"/>
                      </p:cNvPicPr>
                      <p:nvPr/>
                    </p:nvPicPr>
                    <p:blipFill>
                      <a:blip r:embed="rId4"/>
                      <a:srcRect/>
                      <a:stretch>
                        <a:fillRect/>
                      </a:stretch>
                    </p:blipFill>
                    <p:spPr bwMode="auto">
                      <a:xfrm>
                        <a:off x="467544" y="1700808"/>
                        <a:ext cx="8280474" cy="4239404"/>
                      </a:xfrm>
                      <a:prstGeom prst="rect">
                        <a:avLst/>
                      </a:prstGeom>
                      <a:noFill/>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2024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44939,1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06597522"/>
              </p:ext>
            </p:extLst>
          </p:nvPr>
        </p:nvGraphicFramePr>
        <p:xfrm>
          <a:off x="251520" y="1268760"/>
          <a:ext cx="8784976" cy="5196533"/>
        </p:xfrm>
        <a:graphic>
          <a:graphicData uri="http://schemas.openxmlformats.org/presentationml/2006/ole">
            <mc:AlternateContent xmlns:mc="http://schemas.openxmlformats.org/markup-compatibility/2006">
              <mc:Choice xmlns:v="urn:schemas-microsoft-com:vml" Requires="v">
                <p:oleObj spid="_x0000_s170363" name="Лист" r:id="rId3" imgW="8820262" imgH="4352813" progId="Excel.Sheet.8">
                  <p:embed/>
                </p:oleObj>
              </mc:Choice>
              <mc:Fallback>
                <p:oleObj name="Лист" r:id="rId3" imgW="8820262" imgH="4352813" progId="Excel.Sheet.8">
                  <p:embed/>
                  <p:pic>
                    <p:nvPicPr>
                      <p:cNvPr id="0" name="Picture 48"/>
                      <p:cNvPicPr>
                        <a:picLocks noGrp="1" noChangeAspect="1" noChangeArrowheads="1"/>
                      </p:cNvPicPr>
                      <p:nvPr/>
                    </p:nvPicPr>
                    <p:blipFill>
                      <a:blip r:embed="rId4"/>
                      <a:srcRect/>
                      <a:stretch>
                        <a:fillRect/>
                      </a:stretch>
                    </p:blipFill>
                    <p:spPr bwMode="auto">
                      <a:xfrm>
                        <a:off x="251520" y="1268760"/>
                        <a:ext cx="8784976" cy="5196533"/>
                      </a:xfrm>
                      <a:prstGeom prst="rect">
                        <a:avLst/>
                      </a:prstGeom>
                      <a:noFill/>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2715138604"/>
              </p:ext>
            </p:extLst>
          </p:nvPr>
        </p:nvGraphicFramePr>
        <p:xfrm>
          <a:off x="644525" y="1556792"/>
          <a:ext cx="8525488" cy="4489996"/>
        </p:xfrm>
        <a:graphic>
          <a:graphicData uri="http://schemas.openxmlformats.org/presentationml/2006/ole">
            <mc:AlternateContent xmlns:mc="http://schemas.openxmlformats.org/markup-compatibility/2006">
              <mc:Choice xmlns:v="urn:schemas-microsoft-com:vml" Requires="v">
                <p:oleObj spid="_x0000_s52737" name="Лист" r:id="rId3" imgW="9296288" imgH="4895738" progId="Excel.Sheet.8">
                  <p:embed/>
                </p:oleObj>
              </mc:Choice>
              <mc:Fallback>
                <p:oleObj name="Лист" r:id="rId3" imgW="9296288" imgH="4895738" progId="Excel.Sheet.8">
                  <p:embed/>
                  <p:pic>
                    <p:nvPicPr>
                      <p:cNvPr id="0" name="Picture 182"/>
                      <p:cNvPicPr>
                        <a:picLocks noGrp="1" noChangeAspect="1" noChangeArrowheads="1"/>
                      </p:cNvPicPr>
                      <p:nvPr/>
                    </p:nvPicPr>
                    <p:blipFill>
                      <a:blip r:embed="rId4"/>
                      <a:srcRect/>
                      <a:stretch>
                        <a:fillRect/>
                      </a:stretch>
                    </p:blipFill>
                    <p:spPr bwMode="auto">
                      <a:xfrm>
                        <a:off x="644525" y="1556792"/>
                        <a:ext cx="8525488" cy="4489996"/>
                      </a:xfrm>
                      <a:prstGeom prst="rect">
                        <a:avLst/>
                      </a:prstGeom>
                      <a:noFill/>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2022 </a:t>
            </a:r>
            <a:r>
              <a:rPr lang="ru-RU" sz="1600" b="1" dirty="0">
                <a:solidFill>
                  <a:schemeClr val="tx2"/>
                </a:solidFill>
              </a:rPr>
              <a:t>по </a:t>
            </a:r>
            <a:r>
              <a:rPr lang="ru-RU" sz="1600" b="1" dirty="0" smtClean="0">
                <a:solidFill>
                  <a:schemeClr val="tx2"/>
                </a:solidFill>
              </a:rPr>
              <a:t>2024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438001110"/>
              </p:ext>
            </p:extLst>
          </p:nvPr>
        </p:nvGraphicFramePr>
        <p:xfrm>
          <a:off x="254000" y="1508125"/>
          <a:ext cx="8588375" cy="4570413"/>
        </p:xfrm>
        <a:graphic>
          <a:graphicData uri="http://schemas.openxmlformats.org/presentationml/2006/ole">
            <mc:AlternateContent xmlns:mc="http://schemas.openxmlformats.org/markup-compatibility/2006">
              <mc:Choice xmlns:v="urn:schemas-microsoft-com:vml" Requires="v">
                <p:oleObj spid="_x0000_s76266" name="Лист" r:id="rId4" imgW="8305710" imgH="4419465" progId="Excel.Sheet.8">
                  <p:embed/>
                </p:oleObj>
              </mc:Choice>
              <mc:Fallback>
                <p:oleObj name="Лист" r:id="rId4" imgW="8305710" imgH="4419465" progId="Excel.Sheet.8">
                  <p:embed/>
                  <p:pic>
                    <p:nvPicPr>
                      <p:cNvPr id="0" name="Picture 158"/>
                      <p:cNvPicPr>
                        <a:picLocks noGrp="1" noChangeAspect="1" noChangeArrowheads="1"/>
                      </p:cNvPicPr>
                      <p:nvPr/>
                    </p:nvPicPr>
                    <p:blipFill>
                      <a:blip r:embed="rId5"/>
                      <a:srcRect/>
                      <a:stretch>
                        <a:fillRect/>
                      </a:stretch>
                    </p:blipFill>
                    <p:spPr bwMode="auto">
                      <a:xfrm>
                        <a:off x="254000" y="1508125"/>
                        <a:ext cx="8588375" cy="457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97345094"/>
              </p:ext>
            </p:extLst>
          </p:nvPr>
        </p:nvGraphicFramePr>
        <p:xfrm>
          <a:off x="357158" y="1357298"/>
          <a:ext cx="8643999" cy="4556700"/>
        </p:xfrm>
        <a:graphic>
          <a:graphicData uri="http://schemas.openxmlformats.org/drawingml/2006/table">
            <a:tbl>
              <a:tblPr firstRow="1" bandRow="1">
                <a:tableStyleId>{5C22544A-7EE6-4342-B048-85BDC9FD1C3A}</a:tableStyleId>
              </a:tblPr>
              <a:tblGrid>
                <a:gridCol w="3854802"/>
                <a:gridCol w="1152128"/>
                <a:gridCol w="1080120"/>
                <a:gridCol w="936104"/>
                <a:gridCol w="792088"/>
                <a:gridCol w="828757"/>
              </a:tblGrid>
              <a:tr h="376580">
                <a:tc>
                  <a:txBody>
                    <a:bodyPr/>
                    <a:lstStyle/>
                    <a:p>
                      <a:r>
                        <a:rPr lang="ru-RU" dirty="0" smtClean="0"/>
                        <a:t>н</a:t>
                      </a:r>
                      <a:endParaRPr lang="ru-RU" dirty="0"/>
                    </a:p>
                  </a:txBody>
                  <a:tcPr>
                    <a:noFill/>
                  </a:tcPr>
                </a:tc>
                <a:tc>
                  <a:txBody>
                    <a:bodyPr/>
                    <a:lstStyle/>
                    <a:p>
                      <a:pPr algn="ctr"/>
                      <a:r>
                        <a:rPr lang="ru-RU" dirty="0" smtClean="0"/>
                        <a:t>2020 факт</a:t>
                      </a:r>
                      <a:endParaRPr lang="ru-RU" dirty="0"/>
                    </a:p>
                  </a:txBody>
                  <a:tcPr/>
                </a:tc>
                <a:tc>
                  <a:txBody>
                    <a:bodyPr/>
                    <a:lstStyle/>
                    <a:p>
                      <a:pPr algn="ctr"/>
                      <a:r>
                        <a:rPr lang="ru-RU" dirty="0" smtClean="0"/>
                        <a:t>2021</a:t>
                      </a:r>
                    </a:p>
                    <a:p>
                      <a:pPr algn="ctr"/>
                      <a:r>
                        <a:rPr lang="ru-RU" dirty="0" smtClean="0"/>
                        <a:t>оценка</a:t>
                      </a:r>
                      <a:endParaRPr lang="ru-RU" dirty="0"/>
                    </a:p>
                  </a:txBody>
                  <a:tcPr/>
                </a:tc>
                <a:tc>
                  <a:txBody>
                    <a:bodyPr/>
                    <a:lstStyle/>
                    <a:p>
                      <a:pPr algn="ctr"/>
                      <a:r>
                        <a:rPr lang="ru-RU" dirty="0" smtClean="0"/>
                        <a:t>2022</a:t>
                      </a:r>
                    </a:p>
                    <a:p>
                      <a:pPr algn="ctr"/>
                      <a:r>
                        <a:rPr lang="ru-RU" dirty="0" smtClean="0"/>
                        <a:t>план</a:t>
                      </a:r>
                      <a:endParaRPr lang="ru-RU" dirty="0"/>
                    </a:p>
                  </a:txBody>
                  <a:tcPr/>
                </a:tc>
                <a:tc>
                  <a:txBody>
                    <a:bodyPr/>
                    <a:lstStyle/>
                    <a:p>
                      <a:pPr algn="ctr"/>
                      <a:r>
                        <a:rPr lang="ru-RU" dirty="0" smtClean="0"/>
                        <a:t>2023план</a:t>
                      </a:r>
                      <a:endParaRPr lang="ru-RU" dirty="0"/>
                    </a:p>
                  </a:txBody>
                  <a:tcPr/>
                </a:tc>
                <a:tc>
                  <a:txBody>
                    <a:bodyPr/>
                    <a:lstStyle/>
                    <a:p>
                      <a:pPr algn="ctr"/>
                      <a:r>
                        <a:rPr lang="ru-RU" dirty="0" smtClean="0"/>
                        <a:t>2024 план</a:t>
                      </a:r>
                      <a:endParaRPr lang="ru-RU" dirty="0"/>
                    </a:p>
                  </a:txBody>
                  <a:tcPr/>
                </a:tc>
              </a:tr>
              <a:tr h="810974">
                <a:tc>
                  <a:txBody>
                    <a:bodyPr/>
                    <a:lstStyle/>
                    <a:p>
                      <a:pPr>
                        <a:spcAft>
                          <a:spcPts val="0"/>
                        </a:spcAft>
                      </a:pPr>
                      <a:r>
                        <a:rPr lang="ru-RU" sz="1600" dirty="0" smtClean="0">
                          <a:effectLst/>
                          <a:latin typeface="Times New Roman" pitchFamily="18" charset="0"/>
                          <a:cs typeface="Times New Roman" pitchFamily="18" charset="0"/>
                        </a:rPr>
                        <a:t>Налог на доходы с физических лиц</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27227,3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27268,5</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28770,6</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29976,3</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rgbClr val="000000"/>
                          </a:solidFill>
                          <a:latin typeface="Times New Roman" pitchFamily="18" charset="0"/>
                          <a:cs typeface="Times New Roman" pitchFamily="18" charset="0"/>
                        </a:rPr>
                        <a:t>31412,2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692656">
                <a:tc>
                  <a:txBody>
                    <a:bodyPr/>
                    <a:lstStyle/>
                    <a:p>
                      <a:pPr>
                        <a:spcAft>
                          <a:spcPts val="0"/>
                        </a:spcAft>
                      </a:pPr>
                      <a:r>
                        <a:rPr lang="ru-RU" sz="1600" dirty="0" smtClean="0">
                          <a:effectLst/>
                          <a:latin typeface="Times New Roman" pitchFamily="18" charset="0"/>
                          <a:cs typeface="Times New Roman" pitchFamily="18" charset="0"/>
                        </a:rPr>
                        <a:t>Акцизы</a:t>
                      </a:r>
                      <a:endParaRPr lang="ru-RU" sz="1600" dirty="0">
                        <a:effectLst/>
                        <a:latin typeface="Times New Roman" pitchFamily="18" charset="0"/>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8268,1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9028,4</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9382,1</a:t>
                      </a: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9778,5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864096">
                <a:tc>
                  <a:txBody>
                    <a:bodyPr/>
                    <a:lstStyle/>
                    <a:p>
                      <a:pPr>
                        <a:spcAft>
                          <a:spcPts val="0"/>
                        </a:spcAft>
                      </a:pPr>
                      <a:r>
                        <a:rPr lang="ru-RU" sz="1600" dirty="0" smtClean="0">
                          <a:effectLst/>
                          <a:latin typeface="Times New Roman" pitchFamily="18" charset="0"/>
                          <a:ea typeface="Times New Roman"/>
                          <a:cs typeface="Times New Roman" pitchFamily="18" charset="0"/>
                        </a:rPr>
                        <a:t>Налоги на совокупный доход</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5276,6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2892,0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2246,9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2338,4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2432,1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92088">
                <a:tc>
                  <a:txBody>
                    <a:bodyPr/>
                    <a:lstStyle/>
                    <a:p>
                      <a:pPr>
                        <a:spcAft>
                          <a:spcPts val="0"/>
                        </a:spcAft>
                      </a:pPr>
                      <a:r>
                        <a:rPr lang="ru-RU" sz="1600" dirty="0" smtClean="0">
                          <a:effectLst/>
                          <a:latin typeface="Times New Roman" pitchFamily="18" charset="0"/>
                          <a:ea typeface="Times New Roman"/>
                          <a:cs typeface="Times New Roman" pitchFamily="18" charset="0"/>
                        </a:rPr>
                        <a:t>Доходы</a:t>
                      </a:r>
                      <a:r>
                        <a:rPr lang="ru-RU" sz="1600" baseline="0" dirty="0" smtClean="0">
                          <a:effectLst/>
                          <a:latin typeface="Times New Roman" pitchFamily="18" charset="0"/>
                          <a:ea typeface="Times New Roman"/>
                          <a:cs typeface="Times New Roman" pitchFamily="18" charset="0"/>
                        </a:rPr>
                        <a:t> от использования имущества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1657,6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1486,0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1247,3</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1055,4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756806">
                <a:tc>
                  <a:txBody>
                    <a:bodyPr/>
                    <a:lstStyle/>
                    <a:p>
                      <a:pPr>
                        <a:spcAft>
                          <a:spcPts val="0"/>
                        </a:spcAft>
                      </a:pPr>
                      <a:r>
                        <a:rPr lang="ru-RU" sz="1600" dirty="0" smtClean="0">
                          <a:effectLst/>
                          <a:latin typeface="Times New Roman" pitchFamily="18" charset="0"/>
                          <a:ea typeface="Times New Roman"/>
                          <a:cs typeface="Times New Roman" pitchFamily="18" charset="0"/>
                        </a:rPr>
                        <a:t>Штрафы,</a:t>
                      </a:r>
                      <a:r>
                        <a:rPr lang="ru-RU" sz="1600" baseline="0" dirty="0" smtClean="0">
                          <a:effectLst/>
                          <a:latin typeface="Times New Roman" pitchFamily="18" charset="0"/>
                          <a:ea typeface="Times New Roman"/>
                          <a:cs typeface="Times New Roman" pitchFamily="18" charset="0"/>
                        </a:rPr>
                        <a:t> санкции, возмещение ущерба</a:t>
                      </a:r>
                      <a:endParaRPr lang="ru-RU" sz="1600" dirty="0">
                        <a:effectLst/>
                        <a:latin typeface="Times New Roman" pitchFamily="18" charset="0"/>
                        <a:ea typeface="Times New Roman"/>
                        <a:cs typeface="Times New Roman" pitchFamily="18" charset="0"/>
                      </a:endParaRPr>
                    </a:p>
                  </a:txBody>
                  <a:tcPr marL="66126" marR="66126" marT="0"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238,8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770,0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195,4</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202,8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r>
                        <a:rPr lang="ru-RU" sz="1600" b="1" i="0" u="none" strike="noStrike" dirty="0" smtClean="0">
                          <a:solidFill>
                            <a:schemeClr val="tx1"/>
                          </a:solidFill>
                          <a:latin typeface="Times New Roman" pitchFamily="18" charset="0"/>
                          <a:cs typeface="Times New Roman" pitchFamily="18" charset="0"/>
                        </a:rPr>
                        <a:t>210,6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285720" y="428604"/>
            <a:ext cx="8429684" cy="584775"/>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Информация об основных налоговых и неналоговых доходах в динамике за 2020-2024 годы</a:t>
            </a:r>
            <a:endParaRPr lang="ru-RU" b="1" i="1" dirty="0" smtClean="0">
              <a:solidFill>
                <a:srgbClr val="002060"/>
              </a:solidFill>
              <a:ea typeface="Times New Roman" pitchFamily="18" charset="0"/>
              <a:cs typeface="Times New Roman" pitchFamily="18" charset="0"/>
            </a:endParaRPr>
          </a:p>
        </p:txBody>
      </p:sp>
      <p:sp>
        <p:nvSpPr>
          <p:cNvPr id="4" name="Прямоугольник 3"/>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46331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a:t>
            </a:r>
            <a:r>
              <a:rPr lang="ru-RU" sz="1600" b="1" dirty="0" smtClean="0">
                <a:solidFill>
                  <a:schemeClr val="tx2"/>
                </a:solidFill>
              </a:rPr>
              <a:t>2021 </a:t>
            </a:r>
            <a:r>
              <a:rPr lang="ru-RU" sz="1600" b="1" dirty="0" smtClean="0">
                <a:solidFill>
                  <a:schemeClr val="tx2"/>
                </a:solidFill>
              </a:rPr>
              <a:t>по 2024 годы, </a:t>
            </a:r>
            <a:r>
              <a:rPr lang="ru-RU" sz="1600" b="1" dirty="0">
                <a:solidFill>
                  <a:schemeClr val="tx2"/>
                </a:solidFill>
              </a:rPr>
              <a:t>тыс. рублей</a:t>
            </a:r>
          </a:p>
        </p:txBody>
      </p:sp>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2928684710"/>
              </p:ext>
            </p:extLst>
          </p:nvPr>
        </p:nvGraphicFramePr>
        <p:xfrm>
          <a:off x="130175" y="1328738"/>
          <a:ext cx="8994775" cy="3697287"/>
        </p:xfrm>
        <a:graphic>
          <a:graphicData uri="http://schemas.openxmlformats.org/presentationml/2006/ole">
            <mc:AlternateContent xmlns:mc="http://schemas.openxmlformats.org/markup-compatibility/2006">
              <mc:Choice xmlns:v="urn:schemas-microsoft-com:vml" Requires="v">
                <p:oleObj spid="_x0000_s54807" name="Лист" r:id="rId4" imgW="9210675" imgH="3381375" progId="Excel.Sheet.8">
                  <p:embed/>
                </p:oleObj>
              </mc:Choice>
              <mc:Fallback>
                <p:oleObj name="Лист" r:id="rId4" imgW="9210675" imgH="3381375" progId="Excel.Sheet.8">
                  <p:embed/>
                  <p:pic>
                    <p:nvPicPr>
                      <p:cNvPr id="0" name="Объект 4"/>
                      <p:cNvPicPr>
                        <a:picLocks noGrp="1" noChangeAspect="1" noChangeArrowheads="1"/>
                      </p:cNvPicPr>
                      <p:nvPr/>
                    </p:nvPicPr>
                    <p:blipFill>
                      <a:blip r:embed="rId5"/>
                      <a:srcRect/>
                      <a:stretch>
                        <a:fillRect/>
                      </a:stretch>
                    </p:blipFill>
                    <p:spPr bwMode="auto">
                      <a:xfrm>
                        <a:off x="130175" y="1328738"/>
                        <a:ext cx="8994775" cy="3697287"/>
                      </a:xfrm>
                      <a:prstGeom prst="rect">
                        <a:avLst/>
                      </a:prstGeom>
                      <a:noFill/>
                      <a:ln>
                        <a:noFill/>
                      </a:ln>
                      <a:extLst/>
                    </p:spPr>
                  </p:pic>
                </p:oleObj>
              </mc:Fallback>
            </mc:AlternateContent>
          </a:graphicData>
        </a:graphic>
      </p:graphicFrame>
      <p:sp>
        <p:nvSpPr>
          <p:cNvPr id="6" name="TextBox 5"/>
          <p:cNvSpPr txBox="1"/>
          <p:nvPr/>
        </p:nvSpPr>
        <p:spPr>
          <a:xfrm>
            <a:off x="129527" y="6102647"/>
            <a:ext cx="1274121" cy="461665"/>
          </a:xfrm>
          <a:prstGeom prst="rect">
            <a:avLst/>
          </a:prstGeom>
          <a:noFill/>
        </p:spPr>
        <p:txBody>
          <a:bodyPr wrap="square" rtlCol="0">
            <a:spAutoFit/>
          </a:bodyPr>
          <a:lstStyle/>
          <a:p>
            <a:r>
              <a:rPr lang="ru-RU" sz="1200" dirty="0" smtClean="0"/>
              <a:t>В расчете на душу населения</a:t>
            </a:r>
            <a:endParaRPr lang="ru-RU" sz="1200" dirty="0"/>
          </a:p>
        </p:txBody>
      </p:sp>
      <p:sp>
        <p:nvSpPr>
          <p:cNvPr id="7" name="TextBox 6"/>
          <p:cNvSpPr txBox="1"/>
          <p:nvPr/>
        </p:nvSpPr>
        <p:spPr>
          <a:xfrm>
            <a:off x="1547664" y="6142770"/>
            <a:ext cx="504056" cy="307777"/>
          </a:xfrm>
          <a:prstGeom prst="rect">
            <a:avLst/>
          </a:prstGeom>
          <a:noFill/>
        </p:spPr>
        <p:txBody>
          <a:bodyPr wrap="square" rtlCol="0">
            <a:spAutoFit/>
          </a:bodyPr>
          <a:lstStyle/>
          <a:p>
            <a:r>
              <a:rPr lang="ru-RU" dirty="0" smtClean="0"/>
              <a:t>30,2</a:t>
            </a:r>
          </a:p>
        </p:txBody>
      </p:sp>
      <p:sp>
        <p:nvSpPr>
          <p:cNvPr id="8" name="TextBox 7"/>
          <p:cNvSpPr txBox="1"/>
          <p:nvPr/>
        </p:nvSpPr>
        <p:spPr>
          <a:xfrm>
            <a:off x="3694915" y="6133892"/>
            <a:ext cx="504056" cy="307777"/>
          </a:xfrm>
          <a:prstGeom prst="rect">
            <a:avLst/>
          </a:prstGeom>
          <a:noFill/>
        </p:spPr>
        <p:txBody>
          <a:bodyPr wrap="square" rtlCol="0">
            <a:spAutoFit/>
          </a:bodyPr>
          <a:lstStyle/>
          <a:p>
            <a:r>
              <a:rPr lang="ru-RU" dirty="0" smtClean="0"/>
              <a:t>31,1</a:t>
            </a:r>
            <a:endParaRPr lang="ru-RU" dirty="0"/>
          </a:p>
        </p:txBody>
      </p:sp>
      <p:sp>
        <p:nvSpPr>
          <p:cNvPr id="9" name="TextBox 8"/>
          <p:cNvSpPr txBox="1"/>
          <p:nvPr/>
        </p:nvSpPr>
        <p:spPr>
          <a:xfrm>
            <a:off x="5652120" y="6133892"/>
            <a:ext cx="504056" cy="307777"/>
          </a:xfrm>
          <a:prstGeom prst="rect">
            <a:avLst/>
          </a:prstGeom>
          <a:noFill/>
        </p:spPr>
        <p:txBody>
          <a:bodyPr wrap="square" rtlCol="0">
            <a:spAutoFit/>
          </a:bodyPr>
          <a:lstStyle/>
          <a:p>
            <a:r>
              <a:rPr lang="ru-RU" dirty="0" smtClean="0"/>
              <a:t>24,5</a:t>
            </a:r>
          </a:p>
        </p:txBody>
      </p:sp>
      <p:sp>
        <p:nvSpPr>
          <p:cNvPr id="10" name="TextBox 9"/>
          <p:cNvSpPr txBox="1"/>
          <p:nvPr/>
        </p:nvSpPr>
        <p:spPr>
          <a:xfrm>
            <a:off x="7596957" y="6179590"/>
            <a:ext cx="504056" cy="307777"/>
          </a:xfrm>
          <a:prstGeom prst="rect">
            <a:avLst/>
          </a:prstGeom>
          <a:noFill/>
        </p:spPr>
        <p:txBody>
          <a:bodyPr wrap="square" rtlCol="0">
            <a:spAutoFit/>
          </a:bodyPr>
          <a:lstStyle/>
          <a:p>
            <a:r>
              <a:rPr lang="ru-RU" dirty="0" smtClean="0"/>
              <a:t>23,8</a:t>
            </a:r>
            <a:endParaRPr lang="ru-RU"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202</a:t>
            </a:r>
            <a:r>
              <a:rPr lang="en-US" sz="1600" b="1" dirty="0" smtClean="0">
                <a:solidFill>
                  <a:schemeClr val="tx2"/>
                </a:solidFill>
              </a:rPr>
              <a:t>2</a:t>
            </a:r>
            <a:r>
              <a:rPr lang="ru-RU" sz="1600" b="1" dirty="0" smtClean="0">
                <a:solidFill>
                  <a:schemeClr val="tx2"/>
                </a:solidFill>
              </a:rPr>
              <a:t> по 202</a:t>
            </a:r>
            <a:r>
              <a:rPr lang="en-US" sz="1600" b="1" dirty="0" smtClean="0">
                <a:solidFill>
                  <a:schemeClr val="tx2"/>
                </a:solidFill>
              </a:rPr>
              <a:t>4</a:t>
            </a:r>
            <a:r>
              <a:rPr lang="ru-RU" sz="1600" b="1" dirty="0" smtClean="0">
                <a:solidFill>
                  <a:schemeClr val="tx2"/>
                </a:solidFill>
              </a:rPr>
              <a:t>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02705495"/>
              </p:ext>
            </p:extLst>
          </p:nvPr>
        </p:nvGraphicFramePr>
        <p:xfrm>
          <a:off x="263525" y="1917700"/>
          <a:ext cx="8685213" cy="4262438"/>
        </p:xfrm>
        <a:graphic>
          <a:graphicData uri="http://schemas.openxmlformats.org/presentationml/2006/ole">
            <mc:AlternateContent xmlns:mc="http://schemas.openxmlformats.org/markup-compatibility/2006">
              <mc:Choice xmlns:v="urn:schemas-microsoft-com:vml" Requires="v">
                <p:oleObj spid="_x0000_s55829" name="Лист" r:id="rId3" imgW="9315450" imgH="4572000" progId="Excel.Sheet.8">
                  <p:embed/>
                </p:oleObj>
              </mc:Choice>
              <mc:Fallback>
                <p:oleObj name="Лист" r:id="rId3" imgW="9315450" imgH="4572000" progId="Excel.Sheet.8">
                  <p:embed/>
                  <p:pic>
                    <p:nvPicPr>
                      <p:cNvPr id="0" name="Picture 190"/>
                      <p:cNvPicPr>
                        <a:picLocks noGrp="1" noChangeAspect="1" noChangeArrowheads="1"/>
                      </p:cNvPicPr>
                      <p:nvPr/>
                    </p:nvPicPr>
                    <p:blipFill>
                      <a:blip r:embed="rId4"/>
                      <a:srcRect/>
                      <a:stretch>
                        <a:fillRect/>
                      </a:stretch>
                    </p:blipFill>
                    <p:spPr bwMode="auto">
                      <a:xfrm>
                        <a:off x="263525" y="1917700"/>
                        <a:ext cx="8685213" cy="4262438"/>
                      </a:xfrm>
                      <a:prstGeom prst="rect">
                        <a:avLst/>
                      </a:prstGeom>
                      <a:noFill/>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33</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202</a:t>
            </a:r>
            <a:r>
              <a:rPr lang="en-US" sz="1600" b="1" dirty="0" smtClean="0">
                <a:solidFill>
                  <a:schemeClr val="tx2"/>
                </a:solidFill>
              </a:rPr>
              <a:t>2</a:t>
            </a:r>
            <a:r>
              <a:rPr lang="ru-RU" sz="1600" b="1" dirty="0" smtClean="0">
                <a:solidFill>
                  <a:schemeClr val="tx2"/>
                </a:solidFill>
              </a:rPr>
              <a:t> </a:t>
            </a:r>
            <a:r>
              <a:rPr lang="ru-RU" sz="1600" b="1" dirty="0">
                <a:solidFill>
                  <a:schemeClr val="tx2"/>
                </a:solidFill>
              </a:rPr>
              <a:t>по </a:t>
            </a:r>
            <a:r>
              <a:rPr lang="ru-RU" sz="1600" b="1" dirty="0" smtClean="0">
                <a:solidFill>
                  <a:schemeClr val="tx2"/>
                </a:solidFill>
              </a:rPr>
              <a:t>202</a:t>
            </a:r>
            <a:r>
              <a:rPr lang="en-US" sz="1600" b="1" dirty="0" smtClean="0">
                <a:solidFill>
                  <a:schemeClr val="tx2"/>
                </a:solidFill>
              </a:rPr>
              <a:t>4</a:t>
            </a:r>
            <a:r>
              <a:rPr lang="ru-RU" sz="1600" b="1" dirty="0" smtClean="0">
                <a:solidFill>
                  <a:schemeClr val="tx2"/>
                </a:solidFill>
              </a:rPr>
              <a:t>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644838968"/>
              </p:ext>
            </p:extLst>
          </p:nvPr>
        </p:nvGraphicFramePr>
        <p:xfrm>
          <a:off x="574675" y="1893888"/>
          <a:ext cx="8294688" cy="3646487"/>
        </p:xfrm>
        <a:graphic>
          <a:graphicData uri="http://schemas.openxmlformats.org/presentationml/2006/ole">
            <mc:AlternateContent xmlns:mc="http://schemas.openxmlformats.org/markup-compatibility/2006">
              <mc:Choice xmlns:v="urn:schemas-microsoft-com:vml" Requires="v">
                <p:oleObj spid="_x0000_s65024" name="Лист" r:id="rId3" imgW="8753475" imgH="3848100" progId="Excel.Sheet.8">
                  <p:embed/>
                </p:oleObj>
              </mc:Choice>
              <mc:Fallback>
                <p:oleObj name="Лист" r:id="rId3" imgW="8753475" imgH="3848100" progId="Excel.Sheet.8">
                  <p:embed/>
                  <p:pic>
                    <p:nvPicPr>
                      <p:cNvPr id="0" name="Picture 172"/>
                      <p:cNvPicPr>
                        <a:picLocks noGrp="1" noChangeAspect="1" noChangeArrowheads="1"/>
                      </p:cNvPicPr>
                      <p:nvPr/>
                    </p:nvPicPr>
                    <p:blipFill>
                      <a:blip r:embed="rId4"/>
                      <a:srcRect/>
                      <a:stretch>
                        <a:fillRect/>
                      </a:stretch>
                    </p:blipFill>
                    <p:spPr bwMode="auto">
                      <a:xfrm>
                        <a:off x="574675" y="1893888"/>
                        <a:ext cx="8294688" cy="3646487"/>
                      </a:xfrm>
                      <a:prstGeom prst="rect">
                        <a:avLst/>
                      </a:prstGeom>
                      <a:noFill/>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202</a:t>
            </a:r>
            <a:r>
              <a:rPr lang="en-US" altLang="ru-RU" sz="2000" b="1" dirty="0" smtClean="0">
                <a:solidFill>
                  <a:srgbClr val="C00000"/>
                </a:solidFill>
                <a:cs typeface="Times New Roman" pitchFamily="18" charset="0"/>
              </a:rPr>
              <a:t>2</a:t>
            </a:r>
            <a:r>
              <a:rPr lang="ru-RU" altLang="ru-RU" sz="2000" b="1" dirty="0" smtClean="0">
                <a:solidFill>
                  <a:srgbClr val="C00000"/>
                </a:solidFill>
                <a:cs typeface="Times New Roman" pitchFamily="18" charset="0"/>
              </a:rPr>
              <a:t>  год   и на плановый период 202</a:t>
            </a:r>
            <a:r>
              <a:rPr lang="en-US" altLang="ru-RU" sz="2000" b="1" dirty="0" smtClean="0">
                <a:solidFill>
                  <a:srgbClr val="C00000"/>
                </a:solidFill>
                <a:cs typeface="Times New Roman" pitchFamily="18" charset="0"/>
              </a:rPr>
              <a:t>3</a:t>
            </a:r>
            <a:r>
              <a:rPr lang="ru-RU" altLang="ru-RU" sz="2000" b="1" dirty="0" smtClean="0">
                <a:solidFill>
                  <a:srgbClr val="C00000"/>
                </a:solidFill>
                <a:cs typeface="Times New Roman" pitchFamily="18" charset="0"/>
              </a:rPr>
              <a:t> и 202</a:t>
            </a:r>
            <a:r>
              <a:rPr lang="en-US" altLang="ru-RU" sz="2000" b="1" dirty="0" smtClean="0">
                <a:solidFill>
                  <a:srgbClr val="C00000"/>
                </a:solidFill>
                <a:cs typeface="Times New Roman" pitchFamily="18" charset="0"/>
              </a:rPr>
              <a:t>4</a:t>
            </a:r>
            <a:r>
              <a:rPr lang="ru-RU" altLang="ru-RU" sz="2000" b="1" dirty="0" smtClean="0">
                <a:solidFill>
                  <a:srgbClr val="C00000"/>
                </a:solidFill>
                <a:cs typeface="Times New Roman" pitchFamily="18" charset="0"/>
              </a:rPr>
              <a:t>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4122446035"/>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2</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3</a:t>
                      </a:r>
                      <a:r>
                        <a:rPr lang="ru-RU" sz="2000" dirty="0" smtClean="0">
                          <a:solidFill>
                            <a:schemeClr val="tx1"/>
                          </a:solidFill>
                        </a:rPr>
                        <a:t> год</a:t>
                      </a:r>
                      <a:endParaRPr lang="ru-RU" sz="2000" dirty="0">
                        <a:solidFill>
                          <a:schemeClr val="tx1"/>
                        </a:solidFill>
                      </a:endParaRPr>
                    </a:p>
                  </a:txBody>
                  <a:tcPr/>
                </a:tc>
                <a:tc>
                  <a:txBody>
                    <a:bodyPr/>
                    <a:lstStyle/>
                    <a:p>
                      <a:pPr algn="ctr"/>
                      <a:r>
                        <a:rPr lang="ru-RU" sz="2000" dirty="0" smtClean="0">
                          <a:solidFill>
                            <a:schemeClr val="tx1"/>
                          </a:solidFill>
                        </a:rPr>
                        <a:t>202</a:t>
                      </a:r>
                      <a:r>
                        <a:rPr lang="en-US" sz="2000" dirty="0" smtClean="0">
                          <a:solidFill>
                            <a:schemeClr val="tx1"/>
                          </a:solidFill>
                        </a:rPr>
                        <a:t>4</a:t>
                      </a:r>
                      <a:r>
                        <a:rPr lang="ru-RU" sz="2000" dirty="0" smtClean="0">
                          <a:solidFill>
                            <a:schemeClr val="tx1"/>
                          </a:solidFill>
                        </a:rPr>
                        <a:t>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baseline="0" dirty="0" smtClean="0"/>
                        <a:t>394 230,5       </a:t>
                      </a:r>
                      <a:endParaRPr lang="ru-RU" sz="2000" dirty="0" smtClean="0"/>
                    </a:p>
                  </a:txBody>
                  <a:tcPr/>
                </a:tc>
                <a:tc>
                  <a:txBody>
                    <a:bodyPr/>
                    <a:lstStyle/>
                    <a:p>
                      <a:pPr algn="ctr"/>
                      <a:r>
                        <a:rPr lang="ru-RU" sz="2000" dirty="0" smtClean="0"/>
                        <a:t>348 780,8</a:t>
                      </a:r>
                      <a:endParaRPr lang="ru-RU" sz="2000" dirty="0"/>
                    </a:p>
                  </a:txBody>
                  <a:tcPr/>
                </a:tc>
                <a:tc>
                  <a:txBody>
                    <a:bodyPr/>
                    <a:lstStyle/>
                    <a:p>
                      <a:pPr algn="ctr"/>
                      <a:r>
                        <a:rPr lang="ru-RU" sz="2000" dirty="0" smtClean="0"/>
                        <a:t>356 460,6</a:t>
                      </a:r>
                      <a:endParaRPr lang="ru-RU" sz="2000" dirty="0"/>
                    </a:p>
                  </a:txBody>
                  <a:tcPr/>
                </a:tc>
              </a:tr>
              <a:tr h="524021">
                <a:tc>
                  <a:txBody>
                    <a:bodyPr/>
                    <a:lstStyle/>
                    <a:p>
                      <a:r>
                        <a:rPr lang="ru-RU" dirty="0" smtClean="0"/>
                        <a:t>РАСХОДЫ</a:t>
                      </a:r>
                      <a:endParaRPr lang="ru-RU" dirty="0"/>
                    </a:p>
                  </a:txBody>
                  <a:tcPr/>
                </a:tc>
                <a:tc>
                  <a:txBody>
                    <a:bodyPr/>
                    <a:lstStyle/>
                    <a:p>
                      <a:pPr algn="ctr"/>
                      <a:r>
                        <a:rPr lang="en-US" sz="2000" dirty="0" smtClean="0"/>
                        <a:t>394 230,5 </a:t>
                      </a:r>
                      <a:endParaRPr lang="ru-RU" sz="2000" dirty="0"/>
                    </a:p>
                  </a:txBody>
                  <a:tcPr/>
                </a:tc>
                <a:tc>
                  <a:txBody>
                    <a:bodyPr/>
                    <a:lstStyle/>
                    <a:p>
                      <a:pPr algn="ctr"/>
                      <a:r>
                        <a:rPr lang="ru-RU" sz="2000" dirty="0" smtClean="0"/>
                        <a:t>348 780,8</a:t>
                      </a:r>
                    </a:p>
                  </a:txBody>
                  <a:tcPr/>
                </a:tc>
                <a:tc>
                  <a:txBody>
                    <a:bodyPr/>
                    <a:lstStyle/>
                    <a:p>
                      <a:pPr algn="ctr"/>
                      <a:r>
                        <a:rPr lang="ru-RU" sz="2000" dirty="0" smtClean="0"/>
                        <a:t>356 460,6</a:t>
                      </a:r>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36</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(уд. вес в сумме налоговых доходов -</a:t>
            </a:r>
            <a:r>
              <a:rPr lang="ru-RU" sz="2400" smtClean="0">
                <a:latin typeface="Times New Roman" panose="02020603050405020304" pitchFamily="18" charset="0"/>
                <a:cs typeface="Times New Roman" panose="02020603050405020304" pitchFamily="18" charset="0"/>
              </a:rPr>
              <a:t>13,9%): </a:t>
            </a:r>
            <a:endParaRPr lang="ru-RU" sz="2400" dirty="0" smtClean="0">
              <a:latin typeface="Times New Roman" panose="02020603050405020304" pitchFamily="18" charset="0"/>
              <a:cs typeface="Times New Roman" panose="02020603050405020304" pitchFamily="18" charset="0"/>
            </a:endParaRP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ПАО «</a:t>
            </a:r>
            <a:r>
              <a:rPr lang="ru-RU" sz="2400" dirty="0" err="1" smtClean="0">
                <a:latin typeface="Times New Roman" panose="02020603050405020304" pitchFamily="18" charset="0"/>
                <a:cs typeface="Times New Roman" panose="02020603050405020304" pitchFamily="18" charset="0"/>
              </a:rPr>
              <a:t>Россети</a:t>
            </a:r>
            <a:r>
              <a:rPr lang="ru-RU" sz="2400" dirty="0" smtClean="0">
                <a:latin typeface="Times New Roman" panose="02020603050405020304" pitchFamily="18" charset="0"/>
                <a:cs typeface="Times New Roman" panose="02020603050405020304" pitchFamily="18" charset="0"/>
              </a:rPr>
              <a:t> Центр», </a:t>
            </a:r>
          </a:p>
          <a:p>
            <a:pPr>
              <a:buFont typeface="Arial" charset="0"/>
              <a:buNone/>
              <a:defRPr/>
            </a:pPr>
            <a:r>
              <a:rPr lang="ru-RU" sz="2400" dirty="0" smtClean="0">
                <a:latin typeface="Times New Roman" panose="02020603050405020304" pitchFamily="18" charset="0"/>
                <a:cs typeface="Times New Roman" panose="02020603050405020304" pitchFamily="18" charset="0"/>
              </a:rPr>
              <a:t> ООО «Аспект», ООО «Фабрика «Шарм», ПО «</a:t>
            </a:r>
            <a:r>
              <a:rPr lang="ru-RU" sz="2400" dirty="0" err="1" smtClean="0">
                <a:latin typeface="Times New Roman" panose="02020603050405020304" pitchFamily="18" charset="0"/>
                <a:cs typeface="Times New Roman" panose="02020603050405020304" pitchFamily="18" charset="0"/>
              </a:rPr>
              <a:t>Хлебокомбинат</a:t>
            </a:r>
            <a:r>
              <a:rPr lang="ru-RU" sz="2400" dirty="0" smtClean="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2022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92499171"/>
              </p:ext>
            </p:extLst>
          </p:nvPr>
        </p:nvGraphicFramePr>
        <p:xfrm>
          <a:off x="325438" y="1397000"/>
          <a:ext cx="8818562" cy="4464050"/>
        </p:xfrm>
        <a:graphic>
          <a:graphicData uri="http://schemas.openxmlformats.org/presentationml/2006/ole">
            <mc:AlternateContent xmlns:mc="http://schemas.openxmlformats.org/markup-compatibility/2006">
              <mc:Choice xmlns:v="urn:schemas-microsoft-com:vml" Requires="v">
                <p:oleObj spid="_x0000_s77380" name="Лист" r:id="rId3" imgW="7753350" imgH="3924300" progId="Excel.Sheet.8">
                  <p:embed/>
                </p:oleObj>
              </mc:Choice>
              <mc:Fallback>
                <p:oleObj name="Лист" r:id="rId3" imgW="7753350" imgH="3924300" progId="Excel.Sheet.8">
                  <p:embed/>
                  <p:pic>
                    <p:nvPicPr>
                      <p:cNvPr id="0" name="Picture 227"/>
                      <p:cNvPicPr>
                        <a:picLocks noGrp="1" noChangeAspect="1" noChangeArrowheads="1"/>
                      </p:cNvPicPr>
                      <p:nvPr/>
                    </p:nvPicPr>
                    <p:blipFill>
                      <a:blip r:embed="rId4"/>
                      <a:srcRect/>
                      <a:stretch>
                        <a:fillRect/>
                      </a:stretch>
                    </p:blipFill>
                    <p:spPr bwMode="auto">
                      <a:xfrm>
                        <a:off x="325438" y="1397000"/>
                        <a:ext cx="8818562" cy="4464050"/>
                      </a:xfrm>
                      <a:prstGeom prst="rect">
                        <a:avLst/>
                      </a:prstGeom>
                      <a:noFill/>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2023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38</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1122239759"/>
              </p:ext>
            </p:extLst>
          </p:nvPr>
        </p:nvGraphicFramePr>
        <p:xfrm>
          <a:off x="325438" y="1341438"/>
          <a:ext cx="8713787" cy="3976687"/>
        </p:xfrm>
        <a:graphic>
          <a:graphicData uri="http://schemas.openxmlformats.org/presentationml/2006/ole">
            <mc:AlternateContent xmlns:mc="http://schemas.openxmlformats.org/markup-compatibility/2006">
              <mc:Choice xmlns:v="urn:schemas-microsoft-com:vml" Requires="v">
                <p:oleObj spid="_x0000_s140704" name="Лист" r:id="rId3" imgW="7743825" imgH="3533775" progId="Excel.Sheet.8">
                  <p:embed/>
                </p:oleObj>
              </mc:Choice>
              <mc:Fallback>
                <p:oleObj name="Лист" r:id="rId3" imgW="7743825" imgH="3533775" progId="Excel.Sheet.8">
                  <p:embed/>
                  <p:pic>
                    <p:nvPicPr>
                      <p:cNvPr id="0" name="Object 60"/>
                      <p:cNvPicPr>
                        <a:picLocks noGrp="1" noChangeAspect="1" noChangeArrowheads="1"/>
                      </p:cNvPicPr>
                      <p:nvPr/>
                    </p:nvPicPr>
                    <p:blipFill>
                      <a:blip r:embed="rId4"/>
                      <a:srcRect/>
                      <a:stretch>
                        <a:fillRect/>
                      </a:stretch>
                    </p:blipFill>
                    <p:spPr bwMode="auto">
                      <a:xfrm>
                        <a:off x="325438" y="1341438"/>
                        <a:ext cx="8713787" cy="397668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2024 </a:t>
            </a:r>
            <a:r>
              <a:rPr lang="ru-RU" sz="1600" b="1" dirty="0">
                <a:solidFill>
                  <a:schemeClr val="tx2"/>
                </a:solidFill>
              </a:rPr>
              <a:t>год , тыс.рублей</a:t>
            </a:r>
          </a:p>
        </p:txBody>
      </p:sp>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39</a:t>
            </a:fld>
            <a:endParaRPr lang="en-US" altLang="ru-RU" sz="1200">
              <a:solidFill>
                <a:srgbClr val="898989"/>
              </a:solidFill>
              <a:latin typeface="Calibri" pitchFamily="34" charset="0"/>
            </a:endParaRPr>
          </a:p>
        </p:txBody>
      </p:sp>
      <p:graphicFrame>
        <p:nvGraphicFramePr>
          <p:cNvPr id="2" name="Объект 1"/>
          <p:cNvGraphicFramePr>
            <a:graphicFrameLocks noGrp="1" noChangeAspect="1"/>
          </p:cNvGraphicFramePr>
          <p:nvPr>
            <p:extLst>
              <p:ext uri="{D42A27DB-BD31-4B8C-83A1-F6EECF244321}">
                <p14:modId xmlns:p14="http://schemas.microsoft.com/office/powerpoint/2010/main" val="3403053548"/>
              </p:ext>
            </p:extLst>
          </p:nvPr>
        </p:nvGraphicFramePr>
        <p:xfrm>
          <a:off x="325438" y="1204913"/>
          <a:ext cx="8696325" cy="4419600"/>
        </p:xfrm>
        <a:graphic>
          <a:graphicData uri="http://schemas.openxmlformats.org/presentationml/2006/ole">
            <mc:AlternateContent xmlns:mc="http://schemas.openxmlformats.org/markup-compatibility/2006">
              <mc:Choice xmlns:v="urn:schemas-microsoft-com:vml" Requires="v">
                <p:oleObj spid="_x0000_s141720" name="Лист" r:id="rId3" imgW="7762875" imgH="3686175" progId="Excel.Sheet.8">
                  <p:embed/>
                </p:oleObj>
              </mc:Choice>
              <mc:Fallback>
                <p:oleObj name="Лист" r:id="rId3" imgW="7762875" imgH="3686175" progId="Excel.Sheet.8">
                  <p:embed/>
                  <p:pic>
                    <p:nvPicPr>
                      <p:cNvPr id="0" name="Object 60"/>
                      <p:cNvPicPr>
                        <a:picLocks noGrp="1" noChangeAspect="1" noChangeArrowheads="1"/>
                      </p:cNvPicPr>
                      <p:nvPr/>
                    </p:nvPicPr>
                    <p:blipFill>
                      <a:blip r:embed="rId4"/>
                      <a:srcRect/>
                      <a:stretch>
                        <a:fillRect/>
                      </a:stretch>
                    </p:blipFill>
                    <p:spPr bwMode="auto">
                      <a:xfrm>
                        <a:off x="325438" y="1204913"/>
                        <a:ext cx="8696325" cy="4419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2022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926300348"/>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33 579</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20 394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3 284</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3 957</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2 235</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368 259,8</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2022</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2022 - 2024</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364 444,7</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3 815,1</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2023</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2024</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318 075,5</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321 271,6</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315 002,2</a:t>
            </a:r>
          </a:p>
          <a:p>
            <a:pPr algn="ctr"/>
            <a:r>
              <a:rPr lang="ru-RU" sz="1600" b="1" i="1" dirty="0" smtClean="0">
                <a:solidFill>
                  <a:srgbClr val="7D5CDA"/>
                </a:solidFill>
                <a:latin typeface="Times New Roman" pitchFamily="18" charset="0"/>
                <a:cs typeface="Times New Roman" pitchFamily="18" charset="0"/>
              </a:rPr>
              <a:t>(99,0%)</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318 308,2</a:t>
            </a:r>
          </a:p>
          <a:p>
            <a:pPr algn="ctr"/>
            <a:r>
              <a:rPr lang="ru-RU" sz="1600" b="1" i="1" dirty="0" smtClean="0">
                <a:solidFill>
                  <a:srgbClr val="7D5CDA"/>
                </a:solidFill>
                <a:latin typeface="Times New Roman" pitchFamily="18" charset="0"/>
                <a:cs typeface="Times New Roman" pitchFamily="18" charset="0"/>
              </a:rPr>
              <a:t>(99,1%)</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3 073,3</a:t>
            </a:r>
          </a:p>
          <a:p>
            <a:pPr algn="ctr"/>
            <a:r>
              <a:rPr lang="ru-RU" sz="1600" b="1" i="1" dirty="0" smtClean="0">
                <a:solidFill>
                  <a:srgbClr val="7D5CDA"/>
                </a:solidFill>
                <a:latin typeface="Times New Roman" pitchFamily="18" charset="0"/>
                <a:cs typeface="Times New Roman" pitchFamily="18" charset="0"/>
              </a:rPr>
              <a:t>(1,0%)</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2 963,4</a:t>
            </a:r>
          </a:p>
          <a:p>
            <a:pPr algn="ctr"/>
            <a:r>
              <a:rPr lang="ru-RU" sz="1600" b="1" i="1" dirty="0" smtClean="0">
                <a:solidFill>
                  <a:srgbClr val="7D5CDA"/>
                </a:solidFill>
                <a:latin typeface="Times New Roman" pitchFamily="18" charset="0"/>
                <a:cs typeface="Times New Roman" pitchFamily="18" charset="0"/>
              </a:rPr>
              <a:t>(0,9%)</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4238066849"/>
              </p:ext>
            </p:extLst>
          </p:nvPr>
        </p:nvGraphicFramePr>
        <p:xfrm>
          <a:off x="179512" y="714356"/>
          <a:ext cx="8821644" cy="6152798"/>
        </p:xfrm>
        <a:graphic>
          <a:graphicData uri="http://schemas.openxmlformats.org/drawingml/2006/table">
            <a:tbl>
              <a:tblPr>
                <a:tableStyleId>{16D9F66E-5EB9-4882-86FB-DCBF35E3C3E4}</a:tableStyleId>
              </a:tblPr>
              <a:tblGrid>
                <a:gridCol w="7107132"/>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2022</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2023</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2024</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262,2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10 164,3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9 628,6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9 823,5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8167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236 310,5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206</a:t>
                      </a:r>
                      <a:r>
                        <a:rPr lang="ru-RU" sz="1000" b="1" i="0" u="none" strike="noStrike" baseline="0" dirty="0" smtClean="0">
                          <a:solidFill>
                            <a:srgbClr val="000066"/>
                          </a:solidFill>
                          <a:latin typeface="Times New Roman" pitchFamily="18" charset="0"/>
                          <a:cs typeface="Times New Roman" pitchFamily="18" charset="0"/>
                        </a:rPr>
                        <a:t> 655,2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211 919,0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59182">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48 907,2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38 358,2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37 492,5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89,7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93,3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46,0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72,8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75,7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«Развитие  добровольчества (</a:t>
                      </a:r>
                      <a:r>
                        <a:rPr lang="ru-RU" sz="900" b="1" u="none" strike="noStrike" dirty="0" err="1" smtClean="0">
                          <a:solidFill>
                            <a:srgbClr val="000066"/>
                          </a:solidFill>
                          <a:latin typeface="Times New Roman" pitchFamily="18" charset="0"/>
                          <a:cs typeface="Times New Roman" pitchFamily="18" charset="0"/>
                        </a:rPr>
                        <a:t>волонтерства</a:t>
                      </a:r>
                      <a:r>
                        <a:rPr lang="ru-RU" sz="900" b="1" u="none" strike="noStrike" dirty="0" smtClean="0">
                          <a:solidFill>
                            <a:srgbClr val="000066"/>
                          </a:solidFill>
                          <a:latin typeface="Times New Roman" pitchFamily="18" charset="0"/>
                          <a:cs typeface="Times New Roman" pitchFamily="18" charset="0"/>
                        </a:rPr>
                        <a:t>) в муниципальном  образовании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70729">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4016">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70,0 </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117,0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34 973,4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34 390,9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34 104,2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431,8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3 933,8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19 335,4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17 369,1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16 913,9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«Организация автотранспортного обслуживания органов местного самоуправления муниципального образования «Демидовский район»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5 955,0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4 934,2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4 722,9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2 477,9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2 349,1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2 264,0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250,0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smtClean="0">
                          <a:solidFill>
                            <a:srgbClr val="000066"/>
                          </a:solidFill>
                          <a:latin typeface="Times New Roman" pitchFamily="18" charset="0"/>
                          <a:cs typeface="Times New Roman" pitchFamily="18" charset="0"/>
                        </a:rPr>
                        <a:t> Муниципальная программа «Разработка</a:t>
                      </a:r>
                      <a:r>
                        <a:rPr lang="ru-RU" sz="900" b="1" u="none" strike="noStrike" baseline="0" dirty="0" smtClean="0">
                          <a:solidFill>
                            <a:srgbClr val="000066"/>
                          </a:solidFill>
                          <a:latin typeface="Times New Roman" pitchFamily="18" charset="0"/>
                          <a:cs typeface="Times New Roman" pitchFamily="18" charset="0"/>
                        </a:rPr>
                        <a:t> проектов генеральных планов и правил землепользования и застройки сельских поселений</a:t>
                      </a:r>
                      <a:r>
                        <a:rPr lang="ru-RU" sz="900" b="1" u="none" strike="noStrike" dirty="0" smtClean="0">
                          <a:solidFill>
                            <a:srgbClr val="000066"/>
                          </a:solidFill>
                          <a:latin typeface="Times New Roman" pitchFamily="18" charset="0"/>
                          <a:cs typeface="Times New Roman" pitchFamily="18" charset="0"/>
                        </a:rPr>
                        <a:t> Демидовского района Смоленской области»</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364 444,</a:t>
                      </a:r>
                      <a:r>
                        <a:rPr lang="en-US" sz="1000" b="1" i="0" u="none" strike="noStrike" baseline="0" dirty="0" smtClean="0">
                          <a:solidFill>
                            <a:srgbClr val="000066"/>
                          </a:solidFill>
                          <a:latin typeface="Times New Roman" pitchFamily="18" charset="0"/>
                          <a:cs typeface="Times New Roman" pitchFamily="18" charset="0"/>
                        </a:rPr>
                        <a:t>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315 002,2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318 308,2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130550203"/>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233,0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262,2</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6415" y="404664"/>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3287577733"/>
              </p:ext>
            </p:extLst>
          </p:nvPr>
        </p:nvGraphicFramePr>
        <p:xfrm>
          <a:off x="456352" y="1480228"/>
          <a:ext cx="8572559" cy="3015615"/>
        </p:xfrm>
        <a:graphic>
          <a:graphicData uri="http://schemas.openxmlformats.org/drawingml/2006/table">
            <a:tbl>
              <a:tblPr firstRow="1" bandRow="1">
                <a:tableStyleId>{5C22544A-7EE6-4342-B048-85BDC9FD1C3A}</a:tableStyleId>
              </a:tblPr>
              <a:tblGrid>
                <a:gridCol w="5444764"/>
                <a:gridCol w="1126151"/>
                <a:gridCol w="958028"/>
                <a:gridCol w="1043616"/>
              </a:tblGrid>
              <a:tr h="216024">
                <a:tc>
                  <a:txBody>
                    <a:bodyPr/>
                    <a:lstStyle/>
                    <a:p>
                      <a:pPr algn="ctr"/>
                      <a:r>
                        <a:rPr lang="ru-RU" sz="1600" i="1" dirty="0" smtClean="0">
                          <a:latin typeface="Times New Roman" pitchFamily="18" charset="0"/>
                          <a:cs typeface="Times New Roman" pitchFamily="18" charset="0"/>
                        </a:rPr>
                        <a:t>ПОКАЗАТЕЛИ</a:t>
                      </a:r>
                      <a:endParaRPr lang="ru-RU" sz="1600" i="1" dirty="0">
                        <a:latin typeface="Times New Roman" pitchFamily="18" charset="0"/>
                        <a:cs typeface="Times New Roman" pitchFamily="18" charset="0"/>
                      </a:endParaRPr>
                    </a:p>
                  </a:txBody>
                  <a:tcPr/>
                </a:tc>
                <a:tc>
                  <a:txBody>
                    <a:bodyPr/>
                    <a:lstStyle/>
                    <a:p>
                      <a:pPr algn="ctr"/>
                      <a:r>
                        <a:rPr lang="ru-RU" sz="1600" b="1" i="1" dirty="0" smtClean="0"/>
                        <a:t>2022</a:t>
                      </a:r>
                      <a:endParaRPr lang="ru-RU" sz="1600" b="1" i="1" dirty="0"/>
                    </a:p>
                  </a:txBody>
                  <a:tcPr/>
                </a:tc>
                <a:tc>
                  <a:txBody>
                    <a:bodyPr/>
                    <a:lstStyle/>
                    <a:p>
                      <a:pPr algn="ctr"/>
                      <a:r>
                        <a:rPr lang="ru-RU" sz="1600" i="1" dirty="0" smtClean="0"/>
                        <a:t>2023</a:t>
                      </a:r>
                      <a:endParaRPr lang="ru-RU" sz="1600" i="1" dirty="0"/>
                    </a:p>
                  </a:txBody>
                  <a:tcPr/>
                </a:tc>
                <a:tc>
                  <a:txBody>
                    <a:bodyPr/>
                    <a:lstStyle/>
                    <a:p>
                      <a:pPr algn="ctr"/>
                      <a:r>
                        <a:rPr lang="ru-RU" sz="1600" i="1" dirty="0" smtClean="0"/>
                        <a:t>2024</a:t>
                      </a:r>
                      <a:endParaRPr lang="ru-RU" sz="1600" i="1" dirty="0"/>
                    </a:p>
                  </a:txBody>
                  <a:tcPr/>
                </a:tc>
              </a:tr>
              <a:tr h="27270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10 164,3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9 628,6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9 823,5</a:t>
                      </a:r>
                      <a:endParaRPr lang="ru-RU" sz="1400" b="1" i="1" dirty="0">
                        <a:solidFill>
                          <a:schemeClr val="accent1">
                            <a:lumMod val="25000"/>
                          </a:schemeClr>
                        </a:solidFill>
                      </a:endParaRPr>
                    </a:p>
                  </a:txBody>
                  <a:tcPr/>
                </a:tc>
              </a:tr>
              <a:tr h="471958">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en-US" sz="1400" b="1" i="1" dirty="0" smtClean="0">
                          <a:solidFill>
                            <a:schemeClr val="accent1">
                              <a:lumMod val="25000"/>
                            </a:schemeClr>
                          </a:solidFill>
                        </a:rPr>
                        <a:t>8 </a:t>
                      </a:r>
                      <a:r>
                        <a:rPr lang="ru-RU" sz="1400" b="1" i="1" dirty="0" smtClean="0">
                          <a:solidFill>
                            <a:schemeClr val="accent1">
                              <a:lumMod val="25000"/>
                            </a:schemeClr>
                          </a:solidFill>
                        </a:rPr>
                        <a:t>382,1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9 583,6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9 778,5</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1 045,0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r>
              <a:tr h="506223">
                <a:tc>
                  <a:txBody>
                    <a:bodyPr/>
                    <a:lstStyle/>
                    <a:p>
                      <a:pPr algn="l" fontAlgn="t"/>
                      <a:r>
                        <a:rPr lang="ru-RU" sz="1400" b="0" i="0" u="none" strike="noStrike" dirty="0">
                          <a:solidFill>
                            <a:schemeClr val="accent1">
                              <a:lumMod val="25000"/>
                            </a:schemeClr>
                          </a:solidFill>
                          <a:latin typeface="Times New Roman" pitchFamily="18" charset="0"/>
                          <a:cs typeface="Times New Roman" pitchFamily="18" charset="0"/>
                        </a:rPr>
                        <a:t>  </a:t>
                      </a: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737,2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812360" y="1120959"/>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96726305"/>
              </p:ext>
            </p:extLst>
          </p:nvPr>
        </p:nvGraphicFramePr>
        <p:xfrm>
          <a:off x="357158" y="1785926"/>
          <a:ext cx="8572559" cy="117531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r h="197325">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4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144176248"/>
              </p:ext>
            </p:extLst>
          </p:nvPr>
        </p:nvGraphicFramePr>
        <p:xfrm>
          <a:off x="539552" y="1706986"/>
          <a:ext cx="8429685" cy="4364774"/>
        </p:xfrm>
        <a:graphic>
          <a:graphicData uri="http://schemas.openxmlformats.org/drawingml/2006/table">
            <a:tbl>
              <a:tblPr firstRow="1" bandRow="1">
                <a:tableStyleId>{5C22544A-7EE6-4342-B048-85BDC9FD1C3A}</a:tableStyleId>
              </a:tblPr>
              <a:tblGrid>
                <a:gridCol w="4824536"/>
                <a:gridCol w="1296144"/>
                <a:gridCol w="1152128"/>
                <a:gridCol w="1156877"/>
              </a:tblGrid>
              <a:tr h="504056">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425778">
                <a:tc>
                  <a:txBody>
                    <a:bodyPr/>
                    <a:lstStyle/>
                    <a:p>
                      <a:r>
                        <a:rPr lang="ru-RU" sz="1400" b="0" i="0" dirty="0" smtClean="0">
                          <a:solidFill>
                            <a:schemeClr val="accent1">
                              <a:lumMod val="25000"/>
                            </a:schemeClr>
                          </a:solidFill>
                          <a:latin typeface="Times New Roman" pitchFamily="18" charset="0"/>
                          <a:cs typeface="Times New Roman" pitchFamily="18" charset="0"/>
                        </a:rPr>
                        <a:t>ВСЕГО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777,9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100,0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9578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3</a:t>
                      </a:r>
                      <a:r>
                        <a:rPr lang="ru-RU" sz="1400" b="1" i="1" dirty="0" smtClean="0">
                          <a:solidFill>
                            <a:schemeClr val="accent1">
                              <a:lumMod val="25000"/>
                            </a:schemeClr>
                          </a:solidFill>
                        </a:rPr>
                        <a:t>86</a:t>
                      </a:r>
                      <a:r>
                        <a:rPr lang="en-US" sz="1400" b="1" i="1" dirty="0" smtClean="0">
                          <a:solidFill>
                            <a:schemeClr val="accent1">
                              <a:lumMod val="25000"/>
                            </a:schemeClr>
                          </a:solidFill>
                        </a:rPr>
                        <a:t>,</a:t>
                      </a:r>
                      <a:r>
                        <a:rPr lang="ru-RU" sz="1400" b="1" i="1" dirty="0" smtClean="0">
                          <a:solidFill>
                            <a:schemeClr val="accent1">
                              <a:lumMod val="25000"/>
                            </a:schemeClr>
                          </a:solidFill>
                        </a:rPr>
                        <a:t>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386,2</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«Внедрение Всероссийского физкультурно-спортивного</a:t>
                      </a:r>
                      <a:r>
                        <a:rPr lang="ru-RU" sz="1400" b="0" i="0" baseline="0" dirty="0" smtClean="0">
                          <a:solidFill>
                            <a:schemeClr val="accent1">
                              <a:lumMod val="25000"/>
                            </a:schemeClr>
                          </a:solidFill>
                          <a:latin typeface="Times New Roman" pitchFamily="18" charset="0"/>
                          <a:cs typeface="Times New Roman" pitchFamily="18" charset="0"/>
                        </a:rPr>
                        <a:t> комплекса «Готов к труду и обороне» (ГТО)</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en-US"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1" i="1"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«Развитие инфраструктуры физической культуры и спорта, в том числе для лиц с ограниченным</a:t>
                      </a:r>
                      <a:r>
                        <a:rPr lang="ru-RU" sz="1400" b="0" i="0" baseline="0" dirty="0" smtClean="0">
                          <a:solidFill>
                            <a:schemeClr val="accent1">
                              <a:lumMod val="25000"/>
                            </a:schemeClr>
                          </a:solidFill>
                          <a:latin typeface="Times New Roman" pitchFamily="18" charset="0"/>
                          <a:cs typeface="Times New Roman" pitchFamily="18" charset="0"/>
                        </a:rPr>
                        <a:t> возможностями здоровья и инвалидов»</a:t>
                      </a:r>
                      <a:endParaRPr lang="ru-RU" sz="1400" b="0" i="0" dirty="0" smtClean="0">
                        <a:solidFill>
                          <a:schemeClr val="accent1">
                            <a:lumMod val="25000"/>
                          </a:schemeClr>
                        </a:solidFill>
                        <a:latin typeface="Times New Roman" pitchFamily="18" charset="0"/>
                        <a:cs typeface="Times New Roman" pitchFamily="18" charset="0"/>
                      </a:endParaRPr>
                    </a:p>
                    <a:p>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276,2</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0682" y="130026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62441964"/>
              </p:ext>
            </p:extLst>
          </p:nvPr>
        </p:nvGraphicFramePr>
        <p:xfrm>
          <a:off x="699243" y="1134231"/>
          <a:ext cx="8174142" cy="5023485"/>
        </p:xfrm>
        <a:graphic>
          <a:graphicData uri="http://schemas.openxmlformats.org/drawingml/2006/table">
            <a:tbl>
              <a:tblPr firstRow="1" bandRow="1">
                <a:tableStyleId>{5C22544A-7EE6-4342-B048-85BDC9FD1C3A}</a:tableStyleId>
              </a:tblPr>
              <a:tblGrid>
                <a:gridCol w="5112568"/>
                <a:gridCol w="1008112"/>
                <a:gridCol w="936104"/>
                <a:gridCol w="1117358"/>
              </a:tblGrid>
              <a:tr h="213591">
                <a:tc>
                  <a:txBody>
                    <a:bodyPr/>
                    <a:lstStyle/>
                    <a:p>
                      <a:pPr algn="ctr"/>
                      <a:r>
                        <a:rPr lang="ru-RU" sz="1200" i="1" dirty="0" smtClean="0">
                          <a:latin typeface="Times New Roman" pitchFamily="18" charset="0"/>
                          <a:cs typeface="Times New Roman" pitchFamily="18" charset="0"/>
                        </a:rPr>
                        <a:t>ПОКАЗАТЕЛИ</a:t>
                      </a:r>
                      <a:endParaRPr lang="ru-RU" sz="1200" i="1" dirty="0">
                        <a:latin typeface="Times New Roman" pitchFamily="18" charset="0"/>
                        <a:cs typeface="Times New Roman" pitchFamily="18" charset="0"/>
                      </a:endParaRPr>
                    </a:p>
                  </a:txBody>
                  <a:tcPr/>
                </a:tc>
                <a:tc>
                  <a:txBody>
                    <a:bodyPr/>
                    <a:lstStyle/>
                    <a:p>
                      <a:pPr algn="ctr"/>
                      <a:r>
                        <a:rPr lang="ru-RU" sz="1200" b="1" i="1" dirty="0" smtClean="0"/>
                        <a:t>2022</a:t>
                      </a:r>
                      <a:endParaRPr lang="ru-RU" sz="1200" b="1" i="1" dirty="0"/>
                    </a:p>
                  </a:txBody>
                  <a:tcPr/>
                </a:tc>
                <a:tc>
                  <a:txBody>
                    <a:bodyPr/>
                    <a:lstStyle/>
                    <a:p>
                      <a:pPr algn="ctr"/>
                      <a:r>
                        <a:rPr lang="ru-RU" sz="1200" i="1" dirty="0" smtClean="0"/>
                        <a:t>2023</a:t>
                      </a:r>
                      <a:endParaRPr lang="ru-RU" sz="1200" i="1" dirty="0"/>
                    </a:p>
                  </a:txBody>
                  <a:tcPr/>
                </a:tc>
                <a:tc>
                  <a:txBody>
                    <a:bodyPr/>
                    <a:lstStyle/>
                    <a:p>
                      <a:pPr algn="ctr"/>
                      <a:r>
                        <a:rPr lang="ru-RU" sz="1200" i="1" dirty="0" smtClean="0"/>
                        <a:t>2024</a:t>
                      </a:r>
                      <a:endParaRPr lang="ru-RU" sz="1200" i="1" dirty="0"/>
                    </a:p>
                  </a:txBody>
                  <a:tcPr/>
                </a:tc>
              </a:tr>
              <a:tr h="18577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236 310,5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206 655,2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211 919,0</a:t>
                      </a:r>
                      <a:endParaRPr lang="ru-RU" sz="1200" b="1" i="1" dirty="0">
                        <a:solidFill>
                          <a:schemeClr val="accent1">
                            <a:lumMod val="25000"/>
                          </a:schemeClr>
                        </a:solidFill>
                      </a:endParaRPr>
                    </a:p>
                  </a:txBody>
                  <a:tcPr/>
                </a:tc>
              </a:tr>
              <a:tr h="155775">
                <a:tc>
                  <a:txBody>
                    <a:bodyPr/>
                    <a:lstStyle/>
                    <a:p>
                      <a:pPr algn="l" fontAlgn="t"/>
                      <a:r>
                        <a:rPr lang="ru-RU" sz="1200" b="0" i="0" u="none" strike="noStrike" dirty="0" smtClean="0">
                          <a:solidFill>
                            <a:schemeClr val="accent1">
                              <a:lumMod val="25000"/>
                            </a:schemeClr>
                          </a:solidFill>
                          <a:latin typeface="Times New Roman" pitchFamily="18" charset="0"/>
                          <a:cs typeface="Times New Roman" pitchFamily="18" charset="0"/>
                        </a:rPr>
                        <a:t> Региональные проекты, обеспечивающие достижение результатов федеральных проектов, входящих в состав национальных проектов</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4 483,7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6 484,1</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8 784,4</a:t>
                      </a:r>
                      <a:endParaRPr lang="ru-RU" sz="1200" b="1" i="1" dirty="0">
                        <a:solidFill>
                          <a:schemeClr val="accent1">
                            <a:lumMod val="25000"/>
                          </a:schemeClr>
                        </a:solidFill>
                      </a:endParaRPr>
                    </a:p>
                  </a:txBody>
                  <a:tcPr/>
                </a:tc>
              </a:tr>
              <a:tr h="155775">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28 588,7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23 261,3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23 960,7</a:t>
                      </a:r>
                      <a:endParaRPr lang="ru-RU" sz="1200" b="1" i="1" dirty="0">
                        <a:solidFill>
                          <a:schemeClr val="accent1">
                            <a:lumMod val="25000"/>
                          </a:schemeClr>
                        </a:solidFill>
                      </a:endParaRPr>
                    </a:p>
                  </a:txBody>
                  <a:tcPr/>
                </a:tc>
              </a:tr>
              <a:tr h="19117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163 333,9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139 832,7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142 429,8</a:t>
                      </a:r>
                      <a:endParaRPr lang="ru-RU" sz="1200" b="1" i="1" dirty="0">
                        <a:solidFill>
                          <a:schemeClr val="accent1">
                            <a:lumMod val="25000"/>
                          </a:schemeClr>
                        </a:solidFill>
                      </a:endParaRPr>
                    </a:p>
                  </a:txBody>
                  <a:tcPr/>
                </a:tc>
              </a:tr>
              <a:tr h="267658">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    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9 884,9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9 672,7</a:t>
                      </a:r>
                      <a:endParaRPr lang="ru-RU" sz="1200" b="1" i="1" dirty="0">
                        <a:solidFill>
                          <a:schemeClr val="accent1">
                            <a:lumMod val="25000"/>
                          </a:schemeClr>
                        </a:solidFill>
                      </a:endParaRPr>
                    </a:p>
                  </a:txBody>
                  <a:tcPr/>
                </a:tc>
              </a:tr>
              <a:tr h="214314">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8 086,6</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5 640,2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5 395,1</a:t>
                      </a:r>
                      <a:endParaRPr lang="ru-RU" sz="1200" b="1" i="1" dirty="0">
                        <a:solidFill>
                          <a:schemeClr val="accent1">
                            <a:lumMod val="25000"/>
                          </a:schemeClr>
                        </a:solidFill>
                      </a:endParaRPr>
                    </a:p>
                  </a:txBody>
                  <a:tcPr/>
                </a:tc>
              </a:tr>
              <a:tr h="282413">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 340,2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340,2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80,0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156,0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162,2</a:t>
                      </a:r>
                      <a:endParaRPr lang="ru-RU" sz="1200" b="1" i="1" dirty="0">
                        <a:solidFill>
                          <a:schemeClr val="accent1">
                            <a:lumMod val="25000"/>
                          </a:schemeClr>
                        </a:solidFill>
                      </a:endParaRPr>
                    </a:p>
                  </a:txBody>
                  <a:tcPr/>
                </a:tc>
              </a:tr>
              <a:tr h="187649">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2 903,0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2 658,5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2 564,4</a:t>
                      </a:r>
                      <a:endParaRPr lang="ru-RU" sz="1200" b="1" i="1" dirty="0">
                        <a:solidFill>
                          <a:schemeClr val="accent1">
                            <a:lumMod val="25000"/>
                          </a:schemeClr>
                        </a:solidFill>
                      </a:endParaRPr>
                    </a:p>
                  </a:txBody>
                  <a:tcPr/>
                </a:tc>
              </a:tr>
              <a:tr h="187649">
                <a:tc>
                  <a:txBody>
                    <a:bodyPr/>
                    <a:lstStyle/>
                    <a:p>
                      <a:pPr algn="l" fontAlgn="t"/>
                      <a:r>
                        <a:rPr lang="en-US" sz="1200" b="1" i="1"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smtClean="0">
                          <a:solidFill>
                            <a:schemeClr val="accent1">
                              <a:lumMod val="25000"/>
                            </a:schemeClr>
                          </a:solidFill>
                          <a:latin typeface="Times New Roman" pitchFamily="18" charset="0"/>
                          <a:cs typeface="Times New Roman" pitchFamily="18" charset="0"/>
                        </a:rPr>
                        <a:t>«Выплаты пособий, вознаграждений и другие расходы социального характера»</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18 609,5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18 609,5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18 609,5</a:t>
                      </a:r>
                      <a:endParaRPr lang="ru-RU" sz="12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1071640" cy="276999"/>
          </a:xfrm>
          <a:prstGeom prst="rect">
            <a:avLst/>
          </a:prstGeom>
        </p:spPr>
        <p:txBody>
          <a:bodyPr wrap="none">
            <a:spAutoFit/>
          </a:bodyPr>
          <a:lstStyle/>
          <a:p>
            <a:r>
              <a:rPr lang="ru-RU" sz="1200" b="1" i="1" dirty="0" smtClean="0">
                <a:solidFill>
                  <a:srgbClr val="002060"/>
                </a:solidFill>
                <a:ea typeface="Times New Roman" pitchFamily="18" charset="0"/>
                <a:cs typeface="Times New Roman" pitchFamily="18" charset="0"/>
              </a:rPr>
              <a:t>(тыс.рублей)</a:t>
            </a:r>
            <a:endParaRPr lang="ru-RU" sz="1200"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17564"/>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39316792"/>
              </p:ext>
            </p:extLst>
          </p:nvPr>
        </p:nvGraphicFramePr>
        <p:xfrm>
          <a:off x="91784" y="1484784"/>
          <a:ext cx="8856984" cy="3745230"/>
        </p:xfrm>
        <a:graphic>
          <a:graphicData uri="http://schemas.openxmlformats.org/drawingml/2006/table">
            <a:tbl>
              <a:tblPr firstRow="1" bandRow="1">
                <a:tableStyleId>{5C22544A-7EE6-4342-B048-85BDC9FD1C3A}</a:tableStyleId>
              </a:tblPr>
              <a:tblGrid>
                <a:gridCol w="5904656"/>
                <a:gridCol w="1152128"/>
                <a:gridCol w="936104"/>
                <a:gridCol w="864096"/>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208674">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200" b="1" i="1" dirty="0" smtClean="0">
                          <a:solidFill>
                            <a:schemeClr val="accent1">
                              <a:lumMod val="25000"/>
                            </a:schemeClr>
                          </a:solidFill>
                        </a:rPr>
                        <a:t>48 907,2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38 358,2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37 492,5</a:t>
                      </a:r>
                      <a:endParaRPr lang="ru-RU" sz="1200" b="1" i="1" dirty="0">
                        <a:solidFill>
                          <a:schemeClr val="accent1">
                            <a:lumMod val="25000"/>
                          </a:schemeClr>
                        </a:solidFill>
                      </a:endParaRPr>
                    </a:p>
                  </a:txBody>
                  <a:tcPr/>
                </a:tc>
              </a:tr>
              <a:tr h="0">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2 376,4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1 835,9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1 719,9</a:t>
                      </a:r>
                      <a:endParaRPr lang="ru-RU" sz="1200" b="1" i="1" dirty="0">
                        <a:solidFill>
                          <a:schemeClr val="accent1">
                            <a:lumMod val="25000"/>
                          </a:schemeClr>
                        </a:solidFill>
                      </a:endParaRPr>
                    </a:p>
                  </a:txBody>
                  <a:tcPr/>
                </a:tc>
              </a:tr>
              <a:tr h="191179">
                <a:tc>
                  <a:txBody>
                    <a:bodyPr/>
                    <a:lstStyle/>
                    <a:p>
                      <a:pPr algn="l" fontAlgn="t"/>
                      <a:r>
                        <a:rPr lang="ru-RU" sz="1200" b="0"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5 600,3</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5 758,4</a:t>
                      </a:r>
                      <a:endParaRPr lang="ru-RU" sz="1200" b="1" i="1" dirty="0">
                        <a:solidFill>
                          <a:schemeClr val="accent1">
                            <a:lumMod val="25000"/>
                          </a:schemeClr>
                        </a:solidFill>
                      </a:endParaRPr>
                    </a:p>
                  </a:txBody>
                  <a:tcPr/>
                </a:tc>
              </a:tr>
              <a:tr h="267658">
                <a:tc>
                  <a:txBody>
                    <a:bodyPr/>
                    <a:lstStyle/>
                    <a:p>
                      <a:pPr algn="l" fontAlgn="t"/>
                      <a:r>
                        <a:rPr lang="ru-RU" sz="1200" b="1" i="0"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14 415,8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12 996,9</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12 713,9</a:t>
                      </a:r>
                      <a:endParaRPr lang="ru-RU" sz="1200" b="1" i="1" dirty="0">
                        <a:solidFill>
                          <a:schemeClr val="accent1">
                            <a:lumMod val="25000"/>
                          </a:schemeClr>
                        </a:solidFill>
                      </a:endParaRPr>
                    </a:p>
                  </a:txBody>
                  <a:tcPr/>
                </a:tc>
              </a:tr>
              <a:tr h="142876">
                <a:tc>
                  <a:txBody>
                    <a:bodyPr/>
                    <a:lstStyle/>
                    <a:p>
                      <a:pPr algn="l" fontAlgn="t"/>
                      <a:r>
                        <a:rPr lang="ru-RU" sz="1200" b="0"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1" u="none" strike="noStrike" dirty="0">
                          <a:solidFill>
                            <a:schemeClr val="accent1">
                              <a:lumMod val="25000"/>
                            </a:schemeClr>
                          </a:solidFill>
                          <a:latin typeface="Times New Roman" pitchFamily="18" charset="0"/>
                          <a:cs typeface="Times New Roman" pitchFamily="18" charset="0"/>
                        </a:rPr>
                        <a:t>«</a:t>
                      </a:r>
                      <a:r>
                        <a:rPr lang="ru-RU" sz="1200" b="0" i="0" u="none" strike="noStrike" dirty="0">
                          <a:solidFill>
                            <a:schemeClr val="accent1">
                              <a:lumMod val="25000"/>
                            </a:schemeClr>
                          </a:solidFill>
                          <a:latin typeface="Times New Roman" pitchFamily="18" charset="0"/>
                          <a:cs typeface="Times New Roman" pitchFamily="18" charset="0"/>
                        </a:rPr>
                        <a:t>Организация культурно-досугового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23 398,0</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14 912,8</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14 562,7</a:t>
                      </a:r>
                      <a:endParaRPr lang="ru-RU" sz="1200" b="1" i="1" dirty="0">
                        <a:solidFill>
                          <a:schemeClr val="accent1">
                            <a:lumMod val="25000"/>
                          </a:schemeClr>
                        </a:solidFill>
                      </a:endParaRPr>
                    </a:p>
                  </a:txBody>
                  <a:tcPr/>
                </a:tc>
              </a:tr>
              <a:tr h="17680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1 988,5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1 786,5</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1 708,0</a:t>
                      </a:r>
                      <a:endParaRPr lang="ru-RU" sz="1200" b="1" i="1" dirty="0">
                        <a:solidFill>
                          <a:schemeClr val="accent1">
                            <a:lumMod val="25000"/>
                          </a:schemeClr>
                        </a:solidFill>
                      </a:endParaRPr>
                    </a:p>
                  </a:txBody>
                  <a:tcPr/>
                </a:tc>
              </a:tr>
              <a:tr h="187649">
                <a:tc>
                  <a:txBody>
                    <a:bodyPr/>
                    <a:lstStyle/>
                    <a:p>
                      <a:pPr algn="l" fontAlgn="t"/>
                      <a:r>
                        <a:rPr lang="ru-RU" sz="1200" b="1" i="1" u="none" strike="noStrike" dirty="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200" b="1" i="0" u="none" strike="noStrike" dirty="0" smtClean="0">
                          <a:solidFill>
                            <a:schemeClr val="accent1">
                              <a:lumMod val="25000"/>
                            </a:schemeClr>
                          </a:solidFill>
                          <a:latin typeface="Times New Roman" pitchFamily="18" charset="0"/>
                          <a:cs typeface="Times New Roman" pitchFamily="18" charset="0"/>
                        </a:rPr>
                        <a:t> </a:t>
                      </a:r>
                      <a:r>
                        <a:rPr lang="ru-RU" sz="1200" b="1" i="1" u="none" strike="noStrike" dirty="0" smtClean="0">
                          <a:solidFill>
                            <a:schemeClr val="accent1">
                              <a:lumMod val="25000"/>
                            </a:schemeClr>
                          </a:solidFill>
                          <a:latin typeface="Times New Roman" pitchFamily="18" charset="0"/>
                          <a:cs typeface="Times New Roman" pitchFamily="18" charset="0"/>
                        </a:rPr>
                        <a:t> </a:t>
                      </a:r>
                      <a:r>
                        <a:rPr lang="ru-RU" sz="12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200" b="1" i="1" dirty="0" smtClean="0">
                          <a:solidFill>
                            <a:schemeClr val="accent1">
                              <a:lumMod val="25000"/>
                            </a:schemeClr>
                          </a:solidFill>
                        </a:rPr>
                        <a:t>1 128,2</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1 067,7</a:t>
                      </a:r>
                      <a:endParaRPr lang="ru-RU" sz="1200" b="1" i="1" dirty="0">
                        <a:solidFill>
                          <a:schemeClr val="accent1">
                            <a:lumMod val="25000"/>
                          </a:schemeClr>
                        </a:solidFill>
                      </a:endParaRPr>
                    </a:p>
                  </a:txBody>
                  <a:tcPr/>
                </a:tc>
                <a:tc>
                  <a:txBody>
                    <a:bodyPr/>
                    <a:lstStyle/>
                    <a:p>
                      <a:pPr algn="ctr"/>
                      <a:r>
                        <a:rPr lang="ru-RU" sz="1200" b="1" i="1" dirty="0" smtClean="0">
                          <a:solidFill>
                            <a:schemeClr val="accent1">
                              <a:lumMod val="25000"/>
                            </a:schemeClr>
                          </a:solidFill>
                        </a:rPr>
                        <a:t>1 029,6</a:t>
                      </a:r>
                      <a:endParaRPr lang="ru-RU" sz="1200" b="1" i="1" dirty="0">
                        <a:solidFill>
                          <a:schemeClr val="accent1">
                            <a:lumMod val="25000"/>
                          </a:schemeClr>
                        </a:solidFill>
                      </a:endParaRPr>
                    </a:p>
                  </a:txBody>
                  <a:tcPr/>
                </a:tc>
              </a:tr>
            </a:tbl>
          </a:graphicData>
        </a:graphic>
      </p:graphicFrame>
      <p:sp>
        <p:nvSpPr>
          <p:cNvPr id="4" name="Прямоугольник 3"/>
          <p:cNvSpPr/>
          <p:nvPr/>
        </p:nvSpPr>
        <p:spPr>
          <a:xfrm>
            <a:off x="7786708" y="1117782"/>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1414138736"/>
              </p:ext>
            </p:extLst>
          </p:nvPr>
        </p:nvGraphicFramePr>
        <p:xfrm>
          <a:off x="357158" y="2071678"/>
          <a:ext cx="8572559" cy="426712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89,7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93,3</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40,6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44,2</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14,6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500" b="0" i="0" u="none" strike="noStrike" dirty="0" smtClean="0">
                          <a:solidFill>
                            <a:schemeClr val="accent1">
                              <a:lumMod val="25000"/>
                            </a:schemeClr>
                          </a:solidFill>
                          <a:latin typeface="Times New Roman" pitchFamily="18" charset="0"/>
                          <a:cs typeface="Times New Roman" pitchFamily="18" charset="0"/>
                        </a:rPr>
                        <a:t>«</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5,1</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853544557"/>
              </p:ext>
            </p:extLst>
          </p:nvPr>
        </p:nvGraphicFramePr>
        <p:xfrm>
          <a:off x="500034" y="2214554"/>
          <a:ext cx="8429685" cy="394208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42,0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44,0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46,0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«Финансовая и имущественная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29,0</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и проведение</a:t>
                      </a:r>
                      <a:r>
                        <a:rPr lang="ru-RU" b="0" i="0" baseline="0" dirty="0" smtClean="0">
                          <a:solidFill>
                            <a:schemeClr val="accent1">
                              <a:lumMod val="25000"/>
                            </a:schemeClr>
                          </a:solidFill>
                          <a:latin typeface="Times New Roman" pitchFamily="18" charset="0"/>
                          <a:cs typeface="Times New Roman" pitchFamily="18" charset="0"/>
                        </a:rPr>
                        <a:t> информационной кампании по формированию положительного образа предпринимателя, популяризации предпринимательства в обществе</a:t>
                      </a:r>
                      <a:r>
                        <a:rPr lang="ru-RU" b="0" i="0" dirty="0" smtClean="0">
                          <a:solidFill>
                            <a:schemeClr val="accent1">
                              <a:lumMod val="25000"/>
                            </a:schemeClr>
                          </a:solidFill>
                          <a:latin typeface="Times New Roman" pitchFamily="18" charset="0"/>
                          <a:cs typeface="Times New Roman" pitchFamily="18" charset="0"/>
                        </a:rPr>
                        <a:t>»</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15,0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17,0</a:t>
                      </a: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41286286"/>
              </p:ext>
            </p:extLst>
          </p:nvPr>
        </p:nvGraphicFramePr>
        <p:xfrm>
          <a:off x="500034" y="2214554"/>
          <a:ext cx="8429685" cy="366776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ВСЕГО</a:t>
                      </a:r>
                    </a:p>
                  </a:txBody>
                  <a:tcPr/>
                </a:tc>
                <a:tc>
                  <a:txBody>
                    <a:bodyPr/>
                    <a:lstStyle/>
                    <a:p>
                      <a:pPr algn="ctr"/>
                      <a:r>
                        <a:rPr lang="ru-RU" b="1" i="1" dirty="0" smtClean="0">
                          <a:solidFill>
                            <a:schemeClr val="accent1">
                              <a:lumMod val="25000"/>
                            </a:schemeClr>
                          </a:solidFill>
                        </a:rPr>
                        <a:t>40,0</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72,8</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75,7</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10,3</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18,0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20,9</a:t>
                      </a:r>
                      <a:endParaRPr lang="ru-RU" b="1" i="1" dirty="0">
                        <a:solidFill>
                          <a:schemeClr val="accent1">
                            <a:lumMod val="25000"/>
                          </a:schemeClr>
                        </a:solidFill>
                      </a:endParaRPr>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«Профилактика правонарушений»</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29,7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54,8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smtClean="0">
                          <a:solidFill>
                            <a:schemeClr val="accent1">
                              <a:lumMod val="25000"/>
                            </a:schemeClr>
                          </a:solidFill>
                        </a:rPr>
                        <a:t>54,8</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810044838"/>
              </p:ext>
            </p:extLst>
          </p:nvPr>
        </p:nvGraphicFramePr>
        <p:xfrm>
          <a:off x="500034" y="2214554"/>
          <a:ext cx="8429685" cy="14954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dirty="0" smtClean="0">
                          <a:solidFill>
                            <a:schemeClr val="accent1">
                              <a:lumMod val="25000"/>
                            </a:schemeClr>
                          </a:solidFill>
                          <a:latin typeface="Times New Roman" pitchFamily="18" charset="0"/>
                          <a:cs typeface="Times New Roman" pitchFamily="18" charset="0"/>
                        </a:rPr>
                        <a:t>«Снижение аварийности на объектах коммунального назначения»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750776" cy="4185761"/>
          </a:xfrm>
          <a:prstGeom prst="rect">
            <a:avLst/>
          </a:prstGeom>
          <a:noFill/>
        </p:spPr>
        <p:txBody>
          <a:bodyPr wrap="square" rtlCol="0">
            <a:spAutoFit/>
          </a:bodyPr>
          <a:lstStyle/>
          <a:p>
            <a:r>
              <a:rPr lang="ru-RU" i="1" u="sng" dirty="0" smtClean="0">
                <a:solidFill>
                  <a:schemeClr val="accent1">
                    <a:lumMod val="25000"/>
                  </a:schemeClr>
                </a:solidFill>
              </a:rPr>
              <a:t>Цель программы – </a:t>
            </a:r>
            <a:r>
              <a:rPr lang="ru-RU" dirty="0"/>
              <a:t>вовлечение в добровольческую (волонтерскую) деятельность граждан всех возрастов, проживающих на территории муниципального образования «Демидовский район» Смоленской области</a:t>
            </a:r>
            <a:endParaRPr lang="ru-RU" i="1" u="sng" dirty="0" smtClean="0">
              <a:solidFill>
                <a:schemeClr val="accent1">
                  <a:lumMod val="25000"/>
                </a:schemeClr>
              </a:solidFill>
            </a:endParaRPr>
          </a:p>
          <a:p>
            <a:r>
              <a:rPr lang="ru-RU" i="1" u="sng" dirty="0" smtClean="0">
                <a:solidFill>
                  <a:schemeClr val="accent1">
                    <a:lumMod val="25000"/>
                  </a:schemeClr>
                </a:solidFill>
              </a:rPr>
              <a:t>Задачи программы:</a:t>
            </a:r>
            <a:endParaRPr lang="ru-RU" dirty="0" smtClean="0">
              <a:solidFill>
                <a:schemeClr val="accent1">
                  <a:lumMod val="25000"/>
                </a:schemeClr>
              </a:solidFill>
            </a:endParaRPr>
          </a:p>
          <a:p>
            <a:r>
              <a:rPr lang="ru-RU" dirty="0"/>
              <a:t>-</a:t>
            </a:r>
            <a:r>
              <a:rPr lang="ru-RU" dirty="0" smtClean="0"/>
              <a:t> </a:t>
            </a:r>
            <a:r>
              <a:rPr lang="ru-RU" dirty="0"/>
              <a:t>Совершенствование межведомственного взаимодействия в сфере развития добровольческого (волонтерского) движения в муниципальном образовании «Демидовский район» Смоленской области.</a:t>
            </a:r>
          </a:p>
          <a:p>
            <a:r>
              <a:rPr lang="ru-RU" dirty="0"/>
              <a:t>-</a:t>
            </a:r>
            <a:r>
              <a:rPr lang="ru-RU" dirty="0" smtClean="0"/>
              <a:t> </a:t>
            </a:r>
            <a:r>
              <a:rPr lang="ru-RU" dirty="0"/>
              <a:t>Создание условий, обеспечивающих востребованность участия добровольческих (волонтерских) организаций и добровольцев (волонтеров) в решении социальных задач, а также повышение признания добровольчества (</a:t>
            </a:r>
            <a:r>
              <a:rPr lang="ru-RU" dirty="0" err="1"/>
              <a:t>волонтерства</a:t>
            </a:r>
            <a:r>
              <a:rPr lang="ru-RU" dirty="0"/>
              <a:t>) в обществе. </a:t>
            </a:r>
          </a:p>
          <a:p>
            <a:r>
              <a:rPr lang="ru-RU" dirty="0"/>
              <a:t>-</a:t>
            </a:r>
            <a:r>
              <a:rPr lang="ru-RU" dirty="0" smtClean="0"/>
              <a:t> </a:t>
            </a:r>
            <a:r>
              <a:rPr lang="ru-RU" dirty="0"/>
              <a:t>Поддержка деятельности существующих и создание условий для возникновения новых добровольческих (волонтерских) организаций.</a:t>
            </a:r>
          </a:p>
          <a:p>
            <a:r>
              <a:rPr lang="ru-RU" dirty="0" smtClean="0"/>
              <a:t>- Создание </a:t>
            </a:r>
            <a:r>
              <a:rPr lang="ru-RU" dirty="0"/>
              <a:t>инфраструктуры добровольческой деятельности на территории муниципального образования «Демидовский район» Смоленской области.</a:t>
            </a:r>
          </a:p>
          <a:p>
            <a:r>
              <a:rPr lang="ru-RU" dirty="0"/>
              <a:t>-</a:t>
            </a:r>
            <a:r>
              <a:rPr lang="ru-RU" dirty="0" smtClean="0"/>
              <a:t> </a:t>
            </a:r>
            <a:r>
              <a:rPr lang="ru-RU" dirty="0"/>
              <a:t>Развитие инфраструктуры методической, информационной, консультационной, образовательной и ресурсной поддержки добровольческой (волонтерской) деятельности.</a:t>
            </a:r>
          </a:p>
          <a:p>
            <a:r>
              <a:rPr lang="ru-RU" dirty="0"/>
              <a:t>-</a:t>
            </a:r>
            <a:r>
              <a:rPr lang="ru-RU" dirty="0" smtClean="0"/>
              <a:t> </a:t>
            </a:r>
            <a:r>
              <a:rPr lang="ru-RU" dirty="0"/>
              <a:t>Расширение масштабов межсекторного взаимодействия в сфере добровольчества (</a:t>
            </a:r>
            <a:r>
              <a:rPr lang="ru-RU" dirty="0" err="1"/>
              <a:t>волонтерства</a:t>
            </a:r>
            <a:r>
              <a:rPr lang="ru-RU" dirty="0"/>
              <a:t>), включая взаимодействие добровольческих (волонтерских) организаций с другими организациями некоммерческого сектора, бизнесом, органами государственной власти и органами местного самоуправления, государственными и муниципальными учреждениями, средствами массовой информации, международными, религиозными и другими заинтересованными организациями.</a:t>
            </a:r>
            <a:endParaRPr lang="ru-RU" dirty="0" smtClean="0">
              <a:solidFill>
                <a:schemeClr val="accent1">
                  <a:lumMod val="25000"/>
                </a:schemeClr>
              </a:solidFill>
            </a:endParaRPr>
          </a:p>
        </p:txBody>
      </p:sp>
    </p:spTree>
    <p:extLst>
      <p:ext uri="{BB962C8B-B14F-4D97-AF65-F5344CB8AC3E}">
        <p14:creationId xmlns:p14="http://schemas.microsoft.com/office/powerpoint/2010/main" val="36645254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добровольчества (</a:t>
            </a:r>
            <a:r>
              <a:rPr lang="ru-RU" sz="2000" b="1" i="1" dirty="0" err="1" smtClean="0">
                <a:solidFill>
                  <a:schemeClr val="accent1">
                    <a:lumMod val="25000"/>
                  </a:schemeClr>
                </a:solidFill>
              </a:rPr>
              <a:t>волонтерства</a:t>
            </a:r>
            <a:r>
              <a:rPr lang="ru-RU" sz="2000" b="1" i="1" dirty="0" smtClean="0">
                <a:solidFill>
                  <a:schemeClr val="accent1">
                    <a:lumMod val="25000"/>
                  </a:schemeClr>
                </a:solidFill>
              </a:rPr>
              <a:t>)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18803492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«Проведение значимых событий на территории Смоленской области»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26958713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16107736"/>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50026650"/>
              </p:ext>
            </p:extLst>
          </p:nvPr>
        </p:nvGraphicFramePr>
        <p:xfrm>
          <a:off x="357158" y="1785926"/>
          <a:ext cx="8572559" cy="212971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117,0</a:t>
                      </a:r>
                      <a:endParaRPr lang="ru-RU" sz="1400" b="1" i="1" dirty="0">
                        <a:solidFill>
                          <a:schemeClr val="accent1">
                            <a:lumMod val="25000"/>
                          </a:schemeClr>
                        </a:solidFill>
                      </a:endParaRPr>
                    </a:p>
                  </a:txBody>
                  <a:tcPr/>
                </a:tc>
              </a:tr>
              <a:tr h="475378">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5,0</a:t>
                      </a:r>
                      <a:endParaRPr lang="ru-RU" sz="1400" b="1" i="1" dirty="0">
                        <a:solidFill>
                          <a:schemeClr val="accent1">
                            <a:lumMod val="25000"/>
                          </a:schemeClr>
                        </a:solidFill>
                      </a:endParaRPr>
                    </a:p>
                  </a:txBody>
                  <a:tcPr/>
                </a:tc>
              </a:tr>
              <a:tr h="571504">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70,0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112,0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92161344"/>
              </p:ext>
            </p:extLst>
          </p:nvPr>
        </p:nvGraphicFramePr>
        <p:xfrm>
          <a:off x="357158" y="1785926"/>
          <a:ext cx="8572559" cy="3137535"/>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34 973,4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34 390,9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34 104,2</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5 595,7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5 063,6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4 883,4</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600" b="1"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smtClean="0">
                          <a:solidFill>
                            <a:schemeClr val="accent1">
                              <a:lumMod val="25000"/>
                            </a:schemeClr>
                          </a:solidFill>
                          <a:latin typeface="Times New Roman" pitchFamily="18" charset="0"/>
                          <a:cs typeface="Times New Roman" pitchFamily="18" charset="0"/>
                        </a:rPr>
                        <a:t> </a:t>
                      </a:r>
                      <a:r>
                        <a:rPr lang="ru-RU" sz="1600" b="0" i="0" u="none" strike="noStrike" dirty="0">
                          <a:solidFill>
                            <a:schemeClr val="accent1">
                              <a:lumMod val="25000"/>
                            </a:schemeClr>
                          </a:solidFill>
                          <a:latin typeface="Times New Roman" pitchFamily="18" charset="0"/>
                          <a:cs typeface="Times New Roman" pitchFamily="18" charset="0"/>
                        </a:rPr>
                        <a:t>«Выравнивание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29 374,0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29 323,6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29 217,1</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20256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431,8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p>
                      <a:pPr algn="ctr"/>
                      <a:endParaRPr lang="ru-RU" b="1" i="1" dirty="0" smtClean="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23846101"/>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3 933,8</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361"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173504900"/>
              </p:ext>
            </p:extLst>
          </p:nvPr>
        </p:nvGraphicFramePr>
        <p:xfrm>
          <a:off x="467544" y="1916832"/>
          <a:ext cx="8462173" cy="3096344"/>
        </p:xfrm>
        <a:graphic>
          <a:graphicData uri="http://schemas.openxmlformats.org/drawingml/2006/table">
            <a:tbl>
              <a:tblPr firstRow="1" bandRow="1">
                <a:tableStyleId>{5C22544A-7EE6-4342-B048-85BDC9FD1C3A}</a:tableStyleId>
              </a:tblPr>
              <a:tblGrid>
                <a:gridCol w="5334378"/>
                <a:gridCol w="1126151"/>
                <a:gridCol w="958028"/>
                <a:gridCol w="1043616"/>
              </a:tblGrid>
              <a:tr h="404669">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2022</a:t>
                      </a:r>
                      <a:endParaRPr lang="ru-RU" sz="1400" b="1" i="1" dirty="0"/>
                    </a:p>
                  </a:txBody>
                  <a:tcPr/>
                </a:tc>
                <a:tc>
                  <a:txBody>
                    <a:bodyPr/>
                    <a:lstStyle/>
                    <a:p>
                      <a:pPr algn="ctr"/>
                      <a:r>
                        <a:rPr lang="ru-RU" sz="1400" i="1" dirty="0" smtClean="0"/>
                        <a:t>2023</a:t>
                      </a:r>
                      <a:endParaRPr lang="ru-RU" sz="1400" i="1" dirty="0"/>
                    </a:p>
                  </a:txBody>
                  <a:tcPr/>
                </a:tc>
                <a:tc>
                  <a:txBody>
                    <a:bodyPr/>
                    <a:lstStyle/>
                    <a:p>
                      <a:pPr algn="ctr"/>
                      <a:r>
                        <a:rPr lang="ru-RU" sz="1400" i="1" dirty="0" smtClean="0"/>
                        <a:t>2024</a:t>
                      </a:r>
                      <a:endParaRPr lang="ru-RU" sz="1400" i="1" dirty="0"/>
                    </a:p>
                  </a:txBody>
                  <a:tcPr/>
                </a:tc>
              </a:tr>
              <a:tr h="337224">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19 335,4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17 369,1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16 913,9</a:t>
                      </a:r>
                      <a:endParaRPr lang="ru-RU" sz="1400" b="1" i="1" dirty="0">
                        <a:solidFill>
                          <a:schemeClr val="accent1">
                            <a:lumMod val="25000"/>
                          </a:schemeClr>
                        </a:solidFill>
                      </a:endParaRPr>
                    </a:p>
                  </a:txBody>
                  <a:tcPr/>
                </a:tc>
              </a:tr>
              <a:tr h="698267">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17 642,5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15 671,3</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15 275,6</a:t>
                      </a:r>
                      <a:endParaRPr lang="ru-RU" sz="1400" b="1" i="1" dirty="0">
                        <a:solidFill>
                          <a:schemeClr val="accent1">
                            <a:lumMod val="25000"/>
                          </a:schemeClr>
                        </a:solidFill>
                      </a:endParaRPr>
                    </a:p>
                  </a:txBody>
                  <a:tcPr/>
                </a:tc>
              </a:tr>
              <a:tr h="720080">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1 683,1</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1 697,8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1 638,3</a:t>
                      </a:r>
                      <a:endParaRPr lang="ru-RU" sz="1400" b="1" i="1" dirty="0">
                        <a:solidFill>
                          <a:schemeClr val="accent1">
                            <a:lumMod val="25000"/>
                          </a:schemeClr>
                        </a:solidFill>
                      </a:endParaRPr>
                    </a:p>
                  </a:txBody>
                  <a:tcPr/>
                </a:tc>
              </a:tr>
              <a:tr h="9361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«Обучение по заочной форме работников органов местного самоуправления в образовательных</a:t>
                      </a:r>
                      <a:r>
                        <a:rPr lang="ru-RU" sz="1400" b="0" i="0" baseline="0" dirty="0" smtClean="0">
                          <a:solidFill>
                            <a:schemeClr val="accent1">
                              <a:lumMod val="25000"/>
                            </a:schemeClr>
                          </a:solidFill>
                          <a:latin typeface="Times New Roman" pitchFamily="18" charset="0"/>
                          <a:cs typeface="Times New Roman" pitchFamily="18" charset="0"/>
                        </a:rPr>
                        <a:t> учреждениях высшего и среднего профессионального образования»</a:t>
                      </a:r>
                      <a:endParaRPr lang="ru-RU" sz="14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9,8</a:t>
                      </a: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556792"/>
            <a:ext cx="1321223" cy="307777"/>
          </a:xfrm>
          <a:prstGeom prst="rect">
            <a:avLst/>
          </a:prstGeom>
        </p:spPr>
        <p:txBody>
          <a:bodyPr wrap="square">
            <a:spAutoFit/>
          </a:bodyPr>
          <a:lstStyle/>
          <a:p>
            <a:r>
              <a:rPr lang="ru-RU" b="1" i="1" dirty="0" smtClean="0">
                <a:solidFill>
                  <a:srgbClr val="002060"/>
                </a:solidFill>
                <a:ea typeface="Times New Roman" pitchFamily="18" charset="0"/>
                <a:cs typeface="Times New Roman" pitchFamily="18" charset="0"/>
              </a:rPr>
              <a:t>(тыс. 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596436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27184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300,0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smtClean="0">
                <a:solidFill>
                  <a:srgbClr val="000066"/>
                </a:solidFill>
                <a:cs typeface="Times New Roman" pitchFamily="18" charset="0"/>
              </a:rPr>
              <a:t>«</a:t>
            </a:r>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p:txBody>
      </p:sp>
      <p:sp>
        <p:nvSpPr>
          <p:cNvPr id="4" name="TextBox 3"/>
          <p:cNvSpPr txBox="1"/>
          <p:nvPr/>
        </p:nvSpPr>
        <p:spPr>
          <a:xfrm>
            <a:off x="285720" y="1785926"/>
            <a:ext cx="8643998" cy="2454518"/>
          </a:xfrm>
          <a:prstGeom prst="rect">
            <a:avLst/>
          </a:prstGeom>
          <a:noFill/>
        </p:spPr>
        <p:txBody>
          <a:bodyPr wrap="square" rtlCol="0">
            <a:spAutoFit/>
          </a:bodyPr>
          <a:lstStyle/>
          <a:p>
            <a:pPr fontAlgn="t"/>
            <a:r>
              <a:rPr lang="ru-RU" sz="2000" i="1" u="sng" dirty="0" smtClean="0">
                <a:solidFill>
                  <a:schemeClr val="accent1">
                    <a:lumMod val="25000"/>
                  </a:schemeClr>
                </a:solidFill>
              </a:rPr>
              <a:t>Цель программы - </a:t>
            </a:r>
            <a:r>
              <a:rPr lang="ru-RU" sz="1800" dirty="0">
                <a:cs typeface="Times New Roman" pitchFamily="18" charset="0"/>
              </a:rPr>
              <a:t>о</a:t>
            </a:r>
            <a:r>
              <a:rPr lang="ru-RU" sz="1800" dirty="0" smtClean="0">
                <a:cs typeface="Times New Roman" pitchFamily="18" charset="0"/>
              </a:rPr>
              <a:t>рганизация </a:t>
            </a:r>
            <a:r>
              <a:rPr lang="ru-RU" sz="1800" dirty="0">
                <a:cs typeface="Times New Roman" pitchFamily="18" charset="0"/>
              </a:rPr>
              <a:t>автотранспортного обслуживания органов местного самоуправления муниципального образования «Демидовский район» Смоленской </a:t>
            </a:r>
            <a:r>
              <a:rPr lang="ru-RU" sz="1800" dirty="0" smtClean="0">
                <a:cs typeface="Times New Roman" pitchFamily="18" charset="0"/>
              </a:rPr>
              <a:t>области.</a:t>
            </a:r>
            <a:endParaRPr lang="ru-RU" sz="1800" dirty="0">
              <a:cs typeface="Times New Roman" pitchFamily="18" charset="0"/>
            </a:endParaRPr>
          </a:p>
          <a:p>
            <a:endParaRPr lang="ru-RU" sz="1750" dirty="0" smtClean="0"/>
          </a:p>
          <a:p>
            <a:r>
              <a:rPr lang="ru-RU" sz="2000" i="1" u="sng" dirty="0" smtClean="0">
                <a:solidFill>
                  <a:schemeClr val="accent1">
                    <a:lumMod val="25000"/>
                  </a:schemeClr>
                </a:solidFill>
              </a:rPr>
              <a:t>Задача программы - </a:t>
            </a:r>
            <a:r>
              <a:rPr lang="ru-RU" sz="2000" dirty="0" smtClean="0"/>
              <a:t>предоставление автотранспортных услуг органами местного самоуправления </a:t>
            </a:r>
            <a:r>
              <a:rPr lang="ru-RU" sz="2000" dirty="0">
                <a:cs typeface="Times New Roman" pitchFamily="18" charset="0"/>
              </a:rPr>
              <a:t>муниципального образования «Демидовский район» Смоленской </a:t>
            </a:r>
            <a:r>
              <a:rPr lang="ru-RU" sz="2000" dirty="0" smtClean="0">
                <a:cs typeface="Times New Roman" pitchFamily="18" charset="0"/>
              </a:rPr>
              <a:t>области структурным подразделениям Администрации </a:t>
            </a:r>
            <a:r>
              <a:rPr lang="ru-RU" sz="2000" dirty="0">
                <a:cs typeface="Times New Roman" pitchFamily="18" charset="0"/>
              </a:rPr>
              <a:t>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fontAlgn="t"/>
            <a:r>
              <a:rPr lang="ru-RU" sz="2000" b="1" i="1" dirty="0">
                <a:solidFill>
                  <a:srgbClr val="000066"/>
                </a:solidFill>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99199870"/>
              </p:ext>
            </p:extLst>
          </p:nvPr>
        </p:nvGraphicFramePr>
        <p:xfrm>
          <a:off x="500034" y="2214554"/>
          <a:ext cx="8429685" cy="245879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353770">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5 955,0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dirty="0" smtClean="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a:t>
                      </a:r>
                      <a:r>
                        <a:rPr lang="ru-RU" sz="1400" b="0" i="0" baseline="0" dirty="0" smtClean="0">
                          <a:solidFill>
                            <a:schemeClr val="accent1">
                              <a:lumMod val="25000"/>
                            </a:schemeClr>
                          </a:solidFill>
                          <a:latin typeface="Times New Roman" pitchFamily="18" charset="0"/>
                          <a:cs typeface="Times New Roman" pitchFamily="18" charset="0"/>
                        </a:rPr>
                        <a:t> </a:t>
                      </a:r>
                      <a:r>
                        <a:rPr lang="ru-RU" sz="1400" b="0" i="0" dirty="0" smtClean="0">
                          <a:solidFill>
                            <a:srgbClr val="000066"/>
                          </a:solidFill>
                          <a:latin typeface="Times New Roman" panose="02020603050405020304" pitchFamily="18" charset="0"/>
                          <a:cs typeface="Times New Roman" panose="02020603050405020304" pitchFamily="18" charset="0"/>
                        </a:rPr>
                        <a:t>«Демидовский район» Смоленской области</a:t>
                      </a:r>
                      <a:r>
                        <a:rPr lang="ru-RU" sz="1400" b="0" i="0" dirty="0" smtClean="0">
                          <a:solidFill>
                            <a:schemeClr val="accent1">
                              <a:lumMod val="25000"/>
                            </a:schemeClr>
                          </a:solidFill>
                          <a:latin typeface="Times New Roman" pitchFamily="18" charset="0"/>
                          <a:cs typeface="Times New Roman" pitchFamily="18" charset="0"/>
                        </a:rPr>
                        <a:t>»</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022,8</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87372">
                <a:tc>
                  <a:txBody>
                    <a:bodyPr/>
                    <a:lstStyle/>
                    <a:p>
                      <a:r>
                        <a:rPr lang="ru-RU" sz="14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400" b="1" i="0" u="none" strike="noStrike" dirty="0" smtClean="0">
                          <a:solidFill>
                            <a:schemeClr val="accent1">
                              <a:lumMod val="25000"/>
                            </a:schemeClr>
                          </a:solidFill>
                          <a:latin typeface="Times New Roman" pitchFamily="18" charset="0"/>
                          <a:cs typeface="Times New Roman" pitchFamily="18" charset="0"/>
                        </a:rPr>
                        <a:t> </a:t>
                      </a:r>
                      <a:r>
                        <a:rPr lang="ru-RU" sz="14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a:t>
                      </a:r>
                      <a:r>
                        <a:rPr lang="ru-RU" sz="1400" b="0" i="0" u="none" strike="noStrike" baseline="0" dirty="0" smtClean="0">
                          <a:solidFill>
                            <a:schemeClr val="accent1">
                              <a:lumMod val="25000"/>
                            </a:schemeClr>
                          </a:solidFill>
                          <a:latin typeface="Times New Roman" pitchFamily="18" charset="0"/>
                          <a:cs typeface="Times New Roman" pitchFamily="18" charset="0"/>
                        </a:rPr>
                        <a:t> программы»</a:t>
                      </a:r>
                      <a:endParaRPr lang="ru-RU" sz="14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400" b="1" i="1" dirty="0" smtClean="0">
                          <a:solidFill>
                            <a:schemeClr val="accent1">
                              <a:lumMod val="25000"/>
                            </a:schemeClr>
                          </a:solidFill>
                        </a:rPr>
                        <a:t>4 932,2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4 934,2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4 722,9</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174893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extLst>
      <p:ext uri="{BB962C8B-B14F-4D97-AF65-F5344CB8AC3E}">
        <p14:creationId xmlns:p14="http://schemas.microsoft.com/office/powerpoint/2010/main" val="4482336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204920779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2 477,9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2 349,1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2 264,0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649013678"/>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250,0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3323987"/>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dirty="0"/>
              <a:t>обеспечение населенных пунктов  сельских поселений Демидовского района Смоленской области предпосылками для устойчивого развития, формирования благоприятной среды жизнедеятельности, экологической безопасности, надежности транспортной и инженерной инфраструктур, комплексности решений жилищной программы, эффективности использования производственных территорий, культурной преемственности градостроительных решений, эстетической выразительности.</a:t>
            </a:r>
          </a:p>
          <a:p>
            <a:endParaRPr lang="ru-RU" sz="2000" i="1" u="sng" dirty="0" smtClean="0">
              <a:solidFill>
                <a:schemeClr val="accent1">
                  <a:lumMod val="25000"/>
                </a:schemeClr>
              </a:solidFill>
            </a:endParaRP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a:t>обеспечить населенные пункты сельских поселений Демидовского района Смоленской области современной градостроительной документацией, картографической информацией, информацией о территориальном планировании и градостроительном развитии, и на их основе, нормативными правовыми актами по градостроительному регулированию застройки сельских поселений Демидовского района Смоленской области</a:t>
            </a:r>
          </a:p>
        </p:txBody>
      </p:sp>
    </p:spTree>
    <p:extLst>
      <p:ext uri="{BB962C8B-B14F-4D97-AF65-F5344CB8AC3E}">
        <p14:creationId xmlns:p14="http://schemas.microsoft.com/office/powerpoint/2010/main" val="3428555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«Разработка проектов генеральных планов и правил землепользования и застройки сельских поселений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018272902"/>
              </p:ext>
            </p:extLst>
          </p:nvPr>
        </p:nvGraphicFramePr>
        <p:xfrm>
          <a:off x="500034" y="2214554"/>
          <a:ext cx="8429685" cy="189166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2022</a:t>
                      </a:r>
                      <a:endParaRPr lang="ru-RU" b="1" i="1" dirty="0"/>
                    </a:p>
                  </a:txBody>
                  <a:tcPr/>
                </a:tc>
                <a:tc>
                  <a:txBody>
                    <a:bodyPr/>
                    <a:lstStyle/>
                    <a:p>
                      <a:pPr algn="ctr"/>
                      <a:r>
                        <a:rPr lang="ru-RU" i="1" dirty="0" smtClean="0"/>
                        <a:t>2023</a:t>
                      </a:r>
                      <a:endParaRPr lang="ru-RU" i="1" dirty="0"/>
                    </a:p>
                  </a:txBody>
                  <a:tcPr/>
                </a:tc>
                <a:tc>
                  <a:txBody>
                    <a:bodyPr/>
                    <a:lstStyle/>
                    <a:p>
                      <a:pPr algn="ctr"/>
                      <a:r>
                        <a:rPr lang="ru-RU" i="1" dirty="0" smtClean="0"/>
                        <a:t>2024</a:t>
                      </a:r>
                      <a:endParaRPr lang="ru-RU" i="1" dirty="0"/>
                    </a:p>
                  </a:txBody>
                  <a:tcPr/>
                </a:tc>
              </a:tr>
              <a:tr h="587372">
                <a:tc>
                  <a:txBody>
                    <a:bodyPr/>
                    <a:lstStyle/>
                    <a:p>
                      <a:r>
                        <a:rPr lang="ru-RU" sz="1800" b="1" i="1" u="none" strike="noStrike" dirty="0" smtClean="0">
                          <a:solidFill>
                            <a:schemeClr val="accent1">
                              <a:lumMod val="25000"/>
                            </a:schemeClr>
                          </a:solidFill>
                          <a:latin typeface="Times New Roman" pitchFamily="18" charset="0"/>
                          <a:cs typeface="Times New Roman" pitchFamily="18" charset="0"/>
                        </a:rPr>
                        <a:t>Комплекс процессных мероприятий</a:t>
                      </a:r>
                      <a:r>
                        <a:rPr lang="ru-RU" sz="1800" b="1" i="0" u="none" strike="noStrike" dirty="0" smtClean="0">
                          <a:solidFill>
                            <a:schemeClr val="accent1">
                              <a:lumMod val="25000"/>
                            </a:schemeClr>
                          </a:solidFill>
                          <a:latin typeface="Times New Roman" pitchFamily="18" charset="0"/>
                          <a:cs typeface="Times New Roman" pitchFamily="18" charset="0"/>
                        </a:rPr>
                        <a:t> </a:t>
                      </a:r>
                      <a:r>
                        <a:rPr lang="ru-RU" b="0" i="0" dirty="0" smtClean="0">
                          <a:solidFill>
                            <a:schemeClr val="accent1">
                              <a:lumMod val="25000"/>
                            </a:schemeClr>
                          </a:solidFill>
                          <a:latin typeface="Times New Roman" pitchFamily="18" charset="0"/>
                          <a:cs typeface="Times New Roman" pitchFamily="18" charset="0"/>
                        </a:rPr>
                        <a:t>«Разработка  генерального плана, правил землепользования и застройки  сельских поселений Демидовского района Смоленской области и их актуализация»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extLst>
      <p:ext uri="{BB962C8B-B14F-4D97-AF65-F5344CB8AC3E}">
        <p14:creationId xmlns:p14="http://schemas.microsoft.com/office/powerpoint/2010/main" val="3208805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2022</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a:t>
            </a:r>
            <a:r>
              <a:rPr kumimoji="0" lang="en-US" sz="1800" b="0" i="0" u="none" strike="noStrike" kern="0" cap="none" spc="0" normalizeH="0" baseline="0" noProof="0" dirty="0" smtClean="0">
                <a:ln>
                  <a:noFill/>
                </a:ln>
                <a:solidFill>
                  <a:schemeClr val="tx1"/>
                </a:solidFill>
                <a:effectLst/>
                <a:uLnTx/>
                <a:uFillTx/>
                <a:cs typeface="Times New Roman" pitchFamily="18" charset="0"/>
              </a:rPr>
              <a:t>5</a:t>
            </a:r>
            <a:r>
              <a:rPr kumimoji="0" lang="ru-RU" sz="1800" b="0" i="0" u="none" strike="noStrike" kern="0" cap="none" spc="0" normalizeH="0" baseline="0" noProof="0" dirty="0" smtClean="0">
                <a:ln>
                  <a:noFill/>
                </a:ln>
                <a:solidFill>
                  <a:schemeClr val="tx1"/>
                </a:solidFill>
                <a:effectLst/>
                <a:uLnTx/>
                <a:uFillTx/>
                <a:cs typeface="Times New Roman" pitchFamily="18" charset="0"/>
              </a:rPr>
              <a:t> жилых помещения на сумму </a:t>
            </a:r>
            <a:r>
              <a:rPr kumimoji="0" lang="en-US" sz="1800" b="0" i="0" u="none" strike="noStrike" kern="0" cap="none" spc="0" normalizeH="0" baseline="0" noProof="0" dirty="0" smtClean="0">
                <a:ln>
                  <a:noFill/>
                </a:ln>
                <a:solidFill>
                  <a:schemeClr val="tx1"/>
                </a:solidFill>
                <a:effectLst/>
                <a:uLnTx/>
                <a:uFillTx/>
                <a:cs typeface="Times New Roman" pitchFamily="18" charset="0"/>
              </a:rPr>
              <a:t>4 410,0 </a:t>
            </a:r>
            <a:r>
              <a:rPr kumimoji="0" lang="ru-RU" sz="1800" b="0" i="0" u="sng" strike="noStrike" kern="0" cap="none" spc="0" normalizeH="0" baseline="0" noProof="0" dirty="0" smtClean="0">
                <a:ln>
                  <a:noFill/>
                </a:ln>
                <a:solidFill>
                  <a:schemeClr val="tx1"/>
                </a:solidFill>
                <a:effectLst/>
                <a:uLnTx/>
                <a:uFillTx/>
                <a:cs typeface="Times New Roman" pitchFamily="18" charset="0"/>
              </a:rPr>
              <a:t>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a:t>
            </a:r>
            <a:r>
              <a:rPr lang="en-US" sz="1800" kern="0" dirty="0" smtClean="0">
                <a:solidFill>
                  <a:schemeClr val="accent5">
                    <a:lumMod val="50000"/>
                  </a:schemeClr>
                </a:solidFill>
                <a:cs typeface="Times New Roman" pitchFamily="18" charset="0"/>
              </a:rPr>
              <a:t>4 410,0 </a:t>
            </a:r>
            <a:r>
              <a:rPr kumimoji="0" lang="ru-RU" sz="1800" b="0" i="0" u="none" strike="noStrike" kern="0" cap="none" spc="0" normalizeH="0" baseline="0" noProof="0" dirty="0" err="1" smtClean="0">
                <a:ln>
                  <a:noFill/>
                </a:ln>
                <a:solidFill>
                  <a:schemeClr val="accent5">
                    <a:lumMod val="50000"/>
                  </a:schemeClr>
                </a:solidFill>
                <a:effectLst/>
                <a:uLnTx/>
                <a:uFillTx/>
                <a:cs typeface="Times New Roman" pitchFamily="18" charset="0"/>
              </a:rPr>
              <a:t>тыс.рублей</a:t>
            </a:r>
            <a:endPar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2023 </a:t>
            </a:r>
            <a:r>
              <a:rPr lang="ru-RU" sz="1800" kern="0" dirty="0"/>
              <a:t>году – </a:t>
            </a:r>
            <a:r>
              <a:rPr lang="ru-RU" sz="1800" kern="0" dirty="0" smtClean="0"/>
              <a:t>5 </a:t>
            </a:r>
            <a:r>
              <a:rPr lang="ru-RU" sz="1800" kern="0" dirty="0"/>
              <a:t>жилых </a:t>
            </a:r>
            <a:r>
              <a:rPr lang="ru-RU" sz="1800" kern="0" dirty="0" smtClean="0"/>
              <a:t>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2024 </a:t>
            </a:r>
            <a:r>
              <a:rPr lang="ru-RU" sz="1800" kern="0"/>
              <a:t>году </a:t>
            </a:r>
            <a:r>
              <a:rPr lang="ru-RU" sz="1800" kern="0" smtClean="0"/>
              <a:t>–5 </a:t>
            </a:r>
            <a:r>
              <a:rPr lang="ru-RU" sz="1800" kern="0" dirty="0" smtClean="0"/>
              <a:t>жилых помещений </a:t>
            </a:r>
            <a:r>
              <a:rPr lang="ru-RU" sz="1800" kern="0" dirty="0"/>
              <a:t>на сумму </a:t>
            </a:r>
            <a:r>
              <a:rPr lang="en-US" sz="1800" kern="0" dirty="0" smtClean="0"/>
              <a:t>4 410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en-US" sz="1800" kern="0" dirty="0" smtClean="0">
                <a:solidFill>
                  <a:schemeClr val="accent5">
                    <a:lumMod val="50000"/>
                  </a:schemeClr>
                </a:solidFill>
              </a:rPr>
              <a:t>4 410</a:t>
            </a:r>
            <a:r>
              <a:rPr lang="ru-RU" sz="1800" kern="0" dirty="0" smtClean="0">
                <a:solidFill>
                  <a:schemeClr val="accent5">
                    <a:lumMod val="50000"/>
                  </a:schemeClr>
                </a:solidFill>
              </a:rPr>
              <a:t>,0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r"/>
            <a:r>
              <a:rPr lang="ru-RU" i="1" dirty="0" smtClean="0"/>
              <a:t>Реализация </a:t>
            </a:r>
            <a:br>
              <a:rPr lang="ru-RU" i="1" dirty="0" smtClean="0"/>
            </a:br>
            <a:r>
              <a:rPr lang="ru-RU" i="1" dirty="0" smtClean="0"/>
              <a:t>национальных проектов</a:t>
            </a:r>
            <a:endParaRPr lang="ru-RU" i="1" dirty="0"/>
          </a:p>
        </p:txBody>
      </p:sp>
      <p:sp>
        <p:nvSpPr>
          <p:cNvPr id="3" name="Подзаголовок 2"/>
          <p:cNvSpPr>
            <a:spLocks noGrp="1"/>
          </p:cNvSpPr>
          <p:nvPr>
            <p:ph type="subTitle" idx="1"/>
          </p:nvPr>
        </p:nvSpPr>
        <p:spPr>
          <a:xfrm>
            <a:off x="467544" y="4509120"/>
            <a:ext cx="8524056" cy="1510680"/>
          </a:xfrm>
        </p:spPr>
        <p:txBody>
          <a:bodyPr/>
          <a:lstStyle/>
          <a:p>
            <a:r>
              <a:rPr lang="ru-RU" sz="1400" i="1" dirty="0" smtClean="0">
                <a:latin typeface="Times New Roman" panose="02020603050405020304" pitchFamily="18" charset="0"/>
                <a:cs typeface="Times New Roman" panose="02020603050405020304" pitchFamily="18" charset="0"/>
              </a:rPr>
              <a:t>В целях осуществления прорывного научно-технологического и социально-экономического развития Российской Федерации, увеличения численности населения страны, повышения уровня жизни граждан, создания комфортных условий для их проживания, а также условий и возможностей для самореализации и раскрытия таланта каждого человека, Президентом </a:t>
            </a:r>
            <a:r>
              <a:rPr lang="ru-RU" sz="1400" i="1" dirty="0">
                <a:latin typeface="Times New Roman" panose="02020603050405020304" pitchFamily="18" charset="0"/>
                <a:cs typeface="Times New Roman" panose="02020603050405020304" pitchFamily="18" charset="0"/>
              </a:rPr>
              <a:t>Российской Федерации </a:t>
            </a:r>
            <a:r>
              <a:rPr lang="ru-RU" sz="1400" i="1" dirty="0" smtClean="0">
                <a:latin typeface="Times New Roman" panose="02020603050405020304" pitchFamily="18" charset="0"/>
                <a:cs typeface="Times New Roman" panose="02020603050405020304" pitchFamily="18" charset="0"/>
              </a:rPr>
              <a:t>подписан Указ </a:t>
            </a:r>
            <a:r>
              <a:rPr lang="ru-RU" sz="1400" i="1" dirty="0">
                <a:latin typeface="Times New Roman" panose="02020603050405020304" pitchFamily="18" charset="0"/>
                <a:cs typeface="Times New Roman" panose="02020603050405020304" pitchFamily="18" charset="0"/>
              </a:rPr>
              <a:t>от 07.05.2018 № 204 </a:t>
            </a:r>
            <a:r>
              <a:rPr lang="ru-RU" sz="1400" i="1" dirty="0" smtClean="0">
                <a:latin typeface="Times New Roman" panose="02020603050405020304" pitchFamily="18" charset="0"/>
                <a:cs typeface="Times New Roman" panose="02020603050405020304" pitchFamily="18" charset="0"/>
              </a:rPr>
              <a:t>«</a:t>
            </a:r>
            <a:r>
              <a:rPr lang="ru-RU" sz="1400" i="1" dirty="0">
                <a:latin typeface="Times New Roman" panose="02020603050405020304" pitchFamily="18" charset="0"/>
                <a:cs typeface="Times New Roman" panose="02020603050405020304" pitchFamily="18" charset="0"/>
              </a:rPr>
              <a:t>О национальных целях и стратегических задачах развития Российской Федерации на период до 2024 года</a:t>
            </a:r>
            <a:r>
              <a:rPr lang="ru-RU" sz="1400" i="1" dirty="0" smtClean="0">
                <a:latin typeface="Times New Roman" panose="02020603050405020304" pitchFamily="18" charset="0"/>
                <a:cs typeface="Times New Roman" panose="02020603050405020304" pitchFamily="18" charset="0"/>
              </a:rPr>
              <a:t>».</a:t>
            </a:r>
          </a:p>
        </p:txBody>
      </p:sp>
      <p:pic>
        <p:nvPicPr>
          <p:cNvPr id="174082" name="Picture 2" descr="https://habinfo.ru/wp-content/uploads/2020/02/news-xuiy1i7u5s-e15808693057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2" y="-1956"/>
            <a:ext cx="4056385" cy="304492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8186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sosh16maykop.ru/images/d8807455-a37d-4eaa-8afc-067e3cc3a3b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080600"/>
            <a:ext cx="2664296" cy="245588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457200"/>
            <a:ext cx="8229600" cy="1099592"/>
          </a:xfrm>
        </p:spPr>
        <p:txBody>
          <a:bodyPr/>
          <a:lstStyle/>
          <a:p>
            <a:pPr algn="ctr"/>
            <a:r>
              <a:rPr lang="ru-RU" sz="1800" b="1" i="1" dirty="0">
                <a:solidFill>
                  <a:schemeClr val="accent1">
                    <a:lumMod val="50000"/>
                  </a:schemeClr>
                </a:solidFill>
                <a:latin typeface="Times New Roman" panose="02020603050405020304" pitchFamily="18" charset="0"/>
                <a:cs typeface="Times New Roman" panose="02020603050405020304" pitchFamily="18" charset="0"/>
              </a:rPr>
              <a:t>ИНФОРМАЦИЯ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ОБ   ОБЪЕМАХ   БЮДЖЕТНЫХ   АССИГНОВАНИЙ</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 НАПРАВЛЯЕМЫХ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НА   РЕАЛИЗАЦИЮ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НАЦИОНАЛЬНЫХ </a:t>
            </a:r>
            <a:r>
              <a:rPr lang="ru-RU" sz="1800" b="1" i="1" dirty="0" smtClean="0">
                <a:solidFill>
                  <a:schemeClr val="accent1">
                    <a:lumMod val="50000"/>
                  </a:schemeClr>
                </a:solidFill>
                <a:latin typeface="Times New Roman" panose="02020603050405020304" pitchFamily="18" charset="0"/>
                <a:cs typeface="Times New Roman" panose="02020603050405020304" pitchFamily="18" charset="0"/>
              </a:rPr>
              <a:t>  ПРОЕКТОВ</a:t>
            </a:r>
            <a:endParaRPr lang="ru-RU" sz="1800" b="1" i="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27170" y="1579186"/>
            <a:ext cx="4464496" cy="307777"/>
          </a:xfrm>
          <a:prstGeom prst="rect">
            <a:avLst/>
          </a:prstGeom>
          <a:solidFill>
            <a:schemeClr val="accent1">
              <a:lumMod val="50000"/>
            </a:schemeClr>
          </a:solidFill>
        </p:spPr>
        <p:txBody>
          <a:bodyPr wrap="square" rtlCol="0">
            <a:spAutoFit/>
          </a:bodyPr>
          <a:lstStyle/>
          <a:p>
            <a:r>
              <a:rPr lang="ru-RU" b="1" dirty="0" smtClean="0">
                <a:solidFill>
                  <a:schemeClr val="accent3">
                    <a:lumMod val="95000"/>
                  </a:schemeClr>
                </a:solidFill>
              </a:rPr>
              <a:t>НАЦИОНАЛЬНЫЙ ПРОЕКТ «ОБРАЗОВАНИЕ»</a:t>
            </a:r>
            <a:endParaRPr lang="ru-RU" b="1" dirty="0">
              <a:solidFill>
                <a:schemeClr val="accent3">
                  <a:lumMod val="95000"/>
                </a:schemeClr>
              </a:solidFill>
            </a:endParaRPr>
          </a:p>
        </p:txBody>
      </p:sp>
      <p:sp>
        <p:nvSpPr>
          <p:cNvPr id="5" name="TextBox 4"/>
          <p:cNvSpPr txBox="1"/>
          <p:nvPr/>
        </p:nvSpPr>
        <p:spPr>
          <a:xfrm>
            <a:off x="3135200" y="3573015"/>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«Современная школа»</a:t>
            </a:r>
            <a:endParaRPr lang="ru-RU" b="1" dirty="0">
              <a:solidFill>
                <a:schemeClr val="bg1"/>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285987092"/>
              </p:ext>
            </p:extLst>
          </p:nvPr>
        </p:nvGraphicFramePr>
        <p:xfrm>
          <a:off x="539552" y="3895821"/>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4 426 771,92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4 423 838,16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2 933,76</a:t>
                      </a:r>
                      <a:endParaRPr lang="ru-RU" sz="1200" dirty="0">
                        <a:effectLst/>
                        <a:latin typeface="Times New Roman"/>
                        <a:ea typeface="Times New Roman"/>
                      </a:endParaRPr>
                    </a:p>
                  </a:txBody>
                  <a:tcPr marL="68580" marR="68580" marT="0" marB="0" anchor="ctr"/>
                </a:tc>
              </a:tr>
            </a:tbl>
          </a:graphicData>
        </a:graphic>
      </p:graphicFrame>
      <p:sp>
        <p:nvSpPr>
          <p:cNvPr id="8" name="TextBox 7"/>
          <p:cNvSpPr txBox="1"/>
          <p:nvPr/>
        </p:nvSpPr>
        <p:spPr>
          <a:xfrm>
            <a:off x="3135200" y="5044163"/>
            <a:ext cx="4176464" cy="307777"/>
          </a:xfrm>
          <a:prstGeom prst="rect">
            <a:avLst/>
          </a:prstGeom>
          <a:solidFill>
            <a:schemeClr val="accent5">
              <a:lumMod val="50000"/>
            </a:schemeClr>
          </a:solidFill>
        </p:spPr>
        <p:txBody>
          <a:bodyPr wrap="square" rtlCol="0">
            <a:spAutoFit/>
          </a:bodyPr>
          <a:lstStyle/>
          <a:p>
            <a:r>
              <a:rPr lang="ru-RU" b="1" dirty="0" smtClean="0">
                <a:solidFill>
                  <a:schemeClr val="bg1"/>
                </a:solidFill>
              </a:rPr>
              <a:t>Региональный проект</a:t>
            </a:r>
            <a:r>
              <a:rPr lang="en-US" b="1" dirty="0">
                <a:solidFill>
                  <a:schemeClr val="bg1"/>
                </a:solidFill>
              </a:rPr>
              <a:t> </a:t>
            </a:r>
            <a:r>
              <a:rPr lang="ru-RU" b="1" dirty="0" smtClean="0">
                <a:solidFill>
                  <a:schemeClr val="bg1"/>
                </a:solidFill>
              </a:rPr>
              <a:t>«Успех каждого ребенка»</a:t>
            </a:r>
            <a:endParaRPr lang="ru-RU" b="1" dirty="0">
              <a:solidFill>
                <a:schemeClr val="bg1"/>
              </a:solidFill>
            </a:endParaRPr>
          </a:p>
        </p:txBody>
      </p:sp>
      <p:graphicFrame>
        <p:nvGraphicFramePr>
          <p:cNvPr id="9" name="Таблица 8"/>
          <p:cNvGraphicFramePr>
            <a:graphicFrameLocks noGrp="1"/>
          </p:cNvGraphicFramePr>
          <p:nvPr>
            <p:extLst>
              <p:ext uri="{D42A27DB-BD31-4B8C-83A1-F6EECF244321}">
                <p14:modId xmlns:p14="http://schemas.microsoft.com/office/powerpoint/2010/main" val="4042997746"/>
              </p:ext>
            </p:extLst>
          </p:nvPr>
        </p:nvGraphicFramePr>
        <p:xfrm>
          <a:off x="467544" y="5373216"/>
          <a:ext cx="7704856" cy="1112520"/>
        </p:xfrm>
        <a:graphic>
          <a:graphicData uri="http://schemas.openxmlformats.org/drawingml/2006/table">
            <a:tbl>
              <a:tblPr firstRow="1" bandRow="1">
                <a:tableStyleId>{5C22544A-7EE6-4342-B048-85BDC9FD1C3A}</a:tableStyleId>
              </a:tblPr>
              <a:tblGrid>
                <a:gridCol w="1926214"/>
                <a:gridCol w="1926214"/>
                <a:gridCol w="1926214"/>
                <a:gridCol w="1926214"/>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56 910,0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56 910,0</a:t>
                      </a:r>
                      <a:endParaRPr lang="ru-RU" sz="1200" dirty="0">
                        <a:effectLst/>
                        <a:latin typeface="Times New Roman"/>
                        <a:ea typeface="Times New Roman"/>
                      </a:endParaRPr>
                    </a:p>
                  </a:txBody>
                  <a:tcPr marL="68580" marR="68580" marT="0" marB="0" anchor="ctr"/>
                </a:tc>
              </a:tr>
            </a:tbl>
          </a:graphicData>
        </a:graphic>
      </p:graphicFrame>
      <p:sp>
        <p:nvSpPr>
          <p:cNvPr id="11" name="TextBox 10"/>
          <p:cNvSpPr txBox="1"/>
          <p:nvPr/>
        </p:nvSpPr>
        <p:spPr>
          <a:xfrm>
            <a:off x="614732" y="3403739"/>
            <a:ext cx="1872208" cy="338554"/>
          </a:xfrm>
          <a:prstGeom prst="rect">
            <a:avLst/>
          </a:prstGeom>
          <a:noFill/>
        </p:spPr>
        <p:txBody>
          <a:bodyPr wrap="square" rtlCol="0">
            <a:spAutoFit/>
          </a:bodyPr>
          <a:lstStyle/>
          <a:p>
            <a:r>
              <a:rPr lang="ru-RU" sz="1600" b="1" dirty="0" smtClean="0">
                <a:solidFill>
                  <a:schemeClr val="accent5">
                    <a:lumMod val="25000"/>
                  </a:schemeClr>
                </a:solidFill>
              </a:rPr>
              <a:t>Из них:</a:t>
            </a:r>
            <a:endParaRPr lang="ru-RU" sz="1600" b="1" dirty="0">
              <a:solidFill>
                <a:schemeClr val="accent5">
                  <a:lumMod val="25000"/>
                </a:schemeClr>
              </a:solidFil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590819940"/>
              </p:ext>
            </p:extLst>
          </p:nvPr>
        </p:nvGraphicFramePr>
        <p:xfrm>
          <a:off x="588125" y="1988840"/>
          <a:ext cx="5295628" cy="1112520"/>
        </p:xfrm>
        <a:graphic>
          <a:graphicData uri="http://schemas.openxmlformats.org/drawingml/2006/table">
            <a:tbl>
              <a:tblPr firstRow="1" bandRow="1">
                <a:tableStyleId>{5C22544A-7EE6-4342-B048-85BDC9FD1C3A}</a:tableStyleId>
              </a:tblPr>
              <a:tblGrid>
                <a:gridCol w="1323907"/>
                <a:gridCol w="1323907"/>
                <a:gridCol w="1323907"/>
                <a:gridCol w="1323907"/>
              </a:tblGrid>
              <a:tr h="370840">
                <a:tc gridSpan="4">
                  <a:txBody>
                    <a:bodyPr/>
                    <a:lstStyle/>
                    <a:p>
                      <a:pPr algn="ctr">
                        <a:spcBef>
                          <a:spcPts val="1200"/>
                        </a:spcBef>
                        <a:spcAft>
                          <a:spcPts val="0"/>
                        </a:spcAft>
                        <a:tabLst>
                          <a:tab pos="5292725" algn="l"/>
                        </a:tabLst>
                      </a:pPr>
                      <a:r>
                        <a:rPr lang="ru-RU" sz="1400" dirty="0" smtClean="0">
                          <a:effectLst/>
                          <a:latin typeface="Times New Roman"/>
                          <a:ea typeface="Times New Roman"/>
                        </a:rPr>
                        <a:t>Предусмотрено </a:t>
                      </a:r>
                      <a:r>
                        <a:rPr lang="ru-RU" sz="1400" dirty="0">
                          <a:effectLst/>
                          <a:latin typeface="Times New Roman"/>
                          <a:ea typeface="Times New Roman"/>
                        </a:rPr>
                        <a:t>в </a:t>
                      </a:r>
                      <a:r>
                        <a:rPr lang="ru-RU" sz="1400" dirty="0" smtClean="0">
                          <a:effectLst/>
                          <a:latin typeface="Times New Roman"/>
                          <a:ea typeface="Times New Roman"/>
                        </a:rPr>
                        <a:t>бюджете, </a:t>
                      </a:r>
                      <a:r>
                        <a:rPr lang="ru-RU" sz="1400" baseline="0" dirty="0" smtClean="0">
                          <a:effectLst/>
                          <a:latin typeface="Times New Roman"/>
                          <a:ea typeface="Times New Roman"/>
                        </a:rPr>
                        <a:t> рублей</a:t>
                      </a:r>
                      <a:endParaRPr lang="ru-RU" sz="1400" dirty="0">
                        <a:effectLst/>
                        <a:latin typeface="Times New Roman"/>
                        <a:ea typeface="Times New Roman"/>
                      </a:endParaRPr>
                    </a:p>
                  </a:txBody>
                  <a:tcPr marL="68580" marR="68580" marT="0" marB="0" anchor="ctr"/>
                </a:tc>
                <a:tc hMerge="1">
                  <a:txBody>
                    <a:bodyPr/>
                    <a:lstStyle/>
                    <a:p>
                      <a:endParaRPr lang="ru-RU"/>
                    </a:p>
                  </a:txBody>
                  <a:tcPr/>
                </a:tc>
                <a:tc hMerge="1">
                  <a:txBody>
                    <a:bodyPr/>
                    <a:lstStyle/>
                    <a:p>
                      <a:endParaRPr lang="ru-RU"/>
                    </a:p>
                  </a:txBody>
                  <a:tcPr/>
                </a:tc>
                <a:tc hMerge="1">
                  <a:txBody>
                    <a:bodyPr/>
                    <a:lstStyle/>
                    <a:p>
                      <a:endParaRPr lang="ru-RU"/>
                    </a:p>
                  </a:txBody>
                  <a:tcPr/>
                </a:tc>
              </a:tr>
              <a:tr h="370840">
                <a:tc>
                  <a:txBody>
                    <a:bodyPr/>
                    <a:lstStyle/>
                    <a:p>
                      <a:pPr algn="ctr">
                        <a:spcBef>
                          <a:spcPts val="1200"/>
                        </a:spcBef>
                        <a:spcAft>
                          <a:spcPts val="0"/>
                        </a:spcAft>
                        <a:tabLst>
                          <a:tab pos="5292725" algn="l"/>
                        </a:tabLst>
                      </a:pPr>
                      <a:r>
                        <a:rPr lang="ru-RU" sz="1200" dirty="0">
                          <a:effectLst/>
                          <a:latin typeface="Times New Roman"/>
                          <a:ea typeface="Times New Roman"/>
                        </a:rPr>
                        <a:t>всего</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федеральных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областных средств</a:t>
                      </a:r>
                    </a:p>
                  </a:txBody>
                  <a:tcPr marL="68580" marR="68580" marT="0" marB="0" anchor="ctr"/>
                </a:tc>
                <a:tc>
                  <a:txBody>
                    <a:bodyPr/>
                    <a:lstStyle/>
                    <a:p>
                      <a:pPr algn="ctr">
                        <a:spcBef>
                          <a:spcPts val="1200"/>
                        </a:spcBef>
                        <a:spcAft>
                          <a:spcPts val="0"/>
                        </a:spcAft>
                        <a:tabLst>
                          <a:tab pos="5292725" algn="l"/>
                        </a:tabLst>
                      </a:pPr>
                      <a:r>
                        <a:rPr lang="ru-RU" sz="1200" dirty="0">
                          <a:effectLst/>
                          <a:latin typeface="Times New Roman"/>
                          <a:ea typeface="Times New Roman"/>
                        </a:rPr>
                        <a:t>средств местного бюджета</a:t>
                      </a:r>
                    </a:p>
                  </a:txBody>
                  <a:tcPr marL="68580" marR="68580" marT="0" marB="0" anchor="ctr"/>
                </a:tc>
              </a:tr>
              <a:tr h="370840">
                <a:tc>
                  <a:txBody>
                    <a:bodyPr/>
                    <a:lstStyle/>
                    <a:p>
                      <a:pPr algn="ctr">
                        <a:spcBef>
                          <a:spcPts val="1200"/>
                        </a:spcBef>
                        <a:spcAft>
                          <a:spcPts val="0"/>
                        </a:spcAft>
                        <a:tabLst>
                          <a:tab pos="5292725" algn="l"/>
                        </a:tabLst>
                      </a:pPr>
                      <a:r>
                        <a:rPr lang="en-US" sz="1200" dirty="0" smtClean="0">
                          <a:effectLst/>
                          <a:latin typeface="Times New Roman"/>
                          <a:ea typeface="Times New Roman"/>
                        </a:rPr>
                        <a:t>4 483 681,92</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0,0</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4 423 838,16</a:t>
                      </a:r>
                      <a:endParaRPr lang="ru-RU" sz="1200" dirty="0">
                        <a:effectLst/>
                        <a:latin typeface="Times New Roman"/>
                        <a:ea typeface="Times New Roman"/>
                      </a:endParaRPr>
                    </a:p>
                  </a:txBody>
                  <a:tcPr marL="68580" marR="68580" marT="0" marB="0" anchor="ctr"/>
                </a:tc>
                <a:tc>
                  <a:txBody>
                    <a:bodyPr/>
                    <a:lstStyle/>
                    <a:p>
                      <a:pPr algn="ctr">
                        <a:spcBef>
                          <a:spcPts val="1200"/>
                        </a:spcBef>
                        <a:spcAft>
                          <a:spcPts val="0"/>
                        </a:spcAft>
                        <a:tabLst>
                          <a:tab pos="5292725" algn="l"/>
                        </a:tabLst>
                      </a:pPr>
                      <a:r>
                        <a:rPr lang="en-US" sz="1200" dirty="0" smtClean="0">
                          <a:effectLst/>
                          <a:latin typeface="Times New Roman"/>
                          <a:ea typeface="Times New Roman"/>
                        </a:rPr>
                        <a:t>59 843,76</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25442631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202</a:t>
            </a:r>
            <a:r>
              <a:rPr lang="en-US" sz="1800" b="1" dirty="0" smtClean="0">
                <a:solidFill>
                  <a:schemeClr val="hlink"/>
                </a:solidFill>
              </a:rPr>
              <a:t>2</a:t>
            </a:r>
            <a:r>
              <a:rPr lang="ru-RU" sz="1800" b="1" dirty="0" smtClean="0">
                <a:solidFill>
                  <a:schemeClr val="hlink"/>
                </a:solidFill>
              </a:rPr>
              <a:t> по 202</a:t>
            </a:r>
            <a:r>
              <a:rPr lang="en-US" sz="1800" b="1" dirty="0" smtClean="0">
                <a:solidFill>
                  <a:schemeClr val="hlink"/>
                </a:solidFill>
              </a:rPr>
              <a:t>4</a:t>
            </a:r>
            <a:r>
              <a:rPr lang="ru-RU" sz="1800" b="1" dirty="0" smtClean="0">
                <a:solidFill>
                  <a:schemeClr val="hlink"/>
                </a:solidFill>
              </a:rPr>
              <a:t>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166573325"/>
              </p:ext>
            </p:extLst>
          </p:nvPr>
        </p:nvGraphicFramePr>
        <p:xfrm>
          <a:off x="844550" y="1697038"/>
          <a:ext cx="7510463" cy="4040187"/>
        </p:xfrm>
        <a:graphic>
          <a:graphicData uri="http://schemas.openxmlformats.org/presentationml/2006/ole">
            <mc:AlternateContent xmlns:mc="http://schemas.openxmlformats.org/markup-compatibility/2006">
              <mc:Choice xmlns:v="urn:schemas-microsoft-com:vml" Requires="v">
                <p:oleObj spid="_x0000_s123412" name="Лист" r:id="rId3" imgW="9648825" imgH="5191125" progId="Excel.Sheet.8">
                  <p:embed/>
                </p:oleObj>
              </mc:Choice>
              <mc:Fallback>
                <p:oleObj name="Лист" r:id="rId3" imgW="9648825" imgH="5191125" progId="Excel.Sheet.8">
                  <p:embed/>
                  <p:pic>
                    <p:nvPicPr>
                      <p:cNvPr id="0" name="Picture 189"/>
                      <p:cNvPicPr>
                        <a:picLocks noGrp="1" noChangeAspect="1" noChangeArrowheads="1"/>
                      </p:cNvPicPr>
                      <p:nvPr/>
                    </p:nvPicPr>
                    <p:blipFill>
                      <a:blip r:embed="rId4"/>
                      <a:srcRect/>
                      <a:stretch>
                        <a:fillRect/>
                      </a:stretch>
                    </p:blipFill>
                    <p:spPr bwMode="auto">
                      <a:xfrm>
                        <a:off x="844550" y="1697038"/>
                        <a:ext cx="7510463" cy="4040187"/>
                      </a:xfrm>
                      <a:prstGeom prst="rect">
                        <a:avLst/>
                      </a:prstGeom>
                      <a:noFill/>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92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202</a:t>
            </a:r>
            <a:r>
              <a:rPr lang="en-US" sz="2400" i="1" dirty="0" smtClean="0">
                <a:solidFill>
                  <a:schemeClr val="accent5">
                    <a:lumMod val="50000"/>
                  </a:schemeClr>
                </a:solidFill>
              </a:rPr>
              <a:t>2</a:t>
            </a:r>
            <a:r>
              <a:rPr lang="ru-RU" sz="2400" i="1" dirty="0" smtClean="0">
                <a:solidFill>
                  <a:schemeClr val="accent5">
                    <a:lumMod val="50000"/>
                  </a:schemeClr>
                </a:solidFill>
              </a:rPr>
              <a:t>-202</a:t>
            </a:r>
            <a:r>
              <a:rPr lang="en-US" sz="2400" i="1" dirty="0" smtClean="0">
                <a:solidFill>
                  <a:schemeClr val="accent5">
                    <a:lumMod val="50000"/>
                  </a:schemeClr>
                </a:solidFill>
              </a:rPr>
              <a:t>4</a:t>
            </a:r>
            <a:r>
              <a:rPr lang="ru-RU" sz="2400" i="1" dirty="0" smtClean="0">
                <a:solidFill>
                  <a:schemeClr val="accent5">
                    <a:lumMod val="50000"/>
                  </a:schemeClr>
                </a:solidFill>
              </a:rPr>
              <a:t> года – 11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14 076,4</a:t>
            </a:r>
            <a:endParaRPr lang="ru-RU" sz="2000" b="1" dirty="0" smtClean="0">
              <a:solidFill>
                <a:srgbClr val="C00000"/>
              </a:solidFill>
              <a:latin typeface="Times New Roman" pitchFamily="18" charset="0"/>
              <a:cs typeface="Times New Roman" pitchFamily="18" charset="0"/>
            </a:endParaRP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2</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9 866,6</a:t>
            </a:r>
            <a:endParaRPr lang="ru-RU" sz="2000" b="1" dirty="0" smtClean="0">
              <a:solidFill>
                <a:srgbClr val="C00000"/>
              </a:solidFill>
              <a:latin typeface="Times New Roman" pitchFamily="18" charset="0"/>
              <a:cs typeface="Times New Roman" pitchFamily="18" charset="0"/>
            </a:endParaRP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a:t>
            </a:r>
            <a:r>
              <a:rPr lang="en-US" sz="2000" b="1" dirty="0" smtClean="0">
                <a:solidFill>
                  <a:srgbClr val="C00000"/>
                </a:solidFill>
                <a:latin typeface="Times New Roman" pitchFamily="18" charset="0"/>
                <a:cs typeface="Times New Roman" pitchFamily="18" charset="0"/>
              </a:rPr>
              <a:t>209,8</a:t>
            </a:r>
            <a:endParaRPr lang="ru-RU" sz="2000" b="1" dirty="0" smtClean="0">
              <a:solidFill>
                <a:srgbClr val="C00000"/>
              </a:solidFill>
              <a:latin typeface="Times New Roman" pitchFamily="18" charset="0"/>
              <a:cs typeface="Times New Roman" pitchFamily="18" charset="0"/>
            </a:endParaRP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3</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a:t>
            </a:r>
            <a:r>
              <a:rPr lang="en-US" sz="2400" dirty="0" smtClean="0">
                <a:solidFill>
                  <a:srgbClr val="C00000"/>
                </a:solidFill>
              </a:rPr>
              <a:t>4</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10 200,7</a:t>
            </a:r>
            <a:endParaRPr lang="ru-RU" sz="2000" b="1" dirty="0" smtClean="0">
              <a:solidFill>
                <a:srgbClr val="C00000"/>
              </a:solidFill>
              <a:latin typeface="Times New Roman" pitchFamily="18" charset="0"/>
              <a:cs typeface="Times New Roman" pitchFamily="18" charset="0"/>
            </a:endParaRP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9 938,5</a:t>
            </a:r>
            <a:endParaRPr lang="ru-RU" sz="2000" b="1" dirty="0" smtClean="0">
              <a:solidFill>
                <a:srgbClr val="C00000"/>
              </a:solidFill>
              <a:latin typeface="Times New Roman" pitchFamily="18" charset="0"/>
              <a:cs typeface="Times New Roman" pitchFamily="18" charset="0"/>
            </a:endParaRP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9 866,5</a:t>
            </a:r>
            <a:endParaRPr lang="ru-RU" sz="2000" b="1" dirty="0" smtClean="0">
              <a:solidFill>
                <a:srgbClr val="C00000"/>
              </a:solidFill>
              <a:latin typeface="Times New Roman" pitchFamily="18" charset="0"/>
              <a:cs typeface="Times New Roman" pitchFamily="18" charset="0"/>
            </a:endParaRP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9 866,5</a:t>
            </a:r>
            <a:endParaRPr lang="ru-RU" sz="2000" b="1" dirty="0" smtClean="0">
              <a:solidFill>
                <a:srgbClr val="C00000"/>
              </a:solidFill>
              <a:latin typeface="Times New Roman" pitchFamily="18" charset="0"/>
              <a:cs typeface="Times New Roman" pitchFamily="18" charset="0"/>
            </a:endParaRP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334,2</a:t>
            </a:r>
            <a:endParaRPr lang="ru-RU" sz="2000" b="1" dirty="0" smtClean="0">
              <a:solidFill>
                <a:srgbClr val="C00000"/>
              </a:solidFill>
              <a:latin typeface="Times New Roman" pitchFamily="18" charset="0"/>
              <a:cs typeface="Times New Roman" pitchFamily="18" charset="0"/>
            </a:endParaRP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solidFill>
                  <a:srgbClr val="C00000"/>
                </a:solidFill>
                <a:latin typeface="Times New Roman" pitchFamily="18" charset="0"/>
                <a:cs typeface="Times New Roman" pitchFamily="18" charset="0"/>
              </a:rPr>
              <a:t>72,0</a:t>
            </a:r>
            <a:endParaRPr lang="ru-RU" sz="2000" b="1" dirty="0" smtClean="0">
              <a:solidFill>
                <a:srgbClr val="C00000"/>
              </a:solidFill>
              <a:latin typeface="Times New Roman" pitchFamily="18" charset="0"/>
              <a:cs typeface="Times New Roman" pitchFamily="18" charset="0"/>
            </a:endParaRP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36973999"/>
              </p:ext>
            </p:extLst>
          </p:nvPr>
        </p:nvGraphicFramePr>
        <p:xfrm>
          <a:off x="251520" y="834964"/>
          <a:ext cx="8678201" cy="5804871"/>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202</a:t>
                      </a:r>
                      <a:r>
                        <a:rPr lang="en-US" sz="1400" dirty="0" smtClean="0"/>
                        <a:t>2</a:t>
                      </a:r>
                      <a:endParaRPr lang="ru-RU" sz="1400" dirty="0"/>
                    </a:p>
                  </a:txBody>
                  <a:tcPr/>
                </a:tc>
                <a:tc>
                  <a:txBody>
                    <a:bodyPr/>
                    <a:lstStyle/>
                    <a:p>
                      <a:pPr algn="ctr"/>
                      <a:r>
                        <a:rPr lang="ru-RU" sz="1400" dirty="0" smtClean="0"/>
                        <a:t>202</a:t>
                      </a:r>
                      <a:r>
                        <a:rPr lang="en-US" sz="1400" dirty="0" smtClean="0"/>
                        <a:t>3</a:t>
                      </a:r>
                      <a:endParaRPr lang="ru-RU" sz="1400" dirty="0"/>
                    </a:p>
                  </a:txBody>
                  <a:tcPr/>
                </a:tc>
                <a:tc>
                  <a:txBody>
                    <a:bodyPr/>
                    <a:lstStyle/>
                    <a:p>
                      <a:pPr algn="ctr"/>
                      <a:r>
                        <a:rPr lang="ru-RU" sz="1400" dirty="0" smtClean="0"/>
                        <a:t>202</a:t>
                      </a:r>
                      <a:r>
                        <a:rPr lang="en-US" sz="1400" dirty="0" smtClean="0"/>
                        <a:t>4</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233,0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262,2</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72</a:t>
                      </a:r>
                      <a:r>
                        <a:rPr lang="ru-RU" sz="1200" b="1" i="0" u="none" strike="noStrike" dirty="0" smtClean="0">
                          <a:solidFill>
                            <a:srgbClr val="000000"/>
                          </a:solidFill>
                          <a:latin typeface="Times New Roman" pitchFamily="18" charset="0"/>
                          <a:cs typeface="Times New Roman" pitchFamily="18" charset="0"/>
                        </a:rPr>
                        <a:t>,0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6 120,0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6 120,0</a:t>
                      </a: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1 983,0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1 983,0</a:t>
                      </a: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a:t>
                      </a:r>
                      <a:r>
                        <a:rPr lang="en-US" sz="1200" b="1" i="0" u="none" strike="noStrike" dirty="0" smtClean="0">
                          <a:solidFill>
                            <a:srgbClr val="000000"/>
                          </a:solidFill>
                          <a:latin typeface="Times New Roman" pitchFamily="18" charset="0"/>
                          <a:cs typeface="Times New Roman" pitchFamily="18" charset="0"/>
                        </a:rPr>
                        <a:t>680,0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1 680,0</a:t>
                      </a: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43,8</a:t>
                      </a:r>
                      <a:endParaRPr lang="ru-RU" sz="1200" b="1" i="0" u="none" strike="noStrike" dirty="0" smtClean="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43,8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smtClean="0">
                          <a:solidFill>
                            <a:srgbClr val="000000"/>
                          </a:solidFill>
                          <a:latin typeface="Times New Roman" pitchFamily="18" charset="0"/>
                          <a:cs typeface="Times New Roman" pitchFamily="18" charset="0"/>
                        </a:rPr>
                        <a:t> </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Осуществление мер социальной поддержки по предоставлению компенсации расходов на оплату жилых помещений, отопления и освещения педагогическим</a:t>
                      </a:r>
                      <a:r>
                        <a:rPr lang="en-US" sz="1200" b="0" i="0" u="none" strike="noStrike" dirty="0" smtClean="0">
                          <a:solidFill>
                            <a:srgbClr val="000000"/>
                          </a:solidFill>
                          <a:latin typeface="Times New Roman" pitchFamily="18" charset="0"/>
                          <a:cs typeface="Times New Roman" pitchFamily="18" charset="0"/>
                        </a:rPr>
                        <a:t> </a:t>
                      </a:r>
                      <a:r>
                        <a:rPr lang="ru-RU" sz="1200" b="0" i="0" u="none" strike="noStrike" dirty="0" smtClean="0">
                          <a:solidFill>
                            <a:srgbClr val="000000"/>
                          </a:solidFill>
                          <a:latin typeface="Times New Roman" pitchFamily="18" charset="0"/>
                          <a:cs typeface="Times New Roman" pitchFamily="18" charset="0"/>
                        </a:rPr>
                        <a:t>и</a:t>
                      </a:r>
                      <a:r>
                        <a:rPr lang="ru-RU" sz="1200" b="0" i="0" u="none" strike="noStrike" baseline="0" dirty="0" smtClean="0">
                          <a:solidFill>
                            <a:srgbClr val="000000"/>
                          </a:solidFill>
                          <a:latin typeface="Times New Roman" pitchFamily="18" charset="0"/>
                          <a:cs typeface="Times New Roman" pitchFamily="18" charset="0"/>
                        </a:rPr>
                        <a:t> иным</a:t>
                      </a:r>
                      <a:r>
                        <a:rPr lang="ru-RU" sz="1200" b="0" i="0" u="none" strike="noStrike" dirty="0" smtClean="0">
                          <a:solidFill>
                            <a:srgbClr val="000000"/>
                          </a:solidFill>
                          <a:latin typeface="Times New Roman" pitchFamily="18" charset="0"/>
                          <a:cs typeface="Times New Roman" pitchFamily="18" charset="0"/>
                        </a:rPr>
                        <a:t> работникам образовательных организаций</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39,8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39,7</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3 993,8</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smtClean="0">
                          <a:solidFill>
                            <a:srgbClr val="000000"/>
                          </a:solidFill>
                          <a:latin typeface="Times New Roman" pitchFamily="18" charset="0"/>
                          <a:cs typeface="Times New Roman" pitchFamily="18" charset="0"/>
                        </a:rPr>
                        <a:t>     Выплата</a:t>
                      </a:r>
                      <a:r>
                        <a:rPr lang="ru-RU" sz="1200" b="0" i="0" u="none" strike="noStrike" baseline="0" dirty="0" smtClean="0">
                          <a:solidFill>
                            <a:srgbClr val="000000"/>
                          </a:solidFill>
                          <a:latin typeface="Times New Roman" pitchFamily="18" charset="0"/>
                          <a:cs typeface="Times New Roman" pitchFamily="18" charset="0"/>
                        </a:rPr>
                        <a:t> денежного поощрения к Почетной грамоте  Демидовского РСД</a:t>
                      </a:r>
                      <a:endParaRPr lang="ru-RU" sz="12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14</a:t>
                      </a:r>
                      <a:r>
                        <a:rPr lang="en-US" sz="1200" b="1" i="0" u="sng" strike="noStrike" baseline="0" dirty="0" smtClean="0">
                          <a:solidFill>
                            <a:srgbClr val="000000"/>
                          </a:solidFill>
                          <a:latin typeface="Times New Roman" pitchFamily="18" charset="0"/>
                          <a:cs typeface="Times New Roman" pitchFamily="18" charset="0"/>
                        </a:rPr>
                        <a:t> 076,4</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10 200,7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en-US" sz="1200" b="1" i="0" u="sng" strike="noStrike" dirty="0" smtClean="0">
                          <a:solidFill>
                            <a:srgbClr val="000000"/>
                          </a:solidFill>
                          <a:latin typeface="Times New Roman" pitchFamily="18" charset="0"/>
                          <a:cs typeface="Times New Roman" pitchFamily="18" charset="0"/>
                        </a:rPr>
                        <a:t>9 938,5</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337732787"/>
              </p:ext>
            </p:extLst>
          </p:nvPr>
        </p:nvGraphicFramePr>
        <p:xfrm>
          <a:off x="285720" y="1412776"/>
          <a:ext cx="8644001" cy="4679859"/>
        </p:xfrm>
        <a:graphic>
          <a:graphicData uri="http://schemas.openxmlformats.org/drawingml/2006/table">
            <a:tbl>
              <a:tblPr firstRow="1" bandRow="1">
                <a:tableStyleId>{5C22544A-7EE6-4342-B048-85BDC9FD1C3A}</a:tableStyleId>
              </a:tblPr>
              <a:tblGrid>
                <a:gridCol w="6143668"/>
                <a:gridCol w="928694"/>
                <a:gridCol w="857256"/>
                <a:gridCol w="714383"/>
              </a:tblGrid>
              <a:tr h="293752">
                <a:tc>
                  <a:txBody>
                    <a:bodyPr/>
                    <a:lstStyle/>
                    <a:p>
                      <a:endParaRPr lang="ru-RU" dirty="0"/>
                    </a:p>
                  </a:txBody>
                  <a:tcPr>
                    <a:noFill/>
                  </a:tcPr>
                </a:tc>
                <a:tc>
                  <a:txBody>
                    <a:bodyPr/>
                    <a:lstStyle/>
                    <a:p>
                      <a:pPr algn="ctr"/>
                      <a:r>
                        <a:rPr lang="ru-RU" dirty="0" smtClean="0"/>
                        <a:t>202</a:t>
                      </a:r>
                      <a:r>
                        <a:rPr lang="en-US" dirty="0" smtClean="0"/>
                        <a:t>2</a:t>
                      </a:r>
                      <a:endParaRPr lang="ru-RU" dirty="0"/>
                    </a:p>
                  </a:txBody>
                  <a:tcPr/>
                </a:tc>
                <a:tc>
                  <a:txBody>
                    <a:bodyPr/>
                    <a:lstStyle/>
                    <a:p>
                      <a:pPr algn="ctr"/>
                      <a:r>
                        <a:rPr lang="ru-RU" dirty="0" smtClean="0"/>
                        <a:t>202</a:t>
                      </a:r>
                      <a:r>
                        <a:rPr lang="en-US" dirty="0" smtClean="0"/>
                        <a:t>3</a:t>
                      </a:r>
                      <a:endParaRPr lang="ru-RU" dirty="0"/>
                    </a:p>
                  </a:txBody>
                  <a:tcPr/>
                </a:tc>
                <a:tc>
                  <a:txBody>
                    <a:bodyPr/>
                    <a:lstStyle/>
                    <a:p>
                      <a:pPr algn="ctr"/>
                      <a:r>
                        <a:rPr lang="ru-RU" dirty="0" smtClean="0"/>
                        <a:t>202</a:t>
                      </a:r>
                      <a:r>
                        <a:rPr lang="en-US" dirty="0" smtClean="0"/>
                        <a:t>4</a:t>
                      </a:r>
                      <a:endParaRPr lang="ru-RU" dirty="0"/>
                    </a:p>
                  </a:txBody>
                  <a:tcPr/>
                </a:tc>
              </a:tr>
              <a:tr h="1145747">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en-US" sz="1600" b="1" i="0" u="none" strike="noStrike" dirty="0" smtClean="0">
                          <a:solidFill>
                            <a:srgbClr val="000000"/>
                          </a:solidFill>
                          <a:latin typeface="Times New Roman" pitchFamily="18" charset="0"/>
                          <a:cs typeface="Times New Roman" pitchFamily="18" charset="0"/>
                        </a:rPr>
                        <a:t>737,2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958047">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7 882,1</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a:t>
                      </a:r>
                      <a:r>
                        <a:rPr lang="en-US" sz="1600" b="1" i="0" u="none" strike="noStrike" dirty="0" smtClean="0">
                          <a:solidFill>
                            <a:schemeClr val="tx1"/>
                          </a:solidFill>
                          <a:latin typeface="Times New Roman" pitchFamily="18" charset="0"/>
                          <a:cs typeface="Times New Roman" pitchFamily="18" charset="0"/>
                        </a:rPr>
                        <a:t>583,6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9 7</a:t>
                      </a:r>
                      <a:r>
                        <a:rPr lang="en-US" sz="1600" b="1" i="0" u="none" strike="noStrike" dirty="0" smtClean="0">
                          <a:solidFill>
                            <a:schemeClr val="tx1"/>
                          </a:solidFill>
                          <a:latin typeface="Times New Roman" pitchFamily="18" charset="0"/>
                          <a:cs typeface="Times New Roman" pitchFamily="18" charset="0"/>
                        </a:rPr>
                        <a:t>78,5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27161">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2</a:t>
                      </a:r>
                      <a:r>
                        <a:rPr lang="en-US" sz="1600" b="1" i="0" u="none" strike="noStrike" dirty="0" smtClean="0">
                          <a:solidFill>
                            <a:schemeClr val="tx1"/>
                          </a:solidFill>
                          <a:latin typeface="Times New Roman" pitchFamily="18" charset="0"/>
                          <a:cs typeface="Times New Roman" pitchFamily="18" charset="0"/>
                        </a:rPr>
                        <a:t>7</a:t>
                      </a:r>
                      <a:r>
                        <a:rPr lang="ru-RU" sz="1600" b="1" i="0" u="none" strike="noStrike" dirty="0" smtClean="0">
                          <a:solidFill>
                            <a:schemeClr val="tx1"/>
                          </a:solidFill>
                          <a:latin typeface="Times New Roman" pitchFamily="18" charset="0"/>
                          <a:cs typeface="Times New Roman" pitchFamily="18" charset="0"/>
                        </a:rPr>
                        <a:t>,0</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28</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29</a:t>
                      </a:r>
                      <a:r>
                        <a:rPr lang="ru-RU" sz="1600" b="1" i="0" u="none" strike="noStrike" dirty="0" smtClean="0">
                          <a:solidFill>
                            <a:schemeClr val="tx1"/>
                          </a:solidFill>
                          <a:latin typeface="Times New Roman" pitchFamily="18" charset="0"/>
                          <a:cs typeface="Times New Roman" pitchFamily="18" charset="0"/>
                        </a:rPr>
                        <a:t>,0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183144">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en-US" sz="1600" b="1" i="0" u="none" strike="noStrike" dirty="0" smtClean="0">
                          <a:solidFill>
                            <a:schemeClr val="tx1"/>
                          </a:solidFill>
                          <a:latin typeface="Times New Roman" pitchFamily="18" charset="0"/>
                          <a:cs typeface="Times New Roman" pitchFamily="18" charset="0"/>
                        </a:rPr>
                        <a:t>431,8</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0,0</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32517</TotalTime>
  <Words>9108</Words>
  <Application>Microsoft Office PowerPoint</Application>
  <PresentationFormat>Экран (4:3)</PresentationFormat>
  <Paragraphs>1487</Paragraphs>
  <Slides>95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95</vt:i4>
      </vt:variant>
    </vt:vector>
  </HeadingPairs>
  <TitlesOfParts>
    <vt:vector size="100" baseType="lpstr">
      <vt:lpstr>Office Theme</vt:lpstr>
      <vt:lpstr>Пиксел</vt:lpstr>
      <vt:lpstr>1_Пиксел</vt:lpstr>
      <vt:lpstr>Лист</vt:lpstr>
      <vt:lpstr>Microsoft Excel 97-2003 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2023 год  всего налоговых и неналоговых доходов – 44193,5 тыс. рублей </vt:lpstr>
      <vt:lpstr>Структура налоговых и неналоговых доходов бюджета  муниципального образования «Демидовский район» Смоленской области на 2024 год  всего налоговых и неналоговых доходов – 44939,1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2022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Реализация  национальных проектов</vt:lpstr>
      <vt:lpstr>ИНФОРМАЦИЯ   ОБ   ОБЪЕМАХ   БЮДЖЕТНЫХ   АССИГНОВАНИЙ, НАПРАВЛЯЕМЫХ    НА   РЕАЛИЗАЦИЮ   НАЦИОНАЛЬНЫХ   ПРОЕКТОВ</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User</cp:lastModifiedBy>
  <cp:revision>2143</cp:revision>
  <cp:lastPrinted>2022-03-24T07:47:51Z</cp:lastPrinted>
  <dcterms:modified xsi:type="dcterms:W3CDTF">2022-03-24T07:55:03Z</dcterms:modified>
</cp:coreProperties>
</file>