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36,4</a:t>
                    </a:r>
                    <a:endParaRPr lang="en-US"/>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LegendKey val="0"/>
          <c:showVal val="1"/>
          <c:showCatName val="0"/>
          <c:showSerName val="0"/>
          <c:showPercent val="0"/>
          <c:showBubbleSize val="0"/>
        </c:dLbls>
        <c:gapWidth val="75"/>
        <c:axId val="135058944"/>
        <c:axId val="135060480"/>
      </c:barChart>
      <c:catAx>
        <c:axId val="13505894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35060480"/>
        <c:crosses val="autoZero"/>
        <c:auto val="1"/>
        <c:lblAlgn val="ctr"/>
        <c:lblOffset val="100"/>
        <c:noMultiLvlLbl val="0"/>
      </c:catAx>
      <c:valAx>
        <c:axId val="13506048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35058944"/>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27.12.2021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12/27/2021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12/27/2021</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12/27/2021</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12/27/2021</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12/27/2021</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12/27/2021</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12/27/2021</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12/27/2021</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12/27/2021</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12/27/2021</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12/27/2021</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12/27/2021</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12/27/2021</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12/27/2021</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12/27/2021</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12/27/2021</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12/27/2021</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12/27/2021</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12/27/2021</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12/27/2021</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12/27/2021</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12/27/2021</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12/27/2021</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12/27/2021</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12/27/2021</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Microsoft_Excel_97-2003_Worksheet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Excel_97-2003_Worksheet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smtClean="0">
              <a:solidFill>
                <a:schemeClr val="tx2"/>
              </a:solidFill>
              <a:latin typeface="Times New Roman" pitchFamily="18" charset="0"/>
            </a:endParaRPr>
          </a:p>
          <a:p>
            <a:pPr algn="ctr">
              <a:buNone/>
            </a:pPr>
            <a:r>
              <a:rPr lang="ru-RU" sz="2000" b="1" smtClean="0">
                <a:solidFill>
                  <a:schemeClr val="tx2"/>
                </a:solidFill>
                <a:latin typeface="Times New Roman" pitchFamily="18" charset="0"/>
              </a:rPr>
              <a:t>НА </a:t>
            </a:r>
            <a:r>
              <a:rPr lang="ru-RU" sz="2000" b="1" dirty="0">
                <a:solidFill>
                  <a:schemeClr val="tx2"/>
                </a:solidFill>
                <a:latin typeface="Times New Roman" pitchFamily="18" charset="0"/>
              </a:rPr>
              <a:t>ОСНОВЕ ПРОЕКТА РЕШЕНИЯ ДЕМИДОВСКОГО  РАЙОННОГО СОВЕТА  ДЕПУТАТОВ «О БЮДЖЕТЕ  МУНИЦИПАЛЬНОГО ОБРАЗОВАНИЯ «ДЕМИДОВСКИЙ РАЙОН» СМОЛЕНСКОЙ ОБЛАСТИ НА 2022 ГОД И НА ПЛАНОВЫЙ ПЕРИОД 2023 и 2024 ГОДОВ»</a:t>
            </a: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368 259,8</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368 259,8</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321 875,5</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321 875,5</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328 671,6</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328 671,6</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072094322"/>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73403007"/>
              </p:ext>
            </p:extLst>
          </p:nvPr>
        </p:nvGraphicFramePr>
        <p:xfrm>
          <a:off x="214313" y="949325"/>
          <a:ext cx="8509000" cy="4010025"/>
        </p:xfrm>
        <a:graphic>
          <a:graphicData uri="http://schemas.openxmlformats.org/presentationml/2006/ole">
            <mc:AlternateContent xmlns:mc="http://schemas.openxmlformats.org/markup-compatibility/2006">
              <mc:Choice xmlns:v="urn:schemas-microsoft-com:vml" Requires="v">
                <p:oleObj spid="_x0000_s40428" name="Лист" r:id="rId4" imgW="8429794" imgH="3971883" progId="Excel.Sheet.8">
                  <p:embed/>
                </p:oleObj>
              </mc:Choice>
              <mc:Fallback>
                <p:oleObj name="Лист" r:id="rId4" imgW="8429794" imgH="3971883" progId="Excel.Sheet.8">
                  <p:embed/>
                  <p:pic>
                    <p:nvPicPr>
                      <p:cNvPr id="0" name="Picture 171"/>
                      <p:cNvPicPr>
                        <a:picLocks noChangeArrowheads="1"/>
                      </p:cNvPicPr>
                      <p:nvPr/>
                    </p:nvPicPr>
                    <p:blipFill>
                      <a:blip r:embed="rId5"/>
                      <a:srcRect/>
                      <a:stretch>
                        <a:fillRect/>
                      </a:stretch>
                    </p:blipFill>
                    <p:spPr bwMode="auto">
                      <a:xfrm>
                        <a:off x="214313" y="949325"/>
                        <a:ext cx="85090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903871208"/>
              </p:ext>
            </p:extLst>
          </p:nvPr>
        </p:nvGraphicFramePr>
        <p:xfrm>
          <a:off x="871538" y="476250"/>
          <a:ext cx="7924800" cy="4592638"/>
        </p:xfrm>
        <a:graphic>
          <a:graphicData uri="http://schemas.openxmlformats.org/presentationml/2006/ole">
            <mc:AlternateContent xmlns:mc="http://schemas.openxmlformats.org/markup-compatibility/2006">
              <mc:Choice xmlns:v="urn:schemas-microsoft-com:vml" Requires="v">
                <p:oleObj spid="_x0000_s138711" name="Лист" r:id="rId4" imgW="7820194" imgH="4533979" progId="Excel.Sheet.8">
                  <p:embed/>
                </p:oleObj>
              </mc:Choice>
              <mc:Fallback>
                <p:oleObj name="Лист" r:id="rId4" imgW="7820194" imgH="4533979" progId="Excel.Sheet.8">
                  <p:embed/>
                  <p:pic>
                    <p:nvPicPr>
                      <p:cNvPr id="0" name="Picture 149"/>
                      <p:cNvPicPr>
                        <a:picLocks noChangeArrowheads="1"/>
                      </p:cNvPicPr>
                      <p:nvPr/>
                    </p:nvPicPr>
                    <p:blipFill>
                      <a:blip r:embed="rId5"/>
                      <a:srcRect/>
                      <a:stretch>
                        <a:fillRect/>
                      </a:stretch>
                    </p:blipFill>
                    <p:spPr bwMode="auto">
                      <a:xfrm>
                        <a:off x="871538" y="476250"/>
                        <a:ext cx="7924800" cy="459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998970332"/>
              </p:ext>
            </p:extLst>
          </p:nvPr>
        </p:nvGraphicFramePr>
        <p:xfrm>
          <a:off x="914400" y="508000"/>
          <a:ext cx="7866063" cy="4060825"/>
        </p:xfrm>
        <a:graphic>
          <a:graphicData uri="http://schemas.openxmlformats.org/presentationml/2006/ole">
            <mc:AlternateContent xmlns:mc="http://schemas.openxmlformats.org/markup-compatibility/2006">
              <mc:Choice xmlns:v="urn:schemas-microsoft-com:vml" Requires="v">
                <p:oleObj spid="_x0000_s171228" name="Лист" r:id="rId3" imgW="7762841" imgH="4010175" progId="Excel.Sheet.8">
                  <p:embed/>
                </p:oleObj>
              </mc:Choice>
              <mc:Fallback>
                <p:oleObj name="Лист" r:id="rId3" imgW="7762841" imgH="4010175" progId="Excel.Sheet.8">
                  <p:embed/>
                  <p:pic>
                    <p:nvPicPr>
                      <p:cNvPr id="0" name="Object 12"/>
                      <p:cNvPicPr>
                        <a:picLocks noChangeArrowheads="1"/>
                      </p:cNvPicPr>
                      <p:nvPr/>
                    </p:nvPicPr>
                    <p:blipFill>
                      <a:blip r:embed="rId4"/>
                      <a:srcRect/>
                      <a:stretch>
                        <a:fillRect/>
                      </a:stretch>
                    </p:blipFill>
                    <p:spPr bwMode="auto">
                      <a:xfrm>
                        <a:off x="914400" y="508000"/>
                        <a:ext cx="786606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06484389"/>
              </p:ext>
            </p:extLst>
          </p:nvPr>
        </p:nvGraphicFramePr>
        <p:xfrm>
          <a:off x="554038" y="1122363"/>
          <a:ext cx="8186737" cy="3698875"/>
        </p:xfrm>
        <a:graphic>
          <a:graphicData uri="http://schemas.openxmlformats.org/presentationml/2006/ole">
            <mc:AlternateContent xmlns:mc="http://schemas.openxmlformats.org/markup-compatibility/2006">
              <mc:Choice xmlns:v="urn:schemas-microsoft-com:vml" Requires="v">
                <p:oleObj spid="_x0000_s24110" name="Лист" r:id="rId4" imgW="7553325" imgH="3409950" progId="Excel.Sheet.8">
                  <p:embed/>
                </p:oleObj>
              </mc:Choice>
              <mc:Fallback>
                <p:oleObj name="Лист" r:id="rId4" imgW="7553325" imgH="3409950" progId="Excel.Sheet.8">
                  <p:embed/>
                  <p:pic>
                    <p:nvPicPr>
                      <p:cNvPr id="0" name="Picture 235"/>
                      <p:cNvPicPr>
                        <a:picLocks noChangeArrowheads="1"/>
                      </p:cNvPicPr>
                      <p:nvPr/>
                    </p:nvPicPr>
                    <p:blipFill>
                      <a:blip r:embed="rId5"/>
                      <a:srcRect/>
                      <a:stretch>
                        <a:fillRect/>
                      </a:stretch>
                    </p:blipFill>
                    <p:spPr bwMode="auto">
                      <a:xfrm>
                        <a:off x="554038" y="1122363"/>
                        <a:ext cx="8186737" cy="369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570304854"/>
              </p:ext>
            </p:extLst>
          </p:nvPr>
        </p:nvGraphicFramePr>
        <p:xfrm>
          <a:off x="104775" y="581025"/>
          <a:ext cx="8543925" cy="3381375"/>
        </p:xfrm>
        <a:graphic>
          <a:graphicData uri="http://schemas.openxmlformats.org/presentationml/2006/ole">
            <mc:AlternateContent xmlns:mc="http://schemas.openxmlformats.org/markup-compatibility/2006">
              <mc:Choice xmlns:v="urn:schemas-microsoft-com:vml" Requires="v">
                <p:oleObj spid="_x0000_s53737" name="Лист" r:id="rId4" imgW="8543925" imgH="3381263" progId="Excel.Sheet.8">
                  <p:embed/>
                </p:oleObj>
              </mc:Choice>
              <mc:Fallback>
                <p:oleObj name="Лист" r:id="rId4" imgW="8543925" imgH="3381263" progId="Excel.Sheet.8">
                  <p:embed/>
                  <p:pic>
                    <p:nvPicPr>
                      <p:cNvPr id="0" name="Picture 168"/>
                      <p:cNvPicPr>
                        <a:picLocks noChangeArrowheads="1"/>
                      </p:cNvPicPr>
                      <p:nvPr/>
                    </p:nvPicPr>
                    <p:blipFill>
                      <a:blip r:embed="rId5"/>
                      <a:srcRect/>
                      <a:stretch>
                        <a:fillRect/>
                      </a:stretch>
                    </p:blipFill>
                    <p:spPr bwMode="auto">
                      <a:xfrm>
                        <a:off x="104775" y="581025"/>
                        <a:ext cx="854392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495134069"/>
              </p:ext>
            </p:extLst>
          </p:nvPr>
        </p:nvGraphicFramePr>
        <p:xfrm>
          <a:off x="190641" y="2060848"/>
          <a:ext cx="8894884" cy="4032448"/>
        </p:xfrm>
        <a:graphic>
          <a:graphicData uri="http://schemas.openxmlformats.org/presentationml/2006/ole">
            <mc:AlternateContent xmlns:mc="http://schemas.openxmlformats.org/markup-compatibility/2006">
              <mc:Choice xmlns:v="urn:schemas-microsoft-com:vml" Requires="v">
                <p:oleObj spid="_x0000_s47624" name="Лист" r:id="rId4" imgW="10915650" imgH="3876787" progId="Excel.Sheet.8">
                  <p:embed/>
                </p:oleObj>
              </mc:Choice>
              <mc:Fallback>
                <p:oleObj name="Лист" r:id="rId4" imgW="10915650" imgH="3876787" progId="Excel.Sheet.8">
                  <p:embed/>
                  <p:pic>
                    <p:nvPicPr>
                      <p:cNvPr id="0" name="Picture 190"/>
                      <p:cNvPicPr>
                        <a:picLocks noGrp="1" noChangeAspect="1" noChangeArrowheads="1"/>
                      </p:cNvPicPr>
                      <p:nvPr/>
                    </p:nvPicPr>
                    <p:blipFill>
                      <a:blip r:embed="rId5"/>
                      <a:srcRect/>
                      <a:stretch>
                        <a:fillRect/>
                      </a:stretch>
                    </p:blipFill>
                    <p:spPr bwMode="auto">
                      <a:xfrm>
                        <a:off x="190641" y="2060848"/>
                        <a:ext cx="8894884" cy="403244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303122614"/>
              </p:ext>
            </p:extLst>
          </p:nvPr>
        </p:nvGraphicFramePr>
        <p:xfrm>
          <a:off x="567246" y="1340768"/>
          <a:ext cx="8238765" cy="4680942"/>
        </p:xfrm>
        <a:graphic>
          <a:graphicData uri="http://schemas.openxmlformats.org/presentationml/2006/ole">
            <mc:AlternateContent xmlns:mc="http://schemas.openxmlformats.org/markup-compatibility/2006">
              <mc:Choice xmlns:v="urn:schemas-microsoft-com:vml" Requires="v">
                <p:oleObj spid="_x0000_s48635" name="Лист" r:id="rId3" imgW="7058025" imgH="4009913" progId="Excel.Sheet.8">
                  <p:embed/>
                </p:oleObj>
              </mc:Choice>
              <mc:Fallback>
                <p:oleObj name="Лист" r:id="rId3" imgW="7058025" imgH="4009913" progId="Excel.Sheet.8">
                  <p:embed/>
                  <p:pic>
                    <p:nvPicPr>
                      <p:cNvPr id="0" name="Picture 186"/>
                      <p:cNvPicPr>
                        <a:picLocks noGrp="1" noChangeAspect="1" noChangeArrowheads="1"/>
                      </p:cNvPicPr>
                      <p:nvPr/>
                    </p:nvPicPr>
                    <p:blipFill>
                      <a:blip r:embed="rId4"/>
                      <a:srcRect/>
                      <a:stretch>
                        <a:fillRect/>
                      </a:stretch>
                    </p:blipFill>
                    <p:spPr bwMode="auto">
                      <a:xfrm>
                        <a:off x="567246" y="1340768"/>
                        <a:ext cx="8238765" cy="4680942"/>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42866,7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094433009"/>
              </p:ext>
            </p:extLst>
          </p:nvPr>
        </p:nvGraphicFramePr>
        <p:xfrm>
          <a:off x="257175" y="1628800"/>
          <a:ext cx="8774112" cy="4244975"/>
        </p:xfrm>
        <a:graphic>
          <a:graphicData uri="http://schemas.openxmlformats.org/presentationml/2006/ole">
            <mc:AlternateContent xmlns:mc="http://schemas.openxmlformats.org/markup-compatibility/2006">
              <mc:Choice xmlns:v="urn:schemas-microsoft-com:vml" Requires="v">
                <p:oleObj spid="_x0000_s49659" name="Лист" r:id="rId3" imgW="8801100" imgH="4257675" progId="Excel.Sheet.8">
                  <p:embed/>
                </p:oleObj>
              </mc:Choice>
              <mc:Fallback>
                <p:oleObj name="Лист" r:id="rId3" imgW="8801100" imgH="4257675" progId="Excel.Sheet.8">
                  <p:embed/>
                  <p:pic>
                    <p:nvPicPr>
                      <p:cNvPr id="0" name="Picture 185"/>
                      <p:cNvPicPr>
                        <a:picLocks noGrp="1" noChangeAspect="1" noChangeArrowheads="1"/>
                      </p:cNvPicPr>
                      <p:nvPr/>
                    </p:nvPicPr>
                    <p:blipFill>
                      <a:blip r:embed="rId4"/>
                      <a:srcRect/>
                      <a:stretch>
                        <a:fillRect/>
                      </a:stretch>
                    </p:blipFill>
                    <p:spPr bwMode="auto">
                      <a:xfrm>
                        <a:off x="257175" y="1628800"/>
                        <a:ext cx="8774112" cy="424497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877051981"/>
              </p:ext>
            </p:extLst>
          </p:nvPr>
        </p:nvGraphicFramePr>
        <p:xfrm>
          <a:off x="467544" y="1700808"/>
          <a:ext cx="8280474" cy="4239404"/>
        </p:xfrm>
        <a:graphic>
          <a:graphicData uri="http://schemas.openxmlformats.org/presentationml/2006/ole">
            <mc:AlternateContent xmlns:mc="http://schemas.openxmlformats.org/markup-compatibility/2006">
              <mc:Choice xmlns:v="urn:schemas-microsoft-com:vml" Requires="v">
                <p:oleObj spid="_x0000_s169329" name="Лист" r:id="rId3" imgW="8248762" imgH="3514725" progId="Excel.Sheet.8">
                  <p:embed/>
                </p:oleObj>
              </mc:Choice>
              <mc:Fallback>
                <p:oleObj name="Лист" r:id="rId3" imgW="8248762" imgH="3514725" progId="Excel.Sheet.8">
                  <p:embed/>
                  <p:pic>
                    <p:nvPicPr>
                      <p:cNvPr id="0" name="Picture 48"/>
                      <p:cNvPicPr>
                        <a:picLocks noGrp="1" noChangeAspect="1" noChangeArrowheads="1"/>
                      </p:cNvPicPr>
                      <p:nvPr/>
                    </p:nvPicPr>
                    <p:blipFill>
                      <a:blip r:embed="rId4"/>
                      <a:srcRect/>
                      <a:stretch>
                        <a:fillRect/>
                      </a:stretch>
                    </p:blipFill>
                    <p:spPr bwMode="auto">
                      <a:xfrm>
                        <a:off x="467544" y="1700808"/>
                        <a:ext cx="8280474" cy="4239404"/>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06597522"/>
              </p:ext>
            </p:extLst>
          </p:nvPr>
        </p:nvGraphicFramePr>
        <p:xfrm>
          <a:off x="251520" y="1268760"/>
          <a:ext cx="8784976" cy="5196533"/>
        </p:xfrm>
        <a:graphic>
          <a:graphicData uri="http://schemas.openxmlformats.org/presentationml/2006/ole">
            <mc:AlternateContent xmlns:mc="http://schemas.openxmlformats.org/markup-compatibility/2006">
              <mc:Choice xmlns:v="urn:schemas-microsoft-com:vml" Requires="v">
                <p:oleObj spid="_x0000_s170354" name="Лист" r:id="rId3" imgW="8820262" imgH="4352813" progId="Excel.Sheet.8">
                  <p:embed/>
                </p:oleObj>
              </mc:Choice>
              <mc:Fallback>
                <p:oleObj name="Лист" r:id="rId3" imgW="8820262" imgH="4352813" progId="Excel.Sheet.8">
                  <p:embed/>
                  <p:pic>
                    <p:nvPicPr>
                      <p:cNvPr id="0" name="Picture 48"/>
                      <p:cNvPicPr>
                        <a:picLocks noGrp="1" noChangeAspect="1" noChangeArrowheads="1"/>
                      </p:cNvPicPr>
                      <p:nvPr/>
                    </p:nvPicPr>
                    <p:blipFill>
                      <a:blip r:embed="rId4"/>
                      <a:srcRect/>
                      <a:stretch>
                        <a:fillRect/>
                      </a:stretch>
                    </p:blipFill>
                    <p:spPr bwMode="auto">
                      <a:xfrm>
                        <a:off x="251520" y="1268760"/>
                        <a:ext cx="8784976" cy="5196533"/>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2715138604"/>
              </p:ext>
            </p:extLst>
          </p:nvPr>
        </p:nvGraphicFramePr>
        <p:xfrm>
          <a:off x="644525" y="1556792"/>
          <a:ext cx="8525488" cy="4489996"/>
        </p:xfrm>
        <a:graphic>
          <a:graphicData uri="http://schemas.openxmlformats.org/presentationml/2006/ole">
            <mc:AlternateContent xmlns:mc="http://schemas.openxmlformats.org/markup-compatibility/2006">
              <mc:Choice xmlns:v="urn:schemas-microsoft-com:vml" Requires="v">
                <p:oleObj spid="_x0000_s52728" name="Лист" r:id="rId3" imgW="9296288" imgH="4895738" progId="Excel.Sheet.8">
                  <p:embed/>
                </p:oleObj>
              </mc:Choice>
              <mc:Fallback>
                <p:oleObj name="Лист" r:id="rId3" imgW="9296288" imgH="4895738" progId="Excel.Sheet.8">
                  <p:embed/>
                  <p:pic>
                    <p:nvPicPr>
                      <p:cNvPr id="0" name="Picture 182"/>
                      <p:cNvPicPr>
                        <a:picLocks noGrp="1" noChangeAspect="1" noChangeArrowheads="1"/>
                      </p:cNvPicPr>
                      <p:nvPr/>
                    </p:nvPicPr>
                    <p:blipFill>
                      <a:blip r:embed="rId4"/>
                      <a:srcRect/>
                      <a:stretch>
                        <a:fillRect/>
                      </a:stretch>
                    </p:blipFill>
                    <p:spPr bwMode="auto">
                      <a:xfrm>
                        <a:off x="644525" y="1556792"/>
                        <a:ext cx="8525488" cy="4489996"/>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438001110"/>
              </p:ext>
            </p:extLst>
          </p:nvPr>
        </p:nvGraphicFramePr>
        <p:xfrm>
          <a:off x="254000" y="1508125"/>
          <a:ext cx="8588375" cy="4570413"/>
        </p:xfrm>
        <a:graphic>
          <a:graphicData uri="http://schemas.openxmlformats.org/presentationml/2006/ole">
            <mc:AlternateContent xmlns:mc="http://schemas.openxmlformats.org/markup-compatibility/2006">
              <mc:Choice xmlns:v="urn:schemas-microsoft-com:vml" Requires="v">
                <p:oleObj spid="_x0000_s76257" name="Лист" r:id="rId4" imgW="8305710" imgH="4419465" progId="Excel.Sheet.8">
                  <p:embed/>
                </p:oleObj>
              </mc:Choice>
              <mc:Fallback>
                <p:oleObj name="Лист" r:id="rId4" imgW="8305710" imgH="4419465" progId="Excel.Sheet.8">
                  <p:embed/>
                  <p:pic>
                    <p:nvPicPr>
                      <p:cNvPr id="0" name="Picture 158"/>
                      <p:cNvPicPr>
                        <a:picLocks noGrp="1" noChangeAspect="1" noChangeArrowheads="1"/>
                      </p:cNvPicPr>
                      <p:nvPr/>
                    </p:nvPicPr>
                    <p:blipFill>
                      <a:blip r:embed="rId5"/>
                      <a:srcRect/>
                      <a:stretch>
                        <a:fillRect/>
                      </a:stretch>
                    </p:blipFill>
                    <p:spPr bwMode="auto">
                      <a:xfrm>
                        <a:off x="254000" y="1508125"/>
                        <a:ext cx="8588375"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97345094"/>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755152411"/>
              </p:ext>
            </p:extLst>
          </p:nvPr>
        </p:nvGraphicFramePr>
        <p:xfrm>
          <a:off x="130175" y="1328738"/>
          <a:ext cx="8994775" cy="4064000"/>
        </p:xfrm>
        <a:graphic>
          <a:graphicData uri="http://schemas.openxmlformats.org/presentationml/2006/ole">
            <mc:AlternateContent xmlns:mc="http://schemas.openxmlformats.org/markup-compatibility/2006">
              <mc:Choice xmlns:v="urn:schemas-microsoft-com:vml" Requires="v">
                <p:oleObj spid="_x0000_s54797" name="Лист" r:id="rId4" imgW="9210563" imgH="3714750" progId="Excel.Sheet.8">
                  <p:embed/>
                </p:oleObj>
              </mc:Choice>
              <mc:Fallback>
                <p:oleObj name="Лист" r:id="rId4" imgW="9210563" imgH="3714750" progId="Excel.Sheet.8">
                  <p:embed/>
                  <p:pic>
                    <p:nvPicPr>
                      <p:cNvPr id="0" name="Объект 4"/>
                      <p:cNvPicPr>
                        <a:picLocks noGrp="1" noChangeAspect="1" noChangeArrowheads="1"/>
                      </p:cNvPicPr>
                      <p:nvPr/>
                    </p:nvPicPr>
                    <p:blipFill>
                      <a:blip r:embed="rId5"/>
                      <a:srcRect/>
                      <a:stretch>
                        <a:fillRect/>
                      </a:stretch>
                    </p:blipFill>
                    <p:spPr bwMode="auto">
                      <a:xfrm>
                        <a:off x="130175" y="1328738"/>
                        <a:ext cx="8994775" cy="406400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31,1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24,5</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23,8</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887424714"/>
              </p:ext>
            </p:extLst>
          </p:nvPr>
        </p:nvGraphicFramePr>
        <p:xfrm>
          <a:off x="258763" y="1916113"/>
          <a:ext cx="8694737" cy="4267200"/>
        </p:xfrm>
        <a:graphic>
          <a:graphicData uri="http://schemas.openxmlformats.org/presentationml/2006/ole">
            <mc:AlternateContent xmlns:mc="http://schemas.openxmlformats.org/markup-compatibility/2006">
              <mc:Choice xmlns:v="urn:schemas-microsoft-com:vml" Requires="v">
                <p:oleObj spid="_x0000_s55819" name="Лист" r:id="rId3" imgW="9315450" imgH="4572000" progId="Excel.Sheet.8">
                  <p:embed/>
                </p:oleObj>
              </mc:Choice>
              <mc:Fallback>
                <p:oleObj name="Лист" r:id="rId3" imgW="9315450" imgH="4572000" progId="Excel.Sheet.8">
                  <p:embed/>
                  <p:pic>
                    <p:nvPicPr>
                      <p:cNvPr id="0" name="Picture 190"/>
                      <p:cNvPicPr>
                        <a:picLocks noGrp="1" noChangeAspect="1" noChangeArrowheads="1"/>
                      </p:cNvPicPr>
                      <p:nvPr/>
                    </p:nvPicPr>
                    <p:blipFill>
                      <a:blip r:embed="rId4"/>
                      <a:srcRect/>
                      <a:stretch>
                        <a:fillRect/>
                      </a:stretch>
                    </p:blipFill>
                    <p:spPr bwMode="auto">
                      <a:xfrm>
                        <a:off x="258763" y="1916113"/>
                        <a:ext cx="8694737" cy="426720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410381485"/>
              </p:ext>
            </p:extLst>
          </p:nvPr>
        </p:nvGraphicFramePr>
        <p:xfrm>
          <a:off x="509588" y="1893888"/>
          <a:ext cx="8426450" cy="3646487"/>
        </p:xfrm>
        <a:graphic>
          <a:graphicData uri="http://schemas.openxmlformats.org/presentationml/2006/ole">
            <mc:AlternateContent xmlns:mc="http://schemas.openxmlformats.org/markup-compatibility/2006">
              <mc:Choice xmlns:v="urn:schemas-microsoft-com:vml" Requires="v">
                <p:oleObj spid="_x0000_s65014" name="Лист" r:id="rId3" imgW="8782050" imgH="3800475" progId="Excel.Sheet.8">
                  <p:embed/>
                </p:oleObj>
              </mc:Choice>
              <mc:Fallback>
                <p:oleObj name="Лист" r:id="rId3" imgW="8782050" imgH="3800475" progId="Excel.Sheet.8">
                  <p:embed/>
                  <p:pic>
                    <p:nvPicPr>
                      <p:cNvPr id="0" name="Picture 172"/>
                      <p:cNvPicPr>
                        <a:picLocks noGrp="1" noChangeAspect="1" noChangeArrowheads="1"/>
                      </p:cNvPicPr>
                      <p:nvPr/>
                    </p:nvPicPr>
                    <p:blipFill>
                      <a:blip r:embed="rId4"/>
                      <a:srcRect/>
                      <a:stretch>
                        <a:fillRect/>
                      </a:stretch>
                    </p:blipFill>
                    <p:spPr bwMode="auto">
                      <a:xfrm>
                        <a:off x="509588" y="1893888"/>
                        <a:ext cx="8426450" cy="3646487"/>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4122446035"/>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394 230,5       </a:t>
                      </a:r>
                      <a:endParaRPr lang="ru-RU" sz="2000" dirty="0" smtClean="0"/>
                    </a:p>
                  </a:txBody>
                  <a:tcPr/>
                </a:tc>
                <a:tc>
                  <a:txBody>
                    <a:bodyPr/>
                    <a:lstStyle/>
                    <a:p>
                      <a:pPr algn="ctr"/>
                      <a:r>
                        <a:rPr lang="ru-RU" sz="2000" dirty="0" smtClean="0"/>
                        <a:t>348 780,8</a:t>
                      </a:r>
                      <a:endParaRPr lang="ru-RU" sz="2000" dirty="0"/>
                    </a:p>
                  </a:txBody>
                  <a:tcPr/>
                </a:tc>
                <a:tc>
                  <a:txBody>
                    <a:bodyPr/>
                    <a:lstStyle/>
                    <a:p>
                      <a:pPr algn="ctr"/>
                      <a:r>
                        <a:rPr lang="ru-RU" sz="2000" dirty="0" smtClean="0"/>
                        <a:t>356 460,6</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394 230,5 </a:t>
                      </a:r>
                      <a:endParaRPr lang="ru-RU" sz="2000" dirty="0"/>
                    </a:p>
                  </a:txBody>
                  <a:tcPr/>
                </a:tc>
                <a:tc>
                  <a:txBody>
                    <a:bodyPr/>
                    <a:lstStyle/>
                    <a:p>
                      <a:pPr algn="ctr"/>
                      <a:r>
                        <a:rPr lang="ru-RU" sz="2000" dirty="0" smtClean="0"/>
                        <a:t>348 780,8</a:t>
                      </a:r>
                    </a:p>
                  </a:txBody>
                  <a:tcPr/>
                </a:tc>
                <a:tc>
                  <a:txBody>
                    <a:bodyPr/>
                    <a:lstStyle/>
                    <a:p>
                      <a:pPr algn="ctr"/>
                      <a:r>
                        <a:rPr lang="ru-RU" sz="2000" dirty="0" smtClean="0"/>
                        <a:t>356 460,6</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720251881"/>
              </p:ext>
            </p:extLst>
          </p:nvPr>
        </p:nvGraphicFramePr>
        <p:xfrm>
          <a:off x="325438" y="1208088"/>
          <a:ext cx="8818562" cy="4841875"/>
        </p:xfrm>
        <a:graphic>
          <a:graphicData uri="http://schemas.openxmlformats.org/presentationml/2006/ole">
            <mc:AlternateContent xmlns:mc="http://schemas.openxmlformats.org/markup-compatibility/2006">
              <mc:Choice xmlns:v="urn:schemas-microsoft-com:vml" Requires="v">
                <p:oleObj spid="_x0000_s77370" name="Лист" r:id="rId3" imgW="7753350" imgH="4257675" progId="Excel.Sheet.8">
                  <p:embed/>
                </p:oleObj>
              </mc:Choice>
              <mc:Fallback>
                <p:oleObj name="Лист" r:id="rId3" imgW="7753350" imgH="4257675" progId="Excel.Sheet.8">
                  <p:embed/>
                  <p:pic>
                    <p:nvPicPr>
                      <p:cNvPr id="0" name="Picture 227"/>
                      <p:cNvPicPr>
                        <a:picLocks noGrp="1" noChangeAspect="1" noChangeArrowheads="1"/>
                      </p:cNvPicPr>
                      <p:nvPr/>
                    </p:nvPicPr>
                    <p:blipFill>
                      <a:blip r:embed="rId4"/>
                      <a:srcRect/>
                      <a:stretch>
                        <a:fillRect/>
                      </a:stretch>
                    </p:blipFill>
                    <p:spPr bwMode="auto">
                      <a:xfrm>
                        <a:off x="325438" y="1208088"/>
                        <a:ext cx="8818562" cy="484187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359544582"/>
              </p:ext>
            </p:extLst>
          </p:nvPr>
        </p:nvGraphicFramePr>
        <p:xfrm>
          <a:off x="325438" y="1341438"/>
          <a:ext cx="8713787" cy="4876800"/>
        </p:xfrm>
        <a:graphic>
          <a:graphicData uri="http://schemas.openxmlformats.org/presentationml/2006/ole">
            <mc:AlternateContent xmlns:mc="http://schemas.openxmlformats.org/markup-compatibility/2006">
              <mc:Choice xmlns:v="urn:schemas-microsoft-com:vml" Requires="v">
                <p:oleObj spid="_x0000_s140694" name="Лист" r:id="rId3" imgW="7743825" imgH="4333875" progId="Excel.Sheet.8">
                  <p:embed/>
                </p:oleObj>
              </mc:Choice>
              <mc:Fallback>
                <p:oleObj name="Лист" r:id="rId3" imgW="7743825" imgH="433387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13787" cy="4876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042538921"/>
              </p:ext>
            </p:extLst>
          </p:nvPr>
        </p:nvGraphicFramePr>
        <p:xfrm>
          <a:off x="325438" y="1204912"/>
          <a:ext cx="8685212" cy="5104407"/>
        </p:xfrm>
        <a:graphic>
          <a:graphicData uri="http://schemas.openxmlformats.org/presentationml/2006/ole">
            <mc:AlternateContent xmlns:mc="http://schemas.openxmlformats.org/markup-compatibility/2006">
              <mc:Choice xmlns:v="urn:schemas-microsoft-com:vml" Requires="v">
                <p:oleObj spid="_x0000_s141710" name="Лист" r:id="rId3" imgW="7753350" imgH="4257675" progId="Excel.Sheet.8">
                  <p:embed/>
                </p:oleObj>
              </mc:Choice>
              <mc:Fallback>
                <p:oleObj name="Лист" r:id="rId3" imgW="7753350" imgH="4257675" progId="Excel.Sheet.8">
                  <p:embed/>
                  <p:pic>
                    <p:nvPicPr>
                      <p:cNvPr id="0" name="Object 60"/>
                      <p:cNvPicPr>
                        <a:picLocks noGrp="1" noChangeAspect="1" noChangeArrowheads="1"/>
                      </p:cNvPicPr>
                      <p:nvPr/>
                    </p:nvPicPr>
                    <p:blipFill>
                      <a:blip r:embed="rId4"/>
                      <a:srcRect/>
                      <a:stretch>
                        <a:fillRect/>
                      </a:stretch>
                    </p:blipFill>
                    <p:spPr bwMode="auto">
                      <a:xfrm>
                        <a:off x="325438" y="1204912"/>
                        <a:ext cx="8685212" cy="51044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92630034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33 579</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20 394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3 284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3 957</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2 235</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368 259,8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364 444,7</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3 815,1</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318 075,5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321 271,6</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315 002,2</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318 308,2</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23806684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10 164,3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236 310,5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206</a:t>
                      </a:r>
                      <a:r>
                        <a:rPr lang="ru-RU" sz="1000" b="1" i="0" u="none" strike="noStrike" baseline="0" dirty="0" smtClean="0">
                          <a:solidFill>
                            <a:srgbClr val="000066"/>
                          </a:solidFill>
                          <a:latin typeface="Times New Roman" pitchFamily="18" charset="0"/>
                          <a:cs typeface="Times New Roman" pitchFamily="18" charset="0"/>
                        </a:rPr>
                        <a:t> 655,2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211 919,0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48 907,2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38 358,2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37 492,5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34 973,4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3 933,8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19 335,4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5 955,0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364 444,</a:t>
                      </a:r>
                      <a:r>
                        <a:rPr lang="en-US" sz="1000" b="1" i="0" u="none" strike="noStrike" baseline="0" dirty="0" smtClean="0">
                          <a:solidFill>
                            <a:srgbClr val="000066"/>
                          </a:solidFill>
                          <a:latin typeface="Times New Roman" pitchFamily="18" charset="0"/>
                          <a:cs typeface="Times New Roman" pitchFamily="18" charset="0"/>
                        </a:rPr>
                        <a:t>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315 002,2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318 308,2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3055020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233,0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262,2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28757773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10 164,3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400" b="1" i="1" dirty="0" smtClean="0">
                          <a:solidFill>
                            <a:schemeClr val="accent1">
                              <a:lumMod val="25000"/>
                            </a:schemeClr>
                          </a:solidFill>
                        </a:rPr>
                        <a:t>8 </a:t>
                      </a:r>
                      <a:r>
                        <a:rPr lang="ru-RU" sz="1400" b="1" i="1" dirty="0" smtClean="0">
                          <a:solidFill>
                            <a:schemeClr val="accent1">
                              <a:lumMod val="25000"/>
                            </a:schemeClr>
                          </a:solidFill>
                        </a:rPr>
                        <a:t>382,1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144176248"/>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777,9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3</a:t>
                      </a:r>
                      <a:r>
                        <a:rPr lang="ru-RU" sz="1400" b="1" i="1" dirty="0" smtClean="0">
                          <a:solidFill>
                            <a:schemeClr val="accent1">
                              <a:lumMod val="25000"/>
                            </a:schemeClr>
                          </a:solidFill>
                        </a:rPr>
                        <a:t>86</a:t>
                      </a:r>
                      <a:r>
                        <a:rPr lang="en-US" sz="1400" b="1" i="1" dirty="0" smtClean="0">
                          <a:solidFill>
                            <a:schemeClr val="accent1">
                              <a:lumMod val="25000"/>
                            </a:schemeClr>
                          </a:solidFill>
                        </a:rPr>
                        <a:t>,</a:t>
                      </a:r>
                      <a:r>
                        <a:rPr lang="ru-RU" sz="1400" b="1" i="1" dirty="0" smtClean="0">
                          <a:solidFill>
                            <a:schemeClr val="accent1">
                              <a:lumMod val="25000"/>
                            </a:schemeClr>
                          </a:solidFill>
                        </a:rPr>
                        <a:t>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276,2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2441964"/>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236 310,5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206 655,2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211 919,0</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4 483,7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6 484,1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8 784,4</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28 588,7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23 261,3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23 960,7</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163 333,9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139 832,7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142 429,8</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9 884,9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8 086,6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2 903,0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a:t>
                      </a:r>
                      <a:r>
                        <a:rPr lang="ru-RU" sz="1200" b="1" i="1" u="none" strike="noStrike" dirty="0" smtClean="0">
                          <a:solidFill>
                            <a:schemeClr val="accent1">
                              <a:lumMod val="25000"/>
                            </a:schemeClr>
                          </a:solidFill>
                          <a:latin typeface="Times New Roman" pitchFamily="18" charset="0"/>
                          <a:cs typeface="Times New Roman" pitchFamily="18" charset="0"/>
                        </a:rPr>
                        <a:t>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39316792"/>
              </p:ext>
            </p:extLst>
          </p:nvPr>
        </p:nvGraphicFramePr>
        <p:xfrm>
          <a:off x="91784" y="1484784"/>
          <a:ext cx="8856984" cy="374523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48 907,2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38 358,2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37 492,5</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2 376,4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1 719,9</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5 600,3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14 415,8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12 996,9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23 398,0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14 912,8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14 562,7</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1 988,5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1 128,2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10044838"/>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92161344"/>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34 973,4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5 595,7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23846101"/>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3 933,8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73504900"/>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19 335,4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17 642,5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596436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7184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199870"/>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5 955,0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4 932,2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04920779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5</a:t>
            </a:r>
            <a:r>
              <a:rPr kumimoji="0" lang="ru-RU" sz="1800" b="0" i="0" u="none" strike="noStrike" kern="0" cap="none" spc="0" normalizeH="0" baseline="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4 410,0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a:t>
            </a:r>
            <a:r>
              <a:rPr kumimoji="0" lang="ru-RU" sz="1800" b="0" i="0" u="sng" strike="noStrike" kern="0" cap="none" spc="0" normalizeH="0" baseline="0" noProof="0" dirty="0" smtClean="0">
                <a:ln>
                  <a:noFill/>
                </a:ln>
                <a:solidFill>
                  <a:schemeClr val="tx1"/>
                </a:solidFill>
                <a:effectLst/>
                <a:uLnTx/>
                <a:uFillTx/>
                <a:cs typeface="Times New Roman" pitchFamily="18" charset="0"/>
              </a:rPr>
              <a:t>.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smtClean="0">
                <a:solidFill>
                  <a:schemeClr val="accent5">
                    <a:lumMod val="50000"/>
                  </a:schemeClr>
                </a:solidFill>
                <a:cs typeface="Times New Roman" pitchFamily="18" charset="0"/>
              </a:rPr>
              <a:t>4 410,0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0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dirty="0"/>
              <a:t>году </a:t>
            </a:r>
            <a:r>
              <a:rPr lang="ru-RU" sz="1800" kern="0" dirty="0" smtClean="0"/>
              <a:t>–</a:t>
            </a:r>
            <a:r>
              <a:rPr lang="ru-RU" sz="1800" kern="0" dirty="0"/>
              <a:t>0</a:t>
            </a:r>
            <a:r>
              <a:rPr lang="ru-RU" sz="1800" kern="0" dirty="0" smtClean="0"/>
              <a:t> 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8598709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4 426 771,92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4 423 838,16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2 933,76</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42997746"/>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56 910,0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56 910,0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590819940"/>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4 483 681,92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4 423 838,16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59 843,76</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a:t>
            </a:r>
            <a:r>
              <a:rPr lang="ru-RU" sz="1800" b="1" dirty="0" smtClean="0">
                <a:solidFill>
                  <a:schemeClr val="hlink"/>
                </a:solidFill>
              </a:rPr>
              <a:t>202</a:t>
            </a:r>
            <a:r>
              <a:rPr lang="en-US" sz="1800" b="1" dirty="0" smtClean="0">
                <a:solidFill>
                  <a:schemeClr val="hlink"/>
                </a:solidFill>
              </a:rPr>
              <a:t>2</a:t>
            </a:r>
            <a:r>
              <a:rPr lang="ru-RU" sz="1800" b="1" dirty="0" smtClean="0">
                <a:solidFill>
                  <a:schemeClr val="hlink"/>
                </a:solidFill>
              </a:rPr>
              <a:t> </a:t>
            </a:r>
            <a:r>
              <a:rPr lang="ru-RU" sz="1800" b="1" dirty="0" smtClean="0">
                <a:solidFill>
                  <a:schemeClr val="hlink"/>
                </a:solidFill>
              </a:rPr>
              <a:t>по </a:t>
            </a:r>
            <a:r>
              <a:rPr lang="ru-RU" sz="1800" b="1" dirty="0" smtClean="0">
                <a:solidFill>
                  <a:schemeClr val="hlink"/>
                </a:solidFill>
              </a:rPr>
              <a:t>202</a:t>
            </a:r>
            <a:r>
              <a:rPr lang="en-US" sz="1800" b="1" dirty="0" smtClean="0">
                <a:solidFill>
                  <a:schemeClr val="hlink"/>
                </a:solidFill>
              </a:rPr>
              <a:t>4</a:t>
            </a:r>
            <a:r>
              <a:rPr lang="ru-RU" sz="1800" b="1" dirty="0" smtClean="0">
                <a:solidFill>
                  <a:schemeClr val="hlink"/>
                </a:solidFill>
              </a:rPr>
              <a:t> </a:t>
            </a:r>
            <a:r>
              <a:rPr lang="ru-RU" sz="1800" b="1" dirty="0" smtClean="0">
                <a:solidFill>
                  <a:schemeClr val="hlink"/>
                </a:solidFill>
              </a:rPr>
              <a:t>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66573325"/>
              </p:ext>
            </p:extLst>
          </p:nvPr>
        </p:nvGraphicFramePr>
        <p:xfrm>
          <a:off x="844550" y="1697038"/>
          <a:ext cx="7510463" cy="4040187"/>
        </p:xfrm>
        <a:graphic>
          <a:graphicData uri="http://schemas.openxmlformats.org/presentationml/2006/ole">
            <mc:AlternateContent xmlns:mc="http://schemas.openxmlformats.org/markup-compatibility/2006">
              <mc:Choice xmlns:v="urn:schemas-microsoft-com:vml" Requires="v">
                <p:oleObj spid="_x0000_s123403" name="Лист" r:id="rId3" imgW="9648825" imgH="5191125" progId="Excel.Sheet.8">
                  <p:embed/>
                </p:oleObj>
              </mc:Choice>
              <mc:Fallback>
                <p:oleObj name="Лист" r:id="rId3" imgW="9648825" imgH="5191125" progId="Excel.Sheet.8">
                  <p:embed/>
                  <p:pic>
                    <p:nvPicPr>
                      <p:cNvPr id="0" name="Picture 189"/>
                      <p:cNvPicPr>
                        <a:picLocks noGrp="1" noChangeAspect="1" noChangeArrowheads="1"/>
                      </p:cNvPicPr>
                      <p:nvPr/>
                    </p:nvPicPr>
                    <p:blipFill>
                      <a:blip r:embed="rId4"/>
                      <a:srcRect/>
                      <a:stretch>
                        <a:fillRect/>
                      </a:stretch>
                    </p:blipFill>
                    <p:spPr bwMode="auto">
                      <a:xfrm>
                        <a:off x="844550" y="1697038"/>
                        <a:ext cx="7510463" cy="40401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a:t>
            </a:r>
            <a:r>
              <a:rPr lang="ru-RU" sz="2400" i="1" dirty="0" smtClean="0">
                <a:solidFill>
                  <a:schemeClr val="accent5">
                    <a:lumMod val="50000"/>
                  </a:schemeClr>
                </a:solidFill>
              </a:rPr>
              <a:t>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14 076,4</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9 866,6</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209,8</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10 200,7</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9 938,5</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9 866,5</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9 866,5</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36973999"/>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233,0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262,2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6 120,0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1 983,0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680,0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3 993,8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a:t>
                      </a:r>
                      <a:r>
                        <a:rPr lang="en-US" sz="1200" b="1" i="0" u="sng" strike="noStrike" baseline="0" dirty="0" smtClean="0">
                          <a:solidFill>
                            <a:srgbClr val="000000"/>
                          </a:solidFill>
                          <a:latin typeface="Times New Roman" pitchFamily="18" charset="0"/>
                          <a:cs typeface="Times New Roman" pitchFamily="18" charset="0"/>
                        </a:rPr>
                        <a:t> 076,4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10 200,7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9 938,5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37732787"/>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7 882,1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ru-RU" sz="1600" b="1" i="0" u="none" strike="noStrike" dirty="0" smtClean="0">
                          <a:solidFill>
                            <a:schemeClr val="tx1"/>
                          </a:solidFill>
                          <a:latin typeface="Times New Roman" pitchFamily="18" charset="0"/>
                          <a:cs typeface="Times New Roman" pitchFamily="18" charset="0"/>
                        </a:rPr>
                        <a:t>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32431</TotalTime>
  <Words>9105</Words>
  <Application>Microsoft Office PowerPoint</Application>
  <PresentationFormat>Экран (4:3)</PresentationFormat>
  <Paragraphs>1487</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95</vt:i4>
      </vt:variant>
    </vt:vector>
  </HeadingPairs>
  <TitlesOfParts>
    <vt:vector size="100" baseType="lpstr">
      <vt:lpstr>Office Theme</vt:lpstr>
      <vt:lpstr>Пиксел</vt:lpstr>
      <vt:lpstr>1_Пиксел</vt:lpstr>
      <vt:lpstr>Лист</vt:lpstr>
      <vt:lpstr>Microsoft Excel 97-2003 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2022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2133</cp:revision>
  <cp:lastPrinted>2021-12-27T06:03:24Z</cp:lastPrinted>
  <dcterms:modified xsi:type="dcterms:W3CDTF">2021-12-27T07:32:14Z</dcterms:modified>
</cp:coreProperties>
</file>