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9"/>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751" r:id="rId24"/>
    <p:sldId id="624" r:id="rId25"/>
    <p:sldId id="621" r:id="rId26"/>
    <p:sldId id="636" r:id="rId27"/>
    <p:sldId id="637" r:id="rId28"/>
    <p:sldId id="638" r:id="rId29"/>
    <p:sldId id="696" r:id="rId30"/>
    <p:sldId id="697" r:id="rId31"/>
    <p:sldId id="641" r:id="rId32"/>
    <p:sldId id="642" r:id="rId33"/>
    <p:sldId id="753" r:id="rId34"/>
    <p:sldId id="643" r:id="rId35"/>
    <p:sldId id="654" r:id="rId36"/>
    <p:sldId id="645" r:id="rId37"/>
    <p:sldId id="671" r:id="rId38"/>
    <p:sldId id="686" r:id="rId39"/>
    <p:sldId id="646" r:id="rId40"/>
    <p:sldId id="695" r:id="rId41"/>
    <p:sldId id="692" r:id="rId42"/>
    <p:sldId id="688" r:id="rId43"/>
    <p:sldId id="682" r:id="rId44"/>
    <p:sldId id="676" r:id="rId45"/>
    <p:sldId id="680" r:id="rId46"/>
    <p:sldId id="681" r:id="rId47"/>
    <p:sldId id="698" r:id="rId48"/>
    <p:sldId id="699" r:id="rId49"/>
    <p:sldId id="739" r:id="rId50"/>
    <p:sldId id="740"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49" r:id="rId66"/>
    <p:sldId id="750" r:id="rId67"/>
    <p:sldId id="714" r:id="rId68"/>
    <p:sldId id="715" r:id="rId69"/>
    <p:sldId id="716" r:id="rId70"/>
    <p:sldId id="717" r:id="rId71"/>
    <p:sldId id="718" r:id="rId72"/>
    <p:sldId id="719" r:id="rId73"/>
    <p:sldId id="720" r:id="rId74"/>
    <p:sldId id="721" r:id="rId75"/>
    <p:sldId id="722" r:id="rId76"/>
    <p:sldId id="723" r:id="rId77"/>
    <p:sldId id="724" r:id="rId78"/>
    <p:sldId id="725" r:id="rId79"/>
    <p:sldId id="726" r:id="rId80"/>
    <p:sldId id="727" r:id="rId81"/>
    <p:sldId id="728" r:id="rId82"/>
    <p:sldId id="729" r:id="rId83"/>
    <p:sldId id="730" r:id="rId84"/>
    <p:sldId id="757" r:id="rId85"/>
    <p:sldId id="756" r:id="rId86"/>
    <p:sldId id="731" r:id="rId87"/>
    <p:sldId id="732" r:id="rId88"/>
    <p:sldId id="733" r:id="rId89"/>
    <p:sldId id="748" r:id="rId90"/>
    <p:sldId id="747" r:id="rId91"/>
    <p:sldId id="690" r:id="rId92"/>
    <p:sldId id="754" r:id="rId93"/>
    <p:sldId id="755" r:id="rId94"/>
    <p:sldId id="649" r:id="rId95"/>
    <p:sldId id="736" r:id="rId96"/>
    <p:sldId id="737" r:id="rId97"/>
    <p:sldId id="738" r:id="rId9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8039" autoAdjust="0"/>
  </p:normalViewPr>
  <p:slideViewPr>
    <p:cSldViewPr>
      <p:cViewPr>
        <p:scale>
          <a:sx n="100" d="100"/>
          <a:sy n="100" d="100"/>
        </p:scale>
        <p:origin x="-2628" y="-408"/>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2020г.Отчет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36,4</a:t>
                    </a:r>
                    <a:endParaRPr lang="en-US"/>
                  </a:p>
                </c:rich>
              </c:tx>
              <c:showLegendKey val="0"/>
              <c:showVal val="1"/>
              <c:showCatName val="0"/>
              <c:showSerName val="0"/>
              <c:showPercent val="0"/>
              <c:showBubbleSize val="0"/>
            </c:dLbl>
            <c:dLbl>
              <c:idx val="1"/>
              <c:layout/>
              <c:tx>
                <c:rich>
                  <a:bodyPr/>
                  <a:lstStyle/>
                  <a:p>
                    <a:r>
                      <a:rPr lang="ru-RU" smtClean="0"/>
                      <a:t>540,1</a:t>
                    </a:r>
                    <a:endParaRPr lang="en-US"/>
                  </a:p>
                </c:rich>
              </c:tx>
              <c:showLegendKey val="0"/>
              <c:showVal val="1"/>
              <c:showCatName val="0"/>
              <c:showSerName val="0"/>
              <c:showPercent val="0"/>
              <c:showBubbleSize val="0"/>
            </c:dLbl>
            <c:dLbl>
              <c:idx val="2"/>
              <c:layout/>
              <c:tx>
                <c:rich>
                  <a:bodyPr/>
                  <a:lstStyle/>
                  <a:p>
                    <a:r>
                      <a:rPr lang="ru-RU" smtClean="0"/>
                      <a:t>112,7</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534.6</c:v>
                </c:pt>
                <c:pt idx="1">
                  <c:v>540.1</c:v>
                </c:pt>
                <c:pt idx="2">
                  <c:v>112.7</c:v>
                </c:pt>
              </c:numCache>
            </c:numRef>
          </c:val>
        </c:ser>
        <c:ser>
          <c:idx val="1"/>
          <c:order val="1"/>
          <c:tx>
            <c:strRef>
              <c:f>Лист1!$C$1</c:f>
              <c:strCache>
                <c:ptCount val="1"/>
                <c:pt idx="0">
                  <c:v>2021г.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50,6</a:t>
                    </a:r>
                    <a:endParaRPr lang="en-US"/>
                  </a:p>
                </c:rich>
              </c:tx>
              <c:showLegendKey val="0"/>
              <c:showVal val="1"/>
              <c:showCatName val="0"/>
              <c:showSerName val="0"/>
              <c:showPercent val="0"/>
              <c:showBubbleSize val="0"/>
            </c:dLbl>
            <c:dLbl>
              <c:idx val="1"/>
              <c:layout/>
              <c:tx>
                <c:rich>
                  <a:bodyPr/>
                  <a:lstStyle/>
                  <a:p>
                    <a:r>
                      <a:rPr lang="ru-RU" smtClean="0"/>
                      <a:t>510,1</a:t>
                    </a:r>
                    <a:endParaRPr lang="en-US"/>
                  </a:p>
                </c:rich>
              </c:tx>
              <c:showLegendKey val="0"/>
              <c:showVal val="1"/>
              <c:showCatName val="0"/>
              <c:showSerName val="0"/>
              <c:showPercent val="0"/>
              <c:showBubbleSize val="0"/>
            </c:dLbl>
            <c:dLbl>
              <c:idx val="2"/>
              <c:layout/>
              <c:tx>
                <c:rich>
                  <a:bodyPr/>
                  <a:lstStyle/>
                  <a:p>
                    <a:r>
                      <a:rPr lang="ru-RU" smtClean="0"/>
                      <a:t>75,8</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550.6</c:v>
                </c:pt>
                <c:pt idx="1">
                  <c:v>510.1</c:v>
                </c:pt>
                <c:pt idx="2">
                  <c:v>75.8</c:v>
                </c:pt>
              </c:numCache>
            </c:numRef>
          </c:val>
        </c:ser>
        <c:ser>
          <c:idx val="2"/>
          <c:order val="2"/>
          <c:tx>
            <c:strRef>
              <c:f>Лист1!$D$1</c:f>
              <c:strCache>
                <c:ptCount val="1"/>
                <c:pt idx="0">
                  <c:v>2022г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72</a:t>
                    </a:r>
                    <a:r>
                      <a:rPr lang="en-US" smtClean="0"/>
                      <a:t>,6</a:t>
                    </a:r>
                    <a:endParaRPr lang="en-US"/>
                  </a:p>
                </c:rich>
              </c:tx>
              <c:showLegendKey val="0"/>
              <c:showVal val="1"/>
              <c:showCatName val="0"/>
              <c:showSerName val="0"/>
              <c:showPercent val="0"/>
              <c:showBubbleSize val="0"/>
            </c:dLbl>
            <c:dLbl>
              <c:idx val="1"/>
              <c:layout/>
              <c:tx>
                <c:rich>
                  <a:bodyPr/>
                  <a:lstStyle/>
                  <a:p>
                    <a:r>
                      <a:rPr lang="ru-RU" smtClean="0"/>
                      <a:t>524,9</a:t>
                    </a:r>
                    <a:endParaRPr lang="en-US"/>
                  </a:p>
                </c:rich>
              </c:tx>
              <c:showLegendKey val="0"/>
              <c:showVal val="1"/>
              <c:showCatName val="0"/>
              <c:showSerName val="0"/>
              <c:showPercent val="0"/>
              <c:showBubbleSize val="0"/>
            </c:dLbl>
            <c:dLbl>
              <c:idx val="2"/>
              <c:layout/>
              <c:tx>
                <c:rich>
                  <a:bodyPr/>
                  <a:lstStyle/>
                  <a:p>
                    <a:r>
                      <a:rPr lang="ru-RU" dirty="0" smtClean="0"/>
                      <a:t>55,6</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572.6</c:v>
                </c:pt>
                <c:pt idx="1">
                  <c:v>524.9</c:v>
                </c:pt>
                <c:pt idx="2">
                  <c:v>55.6</c:v>
                </c:pt>
              </c:numCache>
            </c:numRef>
          </c:val>
        </c:ser>
        <c:ser>
          <c:idx val="3"/>
          <c:order val="3"/>
          <c:tx>
            <c:strRef>
              <c:f>Лист1!$E$1</c:f>
              <c:strCache>
                <c:ptCount val="1"/>
                <c:pt idx="0">
                  <c:v>2023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smtClean="0"/>
                      <a:t>601,0</a:t>
                    </a:r>
                    <a:endParaRPr lang="en-US"/>
                  </a:p>
                </c:rich>
              </c:tx>
              <c:showLegendKey val="0"/>
              <c:showVal val="1"/>
              <c:showCatName val="0"/>
              <c:showSerName val="0"/>
              <c:showPercent val="0"/>
              <c:showBubbleSize val="0"/>
            </c:dLbl>
            <c:dLbl>
              <c:idx val="1"/>
              <c:layout/>
              <c:tx>
                <c:rich>
                  <a:bodyPr/>
                  <a:lstStyle/>
                  <a:p>
                    <a:r>
                      <a:rPr lang="ru-RU" smtClean="0"/>
                      <a:t>539,6</a:t>
                    </a:r>
                    <a:endParaRPr lang="en-US"/>
                  </a:p>
                </c:rich>
              </c:tx>
              <c:showLegendKey val="0"/>
              <c:showVal val="1"/>
              <c:showCatName val="0"/>
              <c:showSerName val="0"/>
              <c:showPercent val="0"/>
              <c:showBubbleSize val="0"/>
            </c:dLbl>
            <c:dLbl>
              <c:idx val="2"/>
              <c:layout/>
              <c:tx>
                <c:rich>
                  <a:bodyPr/>
                  <a:lstStyle/>
                  <a:p>
                    <a:r>
                      <a:rPr lang="ru-RU" smtClean="0"/>
                      <a:t>57,5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601</c:v>
                </c:pt>
                <c:pt idx="1">
                  <c:v>539.6</c:v>
                </c:pt>
                <c:pt idx="2" formatCode="General">
                  <c:v>57.5</c:v>
                </c:pt>
              </c:numCache>
            </c:numRef>
          </c:val>
        </c:ser>
        <c:ser>
          <c:idx val="4"/>
          <c:order val="4"/>
          <c:tx>
            <c:strRef>
              <c:f>Лист1!$F$1</c:f>
              <c:strCache>
                <c:ptCount val="1"/>
                <c:pt idx="0">
                  <c:v>2024 г.План</c:v>
                </c:pt>
              </c:strCache>
            </c:strRef>
          </c:tx>
          <c:invertIfNegative val="0"/>
          <c:dLbls>
            <c:dLbl>
              <c:idx val="0"/>
              <c:layout/>
              <c:tx>
                <c:rich>
                  <a:bodyPr/>
                  <a:lstStyle/>
                  <a:p>
                    <a:r>
                      <a:rPr lang="en-US" smtClean="0"/>
                      <a:t>63</a:t>
                    </a:r>
                    <a:r>
                      <a:rPr lang="ru-RU" smtClean="0"/>
                      <a:t>7,3</a:t>
                    </a:r>
                    <a:endParaRPr lang="en-US"/>
                  </a:p>
                </c:rich>
              </c:tx>
              <c:showLegendKey val="0"/>
              <c:showVal val="1"/>
              <c:showCatName val="0"/>
              <c:showSerName val="0"/>
              <c:showPercent val="0"/>
              <c:showBubbleSize val="0"/>
            </c:dLbl>
            <c:dLbl>
              <c:idx val="1"/>
              <c:layout/>
              <c:tx>
                <c:rich>
                  <a:bodyPr/>
                  <a:lstStyle/>
                  <a:p>
                    <a:r>
                      <a:rPr lang="ru-RU" smtClean="0"/>
                      <a:t>554,7</a:t>
                    </a:r>
                    <a:endParaRPr lang="en-US"/>
                  </a:p>
                </c:rich>
              </c:tx>
              <c:showLegendKey val="0"/>
              <c:showVal val="1"/>
              <c:showCatName val="0"/>
              <c:showSerName val="0"/>
              <c:showPercent val="0"/>
              <c:showBubbleSize val="0"/>
            </c:dLbl>
            <c:dLbl>
              <c:idx val="2"/>
              <c:layout/>
              <c:tx>
                <c:rich>
                  <a:bodyPr/>
                  <a:lstStyle/>
                  <a:p>
                    <a:r>
                      <a:rPr lang="ru-RU" smtClean="0"/>
                      <a:t>57,6</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637.29999999999995</c:v>
                </c:pt>
                <c:pt idx="1">
                  <c:v>554.70000000000005</c:v>
                </c:pt>
                <c:pt idx="2" formatCode="General">
                  <c:v>57.6</c:v>
                </c:pt>
              </c:numCache>
            </c:numRef>
          </c:val>
        </c:ser>
        <c:dLbls>
          <c:showLegendKey val="0"/>
          <c:showVal val="1"/>
          <c:showCatName val="0"/>
          <c:showSerName val="0"/>
          <c:showPercent val="0"/>
          <c:showBubbleSize val="0"/>
        </c:dLbls>
        <c:gapWidth val="75"/>
        <c:axId val="241446272"/>
        <c:axId val="241489024"/>
      </c:barChart>
      <c:catAx>
        <c:axId val="241446272"/>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241489024"/>
        <c:crosses val="autoZero"/>
        <c:auto val="1"/>
        <c:lblAlgn val="ctr"/>
        <c:lblOffset val="100"/>
        <c:noMultiLvlLbl val="0"/>
      </c:catAx>
      <c:valAx>
        <c:axId val="241489024"/>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241446272"/>
        <c:crosses val="autoZero"/>
        <c:crossBetween val="between"/>
      </c:valAx>
      <c:spPr>
        <a:noFill/>
        <a:ln w="25504">
          <a:noFill/>
        </a:ln>
      </c:spPr>
    </c:plotArea>
    <c:legend>
      <c:legendPos val="b"/>
      <c:layout>
        <c:manualLayout>
          <c:xMode val="edge"/>
          <c:yMode val="edge"/>
          <c:x val="0.17317591233299229"/>
          <c:y val="0.94080386630637958"/>
          <c:w val="0.65063487403057674"/>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8" y="1"/>
            <a:ext cx="2946400" cy="49680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07.09.2022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1"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4"/>
            <a:ext cx="2946400" cy="496808"/>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8" y="9428244"/>
            <a:ext cx="2946400" cy="4968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1" y="4717296"/>
            <a:ext cx="5438775" cy="446492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23</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24</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32</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35</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9/7/2022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9/7/2022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9/7/2022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9/7/2022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9/7/2022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9/7/2022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9/7/2022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9/7/2022</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9/7/2022</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9/7/2022</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9/7/2022</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9/7/2022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9/7/2022</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9/7/2022</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9/7/2022</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9/7/2022</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9/7/2022</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9/7/2022</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9/7/2022</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9/7/2022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9/7/2022</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9/7/2022</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9/7/2022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9/7/2022</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9/7/2022</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9/7/2022</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9/7/2022</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9/7/2022</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9/7/2022</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9/7/2022</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9/7/2022</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9/7/2022</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9/7/2022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9/7/2022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9/7/2022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9/7/2022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9/7/2022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9/7/2022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9/7/2022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9/7/2022</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9/7/2022</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Microsoft_Excel_97-2003_Worksheet3.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0.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29.emf"/><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Microsoft_Excel_97-2003_Worksheet7.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oleObject" Target="../embeddings/Microsoft_Excel_97-2003_Worksheet8.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33.emf"/><Relationship Id="rId4" Type="http://schemas.openxmlformats.org/officeDocument/2006/relationships/oleObject" Target="../embeddings/Microsoft_Excel_97-2003_Worksheet9.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34.emf"/><Relationship Id="rId4" Type="http://schemas.openxmlformats.org/officeDocument/2006/relationships/oleObject" Target="../embeddings/Microsoft_Excel_97-2003_Worksheet10.xls"/></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35.emf"/><Relationship Id="rId4" Type="http://schemas.openxmlformats.org/officeDocument/2006/relationships/oleObject" Target="../embeddings/Microsoft_Excel_97-2003_Worksheet11.xls"/></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oleObject" Target="../embeddings/Microsoft_Excel_97-2003_Worksheet12.xls"/><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37.emf"/><Relationship Id="rId5" Type="http://schemas.openxmlformats.org/officeDocument/2006/relationships/oleObject" Target="../embeddings/Microsoft_Excel_97-2003_Worksheet13.xls"/><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38.emf"/><Relationship Id="rId4" Type="http://schemas.openxmlformats.org/officeDocument/2006/relationships/oleObject" Target="../embeddings/Microsoft_Excel_97-2003_Worksheet14.xls"/></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39.emf"/><Relationship Id="rId4" Type="http://schemas.openxmlformats.org/officeDocument/2006/relationships/oleObject" Target="../embeddings/Microsoft_Excel_97-2003_Worksheet15.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40.emf"/><Relationship Id="rId4" Type="http://schemas.openxmlformats.org/officeDocument/2006/relationships/oleObject" Target="../embeddings/Microsoft_Excel_97-2003_Worksheet16.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41.emf"/><Relationship Id="rId4" Type="http://schemas.openxmlformats.org/officeDocument/2006/relationships/oleObject" Target="../embeddings/Microsoft_Excel_97-2003_Worksheet17.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42.emf"/><Relationship Id="rId4" Type="http://schemas.openxmlformats.org/officeDocument/2006/relationships/oleObject" Target="../embeddings/Microsoft_Excel_97-2003_Worksheet18.xls"/></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4.xml"/><Relationship Id="rId1" Type="http://schemas.openxmlformats.org/officeDocument/2006/relationships/vmlDrawing" Target="../drawings/vmlDrawing19.vml"/><Relationship Id="rId5" Type="http://schemas.openxmlformats.org/officeDocument/2006/relationships/image" Target="../media/image45.emf"/><Relationship Id="rId4" Type="http://schemas.openxmlformats.org/officeDocument/2006/relationships/oleObject" Target="../embeddings/Microsoft_Excel_97-2003_Worksheet19.xls"/></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80151" cy="3168501"/>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None/>
            </a:pPr>
            <a:endParaRPr lang="ru-RU" sz="2000" b="1" dirty="0" smtClean="0">
              <a:solidFill>
                <a:schemeClr val="tx2"/>
              </a:solidFill>
              <a:latin typeface="Times New Roman" pitchFamily="18" charset="0"/>
            </a:endParaRPr>
          </a:p>
          <a:p>
            <a:pPr algn="ctr">
              <a:buNone/>
            </a:pPr>
            <a:r>
              <a:rPr lang="ru-RU" sz="2000" b="1" dirty="0">
                <a:solidFill>
                  <a:schemeClr val="tx2"/>
                </a:solidFill>
                <a:latin typeface="Times New Roman" pitchFamily="18" charset="0"/>
              </a:rPr>
              <a:t>НА ОСНОВЕ ПРОЕКТА РЕШЕНИЯ ДЕМИДОВСКОГО  РАЙОННОГО СОВЕТА  ДЕПУТАТОВ «О ВНЕСЕНИИ ИЗМЕНЕНИЙ В РЕШЕНИЕ ДЕМИДОВСКОГО РАЙОННОГО СОВЕТА ДЕПУТАТОВ «О  БЮДЖЕТЕ  МУНИЦИПАЛЬНОГО ОБРАЗОВАНИЯ «ДЕМИДОВСКИЙ РАЙОН» СМОЛЕНСКОЙ ОБЛАСТИ НА </a:t>
            </a:r>
            <a:r>
              <a:rPr lang="ru-RU" sz="2000" b="1" dirty="0" smtClean="0">
                <a:solidFill>
                  <a:schemeClr val="tx2"/>
                </a:solidFill>
                <a:latin typeface="Times New Roman" pitchFamily="18" charset="0"/>
              </a:rPr>
              <a:t>202</a:t>
            </a:r>
            <a:r>
              <a:rPr lang="en-US" sz="2000" b="1" dirty="0" smtClean="0">
                <a:solidFill>
                  <a:schemeClr val="tx2"/>
                </a:solidFill>
                <a:latin typeface="Times New Roman" pitchFamily="18" charset="0"/>
              </a:rPr>
              <a:t>2</a:t>
            </a:r>
            <a:r>
              <a:rPr lang="ru-RU" sz="2000" b="1" dirty="0" smtClean="0">
                <a:solidFill>
                  <a:schemeClr val="tx2"/>
                </a:solidFill>
                <a:latin typeface="Times New Roman" pitchFamily="18" charset="0"/>
              </a:rPr>
              <a:t> </a:t>
            </a:r>
            <a:r>
              <a:rPr lang="ru-RU" sz="2000" b="1" dirty="0">
                <a:solidFill>
                  <a:schemeClr val="tx2"/>
                </a:solidFill>
                <a:latin typeface="Times New Roman" pitchFamily="18" charset="0"/>
              </a:rPr>
              <a:t>ГОД И НА ПЛАНОВЫЙ ПЕРИОД </a:t>
            </a:r>
            <a:r>
              <a:rPr lang="ru-RU" sz="2000" b="1" dirty="0" smtClean="0">
                <a:solidFill>
                  <a:schemeClr val="tx2"/>
                </a:solidFill>
                <a:latin typeface="Times New Roman" pitchFamily="18" charset="0"/>
              </a:rPr>
              <a:t>202</a:t>
            </a:r>
            <a:r>
              <a:rPr lang="en-US" sz="2000" b="1" dirty="0" smtClean="0">
                <a:solidFill>
                  <a:schemeClr val="tx2"/>
                </a:solidFill>
                <a:latin typeface="Times New Roman" pitchFamily="18" charset="0"/>
              </a:rPr>
              <a:t>3</a:t>
            </a:r>
            <a:r>
              <a:rPr lang="ru-RU" sz="2000" b="1" dirty="0" smtClean="0">
                <a:solidFill>
                  <a:schemeClr val="tx2"/>
                </a:solidFill>
                <a:latin typeface="Times New Roman" pitchFamily="18" charset="0"/>
              </a:rPr>
              <a:t> </a:t>
            </a:r>
            <a:r>
              <a:rPr lang="ru-RU" sz="2000" b="1" dirty="0">
                <a:solidFill>
                  <a:schemeClr val="tx2"/>
                </a:solidFill>
                <a:latin typeface="Times New Roman" pitchFamily="18" charset="0"/>
              </a:rPr>
              <a:t>и </a:t>
            </a:r>
            <a:r>
              <a:rPr lang="ru-RU" sz="2000" b="1" dirty="0" smtClean="0">
                <a:solidFill>
                  <a:schemeClr val="tx2"/>
                </a:solidFill>
                <a:latin typeface="Times New Roman" pitchFamily="18" charset="0"/>
              </a:rPr>
              <a:t>202</a:t>
            </a:r>
            <a:r>
              <a:rPr lang="en-US" sz="2000" b="1" dirty="0" smtClean="0">
                <a:solidFill>
                  <a:schemeClr val="tx2"/>
                </a:solidFill>
                <a:latin typeface="Times New Roman" pitchFamily="18" charset="0"/>
              </a:rPr>
              <a:t>4</a:t>
            </a:r>
            <a:r>
              <a:rPr lang="ru-RU" sz="2000" b="1" dirty="0" smtClean="0">
                <a:solidFill>
                  <a:schemeClr val="tx2"/>
                </a:solidFill>
                <a:latin typeface="Times New Roman" pitchFamily="18" charset="0"/>
              </a:rPr>
              <a:t> </a:t>
            </a:r>
            <a:r>
              <a:rPr lang="ru-RU" sz="2000" b="1" dirty="0">
                <a:solidFill>
                  <a:schemeClr val="tx2"/>
                </a:solidFill>
                <a:latin typeface="Times New Roman" pitchFamily="18" charset="0"/>
              </a:rPr>
              <a:t>ГОДОВ» </a:t>
            </a:r>
            <a:r>
              <a:rPr lang="ru-RU" sz="2000" b="1">
                <a:solidFill>
                  <a:schemeClr val="tx2"/>
                </a:solidFill>
                <a:latin typeface="Times New Roman" pitchFamily="18" charset="0"/>
              </a:rPr>
              <a:t>от </a:t>
            </a:r>
            <a:r>
              <a:rPr lang="ru-RU" sz="2000" b="1">
                <a:solidFill>
                  <a:schemeClr val="tx2"/>
                </a:solidFill>
                <a:latin typeface="Times New Roman" pitchFamily="18" charset="0"/>
              </a:rPr>
              <a:t>27.12.2021 №</a:t>
            </a:r>
            <a:r>
              <a:rPr lang="ru-RU" sz="2000" b="1">
                <a:solidFill>
                  <a:schemeClr val="tx2"/>
                </a:solidFill>
                <a:latin typeface="Times New Roman" pitchFamily="18" charset="0"/>
              </a:rPr>
              <a:t>105/18 </a:t>
            </a:r>
            <a:r>
              <a:rPr lang="ru-RU" sz="2000" b="1" smtClean="0">
                <a:solidFill>
                  <a:schemeClr val="tx2"/>
                </a:solidFill>
                <a:latin typeface="Times New Roman" pitchFamily="18" charset="0"/>
              </a:rPr>
              <a:t>»</a:t>
            </a:r>
            <a:endParaRPr lang="ru-RU" sz="2000" b="1" dirty="0">
              <a:solidFill>
                <a:schemeClr val="accent1">
                  <a:lumMod val="50000"/>
                </a:schemeClr>
              </a:solidFill>
              <a:latin typeface="Times New Roman" pitchFamily="18" charset="0"/>
            </a:endParaRPr>
          </a:p>
          <a:p>
            <a:pPr algn="ctr">
              <a:buNone/>
            </a:pP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2022 год  </a:t>
            </a:r>
          </a:p>
          <a:p>
            <a:pPr algn="ctr"/>
            <a:r>
              <a:rPr lang="ru-RU" sz="1800" b="1" dirty="0" smtClean="0">
                <a:solidFill>
                  <a:schemeClr val="bg1"/>
                </a:solidFill>
              </a:rPr>
              <a:t>и плановый период 2023 и 2024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2022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2023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416 968,1</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420 756,6</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-3 788,5</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350 455,7</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350 455,7</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347 684,5</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347 684,5</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01.01.2023</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01.01.2024</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2022 – 2024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3072094322"/>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373403007"/>
              </p:ext>
            </p:extLst>
          </p:nvPr>
        </p:nvGraphicFramePr>
        <p:xfrm>
          <a:off x="214313" y="949325"/>
          <a:ext cx="8509000" cy="4010025"/>
        </p:xfrm>
        <a:graphic>
          <a:graphicData uri="http://schemas.openxmlformats.org/presentationml/2006/ole">
            <mc:AlternateContent xmlns:mc="http://schemas.openxmlformats.org/markup-compatibility/2006">
              <mc:Choice xmlns:v="urn:schemas-microsoft-com:vml" Requires="v">
                <p:oleObj spid="_x0000_s40476" name="Лист" r:id="rId5" imgW="8429794" imgH="3971883" progId="Excel.Sheet.8">
                  <p:embed/>
                </p:oleObj>
              </mc:Choice>
              <mc:Fallback>
                <p:oleObj name="Лист" r:id="rId5" imgW="8429794" imgH="3971883" progId="Excel.Sheet.8">
                  <p:embed/>
                  <p:pic>
                    <p:nvPicPr>
                      <p:cNvPr id="0" name="Picture 171"/>
                      <p:cNvPicPr>
                        <a:picLocks noChangeArrowheads="1"/>
                      </p:cNvPicPr>
                      <p:nvPr/>
                    </p:nvPicPr>
                    <p:blipFill>
                      <a:blip r:embed="rId6"/>
                      <a:srcRect/>
                      <a:stretch>
                        <a:fillRect/>
                      </a:stretch>
                    </p:blipFill>
                    <p:spPr bwMode="auto">
                      <a:xfrm>
                        <a:off x="214313" y="949325"/>
                        <a:ext cx="8509000" cy="401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903871208"/>
              </p:ext>
            </p:extLst>
          </p:nvPr>
        </p:nvGraphicFramePr>
        <p:xfrm>
          <a:off x="871538" y="476250"/>
          <a:ext cx="7924800" cy="4592638"/>
        </p:xfrm>
        <a:graphic>
          <a:graphicData uri="http://schemas.openxmlformats.org/presentationml/2006/ole">
            <mc:AlternateContent xmlns:mc="http://schemas.openxmlformats.org/markup-compatibility/2006">
              <mc:Choice xmlns:v="urn:schemas-microsoft-com:vml" Requires="v">
                <p:oleObj spid="_x0000_s138759" name="Лист" r:id="rId5" imgW="7820194" imgH="4533979" progId="Excel.Sheet.8">
                  <p:embed/>
                </p:oleObj>
              </mc:Choice>
              <mc:Fallback>
                <p:oleObj name="Лист" r:id="rId5" imgW="7820194" imgH="4533979" progId="Excel.Sheet.8">
                  <p:embed/>
                  <p:pic>
                    <p:nvPicPr>
                      <p:cNvPr id="0" name="Picture 149"/>
                      <p:cNvPicPr>
                        <a:picLocks noChangeArrowheads="1"/>
                      </p:cNvPicPr>
                      <p:nvPr/>
                    </p:nvPicPr>
                    <p:blipFill>
                      <a:blip r:embed="rId6"/>
                      <a:srcRect/>
                      <a:stretch>
                        <a:fillRect/>
                      </a:stretch>
                    </p:blipFill>
                    <p:spPr bwMode="auto">
                      <a:xfrm>
                        <a:off x="871538" y="476250"/>
                        <a:ext cx="7924800" cy="459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DCA13E3-E9F1-4A88-9488-D4F9B9C65B9B}" type="slidenum">
              <a:rPr lang="en-US" altLang="ru-RU" smtClean="0"/>
              <a:pPr>
                <a:defRPr/>
              </a:pPr>
              <a:t>21</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2998970332"/>
              </p:ext>
            </p:extLst>
          </p:nvPr>
        </p:nvGraphicFramePr>
        <p:xfrm>
          <a:off x="914400" y="508000"/>
          <a:ext cx="7866063" cy="4060825"/>
        </p:xfrm>
        <a:graphic>
          <a:graphicData uri="http://schemas.openxmlformats.org/presentationml/2006/ole">
            <mc:AlternateContent xmlns:mc="http://schemas.openxmlformats.org/markup-compatibility/2006">
              <mc:Choice xmlns:v="urn:schemas-microsoft-com:vml" Requires="v">
                <p:oleObj spid="_x0000_s171276" name="Лист" r:id="rId4" imgW="7762841" imgH="4010175" progId="Excel.Sheet.8">
                  <p:embed/>
                </p:oleObj>
              </mc:Choice>
              <mc:Fallback>
                <p:oleObj name="Лист" r:id="rId4" imgW="7762841" imgH="4010175" progId="Excel.Sheet.8">
                  <p:embed/>
                  <p:pic>
                    <p:nvPicPr>
                      <p:cNvPr id="0" name="Object 12"/>
                      <p:cNvPicPr>
                        <a:picLocks noChangeArrowheads="1"/>
                      </p:cNvPicPr>
                      <p:nvPr/>
                    </p:nvPicPr>
                    <p:blipFill>
                      <a:blip r:embed="rId5"/>
                      <a:srcRect/>
                      <a:stretch>
                        <a:fillRect/>
                      </a:stretch>
                    </p:blipFill>
                    <p:spPr bwMode="auto">
                      <a:xfrm>
                        <a:off x="914400" y="508000"/>
                        <a:ext cx="7866063"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613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1006484389"/>
              </p:ext>
            </p:extLst>
          </p:nvPr>
        </p:nvGraphicFramePr>
        <p:xfrm>
          <a:off x="554038" y="1122363"/>
          <a:ext cx="8186737" cy="3698875"/>
        </p:xfrm>
        <a:graphic>
          <a:graphicData uri="http://schemas.openxmlformats.org/presentationml/2006/ole">
            <mc:AlternateContent xmlns:mc="http://schemas.openxmlformats.org/markup-compatibility/2006">
              <mc:Choice xmlns:v="urn:schemas-microsoft-com:vml" Requires="v">
                <p:oleObj spid="_x0000_s24158" name="Лист" r:id="rId5" imgW="7553325" imgH="3409950" progId="Excel.Sheet.8">
                  <p:embed/>
                </p:oleObj>
              </mc:Choice>
              <mc:Fallback>
                <p:oleObj name="Лист" r:id="rId5" imgW="7553325" imgH="3409950" progId="Excel.Sheet.8">
                  <p:embed/>
                  <p:pic>
                    <p:nvPicPr>
                      <p:cNvPr id="0" name="Picture 235"/>
                      <p:cNvPicPr>
                        <a:picLocks noChangeArrowheads="1"/>
                      </p:cNvPicPr>
                      <p:nvPr/>
                    </p:nvPicPr>
                    <p:blipFill>
                      <a:blip r:embed="rId6"/>
                      <a:srcRect/>
                      <a:stretch>
                        <a:fillRect/>
                      </a:stretch>
                    </p:blipFill>
                    <p:spPr bwMode="auto">
                      <a:xfrm>
                        <a:off x="554038" y="1122363"/>
                        <a:ext cx="8186737" cy="369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868144" y="908049"/>
            <a:ext cx="2978020" cy="22329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3570304854"/>
              </p:ext>
            </p:extLst>
          </p:nvPr>
        </p:nvGraphicFramePr>
        <p:xfrm>
          <a:off x="104775" y="581025"/>
          <a:ext cx="8543925" cy="3381375"/>
        </p:xfrm>
        <a:graphic>
          <a:graphicData uri="http://schemas.openxmlformats.org/presentationml/2006/ole">
            <mc:AlternateContent xmlns:mc="http://schemas.openxmlformats.org/markup-compatibility/2006">
              <mc:Choice xmlns:v="urn:schemas-microsoft-com:vml" Requires="v">
                <p:oleObj spid="_x0000_s53785" name="Лист" r:id="rId5" imgW="8543925" imgH="3381263" progId="Excel.Sheet.8">
                  <p:embed/>
                </p:oleObj>
              </mc:Choice>
              <mc:Fallback>
                <p:oleObj name="Лист" r:id="rId5" imgW="8543925" imgH="3381263" progId="Excel.Sheet.8">
                  <p:embed/>
                  <p:pic>
                    <p:nvPicPr>
                      <p:cNvPr id="0" name="Picture 168"/>
                      <p:cNvPicPr>
                        <a:picLocks noChangeArrowheads="1"/>
                      </p:cNvPicPr>
                      <p:nvPr/>
                    </p:nvPicPr>
                    <p:blipFill>
                      <a:blip r:embed="rId6"/>
                      <a:srcRect/>
                      <a:stretch>
                        <a:fillRect/>
                      </a:stretch>
                    </p:blipFill>
                    <p:spPr bwMode="auto">
                      <a:xfrm>
                        <a:off x="104775" y="581025"/>
                        <a:ext cx="8543925" cy="338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87147" y="228601"/>
            <a:ext cx="4075867" cy="233990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476250"/>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2022 по 2024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2451422639"/>
              </p:ext>
            </p:extLst>
          </p:nvPr>
        </p:nvGraphicFramePr>
        <p:xfrm>
          <a:off x="190500" y="2705100"/>
          <a:ext cx="8894763" cy="2741613"/>
        </p:xfrm>
        <a:graphic>
          <a:graphicData uri="http://schemas.openxmlformats.org/presentationml/2006/ole">
            <mc:AlternateContent xmlns:mc="http://schemas.openxmlformats.org/markup-compatibility/2006">
              <mc:Choice xmlns:v="urn:schemas-microsoft-com:vml" Requires="v">
                <p:oleObj spid="_x0000_s47672" name="Лист" r:id="rId5" imgW="10972800" imgH="3381375" progId="Excel.Sheet.8">
                  <p:embed/>
                </p:oleObj>
              </mc:Choice>
              <mc:Fallback>
                <p:oleObj name="Лист" r:id="rId5" imgW="10972800" imgH="3381375" progId="Excel.Sheet.8">
                  <p:embed/>
                  <p:pic>
                    <p:nvPicPr>
                      <p:cNvPr id="0" name="Picture 190"/>
                      <p:cNvPicPr>
                        <a:picLocks noGrp="1" noChangeAspect="1" noChangeArrowheads="1"/>
                      </p:cNvPicPr>
                      <p:nvPr/>
                    </p:nvPicPr>
                    <p:blipFill>
                      <a:blip r:embed="rId6"/>
                      <a:srcRect/>
                      <a:stretch>
                        <a:fillRect/>
                      </a:stretch>
                    </p:blipFill>
                    <p:spPr bwMode="auto">
                      <a:xfrm>
                        <a:off x="190500" y="2705100"/>
                        <a:ext cx="8894763" cy="2741613"/>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156176" y="476251"/>
            <a:ext cx="2987824" cy="2304678"/>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2022-2024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303122614"/>
              </p:ext>
            </p:extLst>
          </p:nvPr>
        </p:nvGraphicFramePr>
        <p:xfrm>
          <a:off x="567246" y="1340768"/>
          <a:ext cx="8238765" cy="4680942"/>
        </p:xfrm>
        <a:graphic>
          <a:graphicData uri="http://schemas.openxmlformats.org/presentationml/2006/ole">
            <mc:AlternateContent xmlns:mc="http://schemas.openxmlformats.org/markup-compatibility/2006">
              <mc:Choice xmlns:v="urn:schemas-microsoft-com:vml" Requires="v">
                <p:oleObj spid="_x0000_s48683" name="Лист" r:id="rId4" imgW="7058025" imgH="4009913" progId="Excel.Sheet.8">
                  <p:embed/>
                </p:oleObj>
              </mc:Choice>
              <mc:Fallback>
                <p:oleObj name="Лист" r:id="rId4" imgW="7058025" imgH="4009913" progId="Excel.Sheet.8">
                  <p:embed/>
                  <p:pic>
                    <p:nvPicPr>
                      <p:cNvPr id="0" name="Picture 186"/>
                      <p:cNvPicPr>
                        <a:picLocks noGrp="1" noChangeAspect="1" noChangeArrowheads="1"/>
                      </p:cNvPicPr>
                      <p:nvPr/>
                    </p:nvPicPr>
                    <p:blipFill>
                      <a:blip r:embed="rId5"/>
                      <a:srcRect/>
                      <a:stretch>
                        <a:fillRect/>
                      </a:stretch>
                    </p:blipFill>
                    <p:spPr bwMode="auto">
                      <a:xfrm>
                        <a:off x="567246" y="1340768"/>
                        <a:ext cx="8238765" cy="4680942"/>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2022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42866,7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2094433009"/>
              </p:ext>
            </p:extLst>
          </p:nvPr>
        </p:nvGraphicFramePr>
        <p:xfrm>
          <a:off x="257175" y="1628800"/>
          <a:ext cx="8774112" cy="4244975"/>
        </p:xfrm>
        <a:graphic>
          <a:graphicData uri="http://schemas.openxmlformats.org/presentationml/2006/ole">
            <mc:AlternateContent xmlns:mc="http://schemas.openxmlformats.org/markup-compatibility/2006">
              <mc:Choice xmlns:v="urn:schemas-microsoft-com:vml" Requires="v">
                <p:oleObj spid="_x0000_s49707" name="Лист" r:id="rId4" imgW="8801100" imgH="4257675" progId="Excel.Sheet.8">
                  <p:embed/>
                </p:oleObj>
              </mc:Choice>
              <mc:Fallback>
                <p:oleObj name="Лист" r:id="rId4" imgW="8801100" imgH="4257675" progId="Excel.Sheet.8">
                  <p:embed/>
                  <p:pic>
                    <p:nvPicPr>
                      <p:cNvPr id="0" name="Picture 185"/>
                      <p:cNvPicPr>
                        <a:picLocks noGrp="1" noChangeAspect="1" noChangeArrowheads="1"/>
                      </p:cNvPicPr>
                      <p:nvPr/>
                    </p:nvPicPr>
                    <p:blipFill>
                      <a:blip r:embed="rId5"/>
                      <a:srcRect/>
                      <a:stretch>
                        <a:fillRect/>
                      </a:stretch>
                    </p:blipFill>
                    <p:spPr bwMode="auto">
                      <a:xfrm>
                        <a:off x="257175" y="1628800"/>
                        <a:ext cx="8774112" cy="4244975"/>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2023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44193,5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877051981"/>
              </p:ext>
            </p:extLst>
          </p:nvPr>
        </p:nvGraphicFramePr>
        <p:xfrm>
          <a:off x="467544" y="1700808"/>
          <a:ext cx="8280474" cy="4239404"/>
        </p:xfrm>
        <a:graphic>
          <a:graphicData uri="http://schemas.openxmlformats.org/presentationml/2006/ole">
            <mc:AlternateContent xmlns:mc="http://schemas.openxmlformats.org/markup-compatibility/2006">
              <mc:Choice xmlns:v="urn:schemas-microsoft-com:vml" Requires="v">
                <p:oleObj spid="_x0000_s169377" name="Лист" r:id="rId4" imgW="8248762" imgH="3514725" progId="Excel.Sheet.8">
                  <p:embed/>
                </p:oleObj>
              </mc:Choice>
              <mc:Fallback>
                <p:oleObj name="Лист" r:id="rId4" imgW="8248762" imgH="3514725" progId="Excel.Sheet.8">
                  <p:embed/>
                  <p:pic>
                    <p:nvPicPr>
                      <p:cNvPr id="0" name="Picture 48"/>
                      <p:cNvPicPr>
                        <a:picLocks noGrp="1" noChangeAspect="1" noChangeArrowheads="1"/>
                      </p:cNvPicPr>
                      <p:nvPr/>
                    </p:nvPicPr>
                    <p:blipFill>
                      <a:blip r:embed="rId5"/>
                      <a:srcRect/>
                      <a:stretch>
                        <a:fillRect/>
                      </a:stretch>
                    </p:blipFill>
                    <p:spPr bwMode="auto">
                      <a:xfrm>
                        <a:off x="467544" y="1700808"/>
                        <a:ext cx="8280474" cy="4239404"/>
                      </a:xfrm>
                      <a:prstGeom prst="rect">
                        <a:avLst/>
                      </a:prstGeom>
                      <a:noFill/>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2024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44939,1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06597522"/>
              </p:ext>
            </p:extLst>
          </p:nvPr>
        </p:nvGraphicFramePr>
        <p:xfrm>
          <a:off x="251520" y="1268760"/>
          <a:ext cx="8784976" cy="5196533"/>
        </p:xfrm>
        <a:graphic>
          <a:graphicData uri="http://schemas.openxmlformats.org/presentationml/2006/ole">
            <mc:AlternateContent xmlns:mc="http://schemas.openxmlformats.org/markup-compatibility/2006">
              <mc:Choice xmlns:v="urn:schemas-microsoft-com:vml" Requires="v">
                <p:oleObj spid="_x0000_s170402" name="Лист" r:id="rId4" imgW="8820262" imgH="4352813" progId="Excel.Sheet.8">
                  <p:embed/>
                </p:oleObj>
              </mc:Choice>
              <mc:Fallback>
                <p:oleObj name="Лист" r:id="rId4" imgW="8820262" imgH="4352813" progId="Excel.Sheet.8">
                  <p:embed/>
                  <p:pic>
                    <p:nvPicPr>
                      <p:cNvPr id="0" name="Picture 48"/>
                      <p:cNvPicPr>
                        <a:picLocks noGrp="1" noChangeAspect="1" noChangeArrowheads="1"/>
                      </p:cNvPicPr>
                      <p:nvPr/>
                    </p:nvPicPr>
                    <p:blipFill>
                      <a:blip r:embed="rId5"/>
                      <a:srcRect/>
                      <a:stretch>
                        <a:fillRect/>
                      </a:stretch>
                    </p:blipFill>
                    <p:spPr bwMode="auto">
                      <a:xfrm>
                        <a:off x="251520" y="1268760"/>
                        <a:ext cx="8784976" cy="5196533"/>
                      </a:xfrm>
                      <a:prstGeom prst="rect">
                        <a:avLst/>
                      </a:prstGeom>
                      <a:noFill/>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2022 </a:t>
            </a:r>
            <a:r>
              <a:rPr lang="ru-RU" sz="1600" b="1" dirty="0">
                <a:solidFill>
                  <a:schemeClr val="tx2"/>
                </a:solidFill>
              </a:rPr>
              <a:t>по </a:t>
            </a:r>
            <a:r>
              <a:rPr lang="ru-RU" sz="1600" b="1" dirty="0" smtClean="0">
                <a:solidFill>
                  <a:schemeClr val="tx2"/>
                </a:solidFill>
              </a:rPr>
              <a:t>2024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2715138604"/>
              </p:ext>
            </p:extLst>
          </p:nvPr>
        </p:nvGraphicFramePr>
        <p:xfrm>
          <a:off x="644525" y="1556792"/>
          <a:ext cx="8525488" cy="4489996"/>
        </p:xfrm>
        <a:graphic>
          <a:graphicData uri="http://schemas.openxmlformats.org/presentationml/2006/ole">
            <mc:AlternateContent xmlns:mc="http://schemas.openxmlformats.org/markup-compatibility/2006">
              <mc:Choice xmlns:v="urn:schemas-microsoft-com:vml" Requires="v">
                <p:oleObj spid="_x0000_s52776" name="Лист" r:id="rId4" imgW="9296288" imgH="4895738" progId="Excel.Sheet.8">
                  <p:embed/>
                </p:oleObj>
              </mc:Choice>
              <mc:Fallback>
                <p:oleObj name="Лист" r:id="rId4" imgW="9296288" imgH="4895738" progId="Excel.Sheet.8">
                  <p:embed/>
                  <p:pic>
                    <p:nvPicPr>
                      <p:cNvPr id="0" name="Picture 182"/>
                      <p:cNvPicPr>
                        <a:picLocks noGrp="1" noChangeAspect="1" noChangeArrowheads="1"/>
                      </p:cNvPicPr>
                      <p:nvPr/>
                    </p:nvPicPr>
                    <p:blipFill>
                      <a:blip r:embed="rId5"/>
                      <a:srcRect/>
                      <a:stretch>
                        <a:fillRect/>
                      </a:stretch>
                    </p:blipFill>
                    <p:spPr bwMode="auto">
                      <a:xfrm>
                        <a:off x="644525" y="1556792"/>
                        <a:ext cx="8525488" cy="4489996"/>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2022 </a:t>
            </a:r>
            <a:r>
              <a:rPr lang="ru-RU" sz="1600" b="1" dirty="0">
                <a:solidFill>
                  <a:schemeClr val="tx2"/>
                </a:solidFill>
              </a:rPr>
              <a:t>по </a:t>
            </a:r>
            <a:r>
              <a:rPr lang="ru-RU" sz="1600" b="1" dirty="0" smtClean="0">
                <a:solidFill>
                  <a:schemeClr val="tx2"/>
                </a:solidFill>
              </a:rPr>
              <a:t>2024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438001110"/>
              </p:ext>
            </p:extLst>
          </p:nvPr>
        </p:nvGraphicFramePr>
        <p:xfrm>
          <a:off x="254000" y="1508125"/>
          <a:ext cx="8588375" cy="4570413"/>
        </p:xfrm>
        <a:graphic>
          <a:graphicData uri="http://schemas.openxmlformats.org/presentationml/2006/ole">
            <mc:AlternateContent xmlns:mc="http://schemas.openxmlformats.org/markup-compatibility/2006">
              <mc:Choice xmlns:v="urn:schemas-microsoft-com:vml" Requires="v">
                <p:oleObj spid="_x0000_s76305" name="Лист" r:id="rId5" imgW="8305710" imgH="4419465" progId="Excel.Sheet.8">
                  <p:embed/>
                </p:oleObj>
              </mc:Choice>
              <mc:Fallback>
                <p:oleObj name="Лист" r:id="rId5" imgW="8305710" imgH="4419465" progId="Excel.Sheet.8">
                  <p:embed/>
                  <p:pic>
                    <p:nvPicPr>
                      <p:cNvPr id="0" name="Picture 158"/>
                      <p:cNvPicPr>
                        <a:picLocks noGrp="1" noChangeAspect="1" noChangeArrowheads="1"/>
                      </p:cNvPicPr>
                      <p:nvPr/>
                    </p:nvPicPr>
                    <p:blipFill>
                      <a:blip r:embed="rId6"/>
                      <a:srcRect/>
                      <a:stretch>
                        <a:fillRect/>
                      </a:stretch>
                    </p:blipFill>
                    <p:spPr bwMode="auto">
                      <a:xfrm>
                        <a:off x="254000" y="1508125"/>
                        <a:ext cx="8588375" cy="457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97345094"/>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2020 факт</a:t>
                      </a:r>
                      <a:endParaRPr lang="ru-RU" dirty="0"/>
                    </a:p>
                  </a:txBody>
                  <a:tcPr/>
                </a:tc>
                <a:tc>
                  <a:txBody>
                    <a:bodyPr/>
                    <a:lstStyle/>
                    <a:p>
                      <a:pPr algn="ctr"/>
                      <a:r>
                        <a:rPr lang="ru-RU" dirty="0" smtClean="0"/>
                        <a:t>2021</a:t>
                      </a:r>
                    </a:p>
                    <a:p>
                      <a:pPr algn="ctr"/>
                      <a:r>
                        <a:rPr lang="ru-RU" dirty="0" smtClean="0"/>
                        <a:t>оценка</a:t>
                      </a:r>
                      <a:endParaRPr lang="ru-RU" dirty="0"/>
                    </a:p>
                  </a:txBody>
                  <a:tcPr/>
                </a:tc>
                <a:tc>
                  <a:txBody>
                    <a:bodyPr/>
                    <a:lstStyle/>
                    <a:p>
                      <a:pPr algn="ctr"/>
                      <a:r>
                        <a:rPr lang="ru-RU" dirty="0" smtClean="0"/>
                        <a:t>2022</a:t>
                      </a:r>
                    </a:p>
                    <a:p>
                      <a:pPr algn="ctr"/>
                      <a:r>
                        <a:rPr lang="ru-RU" dirty="0" smtClean="0"/>
                        <a:t>план</a:t>
                      </a:r>
                      <a:endParaRPr lang="ru-RU" dirty="0"/>
                    </a:p>
                  </a:txBody>
                  <a:tcPr/>
                </a:tc>
                <a:tc>
                  <a:txBody>
                    <a:bodyPr/>
                    <a:lstStyle/>
                    <a:p>
                      <a:pPr algn="ctr"/>
                      <a:r>
                        <a:rPr lang="ru-RU" dirty="0" smtClean="0"/>
                        <a:t>2023план</a:t>
                      </a:r>
                      <a:endParaRPr lang="ru-RU" dirty="0"/>
                    </a:p>
                  </a:txBody>
                  <a:tcPr/>
                </a:tc>
                <a:tc>
                  <a:txBody>
                    <a:bodyPr/>
                    <a:lstStyle/>
                    <a:p>
                      <a:pPr algn="ctr"/>
                      <a:r>
                        <a:rPr lang="ru-RU" dirty="0" smtClean="0"/>
                        <a:t>2024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27227,3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27268,5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28770,6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29976,3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31412,2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8268,1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9028,4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9382,1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9583,6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9778,5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5276,6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2892,0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2246,9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2338,4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2432,1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1657,6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1486,0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1055,4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1055,4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238,8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770,0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195,4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202,8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210,6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2020-2024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46331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2022 по 2024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864051599"/>
              </p:ext>
            </p:extLst>
          </p:nvPr>
        </p:nvGraphicFramePr>
        <p:xfrm>
          <a:off x="71438" y="1328738"/>
          <a:ext cx="8843962" cy="2892350"/>
        </p:xfrm>
        <a:graphic>
          <a:graphicData uri="http://schemas.openxmlformats.org/presentationml/2006/ole">
            <mc:AlternateContent xmlns:mc="http://schemas.openxmlformats.org/markup-compatibility/2006">
              <mc:Choice xmlns:v="urn:schemas-microsoft-com:vml" Requires="v">
                <p:oleObj spid="_x0000_s54846" name="Лист" r:id="rId5" imgW="9010650" imgH="2333625" progId="Excel.Sheet.8">
                  <p:embed/>
                </p:oleObj>
              </mc:Choice>
              <mc:Fallback>
                <p:oleObj name="Лист" r:id="rId5" imgW="9010650" imgH="2333625" progId="Excel.Sheet.8">
                  <p:embed/>
                  <p:pic>
                    <p:nvPicPr>
                      <p:cNvPr id="0" name="Объект 4"/>
                      <p:cNvPicPr>
                        <a:picLocks noGrp="1" noChangeAspect="1" noChangeArrowheads="1"/>
                      </p:cNvPicPr>
                      <p:nvPr/>
                    </p:nvPicPr>
                    <p:blipFill>
                      <a:blip r:embed="rId6"/>
                      <a:srcRect/>
                      <a:stretch>
                        <a:fillRect/>
                      </a:stretch>
                    </p:blipFill>
                    <p:spPr bwMode="auto">
                      <a:xfrm>
                        <a:off x="71438" y="1328738"/>
                        <a:ext cx="8843962" cy="2892350"/>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30,2</a:t>
            </a:r>
          </a:p>
        </p:txBody>
      </p:sp>
      <p:sp>
        <p:nvSpPr>
          <p:cNvPr id="8" name="TextBox 7"/>
          <p:cNvSpPr txBox="1"/>
          <p:nvPr/>
        </p:nvSpPr>
        <p:spPr>
          <a:xfrm>
            <a:off x="3694915" y="6133892"/>
            <a:ext cx="504056" cy="307777"/>
          </a:xfrm>
          <a:prstGeom prst="rect">
            <a:avLst/>
          </a:prstGeom>
          <a:noFill/>
        </p:spPr>
        <p:txBody>
          <a:bodyPr wrap="square" rtlCol="0">
            <a:spAutoFit/>
          </a:bodyPr>
          <a:lstStyle/>
          <a:p>
            <a:r>
              <a:rPr lang="ru-RU" dirty="0" smtClean="0"/>
              <a:t>31,1</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24,5</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23,8</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a:t>
            </a:r>
            <a:r>
              <a:rPr lang="en-US" sz="1600" b="1" dirty="0" smtClean="0">
                <a:solidFill>
                  <a:schemeClr val="tx2"/>
                </a:solidFill>
              </a:rPr>
              <a:t>2</a:t>
            </a:r>
            <a:r>
              <a:rPr lang="ru-RU" sz="1600" b="1" dirty="0" smtClean="0">
                <a:solidFill>
                  <a:schemeClr val="tx2"/>
                </a:solidFill>
              </a:rPr>
              <a:t> по 202</a:t>
            </a:r>
            <a:r>
              <a:rPr lang="en-US" sz="1600" b="1" dirty="0" smtClean="0">
                <a:solidFill>
                  <a:schemeClr val="tx2"/>
                </a:solidFill>
              </a:rPr>
              <a:t>4</a:t>
            </a:r>
            <a:r>
              <a:rPr lang="ru-RU" sz="1600" b="1" dirty="0" smtClean="0">
                <a:solidFill>
                  <a:schemeClr val="tx2"/>
                </a:solidFill>
              </a:rPr>
              <a:t>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3921825122"/>
              </p:ext>
            </p:extLst>
          </p:nvPr>
        </p:nvGraphicFramePr>
        <p:xfrm>
          <a:off x="390525" y="2103438"/>
          <a:ext cx="8429625" cy="3892550"/>
        </p:xfrm>
        <a:graphic>
          <a:graphicData uri="http://schemas.openxmlformats.org/presentationml/2006/ole">
            <mc:AlternateContent xmlns:mc="http://schemas.openxmlformats.org/markup-compatibility/2006">
              <mc:Choice xmlns:v="urn:schemas-microsoft-com:vml" Requires="v">
                <p:oleObj spid="_x0000_s55868" name="Лист" r:id="rId4" imgW="9363075" imgH="4324350" progId="Excel.Sheet.8">
                  <p:embed/>
                </p:oleObj>
              </mc:Choice>
              <mc:Fallback>
                <p:oleObj name="Лист" r:id="rId4" imgW="9363075" imgH="4324350" progId="Excel.Sheet.8">
                  <p:embed/>
                  <p:pic>
                    <p:nvPicPr>
                      <p:cNvPr id="0" name="Picture 190"/>
                      <p:cNvPicPr>
                        <a:picLocks noGrp="1" noChangeAspect="1" noChangeArrowheads="1"/>
                      </p:cNvPicPr>
                      <p:nvPr/>
                    </p:nvPicPr>
                    <p:blipFill>
                      <a:blip r:embed="rId5"/>
                      <a:srcRect/>
                      <a:stretch>
                        <a:fillRect/>
                      </a:stretch>
                    </p:blipFill>
                    <p:spPr bwMode="auto">
                      <a:xfrm>
                        <a:off x="390525" y="2103438"/>
                        <a:ext cx="8429625" cy="3892550"/>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a:t>
            </a:r>
            <a:r>
              <a:rPr lang="en-US" sz="1600" b="1" dirty="0" smtClean="0">
                <a:solidFill>
                  <a:schemeClr val="tx2"/>
                </a:solidFill>
              </a:rPr>
              <a:t>2</a:t>
            </a:r>
            <a:r>
              <a:rPr lang="ru-RU" sz="1600" b="1" dirty="0" smtClean="0">
                <a:solidFill>
                  <a:schemeClr val="tx2"/>
                </a:solidFill>
              </a:rPr>
              <a:t> </a:t>
            </a:r>
            <a:r>
              <a:rPr lang="ru-RU" sz="1600" b="1" dirty="0">
                <a:solidFill>
                  <a:schemeClr val="tx2"/>
                </a:solidFill>
              </a:rPr>
              <a:t>по </a:t>
            </a:r>
            <a:r>
              <a:rPr lang="ru-RU" sz="1600" b="1" dirty="0" smtClean="0">
                <a:solidFill>
                  <a:schemeClr val="tx2"/>
                </a:solidFill>
              </a:rPr>
              <a:t>202</a:t>
            </a:r>
            <a:r>
              <a:rPr lang="en-US" sz="1600" b="1" dirty="0" smtClean="0">
                <a:solidFill>
                  <a:schemeClr val="tx2"/>
                </a:solidFill>
              </a:rPr>
              <a:t>4</a:t>
            </a:r>
            <a:r>
              <a:rPr lang="ru-RU" sz="1600" b="1" dirty="0" smtClean="0">
                <a:solidFill>
                  <a:schemeClr val="tx2"/>
                </a:solidFill>
              </a:rPr>
              <a:t>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574655001"/>
              </p:ext>
            </p:extLst>
          </p:nvPr>
        </p:nvGraphicFramePr>
        <p:xfrm>
          <a:off x="574675" y="2058988"/>
          <a:ext cx="8294688" cy="3314700"/>
        </p:xfrm>
        <a:graphic>
          <a:graphicData uri="http://schemas.openxmlformats.org/presentationml/2006/ole">
            <mc:AlternateContent xmlns:mc="http://schemas.openxmlformats.org/markup-compatibility/2006">
              <mc:Choice xmlns:v="urn:schemas-microsoft-com:vml" Requires="v">
                <p:oleObj spid="_x0000_s65063" name="Лист" r:id="rId4" imgW="8772525" imgH="3505200" progId="Excel.Sheet.8">
                  <p:embed/>
                </p:oleObj>
              </mc:Choice>
              <mc:Fallback>
                <p:oleObj name="Лист" r:id="rId4" imgW="8772525" imgH="3505200" progId="Excel.Sheet.8">
                  <p:embed/>
                  <p:pic>
                    <p:nvPicPr>
                      <p:cNvPr id="0" name="Picture 172"/>
                      <p:cNvPicPr>
                        <a:picLocks noGrp="1" noChangeAspect="1" noChangeArrowheads="1"/>
                      </p:cNvPicPr>
                      <p:nvPr/>
                    </p:nvPicPr>
                    <p:blipFill>
                      <a:blip r:embed="rId5"/>
                      <a:srcRect/>
                      <a:stretch>
                        <a:fillRect/>
                      </a:stretch>
                    </p:blipFill>
                    <p:spPr bwMode="auto">
                      <a:xfrm>
                        <a:off x="574675" y="2058988"/>
                        <a:ext cx="8294688" cy="3314700"/>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202</a:t>
            </a:r>
            <a:r>
              <a:rPr lang="en-US" altLang="ru-RU" sz="2000" b="1" dirty="0" smtClean="0">
                <a:solidFill>
                  <a:srgbClr val="C00000"/>
                </a:solidFill>
                <a:cs typeface="Times New Roman" pitchFamily="18" charset="0"/>
              </a:rPr>
              <a:t>2</a:t>
            </a:r>
            <a:r>
              <a:rPr lang="ru-RU" altLang="ru-RU" sz="2000" b="1" dirty="0" smtClean="0">
                <a:solidFill>
                  <a:srgbClr val="C00000"/>
                </a:solidFill>
                <a:cs typeface="Times New Roman" pitchFamily="18" charset="0"/>
              </a:rPr>
              <a:t>  год   и на плановый период 202</a:t>
            </a:r>
            <a:r>
              <a:rPr lang="en-US" altLang="ru-RU" sz="2000" b="1" dirty="0" smtClean="0">
                <a:solidFill>
                  <a:srgbClr val="C00000"/>
                </a:solidFill>
                <a:cs typeface="Times New Roman" pitchFamily="18" charset="0"/>
              </a:rPr>
              <a:t>3</a:t>
            </a:r>
            <a:r>
              <a:rPr lang="ru-RU" altLang="ru-RU" sz="2000" b="1" dirty="0" smtClean="0">
                <a:solidFill>
                  <a:srgbClr val="C00000"/>
                </a:solidFill>
                <a:cs typeface="Times New Roman" pitchFamily="18" charset="0"/>
              </a:rPr>
              <a:t> и 202</a:t>
            </a:r>
            <a:r>
              <a:rPr lang="en-US" altLang="ru-RU" sz="2000" b="1" dirty="0" smtClean="0">
                <a:solidFill>
                  <a:srgbClr val="C00000"/>
                </a:solidFill>
                <a:cs typeface="Times New Roman" pitchFamily="18" charset="0"/>
              </a:rPr>
              <a:t>4</a:t>
            </a:r>
            <a:r>
              <a:rPr lang="ru-RU" altLang="ru-RU" sz="2000" b="1" dirty="0" smtClean="0">
                <a:solidFill>
                  <a:srgbClr val="C00000"/>
                </a:solidFill>
                <a:cs typeface="Times New Roman" pitchFamily="18" charset="0"/>
              </a:rPr>
              <a:t>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3106729739"/>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2</a:t>
                      </a:r>
                      <a:r>
                        <a:rPr lang="ru-RU" sz="2000" dirty="0" smtClean="0">
                          <a:solidFill>
                            <a:schemeClr val="tx1"/>
                          </a:solidFill>
                        </a:rPr>
                        <a:t> год</a:t>
                      </a:r>
                      <a:endParaRPr lang="ru-RU" sz="20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3</a:t>
                      </a:r>
                      <a:r>
                        <a:rPr lang="ru-RU" sz="2000" dirty="0" smtClean="0">
                          <a:solidFill>
                            <a:schemeClr val="tx1"/>
                          </a:solidFill>
                        </a:rPr>
                        <a:t> год</a:t>
                      </a:r>
                      <a:endParaRPr lang="ru-RU" sz="20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4</a:t>
                      </a:r>
                      <a:r>
                        <a:rPr lang="ru-RU" sz="2000" dirty="0" smtClean="0">
                          <a:solidFill>
                            <a:schemeClr val="tx1"/>
                          </a:solidFill>
                        </a:rPr>
                        <a:t>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baseline="0" dirty="0" smtClean="0"/>
                        <a:t>557 854,6</a:t>
                      </a:r>
                      <a:endParaRPr lang="ru-RU" sz="2000" dirty="0" smtClean="0"/>
                    </a:p>
                  </a:txBody>
                  <a:tcPr/>
                </a:tc>
                <a:tc>
                  <a:txBody>
                    <a:bodyPr/>
                    <a:lstStyle/>
                    <a:p>
                      <a:pPr algn="ctr"/>
                      <a:r>
                        <a:rPr lang="ru-RU" sz="2000" dirty="0" smtClean="0"/>
                        <a:t>520 897,0</a:t>
                      </a:r>
                      <a:endParaRPr lang="ru-RU" sz="2000" dirty="0"/>
                    </a:p>
                  </a:txBody>
                  <a:tcPr/>
                </a:tc>
                <a:tc>
                  <a:txBody>
                    <a:bodyPr/>
                    <a:lstStyle/>
                    <a:p>
                      <a:pPr algn="ctr"/>
                      <a:r>
                        <a:rPr lang="ru-RU" sz="2000" dirty="0" smtClean="0"/>
                        <a:t>499 202,3</a:t>
                      </a:r>
                      <a:endParaRPr lang="ru-RU" sz="2000" dirty="0"/>
                    </a:p>
                  </a:txBody>
                  <a:tcPr/>
                </a:tc>
              </a:tr>
              <a:tr h="524021">
                <a:tc>
                  <a:txBody>
                    <a:bodyPr/>
                    <a:lstStyle/>
                    <a:p>
                      <a:r>
                        <a:rPr lang="ru-RU" dirty="0" smtClean="0"/>
                        <a:t>РАСХОДЫ</a:t>
                      </a:r>
                      <a:endParaRPr lang="ru-RU" dirty="0"/>
                    </a:p>
                  </a:txBody>
                  <a:tcPr/>
                </a:tc>
                <a:tc>
                  <a:txBody>
                    <a:bodyPr/>
                    <a:lstStyle/>
                    <a:p>
                      <a:pPr algn="ctr"/>
                      <a:r>
                        <a:rPr lang="ru-RU" sz="2000" dirty="0" smtClean="0"/>
                        <a:t>575 073,2</a:t>
                      </a:r>
                      <a:endParaRPr lang="ru-RU" sz="2000" dirty="0"/>
                    </a:p>
                  </a:txBody>
                  <a:tcPr/>
                </a:tc>
                <a:tc>
                  <a:txBody>
                    <a:bodyPr/>
                    <a:lstStyle/>
                    <a:p>
                      <a:pPr algn="ctr"/>
                      <a:r>
                        <a:rPr lang="ru-RU" sz="2000" dirty="0" smtClean="0"/>
                        <a:t>520 897,0</a:t>
                      </a:r>
                    </a:p>
                  </a:txBody>
                  <a:tcPr/>
                </a:tc>
                <a:tc>
                  <a:txBody>
                    <a:bodyPr/>
                    <a:lstStyle/>
                    <a:p>
                      <a:pPr algn="ctr"/>
                      <a:r>
                        <a:rPr lang="ru-RU" sz="2000" dirty="0" smtClean="0"/>
                        <a:t>499 202,3</a:t>
                      </a:r>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-8 407,9</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36</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2022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1682696705"/>
              </p:ext>
            </p:extLst>
          </p:nvPr>
        </p:nvGraphicFramePr>
        <p:xfrm>
          <a:off x="403225" y="1571625"/>
          <a:ext cx="8662988" cy="4113213"/>
        </p:xfrm>
        <a:graphic>
          <a:graphicData uri="http://schemas.openxmlformats.org/presentationml/2006/ole">
            <mc:AlternateContent xmlns:mc="http://schemas.openxmlformats.org/markup-compatibility/2006">
              <mc:Choice xmlns:v="urn:schemas-microsoft-com:vml" Requires="v">
                <p:oleObj spid="_x0000_s77418" name="Лист" r:id="rId4" imgW="7762875" imgH="3686175" progId="Excel.Sheet.8">
                  <p:embed/>
                </p:oleObj>
              </mc:Choice>
              <mc:Fallback>
                <p:oleObj name="Лист" r:id="rId4" imgW="7762875" imgH="3686175" progId="Excel.Sheet.8">
                  <p:embed/>
                  <p:pic>
                    <p:nvPicPr>
                      <p:cNvPr id="0" name="Picture 227"/>
                      <p:cNvPicPr>
                        <a:picLocks noGrp="1" noChangeAspect="1" noChangeArrowheads="1"/>
                      </p:cNvPicPr>
                      <p:nvPr/>
                    </p:nvPicPr>
                    <p:blipFill>
                      <a:blip r:embed="rId5"/>
                      <a:srcRect/>
                      <a:stretch>
                        <a:fillRect/>
                      </a:stretch>
                    </p:blipFill>
                    <p:spPr bwMode="auto">
                      <a:xfrm>
                        <a:off x="403225" y="1571625"/>
                        <a:ext cx="8662988" cy="4113213"/>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2023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3716158656"/>
              </p:ext>
            </p:extLst>
          </p:nvPr>
        </p:nvGraphicFramePr>
        <p:xfrm>
          <a:off x="325438" y="1341438"/>
          <a:ext cx="8756650" cy="4457700"/>
        </p:xfrm>
        <a:graphic>
          <a:graphicData uri="http://schemas.openxmlformats.org/presentationml/2006/ole">
            <mc:AlternateContent xmlns:mc="http://schemas.openxmlformats.org/markup-compatibility/2006">
              <mc:Choice xmlns:v="urn:schemas-microsoft-com:vml" Requires="v">
                <p:oleObj spid="_x0000_s140742" name="Лист" r:id="rId4" imgW="7781925" imgH="3962400" progId="Excel.Sheet.8">
                  <p:embed/>
                </p:oleObj>
              </mc:Choice>
              <mc:Fallback>
                <p:oleObj name="Лист" r:id="rId4" imgW="7781925" imgH="3962400" progId="Excel.Sheet.8">
                  <p:embed/>
                  <p:pic>
                    <p:nvPicPr>
                      <p:cNvPr id="0" name="Object 60"/>
                      <p:cNvPicPr>
                        <a:picLocks noGrp="1" noChangeAspect="1" noChangeArrowheads="1"/>
                      </p:cNvPicPr>
                      <p:nvPr/>
                    </p:nvPicPr>
                    <p:blipFill>
                      <a:blip r:embed="rId5"/>
                      <a:srcRect/>
                      <a:stretch>
                        <a:fillRect/>
                      </a:stretch>
                    </p:blipFill>
                    <p:spPr bwMode="auto">
                      <a:xfrm>
                        <a:off x="325438" y="1341438"/>
                        <a:ext cx="8756650" cy="44577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2024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566213025"/>
              </p:ext>
            </p:extLst>
          </p:nvPr>
        </p:nvGraphicFramePr>
        <p:xfrm>
          <a:off x="325438" y="1204913"/>
          <a:ext cx="8696325" cy="4795837"/>
        </p:xfrm>
        <a:graphic>
          <a:graphicData uri="http://schemas.openxmlformats.org/presentationml/2006/ole">
            <mc:AlternateContent xmlns:mc="http://schemas.openxmlformats.org/markup-compatibility/2006">
              <mc:Choice xmlns:v="urn:schemas-microsoft-com:vml" Requires="v">
                <p:oleObj spid="_x0000_s141758" name="Лист" r:id="rId4" imgW="7762875" imgH="4000500" progId="Excel.Sheet.8">
                  <p:embed/>
                </p:oleObj>
              </mc:Choice>
              <mc:Fallback>
                <p:oleObj name="Лист" r:id="rId4" imgW="7762875" imgH="4000500" progId="Excel.Sheet.8">
                  <p:embed/>
                  <p:pic>
                    <p:nvPicPr>
                      <p:cNvPr id="0" name="Object 60"/>
                      <p:cNvPicPr>
                        <a:picLocks noGrp="1" noChangeAspect="1" noChangeArrowheads="1"/>
                      </p:cNvPicPr>
                      <p:nvPr/>
                    </p:nvPicPr>
                    <p:blipFill>
                      <a:blip r:embed="rId5"/>
                      <a:srcRect/>
                      <a:stretch>
                        <a:fillRect/>
                      </a:stretch>
                    </p:blipFill>
                    <p:spPr bwMode="auto">
                      <a:xfrm>
                        <a:off x="325438" y="1204913"/>
                        <a:ext cx="8696325" cy="47958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2022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1104714648"/>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38 626</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21 603</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3 373</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4 082</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2 469</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420 756,6</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2022</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2022 - 2024</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417 126,9</a:t>
            </a: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3 629,7</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2023</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346 655,7</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340 284,5</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343 582,4</a:t>
            </a: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337 321,1</a:t>
            </a: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3 073,3</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2 963,4</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416808724"/>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2022</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2023</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621,70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748,8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36 744,3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9 628,6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9 823,5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10 922,5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20 374,9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3 984,9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249 543,1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214 730,4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220 062,1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50 958,0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38 387,9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44 259,1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93,3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75,7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70,0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34 973,4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34 390,9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34 104,2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431,8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4 136,3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19 443,4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17 369,1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16 913,9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5 955,0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4 934,2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4 722,9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2 477,9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2 349,1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2 264,0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417 126,9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343 582,4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337 321,1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657195723"/>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621,7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748,8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504,5</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2432862310"/>
              </p:ext>
            </p:extLst>
          </p:nvPr>
        </p:nvGraphicFramePr>
        <p:xfrm>
          <a:off x="456352" y="1480228"/>
          <a:ext cx="8572559" cy="3015615"/>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2022</a:t>
                      </a:r>
                      <a:endParaRPr lang="ru-RU" sz="1600" b="1" i="1" dirty="0"/>
                    </a:p>
                  </a:txBody>
                  <a:tcPr/>
                </a:tc>
                <a:tc>
                  <a:txBody>
                    <a:bodyPr/>
                    <a:lstStyle/>
                    <a:p>
                      <a:pPr algn="ctr"/>
                      <a:r>
                        <a:rPr lang="ru-RU" sz="1600" i="1" dirty="0" smtClean="0"/>
                        <a:t>2023</a:t>
                      </a:r>
                      <a:endParaRPr lang="ru-RU" sz="1600" i="1" dirty="0"/>
                    </a:p>
                  </a:txBody>
                  <a:tcPr/>
                </a:tc>
                <a:tc>
                  <a:txBody>
                    <a:bodyPr/>
                    <a:lstStyle/>
                    <a:p>
                      <a:pPr algn="ctr"/>
                      <a:r>
                        <a:rPr lang="ru-RU" sz="1600" i="1" dirty="0" smtClean="0"/>
                        <a:t>2024</a:t>
                      </a:r>
                      <a:endParaRPr lang="ru-RU" sz="1600" i="1" dirty="0"/>
                    </a:p>
                  </a:txBody>
                  <a:tcPr/>
                </a:tc>
              </a:tr>
              <a:tr h="27270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36 744,3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9 628,6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9 823,5</a:t>
                      </a:r>
                      <a:endParaRPr lang="ru-RU" sz="1400" b="1" i="1" dirty="0">
                        <a:solidFill>
                          <a:schemeClr val="accent1">
                            <a:lumMod val="25000"/>
                          </a:schemeClr>
                        </a:solidFill>
                      </a:endParaRPr>
                    </a:p>
                  </a:txBody>
                  <a:tcPr/>
                </a:tc>
              </a:tr>
              <a:tr h="471958">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34 987,1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9 583,6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9 778,5</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1 020,0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r>
              <a:tr h="506223">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737,2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96726305"/>
              </p:ext>
            </p:extLst>
          </p:nvPr>
        </p:nvGraphicFramePr>
        <p:xfrm>
          <a:off x="357158" y="1785926"/>
          <a:ext cx="8572559" cy="117531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4182768489"/>
              </p:ext>
            </p:extLst>
          </p:nvPr>
        </p:nvGraphicFramePr>
        <p:xfrm>
          <a:off x="539552" y="1706986"/>
          <a:ext cx="8429685" cy="4364774"/>
        </p:xfrm>
        <a:graphic>
          <a:graphicData uri="http://schemas.openxmlformats.org/drawingml/2006/table">
            <a:tbl>
              <a:tblPr firstRow="1" bandRow="1">
                <a:tableStyleId>{5C22544A-7EE6-4342-B048-85BDC9FD1C3A}</a:tableStyleId>
              </a:tblPr>
              <a:tblGrid>
                <a:gridCol w="4824536"/>
                <a:gridCol w="1296144"/>
                <a:gridCol w="1152128"/>
                <a:gridCol w="1156877"/>
              </a:tblGrid>
              <a:tr h="504056">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425778">
                <a:tc>
                  <a:txBody>
                    <a:bodyPr/>
                    <a:lstStyle/>
                    <a:p>
                      <a:r>
                        <a:rPr lang="ru-RU" sz="1400" b="0" i="0" dirty="0" smtClean="0">
                          <a:solidFill>
                            <a:schemeClr val="accent1">
                              <a:lumMod val="25000"/>
                            </a:schemeClr>
                          </a:solidFill>
                          <a:latin typeface="Times New Roman" pitchFamily="18" charset="0"/>
                          <a:cs typeface="Times New Roman" pitchFamily="18" charset="0"/>
                        </a:rPr>
                        <a:t>ВСЕГО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10 922,5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20 374,9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3 984,9</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120,0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5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344,5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386,3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386,3</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4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515,4</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4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400" b="0" i="0" dirty="0" smtClean="0">
                        <a:solidFill>
                          <a:schemeClr val="accent1">
                            <a:lumMod val="25000"/>
                          </a:schemeClr>
                        </a:solidFill>
                        <a:latin typeface="Times New Roman" pitchFamily="18" charset="0"/>
                        <a:cs typeface="Times New Roman" pitchFamily="18" charset="0"/>
                      </a:endParaRPr>
                    </a:p>
                    <a:p>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9 942,6</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19 988,6</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3 598,6</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0682" y="130026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90512697"/>
              </p:ext>
            </p:extLst>
          </p:nvPr>
        </p:nvGraphicFramePr>
        <p:xfrm>
          <a:off x="699243" y="1134231"/>
          <a:ext cx="8174142" cy="5023485"/>
        </p:xfrm>
        <a:graphic>
          <a:graphicData uri="http://schemas.openxmlformats.org/drawingml/2006/table">
            <a:tbl>
              <a:tblPr firstRow="1" bandRow="1">
                <a:tableStyleId>{5C22544A-7EE6-4342-B048-85BDC9FD1C3A}</a:tableStyleId>
              </a:tblPr>
              <a:tblGrid>
                <a:gridCol w="5112568"/>
                <a:gridCol w="1008112"/>
                <a:gridCol w="936104"/>
                <a:gridCol w="1117358"/>
              </a:tblGrid>
              <a:tr h="213591">
                <a:tc>
                  <a:txBody>
                    <a:bodyPr/>
                    <a:lstStyle/>
                    <a:p>
                      <a:pPr algn="ctr"/>
                      <a:r>
                        <a:rPr lang="ru-RU" sz="1200" i="1" dirty="0" smtClean="0">
                          <a:latin typeface="Times New Roman" pitchFamily="18" charset="0"/>
                          <a:cs typeface="Times New Roman" pitchFamily="18" charset="0"/>
                        </a:rPr>
                        <a:t>ПОКАЗАТЕЛИ</a:t>
                      </a:r>
                      <a:endParaRPr lang="ru-RU" sz="1200" i="1" dirty="0">
                        <a:latin typeface="Times New Roman" pitchFamily="18" charset="0"/>
                        <a:cs typeface="Times New Roman" pitchFamily="18" charset="0"/>
                      </a:endParaRPr>
                    </a:p>
                  </a:txBody>
                  <a:tcPr/>
                </a:tc>
                <a:tc>
                  <a:txBody>
                    <a:bodyPr/>
                    <a:lstStyle/>
                    <a:p>
                      <a:pPr algn="ctr"/>
                      <a:r>
                        <a:rPr lang="ru-RU" sz="1200" b="1" i="1" dirty="0" smtClean="0"/>
                        <a:t>2022</a:t>
                      </a:r>
                      <a:endParaRPr lang="ru-RU" sz="1200" b="1" i="1" dirty="0"/>
                    </a:p>
                  </a:txBody>
                  <a:tcPr/>
                </a:tc>
                <a:tc>
                  <a:txBody>
                    <a:bodyPr/>
                    <a:lstStyle/>
                    <a:p>
                      <a:pPr algn="ctr"/>
                      <a:r>
                        <a:rPr lang="ru-RU" sz="1200" i="1" dirty="0" smtClean="0"/>
                        <a:t>2023</a:t>
                      </a:r>
                      <a:endParaRPr lang="ru-RU" sz="1200" i="1" dirty="0"/>
                    </a:p>
                  </a:txBody>
                  <a:tcPr/>
                </a:tc>
                <a:tc>
                  <a:txBody>
                    <a:bodyPr/>
                    <a:lstStyle/>
                    <a:p>
                      <a:pPr algn="ctr"/>
                      <a:r>
                        <a:rPr lang="ru-RU" sz="1200" i="1" dirty="0" smtClean="0"/>
                        <a:t>2024</a:t>
                      </a:r>
                      <a:endParaRPr lang="ru-RU" sz="1200" i="1" dirty="0"/>
                    </a:p>
                  </a:txBody>
                  <a:tcPr/>
                </a:tc>
              </a:tr>
              <a:tr h="18577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249 543,1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214 730,4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220 062,1</a:t>
                      </a:r>
                      <a:endParaRPr lang="ru-RU" sz="1200" b="1" i="1" dirty="0">
                        <a:solidFill>
                          <a:schemeClr val="accent1">
                            <a:lumMod val="25000"/>
                          </a:schemeClr>
                        </a:solidFill>
                      </a:endParaRPr>
                    </a:p>
                  </a:txBody>
                  <a:tcPr/>
                </a:tc>
              </a:tr>
              <a:tr h="155775">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Региональные проекты, обеспечивающие достижение результатов федеральных проектов, входящих в состав национальных проектов</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8 736,3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9 864,7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12 097,9</a:t>
                      </a:r>
                      <a:endParaRPr lang="ru-RU" sz="1200" b="1" i="1" dirty="0">
                        <a:solidFill>
                          <a:schemeClr val="accent1">
                            <a:lumMod val="25000"/>
                          </a:schemeClr>
                        </a:solidFill>
                      </a:endParaRPr>
                    </a:p>
                  </a:txBody>
                  <a:tcPr/>
                </a:tc>
              </a:tr>
              <a:tr h="155775">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30 430,0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25 289,3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25 988,6</a:t>
                      </a:r>
                      <a:endParaRPr lang="ru-RU" sz="1200" b="1" i="1" dirty="0">
                        <a:solidFill>
                          <a:schemeClr val="accent1">
                            <a:lumMod val="25000"/>
                          </a:schemeClr>
                        </a:solidFill>
                      </a:endParaRPr>
                    </a:p>
                  </a:txBody>
                  <a:tcPr/>
                </a:tc>
              </a:tr>
              <a:tr h="19117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172 928,9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146 759,8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149 492,1</a:t>
                      </a:r>
                      <a:endParaRPr lang="ru-RU" sz="1200" b="1" i="1" dirty="0">
                        <a:solidFill>
                          <a:schemeClr val="accent1">
                            <a:lumMod val="25000"/>
                          </a:schemeClr>
                        </a:solidFill>
                      </a:endParaRPr>
                    </a:p>
                  </a:txBody>
                  <a:tcPr/>
                </a:tc>
              </a:tr>
              <a:tr h="267658">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9 916,7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9 672,7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9 672,7</a:t>
                      </a:r>
                      <a:endParaRPr lang="ru-RU" sz="1200" b="1" i="1" dirty="0">
                        <a:solidFill>
                          <a:schemeClr val="accent1">
                            <a:lumMod val="25000"/>
                          </a:schemeClr>
                        </a:solidFill>
                      </a:endParaRPr>
                    </a:p>
                  </a:txBody>
                  <a:tcPr/>
                </a:tc>
              </a:tr>
              <a:tr h="214314">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8 053,3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5 640,2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5 395,0</a:t>
                      </a:r>
                      <a:endParaRPr lang="ru-RU" sz="1200" b="1" i="1" dirty="0">
                        <a:solidFill>
                          <a:schemeClr val="accent1">
                            <a:lumMod val="25000"/>
                          </a:schemeClr>
                        </a:solidFill>
                      </a:endParaRPr>
                    </a:p>
                  </a:txBody>
                  <a:tcPr/>
                </a:tc>
              </a:tr>
              <a:tr h="282413">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 340,2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340,2</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156,0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162,2</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2 913,8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2 658,5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2 564,4</a:t>
                      </a:r>
                      <a:endParaRPr lang="ru-RU" sz="1200" b="1" i="1" dirty="0">
                        <a:solidFill>
                          <a:schemeClr val="accent1">
                            <a:lumMod val="25000"/>
                          </a:schemeClr>
                        </a:solidFill>
                      </a:endParaRPr>
                    </a:p>
                  </a:txBody>
                  <a:tcPr/>
                </a:tc>
              </a:tr>
              <a:tr h="187649">
                <a:tc>
                  <a:txBody>
                    <a:bodyPr/>
                    <a:lstStyle/>
                    <a:p>
                      <a:pPr algn="l" fontAlgn="t"/>
                      <a:r>
                        <a:rPr lang="en-US" sz="1200" b="1"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16 143,9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14 349,0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14 349,0</a:t>
                      </a:r>
                      <a:endParaRPr lang="ru-RU" sz="12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17564"/>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023708220"/>
              </p:ext>
            </p:extLst>
          </p:nvPr>
        </p:nvGraphicFramePr>
        <p:xfrm>
          <a:off x="91784" y="1484784"/>
          <a:ext cx="8856984" cy="4770120"/>
        </p:xfrm>
        <a:graphic>
          <a:graphicData uri="http://schemas.openxmlformats.org/drawingml/2006/table">
            <a:tbl>
              <a:tblPr firstRow="1" bandRow="1">
                <a:tableStyleId>{5C22544A-7EE6-4342-B048-85BDC9FD1C3A}</a:tableStyleId>
              </a:tblPr>
              <a:tblGrid>
                <a:gridCol w="5904656"/>
                <a:gridCol w="1152128"/>
                <a:gridCol w="936104"/>
                <a:gridCol w="864096"/>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2022</a:t>
                      </a:r>
                      <a:endParaRPr lang="ru-RU" sz="1400" b="1" i="1" dirty="0"/>
                    </a:p>
                  </a:txBody>
                  <a:tcPr/>
                </a:tc>
                <a:tc>
                  <a:txBody>
                    <a:bodyPr/>
                    <a:lstStyle/>
                    <a:p>
                      <a:pPr algn="ctr"/>
                      <a:r>
                        <a:rPr lang="ru-RU" sz="1400" i="1" dirty="0" smtClean="0"/>
                        <a:t>2023</a:t>
                      </a:r>
                      <a:endParaRPr lang="ru-RU" sz="1400" i="1" dirty="0"/>
                    </a:p>
                  </a:txBody>
                  <a:tcPr/>
                </a:tc>
                <a:tc>
                  <a:txBody>
                    <a:bodyPr/>
                    <a:lstStyle/>
                    <a:p>
                      <a:pPr algn="ctr"/>
                      <a:r>
                        <a:rPr lang="ru-RU" sz="1400" i="1" dirty="0" smtClean="0"/>
                        <a:t>2024</a:t>
                      </a:r>
                      <a:endParaRPr lang="ru-RU" sz="1400" i="1" dirty="0"/>
                    </a:p>
                  </a:txBody>
                  <a:tcPr/>
                </a:tc>
              </a:tr>
              <a:tr h="208674">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50 958,0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38 387,9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44 259,1</a:t>
                      </a:r>
                      <a:endParaRPr lang="ru-RU" sz="1200" b="1" i="1" dirty="0">
                        <a:solidFill>
                          <a:schemeClr val="accent1">
                            <a:lumMod val="25000"/>
                          </a:schemeClr>
                        </a:solidFill>
                      </a:endParaRPr>
                    </a:p>
                  </a:txBody>
                  <a:tcPr/>
                </a:tc>
              </a:tr>
              <a:tr h="0">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Региональные проекты, обеспечивающие достижение результатов федеральных проектов, входящих в состав национальных проектов</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121,7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59,4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a:t>
                      </a:r>
                      <a:r>
                        <a:rPr lang="ru-RU" sz="1200" b="1" i="1" baseline="0" dirty="0" smtClean="0">
                          <a:solidFill>
                            <a:schemeClr val="accent1">
                              <a:lumMod val="25000"/>
                            </a:schemeClr>
                          </a:solidFill>
                        </a:rPr>
                        <a:t> 804,9</a:t>
                      </a:r>
                      <a:endParaRPr lang="ru-RU" sz="1200" b="1" i="1" dirty="0">
                        <a:solidFill>
                          <a:schemeClr val="accent1">
                            <a:lumMod val="25000"/>
                          </a:schemeClr>
                        </a:solidFill>
                      </a:endParaRPr>
                    </a:p>
                  </a:txBody>
                  <a:tcPr/>
                </a:tc>
              </a:tr>
              <a:tr h="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2 321,7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1 835,9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1 651,8</a:t>
                      </a:r>
                      <a:endParaRPr lang="ru-RU" sz="1200" b="1" i="1" dirty="0">
                        <a:solidFill>
                          <a:schemeClr val="accent1">
                            <a:lumMod val="25000"/>
                          </a:schemeClr>
                        </a:solidFill>
                      </a:endParaRPr>
                    </a:p>
                  </a:txBody>
                  <a:tcPr/>
                </a:tc>
              </a:tr>
              <a:tr h="191179">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5 600,2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5 758,4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5 758,4</a:t>
                      </a:r>
                      <a:endParaRPr lang="ru-RU" sz="1200" b="1" i="1" dirty="0">
                        <a:solidFill>
                          <a:schemeClr val="accent1">
                            <a:lumMod val="25000"/>
                          </a:schemeClr>
                        </a:solidFill>
                      </a:endParaRPr>
                    </a:p>
                  </a:txBody>
                  <a:tcPr/>
                </a:tc>
              </a:tr>
              <a:tr h="267658">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14 460,5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13 026,6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12 743,6</a:t>
                      </a:r>
                      <a:endParaRPr lang="ru-RU" sz="1200" b="1" i="1" dirty="0">
                        <a:solidFill>
                          <a:schemeClr val="accent1">
                            <a:lumMod val="25000"/>
                          </a:schemeClr>
                        </a:solidFill>
                      </a:endParaRPr>
                    </a:p>
                  </a:txBody>
                  <a:tcPr/>
                </a:tc>
              </a:tr>
              <a:tr h="142876">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23 387,7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14 853,4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14 562,8</a:t>
                      </a:r>
                      <a:endParaRPr lang="ru-RU" sz="1200" b="1" i="1" dirty="0">
                        <a:solidFill>
                          <a:schemeClr val="accent1">
                            <a:lumMod val="25000"/>
                          </a:schemeClr>
                        </a:solidFill>
                      </a:endParaRPr>
                    </a:p>
                  </a:txBody>
                  <a:tcPr/>
                </a:tc>
              </a:tr>
              <a:tr h="17680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1 988,5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1 786,5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1 708,0</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 "Государственная поддержка учреждений культуры"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909,1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1 133,7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1 067,7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1 029,6</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"Реализация мероприятий федеральной целевой программы "Увековечение памяти погибших при защите Отечества на 2019 - 2024 годы"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a:t>
                      </a:r>
                      <a:r>
                        <a:rPr lang="ru-RU" sz="1200" b="1" i="1" baseline="0" dirty="0" smtClean="0">
                          <a:solidFill>
                            <a:schemeClr val="accent1">
                              <a:lumMod val="25000"/>
                            </a:schemeClr>
                          </a:solidFill>
                        </a:rPr>
                        <a:t> 034,9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08" y="111778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414138736"/>
              </p:ext>
            </p:extLst>
          </p:nvPr>
        </p:nvGraphicFramePr>
        <p:xfrm>
          <a:off x="357158" y="2071678"/>
          <a:ext cx="8572559" cy="426712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89,7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93,3</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22,3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40,6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44,2</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14,6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53544557"/>
              </p:ext>
            </p:extLst>
          </p:nvPr>
        </p:nvGraphicFramePr>
        <p:xfrm>
          <a:off x="500034" y="2214554"/>
          <a:ext cx="8429685" cy="394208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42,0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44,0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46,0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27,0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29,0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и проведение</a:t>
                      </a:r>
                      <a:r>
                        <a:rPr lang="ru-RU"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b="0" i="0"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15,0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17,0</a:t>
                      </a: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41286286"/>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40,0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72,8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75,7</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20,9</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29,7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54,8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smtClean="0">
                          <a:solidFill>
                            <a:schemeClr val="accent1">
                              <a:lumMod val="25000"/>
                            </a:schemeClr>
                          </a:solidFill>
                        </a:rPr>
                        <a:t>54,8</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46984712"/>
              </p:ext>
            </p:extLst>
          </p:nvPr>
        </p:nvGraphicFramePr>
        <p:xfrm>
          <a:off x="500034" y="2214554"/>
          <a:ext cx="8429685" cy="14954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5,0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750776" cy="4185761"/>
          </a:xfrm>
          <a:prstGeom prst="rect">
            <a:avLst/>
          </a:prstGeom>
          <a:noFill/>
        </p:spPr>
        <p:txBody>
          <a:bodyPr wrap="square" rtlCol="0">
            <a:spAutoFit/>
          </a:bodyPr>
          <a:lstStyle/>
          <a:p>
            <a:r>
              <a:rPr lang="ru-RU" i="1" u="sng" dirty="0" smtClean="0">
                <a:solidFill>
                  <a:schemeClr val="accent1">
                    <a:lumMod val="25000"/>
                  </a:schemeClr>
                </a:solidFill>
              </a:rPr>
              <a:t>Цель программы – </a:t>
            </a:r>
            <a:r>
              <a:rPr lang="ru-RU"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i="1" u="sng" dirty="0" smtClean="0">
              <a:solidFill>
                <a:schemeClr val="accent1">
                  <a:lumMod val="25000"/>
                </a:schemeClr>
              </a:solidFill>
            </a:endParaRPr>
          </a:p>
          <a:p>
            <a:r>
              <a:rPr lang="ru-RU" i="1" u="sng" dirty="0" smtClean="0">
                <a:solidFill>
                  <a:schemeClr val="accent1">
                    <a:lumMod val="25000"/>
                  </a:schemeClr>
                </a:solidFill>
              </a:rPr>
              <a:t>Задачи программы:</a:t>
            </a:r>
            <a:endParaRPr lang="ru-RU" dirty="0" smtClean="0">
              <a:solidFill>
                <a:schemeClr val="accent1">
                  <a:lumMod val="25000"/>
                </a:schemeClr>
              </a:solidFill>
            </a:endParaRPr>
          </a:p>
          <a:p>
            <a:r>
              <a:rPr lang="ru-RU" dirty="0"/>
              <a:t>-</a:t>
            </a:r>
            <a:r>
              <a:rPr lang="ru-RU" dirty="0" smtClean="0"/>
              <a:t> </a:t>
            </a:r>
            <a:r>
              <a:rPr lang="ru-RU"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dirty="0"/>
              <a:t>-</a:t>
            </a:r>
            <a:r>
              <a:rPr lang="ru-RU" dirty="0" smtClean="0"/>
              <a:t> </a:t>
            </a:r>
            <a:r>
              <a:rPr lang="ru-RU"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dirty="0" err="1"/>
              <a:t>волонтерства</a:t>
            </a:r>
            <a:r>
              <a:rPr lang="ru-RU" dirty="0"/>
              <a:t>) в обществе. </a:t>
            </a:r>
          </a:p>
          <a:p>
            <a:r>
              <a:rPr lang="ru-RU" dirty="0"/>
              <a:t>-</a:t>
            </a:r>
            <a:r>
              <a:rPr lang="ru-RU" dirty="0" smtClean="0"/>
              <a:t> </a:t>
            </a:r>
            <a:r>
              <a:rPr lang="ru-RU" dirty="0"/>
              <a:t>Поддержка деятельности существующих и создание условий для возникновения новых добровольческих (волонтерских) организаций.</a:t>
            </a:r>
          </a:p>
          <a:p>
            <a:r>
              <a:rPr lang="ru-RU" dirty="0" smtClean="0"/>
              <a:t>- Создание </a:t>
            </a:r>
            <a:r>
              <a:rPr lang="ru-RU" dirty="0"/>
              <a:t>инфраструктуры добровольческой деятельности на территории муниципального образования «Демидовский район» Смоленской области.</a:t>
            </a:r>
          </a:p>
          <a:p>
            <a:r>
              <a:rPr lang="ru-RU" dirty="0"/>
              <a:t>-</a:t>
            </a:r>
            <a:r>
              <a:rPr lang="ru-RU" dirty="0" smtClean="0"/>
              <a:t> </a:t>
            </a:r>
            <a:r>
              <a:rPr lang="ru-RU"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dirty="0"/>
              <a:t>-</a:t>
            </a:r>
            <a:r>
              <a:rPr lang="ru-RU" dirty="0" smtClean="0"/>
              <a:t> </a:t>
            </a:r>
            <a:r>
              <a:rPr lang="ru-RU" dirty="0"/>
              <a:t>Расширение масштабов межсекторного взаимодействия в сфере добровольчества (</a:t>
            </a:r>
            <a:r>
              <a:rPr lang="ru-RU" dirty="0" err="1"/>
              <a:t>волонтерства</a:t>
            </a:r>
            <a:r>
              <a:rPr lang="ru-RU"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dirty="0" smtClean="0">
              <a:solidFill>
                <a:schemeClr val="accent1">
                  <a:lumMod val="25000"/>
                </a:schemeClr>
              </a:solidFill>
            </a:endParaRPr>
          </a:p>
        </p:txBody>
      </p:sp>
    </p:spTree>
    <p:extLst>
      <p:ext uri="{BB962C8B-B14F-4D97-AF65-F5344CB8AC3E}">
        <p14:creationId xmlns:p14="http://schemas.microsoft.com/office/powerpoint/2010/main" val="366452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188034928"/>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695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816107736"/>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50026650"/>
              </p:ext>
            </p:extLst>
          </p:nvPr>
        </p:nvGraphicFramePr>
        <p:xfrm>
          <a:off x="357158" y="1785926"/>
          <a:ext cx="8572559" cy="212971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r>
              <a:tr h="475378">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r>
              <a:tr h="571504">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112,0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112,0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92161344"/>
              </p:ext>
            </p:extLst>
          </p:nvPr>
        </p:nvGraphicFramePr>
        <p:xfrm>
          <a:off x="357158" y="1785926"/>
          <a:ext cx="8572559" cy="3137535"/>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34 973,4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34 390,9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34 104,2</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5 595,7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5 063,6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4 883,4</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29 374,0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29 323,6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29 217,1</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20256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431,8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p>
                      <a:pPr algn="ct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12079333"/>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4 136,3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73504900"/>
              </p:ext>
            </p:extLst>
          </p:nvPr>
        </p:nvGraphicFramePr>
        <p:xfrm>
          <a:off x="467544" y="1916832"/>
          <a:ext cx="8462173" cy="3096344"/>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2022</a:t>
                      </a:r>
                      <a:endParaRPr lang="ru-RU" sz="1400" b="1" i="1" dirty="0"/>
                    </a:p>
                  </a:txBody>
                  <a:tcPr/>
                </a:tc>
                <a:tc>
                  <a:txBody>
                    <a:bodyPr/>
                    <a:lstStyle/>
                    <a:p>
                      <a:pPr algn="ctr"/>
                      <a:r>
                        <a:rPr lang="ru-RU" sz="1400" i="1" dirty="0" smtClean="0"/>
                        <a:t>2023</a:t>
                      </a:r>
                      <a:endParaRPr lang="ru-RU" sz="1400" i="1" dirty="0"/>
                    </a:p>
                  </a:txBody>
                  <a:tcPr/>
                </a:tc>
                <a:tc>
                  <a:txBody>
                    <a:bodyPr/>
                    <a:lstStyle/>
                    <a:p>
                      <a:pPr algn="ctr"/>
                      <a:r>
                        <a:rPr lang="ru-RU" sz="1400" i="1" dirty="0" smtClean="0"/>
                        <a:t>2024</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19 335,4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17 369,1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16 913,9</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17 642,5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15 671,3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15 275,6</a:t>
                      </a:r>
                      <a:endParaRPr lang="ru-RU" sz="1400" b="1" i="1" dirty="0">
                        <a:solidFill>
                          <a:schemeClr val="accent1">
                            <a:lumMod val="25000"/>
                          </a:schemeClr>
                        </a:solidFill>
                      </a:endParaRPr>
                    </a:p>
                  </a:txBody>
                  <a:tcPr/>
                </a:tc>
              </a:tr>
              <a:tr h="720080">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1 683,1</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1 697,8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1 638,3</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9,8</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(тыс. 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432487877"/>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27184839"/>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smtClean="0">
                <a:solidFill>
                  <a:srgbClr val="000066"/>
                </a:solidFill>
                <a:cs typeface="Times New Roman" pitchFamily="18" charset="0"/>
              </a:rPr>
              <a:t>«</a:t>
            </a:r>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p:txBody>
      </p:sp>
      <p:sp>
        <p:nvSpPr>
          <p:cNvPr id="4" name="TextBox 3"/>
          <p:cNvSpPr txBox="1"/>
          <p:nvPr/>
        </p:nvSpPr>
        <p:spPr>
          <a:xfrm>
            <a:off x="285720" y="1785926"/>
            <a:ext cx="8643998" cy="2454518"/>
          </a:xfrm>
          <a:prstGeom prst="rect">
            <a:avLst/>
          </a:prstGeom>
          <a:noFill/>
        </p:spPr>
        <p:txBody>
          <a:bodyPr wrap="square" rtlCol="0">
            <a:spAutoFit/>
          </a:bodyPr>
          <a:lstStyle/>
          <a:p>
            <a:pPr fontAlgn="t"/>
            <a:r>
              <a:rPr lang="ru-RU" sz="2000" i="1" u="sng" dirty="0" smtClean="0">
                <a:solidFill>
                  <a:schemeClr val="accent1">
                    <a:lumMod val="25000"/>
                  </a:schemeClr>
                </a:solidFill>
              </a:rPr>
              <a:t>Цель программы - </a:t>
            </a:r>
            <a:r>
              <a:rPr lang="ru-RU" sz="1800" dirty="0">
                <a:cs typeface="Times New Roman" pitchFamily="18" charset="0"/>
              </a:rPr>
              <a:t>о</a:t>
            </a:r>
            <a:r>
              <a:rPr lang="ru-RU" sz="1800" dirty="0" smtClean="0">
                <a:cs typeface="Times New Roman" pitchFamily="18" charset="0"/>
              </a:rPr>
              <a:t>рганизация </a:t>
            </a:r>
            <a:r>
              <a:rPr lang="ru-RU" sz="18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800" dirty="0" smtClean="0">
                <a:cs typeface="Times New Roman" pitchFamily="18" charset="0"/>
              </a:rPr>
              <a:t>области.</a:t>
            </a:r>
            <a:endParaRPr lang="ru-RU" sz="1800" dirty="0">
              <a:cs typeface="Times New Roman" pitchFamily="18" charset="0"/>
            </a:endParaRPr>
          </a:p>
          <a:p>
            <a:endParaRPr lang="ru-RU" sz="1750" dirty="0" smtClean="0"/>
          </a:p>
          <a:p>
            <a:r>
              <a:rPr lang="ru-RU" sz="2000" i="1" u="sng" dirty="0" smtClean="0">
                <a:solidFill>
                  <a:schemeClr val="accent1">
                    <a:lumMod val="25000"/>
                  </a:schemeClr>
                </a:solidFill>
              </a:rPr>
              <a:t>Задача программы - </a:t>
            </a:r>
            <a:r>
              <a:rPr lang="ru-RU" sz="2000" dirty="0" smtClean="0"/>
              <a:t>предоставление автотранспортных услуг органами местного самоуправления </a:t>
            </a:r>
            <a:r>
              <a:rPr lang="ru-RU" sz="2000" dirty="0">
                <a:cs typeface="Times New Roman" pitchFamily="18" charset="0"/>
              </a:rPr>
              <a:t>муниципального образования «Демидовский район» Смоленской </a:t>
            </a:r>
            <a:r>
              <a:rPr lang="ru-RU" sz="2000" dirty="0" smtClean="0">
                <a:cs typeface="Times New Roman" pitchFamily="18" charset="0"/>
              </a:rPr>
              <a:t>области структурным подразделениям Администрации </a:t>
            </a:r>
            <a:r>
              <a:rPr lang="ru-RU" sz="2000" dirty="0">
                <a:cs typeface="Times New Roman" pitchFamily="18" charset="0"/>
              </a:rPr>
              <a:t>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9199870"/>
              </p:ext>
            </p:extLst>
          </p:nvPr>
        </p:nvGraphicFramePr>
        <p:xfrm>
          <a:off x="500034" y="2214554"/>
          <a:ext cx="8429685" cy="245879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353770">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5 955,0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4 934,2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4 722,9</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400" b="0" i="0" baseline="0" dirty="0" smtClean="0">
                          <a:solidFill>
                            <a:schemeClr val="accent1">
                              <a:lumMod val="25000"/>
                            </a:schemeClr>
                          </a:solidFill>
                          <a:latin typeface="Times New Roman" pitchFamily="18" charset="0"/>
                          <a:cs typeface="Times New Roman" pitchFamily="18" charset="0"/>
                        </a:rPr>
                        <a:t> </a:t>
                      </a:r>
                      <a:r>
                        <a:rPr lang="ru-RU" sz="14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400" b="0" i="0" dirty="0" smtClean="0">
                          <a:solidFill>
                            <a:schemeClr val="accent1">
                              <a:lumMod val="25000"/>
                            </a:schemeClr>
                          </a:solidFill>
                          <a:latin typeface="Times New Roman" pitchFamily="18" charset="0"/>
                          <a:cs typeface="Times New Roman" pitchFamily="18" charset="0"/>
                        </a:rPr>
                        <a:t>»</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022,8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4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4 932,2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4 934,2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4 722,9</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174893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extLst>
      <p:ext uri="{BB962C8B-B14F-4D97-AF65-F5344CB8AC3E}">
        <p14:creationId xmlns:p14="http://schemas.microsoft.com/office/powerpoint/2010/main" val="4482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204920779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2 477,9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2 349,1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2 264,0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49013678"/>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018272902"/>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2022</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7 жилых помещения на сумму 6 174,0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ru-RU" sz="1800" kern="0" dirty="0" smtClean="0">
                <a:solidFill>
                  <a:schemeClr val="accent5">
                    <a:lumMod val="50000"/>
                  </a:schemeClr>
                </a:solidFill>
                <a:cs typeface="Times New Roman" pitchFamily="18" charset="0"/>
              </a:rPr>
              <a:t>6 174,0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2023 </a:t>
            </a:r>
            <a:r>
              <a:rPr lang="ru-RU" sz="1800" kern="0" dirty="0"/>
              <a:t>году – </a:t>
            </a:r>
            <a:r>
              <a:rPr lang="ru-RU" sz="1800" kern="0" dirty="0" smtClean="0"/>
              <a:t>5 </a:t>
            </a:r>
            <a:r>
              <a:rPr lang="ru-RU" sz="1800" kern="0" dirty="0"/>
              <a:t>жилых </a:t>
            </a:r>
            <a:r>
              <a:rPr lang="ru-RU" sz="1800" kern="0" dirty="0" smtClean="0"/>
              <a:t>помещений </a:t>
            </a:r>
            <a:r>
              <a:rPr lang="ru-RU" sz="1800" kern="0" dirty="0"/>
              <a:t>на сумму </a:t>
            </a:r>
            <a:r>
              <a:rPr lang="en-US" sz="1800" kern="0" dirty="0" smtClean="0"/>
              <a:t>4 410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smtClean="0">
                <a:solidFill>
                  <a:schemeClr val="accent5">
                    <a:lumMod val="50000"/>
                  </a:schemeClr>
                </a:solidFill>
              </a:rPr>
              <a:t>4 410</a:t>
            </a:r>
            <a:r>
              <a:rPr lang="ru-RU" sz="1800" kern="0" dirty="0" smtClean="0">
                <a:solidFill>
                  <a:schemeClr val="accent5">
                    <a:lumMod val="50000"/>
                  </a:schemeClr>
                </a:solidFill>
              </a:rPr>
              <a:t>,0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2024 </a:t>
            </a:r>
            <a:r>
              <a:rPr lang="ru-RU" sz="1800" kern="0" dirty="0"/>
              <a:t>году </a:t>
            </a:r>
            <a:r>
              <a:rPr lang="ru-RU" sz="1800" kern="0" dirty="0" smtClean="0"/>
              <a:t>–5 жилых помещений </a:t>
            </a:r>
            <a:r>
              <a:rPr lang="ru-RU" sz="1800" kern="0" dirty="0"/>
              <a:t>на сумму </a:t>
            </a:r>
            <a:r>
              <a:rPr lang="en-US" sz="1800" kern="0" dirty="0" smtClean="0"/>
              <a:t>4 410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smtClean="0">
                <a:solidFill>
                  <a:schemeClr val="accent5">
                    <a:lumMod val="50000"/>
                  </a:schemeClr>
                </a:solidFill>
              </a:rPr>
              <a:t>4 410</a:t>
            </a:r>
            <a:r>
              <a:rPr lang="ru-RU" sz="1800" kern="0" dirty="0" smtClean="0">
                <a:solidFill>
                  <a:schemeClr val="accent5">
                    <a:lumMod val="50000"/>
                  </a:schemeClr>
                </a:solidFill>
              </a:rPr>
              <a:t>,0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81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80600"/>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57200"/>
            <a:ext cx="8229600" cy="1099592"/>
          </a:xfrm>
        </p:spPr>
        <p:txBody>
          <a:bodyPr/>
          <a:lstStyle/>
          <a:p>
            <a:pPr algn="ctr"/>
            <a:r>
              <a:rPr lang="ru-RU" sz="1800" b="1" i="1" dirty="0">
                <a:solidFill>
                  <a:schemeClr val="accent1">
                    <a:lumMod val="50000"/>
                  </a:schemeClr>
                </a:solidFill>
                <a:latin typeface="Times New Roman" panose="02020603050405020304" pitchFamily="18" charset="0"/>
                <a:cs typeface="Times New Roman" panose="02020603050405020304" pitchFamily="18" charset="0"/>
              </a:rPr>
              <a:t>ИНФОРМАЦИЯ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ОБ   ОБЪЕМАХ   БЮДЖЕТНЫХ   АССИГНОВАНИЙ</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 НАПРАВЛЯЕМЫХ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НА   РЕАЛИЗАЦИЮ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НАЦИОНАЛЬНЫХ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ПРОЕКТОВ</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170" y="1579186"/>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135200" y="3573015"/>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285987092"/>
              </p:ext>
            </p:extLst>
          </p:nvPr>
        </p:nvGraphicFramePr>
        <p:xfrm>
          <a:off x="539552" y="3895821"/>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7 598 136,43</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2 827 272,25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4 </a:t>
                      </a:r>
                      <a:r>
                        <a:rPr lang="ru-RU" sz="1200" dirty="0" smtClean="0">
                          <a:effectLst/>
                          <a:latin typeface="Times New Roman"/>
                          <a:ea typeface="Times New Roman"/>
                        </a:rPr>
                        <a:t>760 008,41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10 855,77</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3135200" y="5044163"/>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«Успех каждого ребенка»</a:t>
            </a:r>
            <a:endParaRPr lang="ru-RU" b="1" dirty="0">
              <a:solidFill>
                <a:schemeClr val="bg1"/>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306593277"/>
              </p:ext>
            </p:extLst>
          </p:nvPr>
        </p:nvGraphicFramePr>
        <p:xfrm>
          <a:off x="467544" y="5373216"/>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1 138 176,88</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1 048 830,00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32 438,04</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56 908,84</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403739"/>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653282086"/>
              </p:ext>
            </p:extLst>
          </p:nvPr>
        </p:nvGraphicFramePr>
        <p:xfrm>
          <a:off x="588125" y="198884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8 736 313,31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3 876 102,25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4 </a:t>
                      </a:r>
                      <a:r>
                        <a:rPr lang="ru-RU" sz="1200" dirty="0" smtClean="0">
                          <a:effectLst/>
                          <a:latin typeface="Times New Roman"/>
                          <a:ea typeface="Times New Roman"/>
                        </a:rPr>
                        <a:t>792 446,45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67 764,61</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202</a:t>
            </a:r>
            <a:r>
              <a:rPr lang="en-US" sz="1800" b="1" dirty="0" smtClean="0">
                <a:solidFill>
                  <a:schemeClr val="hlink"/>
                </a:solidFill>
              </a:rPr>
              <a:t>2</a:t>
            </a:r>
            <a:r>
              <a:rPr lang="ru-RU" sz="1800" b="1" dirty="0" smtClean="0">
                <a:solidFill>
                  <a:schemeClr val="hlink"/>
                </a:solidFill>
              </a:rPr>
              <a:t> по 202</a:t>
            </a:r>
            <a:r>
              <a:rPr lang="en-US" sz="1800" b="1" dirty="0" smtClean="0">
                <a:solidFill>
                  <a:schemeClr val="hlink"/>
                </a:solidFill>
              </a:rPr>
              <a:t>4</a:t>
            </a:r>
            <a:r>
              <a:rPr lang="ru-RU" sz="1800" b="1" dirty="0" smtClean="0">
                <a:solidFill>
                  <a:schemeClr val="hlink"/>
                </a:solidFill>
              </a:rPr>
              <a:t>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99000980"/>
              </p:ext>
            </p:extLst>
          </p:nvPr>
        </p:nvGraphicFramePr>
        <p:xfrm>
          <a:off x="844550" y="1905000"/>
          <a:ext cx="7510463" cy="3622675"/>
        </p:xfrm>
        <a:graphic>
          <a:graphicData uri="http://schemas.openxmlformats.org/presentationml/2006/ole">
            <mc:AlternateContent xmlns:mc="http://schemas.openxmlformats.org/markup-compatibility/2006">
              <mc:Choice xmlns:v="urn:schemas-microsoft-com:vml" Requires="v">
                <p:oleObj spid="_x0000_s123452" name="Лист" r:id="rId4" imgW="9677400" imgH="4667250" progId="Excel.Sheet.8">
                  <p:embed/>
                </p:oleObj>
              </mc:Choice>
              <mc:Fallback>
                <p:oleObj name="Лист" r:id="rId4" imgW="9677400" imgH="4667250" progId="Excel.Sheet.8">
                  <p:embed/>
                  <p:pic>
                    <p:nvPicPr>
                      <p:cNvPr id="0" name="Picture 189"/>
                      <p:cNvPicPr>
                        <a:picLocks noGrp="1" noChangeAspect="1" noChangeArrowheads="1"/>
                      </p:cNvPicPr>
                      <p:nvPr/>
                    </p:nvPicPr>
                    <p:blipFill>
                      <a:blip r:embed="rId5"/>
                      <a:srcRect/>
                      <a:stretch>
                        <a:fillRect/>
                      </a:stretch>
                    </p:blipFill>
                    <p:spPr bwMode="auto">
                      <a:xfrm>
                        <a:off x="844550" y="1905000"/>
                        <a:ext cx="7510463" cy="3622675"/>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92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2</a:t>
            </a: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 года – 11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19 000,5</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2</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14 678,8</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4 321,7</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3</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15 020,3</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14 776,0</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14 686,1</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14 704,0</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334,2</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72,0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54049994"/>
              </p:ext>
            </p:extLst>
          </p:nvPr>
        </p:nvGraphicFramePr>
        <p:xfrm>
          <a:off x="251520" y="834964"/>
          <a:ext cx="8678201" cy="5804871"/>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202</a:t>
                      </a:r>
                      <a:r>
                        <a:rPr lang="en-US" sz="1400" dirty="0" smtClean="0"/>
                        <a:t>2</a:t>
                      </a:r>
                      <a:endParaRPr lang="ru-RU" sz="1400" dirty="0"/>
                    </a:p>
                  </a:txBody>
                  <a:tcPr/>
                </a:tc>
                <a:tc>
                  <a:txBody>
                    <a:bodyPr/>
                    <a:lstStyle/>
                    <a:p>
                      <a:pPr algn="ctr"/>
                      <a:r>
                        <a:rPr lang="ru-RU" sz="1400" dirty="0" smtClean="0"/>
                        <a:t>202</a:t>
                      </a:r>
                      <a:r>
                        <a:rPr lang="en-US" sz="1400" dirty="0" smtClean="0"/>
                        <a:t>3</a:t>
                      </a:r>
                      <a:endParaRPr lang="ru-RU" sz="1400" dirty="0"/>
                    </a:p>
                  </a:txBody>
                  <a:tcPr/>
                </a:tc>
                <a:tc>
                  <a:txBody>
                    <a:bodyPr/>
                    <a:lstStyle/>
                    <a:p>
                      <a:pPr algn="ctr"/>
                      <a:r>
                        <a:rPr lang="ru-RU" sz="1400" dirty="0" smtClean="0"/>
                        <a:t>202</a:t>
                      </a:r>
                      <a:r>
                        <a:rPr lang="en-US" sz="1400" dirty="0" smtClean="0"/>
                        <a:t>4</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621,7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748,8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504,5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43</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 </a:t>
                      </a:r>
                      <a:r>
                        <a:rPr lang="ru-RU" sz="1200" b="1" i="0" u="none" strike="noStrike" dirty="0" smtClean="0">
                          <a:solidFill>
                            <a:srgbClr val="000000"/>
                          </a:solidFill>
                          <a:latin typeface="Times New Roman" pitchFamily="18" charset="0"/>
                          <a:cs typeface="Times New Roman" pitchFamily="18" charset="0"/>
                        </a:rPr>
                        <a:t>242,4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6 242,4</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6 242,4</a:t>
                      </a: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1 983,0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1 983,0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1 983,0</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1 713,6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1 713,6</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1 713,6</a:t>
                      </a: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2 232,6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2 232,6</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2 232,6</a:t>
                      </a: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2 027,9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2 027,9</a:t>
                      </a:r>
                      <a:endParaRPr lang="en-US" sz="1200" b="1" i="0" u="none" strike="noStrike" dirty="0" smtClean="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2 027,9</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4 136,3</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19 000,5</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15 020,3</a:t>
                      </a: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14 776,0</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086973991"/>
              </p:ext>
            </p:extLst>
          </p:nvPr>
        </p:nvGraphicFramePr>
        <p:xfrm>
          <a:off x="285720" y="1412776"/>
          <a:ext cx="8644001" cy="4679859"/>
        </p:xfrm>
        <a:graphic>
          <a:graphicData uri="http://schemas.openxmlformats.org/drawingml/2006/table">
            <a:tbl>
              <a:tblPr firstRow="1" bandRow="1">
                <a:tableStyleId>{5C22544A-7EE6-4342-B048-85BDC9FD1C3A}</a:tableStyleId>
              </a:tblPr>
              <a:tblGrid>
                <a:gridCol w="6143668"/>
                <a:gridCol w="928694"/>
                <a:gridCol w="857256"/>
                <a:gridCol w="714383"/>
              </a:tblGrid>
              <a:tr h="293752">
                <a:tc>
                  <a:txBody>
                    <a:bodyPr/>
                    <a:lstStyle/>
                    <a:p>
                      <a:endParaRPr lang="ru-RU" dirty="0"/>
                    </a:p>
                  </a:txBody>
                  <a:tcPr>
                    <a:noFill/>
                  </a:tcPr>
                </a:tc>
                <a:tc>
                  <a:txBody>
                    <a:bodyPr/>
                    <a:lstStyle/>
                    <a:p>
                      <a:pPr algn="ctr"/>
                      <a:r>
                        <a:rPr lang="ru-RU" dirty="0" smtClean="0"/>
                        <a:t>202</a:t>
                      </a:r>
                      <a:r>
                        <a:rPr lang="en-US" dirty="0" smtClean="0"/>
                        <a:t>2</a:t>
                      </a:r>
                      <a:endParaRPr lang="ru-RU" dirty="0"/>
                    </a:p>
                  </a:txBody>
                  <a:tcPr/>
                </a:tc>
                <a:tc>
                  <a:txBody>
                    <a:bodyPr/>
                    <a:lstStyle/>
                    <a:p>
                      <a:pPr algn="ctr"/>
                      <a:r>
                        <a:rPr lang="ru-RU" dirty="0" smtClean="0"/>
                        <a:t>202</a:t>
                      </a:r>
                      <a:r>
                        <a:rPr lang="en-US" dirty="0" smtClean="0"/>
                        <a:t>3</a:t>
                      </a:r>
                      <a:endParaRPr lang="ru-RU" dirty="0"/>
                    </a:p>
                  </a:txBody>
                  <a:tcPr/>
                </a:tc>
                <a:tc>
                  <a:txBody>
                    <a:bodyPr/>
                    <a:lstStyle/>
                    <a:p>
                      <a:pPr algn="ctr"/>
                      <a:r>
                        <a:rPr lang="ru-RU" dirty="0" smtClean="0"/>
                        <a:t>202</a:t>
                      </a:r>
                      <a:r>
                        <a:rPr lang="en-US" dirty="0" smtClean="0"/>
                        <a:t>4</a:t>
                      </a:r>
                      <a:endParaRPr lang="ru-RU" dirty="0"/>
                    </a:p>
                  </a:txBody>
                  <a:tcPr/>
                </a:tc>
              </a:tr>
              <a:tr h="1145747">
                <a:tc>
                  <a:txBody>
                    <a:bodyPr/>
                    <a:lstStyle/>
                    <a:p>
                      <a:pPr>
                        <a:spcAft>
                          <a:spcPts val="0"/>
                        </a:spcAft>
                      </a:pPr>
                      <a:r>
                        <a:rPr lang="ru-RU" sz="14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en-US" sz="1600" b="1" i="0" u="none" strike="noStrike" dirty="0" smtClean="0">
                          <a:solidFill>
                            <a:srgbClr val="000000"/>
                          </a:solidFill>
                          <a:latin typeface="Times New Roman" pitchFamily="18" charset="0"/>
                          <a:cs typeface="Times New Roman" pitchFamily="18" charset="0"/>
                        </a:rPr>
                        <a:t>737,2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smtClean="0">
                          <a:solidFill>
                            <a:schemeClr val="tx1"/>
                          </a:solidFill>
                          <a:latin typeface="Times New Roman" pitchFamily="18" charset="0"/>
                          <a:cs typeface="Times New Roman" pitchFamily="18" charset="0"/>
                        </a:rPr>
                        <a:t>9 487,1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a:t>
                      </a:r>
                      <a:r>
                        <a:rPr lang="en-US" sz="1600" b="1" i="0" u="none" strike="noStrike" dirty="0" smtClean="0">
                          <a:solidFill>
                            <a:schemeClr val="tx1"/>
                          </a:solidFill>
                          <a:latin typeface="Times New Roman" pitchFamily="18" charset="0"/>
                          <a:cs typeface="Times New Roman" pitchFamily="18" charset="0"/>
                        </a:rPr>
                        <a:t>583,6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9 7</a:t>
                      </a:r>
                      <a:r>
                        <a:rPr lang="en-US" sz="1600" b="1" i="0" u="none" strike="noStrike" dirty="0" smtClean="0">
                          <a:solidFill>
                            <a:schemeClr val="tx1"/>
                          </a:solidFill>
                          <a:latin typeface="Times New Roman" pitchFamily="18" charset="0"/>
                          <a:cs typeface="Times New Roman" pitchFamily="18" charset="0"/>
                        </a:rPr>
                        <a:t>78,5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a:t>
                      </a:r>
                      <a:r>
                        <a:rPr lang="en-US" sz="1600" b="1" i="0" u="none" strike="noStrike" dirty="0" smtClean="0">
                          <a:solidFill>
                            <a:schemeClr val="tx1"/>
                          </a:solidFill>
                          <a:latin typeface="Times New Roman" pitchFamily="18" charset="0"/>
                          <a:cs typeface="Times New Roman" pitchFamily="18" charset="0"/>
                        </a:rPr>
                        <a:t>7</a:t>
                      </a:r>
                      <a:r>
                        <a:rPr lang="ru-RU" sz="1600" b="1" i="0" u="none" strike="noStrike" dirty="0" smtClean="0">
                          <a:solidFill>
                            <a:schemeClr val="tx1"/>
                          </a:solidFill>
                          <a:latin typeface="Times New Roman" pitchFamily="18" charset="0"/>
                          <a:cs typeface="Times New Roman" pitchFamily="18" charset="0"/>
                        </a:rPr>
                        <a:t>,0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28</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29</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431,8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32971</TotalTime>
  <Words>9203</Words>
  <Application>Microsoft Office PowerPoint</Application>
  <PresentationFormat>Экран (4:3)</PresentationFormat>
  <Paragraphs>1499</Paragraphs>
  <Slides>95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95</vt:i4>
      </vt:variant>
    </vt:vector>
  </HeadingPairs>
  <TitlesOfParts>
    <vt:vector size="99" baseType="lpstr">
      <vt:lpstr>Office Theme</vt:lpstr>
      <vt:lpstr>Пиксел</vt:lpstr>
      <vt:lpstr>1_Пиксел</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2023 год  всего налоговых и неналоговых доходов – 44193,5 тыс. рублей </vt:lpstr>
      <vt:lpstr>Структура налоговых и неналоговых доходов бюджета  муниципального образования «Демидовский район» Смоленской области на 2024 год  всего налоговых и неналоговых доходов – 44939,1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2022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Реализация  национальных проектов</vt:lpstr>
      <vt:lpstr>ИНФОРМАЦИЯ   ОБ   ОБЪЕМАХ   БЮДЖЕТНЫХ   АССИГНОВАНИЙ, НАПРАВЛЯЕМЫХ    НА   РЕАЛИЗАЦИЮ   НАЦИОНАЛЬНЫХ   ПРОЕКТОВ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User</cp:lastModifiedBy>
  <cp:revision>2182</cp:revision>
  <cp:lastPrinted>2022-08-08T08:57:12Z</cp:lastPrinted>
  <dcterms:modified xsi:type="dcterms:W3CDTF">2022-09-07T05:27:25Z</dcterms:modified>
</cp:coreProperties>
</file>