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544" y="-31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36,4</a:t>
                    </a:r>
                    <a:endParaRPr lang="en-US"/>
                  </a:p>
                </c:rich>
              </c:tx>
              <c:showVal val="1"/>
            </c:dLbl>
            <c:dLbl>
              <c:idx val="1"/>
              <c:layout/>
              <c:tx>
                <c:rich>
                  <a:bodyPr/>
                  <a:lstStyle/>
                  <a:p>
                    <a:r>
                      <a:rPr lang="ru-RU" smtClean="0"/>
                      <a:t>540,1</a:t>
                    </a:r>
                    <a:endParaRPr lang="en-US"/>
                  </a:p>
                </c:rich>
              </c:tx>
              <c:showVal val="1"/>
            </c:dLbl>
            <c:dLbl>
              <c:idx val="2"/>
              <c:layout/>
              <c:tx>
                <c:rich>
                  <a:bodyPr/>
                  <a:lstStyle/>
                  <a:p>
                    <a:r>
                      <a:rPr lang="ru-RU" smtClean="0"/>
                      <a:t>112,7</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50,6</a:t>
                    </a:r>
                    <a:endParaRPr lang="en-US"/>
                  </a:p>
                </c:rich>
              </c:tx>
              <c:showVal val="1"/>
            </c:dLbl>
            <c:dLbl>
              <c:idx val="1"/>
              <c:layout/>
              <c:tx>
                <c:rich>
                  <a:bodyPr/>
                  <a:lstStyle/>
                  <a:p>
                    <a:r>
                      <a:rPr lang="ru-RU" smtClean="0"/>
                      <a:t>510,1</a:t>
                    </a:r>
                    <a:endParaRPr lang="en-US"/>
                  </a:p>
                </c:rich>
              </c:tx>
              <c:showVal val="1"/>
            </c:dLbl>
            <c:dLbl>
              <c:idx val="2"/>
              <c:layout/>
              <c:tx>
                <c:rich>
                  <a:bodyPr/>
                  <a:lstStyle/>
                  <a:p>
                    <a:r>
                      <a:rPr lang="ru-RU" smtClean="0"/>
                      <a:t>75,8</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72</a:t>
                    </a:r>
                    <a:r>
                      <a:rPr lang="en-US" smtClean="0"/>
                      <a:t>,6</a:t>
                    </a:r>
                    <a:endParaRPr lang="en-US"/>
                  </a:p>
                </c:rich>
              </c:tx>
              <c:showVal val="1"/>
            </c:dLbl>
            <c:dLbl>
              <c:idx val="1"/>
              <c:layout/>
              <c:tx>
                <c:rich>
                  <a:bodyPr/>
                  <a:lstStyle/>
                  <a:p>
                    <a:r>
                      <a:rPr lang="ru-RU" smtClean="0"/>
                      <a:t>524,9</a:t>
                    </a:r>
                    <a:endParaRPr lang="en-US"/>
                  </a:p>
                </c:rich>
              </c:tx>
              <c:showVal val="1"/>
            </c:dLbl>
            <c:dLbl>
              <c:idx val="2"/>
              <c:layout/>
              <c:tx>
                <c:rich>
                  <a:bodyPr/>
                  <a:lstStyle/>
                  <a:p>
                    <a:r>
                      <a:rPr lang="ru-RU" dirty="0" smtClean="0"/>
                      <a:t>55,6</a:t>
                    </a:r>
                    <a:endParaRPr lang="en-US" dirty="0"/>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ru-RU" smtClean="0"/>
                      <a:t>601,0</a:t>
                    </a:r>
                    <a:endParaRPr lang="en-US"/>
                  </a:p>
                </c:rich>
              </c:tx>
              <c:showVal val="1"/>
            </c:dLbl>
            <c:dLbl>
              <c:idx val="1"/>
              <c:layout/>
              <c:tx>
                <c:rich>
                  <a:bodyPr/>
                  <a:lstStyle/>
                  <a:p>
                    <a:r>
                      <a:rPr lang="ru-RU" smtClean="0"/>
                      <a:t>539,6</a:t>
                    </a:r>
                    <a:endParaRPr lang="en-US"/>
                  </a:p>
                </c:rich>
              </c:tx>
              <c:showVal val="1"/>
            </c:dLbl>
            <c:dLbl>
              <c:idx val="2"/>
              <c:layout/>
              <c:tx>
                <c:rich>
                  <a:bodyPr/>
                  <a:lstStyle/>
                  <a:p>
                    <a:r>
                      <a:rPr lang="ru-RU" smtClean="0"/>
                      <a:t>57,5</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dLbls>
            <c:dLbl>
              <c:idx val="0"/>
              <c:layout/>
              <c:tx>
                <c:rich>
                  <a:bodyPr/>
                  <a:lstStyle/>
                  <a:p>
                    <a:r>
                      <a:rPr lang="en-US" smtClean="0"/>
                      <a:t>63</a:t>
                    </a:r>
                    <a:r>
                      <a:rPr lang="ru-RU" smtClean="0"/>
                      <a:t>7,3</a:t>
                    </a:r>
                    <a:endParaRPr lang="en-US"/>
                  </a:p>
                </c:rich>
              </c:tx>
              <c:showVal val="1"/>
            </c:dLbl>
            <c:dLbl>
              <c:idx val="1"/>
              <c:layout/>
              <c:tx>
                <c:rich>
                  <a:bodyPr/>
                  <a:lstStyle/>
                  <a:p>
                    <a:r>
                      <a:rPr lang="ru-RU" smtClean="0"/>
                      <a:t>554,7</a:t>
                    </a:r>
                    <a:endParaRPr lang="en-US"/>
                  </a:p>
                </c:rich>
              </c:tx>
              <c:showVal val="1"/>
            </c:dLbl>
            <c:dLbl>
              <c:idx val="2"/>
              <c:layout/>
              <c:tx>
                <c:rich>
                  <a:bodyPr/>
                  <a:lstStyle/>
                  <a:p>
                    <a:r>
                      <a:rPr lang="ru-RU" smtClean="0"/>
                      <a:t>57,6</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Val val="1"/>
        </c:dLbls>
        <c:gapWidth val="75"/>
        <c:axId val="141257344"/>
        <c:axId val="149033344"/>
      </c:barChart>
      <c:catAx>
        <c:axId val="141257344"/>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49033344"/>
        <c:crosses val="autoZero"/>
        <c:auto val="1"/>
        <c:lblAlgn val="ctr"/>
        <c:lblOffset val="100"/>
      </c:catAx>
      <c:valAx>
        <c:axId val="149033344"/>
        <c:scaling>
          <c:orientation val="minMax"/>
        </c:scaling>
        <c:axPos val="l"/>
        <c:numFmt formatCode="General" sourceLinked="1"/>
        <c:maj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41257344"/>
        <c:crosses val="autoZero"/>
        <c:crossBetween val="between"/>
      </c:valAx>
      <c:spPr>
        <a:noFill/>
        <a:ln w="25504">
          <a:noFill/>
        </a:ln>
      </c:spPr>
    </c:plotArea>
    <c:legend>
      <c:legendPos val="b"/>
      <c:layout>
        <c:manualLayout>
          <c:xMode val="edge"/>
          <c:yMode val="edge"/>
          <c:x val="0.17317591233299229"/>
          <c:y val="0.9408038663063798"/>
          <c:w val="0.65063487403057696"/>
          <c:h val="4.1975961491898382E-2"/>
        </c:manualLayout>
      </c:layout>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14.12.2022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xmlns=""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xmlns=""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xmlns=""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12/14/2022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12/14/2022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12/14/2022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12/14/2022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12/14/2022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12/14/2022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12/14/2022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12/14/2022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12/14/2022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12/14/2022</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12/14/2022</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12/14/2022</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xmlns=""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12/14/2022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12/14/2022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12/14/2022</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12/14/2022</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12/14/2022</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12/14/2022</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12/14/2022</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12/14/2022</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12/14/2022</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12/14/2022</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12/14/2022</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12/14/2022</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12/14/2022</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oleObject" Target="../embeddings/_____Microsoft_Office_Excel_97-2003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28.jpeg"/><Relationship Id="rId4" Type="http://schemas.openxmlformats.org/officeDocument/2006/relationships/oleObject" Target="../embeddings/_____Microsoft_Office_Excel_97-2003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jpeg"/><Relationship Id="rId4" Type="http://schemas.openxmlformats.org/officeDocument/2006/relationships/oleObject" Target="../embeddings/_____Microsoft_Office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4" Type="http://schemas.openxmlformats.org/officeDocument/2006/relationships/oleObject" Target="../embeddings/_____Microsoft_Office_Excel_97-2003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_____Microsoft_Office_Excel_97-200319.xls"/><Relationship Id="rId2" Type="http://schemas.openxmlformats.org/officeDocument/2006/relationships/slideLayout" Target="../slideLayouts/slideLayout14.xml"/><Relationship Id="rId1" Type="http://schemas.openxmlformats.org/officeDocument/2006/relationships/vmlDrawing" Target="../drawings/vmlDrawing19.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80151" cy="3744565"/>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a:t>
            </a:r>
            <a:r>
              <a:rPr lang="ru-RU" sz="2000" b="1" dirty="0" smtClean="0">
                <a:solidFill>
                  <a:schemeClr val="tx2"/>
                </a:solidFill>
                <a:latin typeface="Times New Roman" pitchFamily="18" charset="0"/>
              </a:rPr>
              <a:t>РЕШЕНИЯ </a:t>
            </a:r>
            <a:r>
              <a:rPr lang="ru-RU" sz="2000" b="1" dirty="0">
                <a:solidFill>
                  <a:schemeClr val="tx2"/>
                </a:solidFill>
                <a:latin typeface="Times New Roman" pitchFamily="18" charset="0"/>
              </a:rPr>
              <a:t>ДЕМИДОВСКОГО  РАЙОННОГО СОВЕТА  ДЕПУТАТОВ </a:t>
            </a:r>
            <a:r>
              <a:rPr lang="ru-RU" sz="2000" b="1" dirty="0" smtClean="0">
                <a:solidFill>
                  <a:schemeClr val="tx2"/>
                </a:solidFill>
                <a:latin typeface="Times New Roman" pitchFamily="18" charset="0"/>
              </a:rPr>
              <a:t>ОТ 17.11.2022 № 98/9 «О </a:t>
            </a:r>
            <a:r>
              <a:rPr lang="ru-RU" sz="2000" b="1" dirty="0">
                <a:solidFill>
                  <a:schemeClr val="tx2"/>
                </a:solidFill>
                <a:latin typeface="Times New Roman" pitchFamily="18" charset="0"/>
              </a:rPr>
              <a:t>ВНЕСЕНИИ ИЗМЕНЕНИЙ В РЕШЕНИЕ </a:t>
            </a:r>
            <a:r>
              <a:rPr lang="ru-RU" sz="2000" b="1" dirty="0" smtClean="0">
                <a:solidFill>
                  <a:schemeClr val="tx2"/>
                </a:solidFill>
                <a:latin typeface="Times New Roman" pitchFamily="18" charset="0"/>
              </a:rPr>
              <a:t>ДЕМИДОВСКОГО </a:t>
            </a:r>
            <a:r>
              <a:rPr lang="ru-RU" sz="2000" b="1" dirty="0">
                <a:solidFill>
                  <a:schemeClr val="tx2"/>
                </a:solidFill>
                <a:latin typeface="Times New Roman" pitchFamily="18" charset="0"/>
              </a:rPr>
              <a:t>РАЙОННОГО СОВЕТА </a:t>
            </a:r>
            <a:r>
              <a:rPr lang="ru-RU" sz="2000" b="1" dirty="0" smtClean="0">
                <a:solidFill>
                  <a:schemeClr val="tx2"/>
                </a:solidFill>
                <a:latin typeface="Times New Roman" pitchFamily="18" charset="0"/>
              </a:rPr>
              <a:t>ДЕПУТАТОВ ОТ </a:t>
            </a:r>
            <a:r>
              <a:rPr lang="ru-RU" sz="2000" b="1" dirty="0">
                <a:solidFill>
                  <a:schemeClr val="tx2"/>
                </a:solidFill>
                <a:latin typeface="Times New Roman" pitchFamily="18" charset="0"/>
              </a:rPr>
              <a:t>27.12.2021 №105/18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2</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3</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4</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 В РЕДАКЦИИ </a:t>
            </a:r>
            <a:r>
              <a:rPr lang="ru-RU" sz="2000" b="1" dirty="0" smtClean="0">
                <a:solidFill>
                  <a:schemeClr val="tx2"/>
                </a:solidFill>
                <a:latin typeface="Times New Roman" pitchFamily="18" charset="0"/>
              </a:rPr>
              <a:t>ОТ </a:t>
            </a:r>
            <a:r>
              <a:rPr lang="ru-RU" sz="2000" b="1" dirty="0" smtClean="0">
                <a:solidFill>
                  <a:schemeClr val="tx2"/>
                </a:solidFill>
                <a:latin typeface="Times New Roman" pitchFamily="18" charset="0"/>
              </a:rPr>
              <a:t>18.08.2022 </a:t>
            </a:r>
            <a:r>
              <a:rPr lang="ru-RU" sz="2000" b="1" smtClean="0">
                <a:solidFill>
                  <a:schemeClr val="tx2"/>
                </a:solidFill>
                <a:latin typeface="Times New Roman" pitchFamily="18" charset="0"/>
              </a:rPr>
              <a:t>№72/5</a:t>
            </a:r>
            <a:endParaRPr lang="ru-RU" sz="2000" b="1" dirty="0">
              <a:solidFill>
                <a:schemeClr val="accent1">
                  <a:lumMod val="50000"/>
                </a:schemeClr>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a:t>
              </a:r>
              <a:r>
                <a:rPr lang="en-US" sz="1800" b="1" dirty="0" smtClean="0"/>
                <a:t>34 610,2</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a:t>
              </a:r>
              <a:r>
                <a:rPr lang="en-US" sz="1800" b="1" dirty="0" smtClean="0"/>
                <a:t>38 398,7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-3 788,5</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a:t>
              </a:r>
              <a:r>
                <a:rPr lang="en-US" sz="1800" b="1" dirty="0" smtClean="0"/>
                <a:t>1</a:t>
              </a:r>
              <a:r>
                <a:rPr lang="ru-RU" sz="1800" b="1" dirty="0" smtClean="0"/>
                <a:t>55,7</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a:t>
              </a:r>
              <a:r>
                <a:rPr lang="en-US" sz="1800" b="1" dirty="0" smtClean="0"/>
                <a:t>1</a:t>
              </a:r>
              <a:r>
                <a:rPr lang="ru-RU" sz="1800" b="1" dirty="0" smtClean="0"/>
                <a:t>55,7</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xmlns="" val="1350283353"/>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1373403007"/>
              </p:ext>
            </p:extLst>
          </p:nvPr>
        </p:nvGraphicFramePr>
        <p:xfrm>
          <a:off x="214313" y="949325"/>
          <a:ext cx="8509000" cy="4010025"/>
        </p:xfrm>
        <a:graphic>
          <a:graphicData uri="http://schemas.openxmlformats.org/presentationml/2006/ole">
            <p:oleObj spid="_x0000_s40507" name="Лист" r:id="rId4" imgW="8429794" imgH="397188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2903871208"/>
              </p:ext>
            </p:extLst>
          </p:nvPr>
        </p:nvGraphicFramePr>
        <p:xfrm>
          <a:off x="871538" y="476250"/>
          <a:ext cx="7924800" cy="4592638"/>
        </p:xfrm>
        <a:graphic>
          <a:graphicData uri="http://schemas.openxmlformats.org/presentationml/2006/ole">
            <p:oleObj spid="_x0000_s138790" name="Лист" r:id="rId4" imgW="7820194" imgH="4533979" progId="Excel.Sheet.8">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xmlns="" val="2998970332"/>
              </p:ext>
            </p:extLst>
          </p:nvPr>
        </p:nvGraphicFramePr>
        <p:xfrm>
          <a:off x="914400" y="508000"/>
          <a:ext cx="7866063" cy="4060825"/>
        </p:xfrm>
        <a:graphic>
          <a:graphicData uri="http://schemas.openxmlformats.org/presentationml/2006/ole">
            <p:oleObj spid="_x0000_s171307" name="Лист" r:id="rId3" imgW="7762841" imgH="4010175" progId="Excel.Sheet.8">
              <p:embed/>
            </p:oleObj>
          </a:graphicData>
        </a:graphic>
      </p:graphicFrame>
    </p:spTree>
    <p:extLst>
      <p:ext uri="{BB962C8B-B14F-4D97-AF65-F5344CB8AC3E}">
        <p14:creationId xmlns:p14="http://schemas.microsoft.com/office/powerpoint/2010/main" xmlns=""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xmlns="" val="1006484389"/>
              </p:ext>
            </p:extLst>
          </p:nvPr>
        </p:nvGraphicFramePr>
        <p:xfrm>
          <a:off x="554038" y="1122363"/>
          <a:ext cx="8186737" cy="3698875"/>
        </p:xfrm>
        <a:graphic>
          <a:graphicData uri="http://schemas.openxmlformats.org/presentationml/2006/ole">
            <p:oleObj spid="_x0000_s24189" name="Лист" r:id="rId4" imgW="7553325" imgH="3409950"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xmlns="" val="3570304854"/>
              </p:ext>
            </p:extLst>
          </p:nvPr>
        </p:nvGraphicFramePr>
        <p:xfrm>
          <a:off x="104775" y="581025"/>
          <a:ext cx="8543925" cy="3381375"/>
        </p:xfrm>
        <a:graphic>
          <a:graphicData uri="http://schemas.openxmlformats.org/presentationml/2006/ole">
            <p:oleObj spid="_x0000_s53816" name="Лист" r:id="rId4" imgW="8543925" imgH="3381263"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xmlns="" val="621297361"/>
              </p:ext>
            </p:extLst>
          </p:nvPr>
        </p:nvGraphicFramePr>
        <p:xfrm>
          <a:off x="831850" y="2879725"/>
          <a:ext cx="7610475" cy="2390775"/>
        </p:xfrm>
        <a:graphic>
          <a:graphicData uri="http://schemas.openxmlformats.org/presentationml/2006/ole">
            <p:oleObj spid="_x0000_s47703" name="Лист" r:id="rId4" imgW="10944225" imgH="3438413"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xmlns="" val="2498744529"/>
              </p:ext>
            </p:extLst>
          </p:nvPr>
        </p:nvGraphicFramePr>
        <p:xfrm>
          <a:off x="588963" y="1341438"/>
          <a:ext cx="8193087" cy="4679950"/>
        </p:xfrm>
        <a:graphic>
          <a:graphicData uri="http://schemas.openxmlformats.org/presentationml/2006/ole">
            <p:oleObj spid="_x0000_s48714" name="Лист" r:id="rId3" imgW="7020037" imgH="4009913"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44566,7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xmlns="" val="3275424750"/>
              </p:ext>
            </p:extLst>
          </p:nvPr>
        </p:nvGraphicFramePr>
        <p:xfrm>
          <a:off x="325438" y="1690688"/>
          <a:ext cx="8636000" cy="4121150"/>
        </p:xfrm>
        <a:graphic>
          <a:graphicData uri="http://schemas.openxmlformats.org/presentationml/2006/ole">
            <p:oleObj spid="_x0000_s49738" name="Лист" r:id="rId3" imgW="9001125" imgH="4295663"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xmlns="" val="3877051981"/>
              </p:ext>
            </p:extLst>
          </p:nvPr>
        </p:nvGraphicFramePr>
        <p:xfrm>
          <a:off x="468313" y="1700213"/>
          <a:ext cx="8280400" cy="4240212"/>
        </p:xfrm>
        <a:graphic>
          <a:graphicData uri="http://schemas.openxmlformats.org/presentationml/2006/ole">
            <p:oleObj spid="_x0000_s169408" name="Лист" r:id="rId3" imgW="8248762" imgH="3514725" progId="Excel.Sheet.8">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xmlns="" val="206597522"/>
              </p:ext>
            </p:extLst>
          </p:nvPr>
        </p:nvGraphicFramePr>
        <p:xfrm>
          <a:off x="251520" y="1268760"/>
          <a:ext cx="8784976" cy="5196533"/>
        </p:xfrm>
        <a:graphic>
          <a:graphicData uri="http://schemas.openxmlformats.org/presentationml/2006/ole">
            <p:oleObj spid="_x0000_s170433" name="Лист" r:id="rId3" imgW="8820262" imgH="4352813" progId="Excel.Sheet.8">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xmlns="" val="1551800354"/>
              </p:ext>
            </p:extLst>
          </p:nvPr>
        </p:nvGraphicFramePr>
        <p:xfrm>
          <a:off x="644525" y="1693863"/>
          <a:ext cx="8524875" cy="4216400"/>
        </p:xfrm>
        <a:graphic>
          <a:graphicData uri="http://schemas.openxmlformats.org/presentationml/2006/ole">
            <p:oleObj spid="_x0000_s52807" name="Лист" r:id="rId3" imgW="8972550" imgH="4438538"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xmlns="" val="869810260"/>
              </p:ext>
            </p:extLst>
          </p:nvPr>
        </p:nvGraphicFramePr>
        <p:xfrm>
          <a:off x="254000" y="1674813"/>
          <a:ext cx="8588375" cy="4235450"/>
        </p:xfrm>
        <a:graphic>
          <a:graphicData uri="http://schemas.openxmlformats.org/presentationml/2006/ole">
            <p:oleObj spid="_x0000_s76336" name="Лист" r:id="rId4" imgW="8305912" imgH="4095638"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48467935"/>
              </p:ext>
            </p:extLst>
          </p:nvPr>
        </p:nvGraphicFramePr>
        <p:xfrm>
          <a:off x="357158" y="1412776"/>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584602">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412841612"/>
              </p:ext>
            </p:extLst>
          </p:nvPr>
        </p:nvGraphicFramePr>
        <p:xfrm>
          <a:off x="71438" y="1328738"/>
          <a:ext cx="9040812" cy="2963862"/>
        </p:xfrm>
        <a:graphic>
          <a:graphicData uri="http://schemas.openxmlformats.org/presentationml/2006/ole">
            <p:oleObj spid="_x0000_s54878" name="Лист" r:id="rId4" imgW="9210675" imgH="2390775" progId="Excel.Sheet.8">
              <p:embed/>
            </p:oleObj>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en-US" dirty="0" smtClean="0"/>
              <a:t>35,8</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en-US" dirty="0" smtClean="0"/>
              <a:t>28,1</a:t>
            </a:r>
            <a:endParaRPr lang="ru-RU" dirty="0" smtClean="0"/>
          </a:p>
        </p:txBody>
      </p:sp>
      <p:sp>
        <p:nvSpPr>
          <p:cNvPr id="10" name="TextBox 9"/>
          <p:cNvSpPr txBox="1"/>
          <p:nvPr/>
        </p:nvSpPr>
        <p:spPr>
          <a:xfrm>
            <a:off x="7596957" y="6179590"/>
            <a:ext cx="504056" cy="307777"/>
          </a:xfrm>
          <a:prstGeom prst="rect">
            <a:avLst/>
          </a:prstGeom>
          <a:noFill/>
        </p:spPr>
        <p:txBody>
          <a:bodyPr wrap="square" rtlCol="0">
            <a:spAutoFit/>
          </a:bodyPr>
          <a:lstStyle/>
          <a:p>
            <a:r>
              <a:rPr lang="en-US" dirty="0" smtClean="0"/>
              <a:t>27,7</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xmlns="" val="3474625434"/>
              </p:ext>
            </p:extLst>
          </p:nvPr>
        </p:nvGraphicFramePr>
        <p:xfrm>
          <a:off x="390525" y="2103438"/>
          <a:ext cx="8429625" cy="3892550"/>
        </p:xfrm>
        <a:graphic>
          <a:graphicData uri="http://schemas.openxmlformats.org/presentationml/2006/ole">
            <p:oleObj spid="_x0000_s55901" name="Лист" r:id="rId3" imgW="9363075" imgH="4324350"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xmlns="" val="2740434588"/>
              </p:ext>
            </p:extLst>
          </p:nvPr>
        </p:nvGraphicFramePr>
        <p:xfrm>
          <a:off x="574675" y="2266950"/>
          <a:ext cx="8294688" cy="2897188"/>
        </p:xfrm>
        <a:graphic>
          <a:graphicData uri="http://schemas.openxmlformats.org/presentationml/2006/ole">
            <p:oleObj spid="_x0000_s65095" name="Лист" r:id="rId3" imgW="8753475" imgH="3057525"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xmlns="" val="408194668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582 974,8</a:t>
                      </a:r>
                      <a:endParaRPr lang="ru-RU" sz="2000" dirty="0" smtClean="0"/>
                    </a:p>
                  </a:txBody>
                  <a:tcPr/>
                </a:tc>
                <a:tc>
                  <a:txBody>
                    <a:bodyPr/>
                    <a:lstStyle/>
                    <a:p>
                      <a:pPr algn="ctr"/>
                      <a:r>
                        <a:rPr lang="ru-RU" sz="2000" dirty="0" smtClean="0"/>
                        <a:t>520 </a:t>
                      </a:r>
                      <a:r>
                        <a:rPr lang="en-US" sz="2000" dirty="0" smtClean="0"/>
                        <a:t>5</a:t>
                      </a:r>
                      <a:r>
                        <a:rPr lang="ru-RU" sz="2000" dirty="0" smtClean="0"/>
                        <a:t>9</a:t>
                      </a:r>
                      <a:r>
                        <a:rPr lang="en-US" sz="2000" dirty="0" smtClean="0"/>
                        <a:t>6</a:t>
                      </a:r>
                      <a:r>
                        <a:rPr lang="ru-RU" sz="2000" dirty="0" smtClean="0"/>
                        <a:t>,</a:t>
                      </a:r>
                      <a:r>
                        <a:rPr lang="en-US" sz="2000" dirty="0" smtClean="0"/>
                        <a:t>6</a:t>
                      </a:r>
                      <a:endParaRPr lang="ru-RU" sz="2000" dirty="0"/>
                    </a:p>
                  </a:txBody>
                  <a:tcPr/>
                </a:tc>
                <a:tc>
                  <a:txBody>
                    <a:bodyPr/>
                    <a:lstStyle/>
                    <a:p>
                      <a:pPr algn="ctr"/>
                      <a:r>
                        <a:rPr lang="ru-RU" sz="2000" dirty="0" smtClean="0"/>
                        <a:t>499 20</a:t>
                      </a:r>
                      <a:r>
                        <a:rPr lang="en-US" sz="2000" dirty="0" smtClean="0"/>
                        <a:t>1</a:t>
                      </a:r>
                      <a:r>
                        <a:rPr lang="ru-RU" sz="2000" dirty="0" smtClean="0"/>
                        <a:t>,</a:t>
                      </a:r>
                      <a:r>
                        <a:rPr lang="en-US" sz="2000" dirty="0" smtClean="0"/>
                        <a:t>9</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598 037,1</a:t>
                      </a:r>
                      <a:endParaRPr lang="ru-RU" sz="2000" dirty="0"/>
                    </a:p>
                  </a:txBody>
                  <a:tcPr/>
                </a:tc>
                <a:tc>
                  <a:txBody>
                    <a:bodyPr/>
                    <a:lstStyle/>
                    <a:p>
                      <a:pPr algn="ctr"/>
                      <a:r>
                        <a:rPr lang="ru-RU" sz="2000" dirty="0" smtClean="0"/>
                        <a:t>520 </a:t>
                      </a:r>
                      <a:r>
                        <a:rPr lang="en-US" sz="2000" dirty="0" smtClean="0"/>
                        <a:t>596,6</a:t>
                      </a:r>
                      <a:endParaRPr lang="ru-RU" sz="2000" dirty="0" smtClean="0"/>
                    </a:p>
                  </a:txBody>
                  <a:tcPr/>
                </a:tc>
                <a:tc>
                  <a:txBody>
                    <a:bodyPr/>
                    <a:lstStyle/>
                    <a:p>
                      <a:pPr algn="ctr"/>
                      <a:r>
                        <a:rPr lang="ru-RU" sz="2000" dirty="0" smtClean="0"/>
                        <a:t>499 20</a:t>
                      </a:r>
                      <a:r>
                        <a:rPr lang="en-US" sz="2000" dirty="0" smtClean="0"/>
                        <a:t>1</a:t>
                      </a:r>
                      <a:r>
                        <a:rPr lang="ru-RU" sz="2000" dirty="0" smtClean="0"/>
                        <a:t>,</a:t>
                      </a:r>
                      <a:r>
                        <a:rPr lang="en-US" sz="2000" dirty="0" smtClean="0"/>
                        <a:t>9</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a:t>
                      </a:r>
                      <a:r>
                        <a:rPr lang="en-US" sz="2000" dirty="0" smtClean="0"/>
                        <a:t>9 041,9</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xmlns="" val="2320635679"/>
              </p:ext>
            </p:extLst>
          </p:nvPr>
        </p:nvGraphicFramePr>
        <p:xfrm>
          <a:off x="620713" y="1571625"/>
          <a:ext cx="8226425" cy="4113213"/>
        </p:xfrm>
        <a:graphic>
          <a:graphicData uri="http://schemas.openxmlformats.org/presentationml/2006/ole">
            <p:oleObj spid="_x0000_s77450" name="Лист" r:id="rId3" imgW="7772400" imgH="38862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4285576267"/>
              </p:ext>
            </p:extLst>
          </p:nvPr>
        </p:nvGraphicFramePr>
        <p:xfrm>
          <a:off x="325438" y="1341438"/>
          <a:ext cx="8756650" cy="4083050"/>
        </p:xfrm>
        <a:graphic>
          <a:graphicData uri="http://schemas.openxmlformats.org/presentationml/2006/ole">
            <p:oleObj spid="_x0000_s140774" name="Лист" r:id="rId3" imgW="7781925" imgH="3629025" progId="Excel.Sheet.8">
              <p:embed/>
            </p:oleObj>
          </a:graphicData>
        </a:graphic>
      </p:graphicFrame>
    </p:spTree>
    <p:extLst>
      <p:ext uri="{BB962C8B-B14F-4D97-AF65-F5344CB8AC3E}">
        <p14:creationId xmlns:p14="http://schemas.microsoft.com/office/powerpoint/2010/main" xmlns=""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1009587181"/>
              </p:ext>
            </p:extLst>
          </p:nvPr>
        </p:nvGraphicFramePr>
        <p:xfrm>
          <a:off x="325438" y="1204913"/>
          <a:ext cx="8696325" cy="4419600"/>
        </p:xfrm>
        <a:graphic>
          <a:graphicData uri="http://schemas.openxmlformats.org/presentationml/2006/ole">
            <p:oleObj spid="_x0000_s141790" name="Лист" r:id="rId3" imgW="7762875" imgH="3686175" progId="Excel.Sheet.8">
              <p:embed/>
            </p:oleObj>
          </a:graphicData>
        </a:graphic>
      </p:graphicFrame>
    </p:spTree>
    <p:extLst>
      <p:ext uri="{BB962C8B-B14F-4D97-AF65-F5344CB8AC3E}">
        <p14:creationId xmlns:p14="http://schemas.microsoft.com/office/powerpoint/2010/main" xmlns=""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xmlns="" val="255980441"/>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40 246</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22 749</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a:t>
                      </a:r>
                      <a:r>
                        <a:rPr lang="en-US" dirty="0" smtClean="0"/>
                        <a:t>445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a:t>
                      </a:r>
                      <a:r>
                        <a:rPr lang="en-US" dirty="0" smtClean="0"/>
                        <a:t>383</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449</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438 398,7</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433 399,3</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8,9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4 999,4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346 </a:t>
            </a:r>
            <a:r>
              <a:rPr lang="en-US" sz="2000" b="1" dirty="0" smtClean="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55,7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340 284,5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343 </a:t>
            </a:r>
            <a:r>
              <a:rPr lang="en-US" sz="2000" b="1" dirty="0" smtClean="0">
                <a:solidFill>
                  <a:srgbClr val="C00000"/>
                </a:solidFill>
                <a:latin typeface="Times New Roman" pitchFamily="18" charset="0"/>
                <a:cs typeface="Times New Roman" pitchFamily="18" charset="0"/>
              </a:rPr>
              <a:t>2</a:t>
            </a:r>
            <a:r>
              <a:rPr lang="ru-RU" sz="2000" b="1" dirty="0" smtClean="0">
                <a:solidFill>
                  <a:srgbClr val="C00000"/>
                </a:solidFill>
                <a:latin typeface="Times New Roman" pitchFamily="18" charset="0"/>
                <a:cs typeface="Times New Roman" pitchFamily="18" charset="0"/>
              </a:rPr>
              <a:t>82,4</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337 321,1</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xmlns="" val="28709075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621,70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748,8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36 744,3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a:t>
                      </a:r>
                      <a:r>
                        <a:rPr lang="en-US" sz="1000" b="1" i="0" u="none" strike="noStrike" dirty="0" smtClean="0">
                          <a:solidFill>
                            <a:srgbClr val="000066"/>
                          </a:solidFill>
                          <a:latin typeface="Times New Roman" pitchFamily="18" charset="0"/>
                          <a:cs typeface="Times New Roman" pitchFamily="18" charset="0"/>
                        </a:rPr>
                        <a:t>844,4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20 374,9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3 984,9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260 651,9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214 </a:t>
                      </a:r>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30,4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220 062,1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54 979,6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44 259,1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35 343,2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311,8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19 943,8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6 039,6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a:t>
                      </a:r>
                      <a:r>
                        <a:rPr lang="en-US" sz="1000" b="1" i="0" u="none" strike="noStrike" dirty="0" smtClean="0">
                          <a:solidFill>
                            <a:srgbClr val="000066"/>
                          </a:solidFill>
                          <a:latin typeface="Times New Roman" pitchFamily="18" charset="0"/>
                          <a:cs typeface="Times New Roman" pitchFamily="18" charset="0"/>
                        </a:rPr>
                        <a:t>547,2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433 399,3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343 </a:t>
                      </a:r>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82,4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337 321,1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65719572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621,7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748,8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504,5</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xmlns="" val="243286231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36 744,3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34 987,1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xmlns=""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2439353778"/>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10 </a:t>
                      </a:r>
                      <a:r>
                        <a:rPr lang="en-US" sz="1400" b="1" i="1" dirty="0" smtClean="0">
                          <a:solidFill>
                            <a:schemeClr val="accent1">
                              <a:lumMod val="25000"/>
                            </a:schemeClr>
                          </a:solidFill>
                        </a:rPr>
                        <a:t>844,4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20 374,9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3 984,9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266,3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515,</a:t>
                      </a:r>
                      <a:r>
                        <a:rPr lang="en-US" sz="1400" b="1" i="1" dirty="0" smtClean="0">
                          <a:solidFill>
                            <a:schemeClr val="accent1">
                              <a:lumMod val="25000"/>
                            </a:schemeClr>
                          </a:solidFill>
                        </a:rPr>
                        <a:t>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9 942,6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19 988,6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3 598,6</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728344446"/>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200" b="1" i="1" dirty="0" smtClean="0">
                          <a:solidFill>
                            <a:schemeClr val="accent1">
                              <a:lumMod val="25000"/>
                            </a:schemeClr>
                          </a:solidFill>
                        </a:rPr>
                        <a:t>260 651,9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214 </a:t>
                      </a:r>
                      <a:r>
                        <a:rPr lang="en-US" sz="1200" b="1" i="1" dirty="0" smtClean="0">
                          <a:solidFill>
                            <a:schemeClr val="accent1">
                              <a:lumMod val="25000"/>
                            </a:schemeClr>
                          </a:solidFill>
                        </a:rPr>
                        <a:t>4</a:t>
                      </a:r>
                      <a:r>
                        <a:rPr lang="ru-RU" sz="1200" b="1" i="1" dirty="0" smtClean="0">
                          <a:solidFill>
                            <a:schemeClr val="accent1">
                              <a:lumMod val="25000"/>
                            </a:schemeClr>
                          </a:solidFill>
                        </a:rPr>
                        <a:t>30,4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220 062,1</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8 </a:t>
                      </a:r>
                      <a:r>
                        <a:rPr lang="en-US" sz="1200" b="1" i="1" dirty="0" smtClean="0">
                          <a:solidFill>
                            <a:schemeClr val="accent1">
                              <a:lumMod val="25000"/>
                            </a:schemeClr>
                          </a:solidFill>
                        </a:rPr>
                        <a:t>244,3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9 864,7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12 097,9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32 061,0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25 289,3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25 988,6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180 838,4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146 </a:t>
                      </a:r>
                      <a:r>
                        <a:rPr lang="en-US" sz="1200" b="1" i="1" dirty="0" smtClean="0">
                          <a:solidFill>
                            <a:schemeClr val="accent1">
                              <a:lumMod val="25000"/>
                            </a:schemeClr>
                          </a:solidFill>
                        </a:rPr>
                        <a:t>4</a:t>
                      </a:r>
                      <a:r>
                        <a:rPr lang="ru-RU" sz="1200" b="1" i="1" dirty="0" smtClean="0">
                          <a:solidFill>
                            <a:schemeClr val="accent1">
                              <a:lumMod val="25000"/>
                            </a:schemeClr>
                          </a:solidFill>
                        </a:rPr>
                        <a:t>59,8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149 492,1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11 624,0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a:t>
                      </a:r>
                      <a:r>
                        <a:rPr lang="en-US" sz="1200" b="1" i="1" dirty="0" smtClean="0">
                          <a:solidFill>
                            <a:schemeClr val="accent1">
                              <a:lumMod val="25000"/>
                            </a:schemeClr>
                          </a:solidFill>
                        </a:rPr>
                        <a:t>476,0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5 395,0</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a:t>
                      </a:r>
                      <a:r>
                        <a:rPr lang="en-US" sz="1200" b="1" i="1" dirty="0" smtClean="0">
                          <a:solidFill>
                            <a:schemeClr val="accent1">
                              <a:lumMod val="25000"/>
                            </a:schemeClr>
                          </a:solidFill>
                        </a:rPr>
                        <a:t>934,1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a:t>
                      </a:r>
                      <a:r>
                        <a:rPr lang="en-US" sz="1200" b="1" i="1" dirty="0" smtClean="0">
                          <a:solidFill>
                            <a:schemeClr val="accent1">
                              <a:lumMod val="25000"/>
                            </a:schemeClr>
                          </a:solidFill>
                        </a:rPr>
                        <a:t>053,9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555517336"/>
              </p:ext>
            </p:extLst>
          </p:nvPr>
        </p:nvGraphicFramePr>
        <p:xfrm>
          <a:off x="91784" y="1484784"/>
          <a:ext cx="8856984" cy="477012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200" b="1" i="1" dirty="0" smtClean="0">
                          <a:solidFill>
                            <a:schemeClr val="accent1">
                              <a:lumMod val="25000"/>
                            </a:schemeClr>
                          </a:solidFill>
                        </a:rPr>
                        <a:t>54 979,6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38 387,9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44 259,1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a:t>
                      </a:r>
                      <a:r>
                        <a:rPr lang="ru-RU" sz="1200" b="1" i="1" baseline="0" dirty="0" smtClean="0">
                          <a:solidFill>
                            <a:schemeClr val="accent1">
                              <a:lumMod val="25000"/>
                            </a:schemeClr>
                          </a:solidFill>
                        </a:rPr>
                        <a:t> 804,9</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a:t>
                      </a:r>
                      <a:r>
                        <a:rPr lang="en-US" sz="1200" b="1" i="1" dirty="0" smtClean="0">
                          <a:solidFill>
                            <a:schemeClr val="accent1">
                              <a:lumMod val="25000"/>
                            </a:schemeClr>
                          </a:solidFill>
                        </a:rPr>
                        <a:t>509,7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1 651,8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6 525,8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15 604,4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13 026,6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12 743,6</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25 007,8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14 853,4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14 562,8</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2 109,1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a:t>
                      </a:r>
                      <a:r>
                        <a:rPr lang="en-US" sz="1200" b="1" i="1" dirty="0" smtClean="0">
                          <a:solidFill>
                            <a:schemeClr val="accent1">
                              <a:lumMod val="25000"/>
                            </a:schemeClr>
                          </a:solidFill>
                        </a:rPr>
                        <a:t>157,1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"Реализация мероприятий федеральной целевой программы "Увековечение памяти погибших при защите Отечества на 2019 - 2024 годы"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746984712"/>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5,0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xmlns=""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69693483"/>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35 343,2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a:t>
                      </a:r>
                      <a:r>
                        <a:rPr lang="en-US" sz="1400" b="1" i="1" dirty="0" smtClean="0">
                          <a:solidFill>
                            <a:schemeClr val="accent1">
                              <a:lumMod val="25000"/>
                            </a:schemeClr>
                          </a:solidFill>
                        </a:rPr>
                        <a:t>965,5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17633242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a:t>
                      </a:r>
                      <a:r>
                        <a:rPr lang="en-US" b="1" i="1" dirty="0" smtClean="0">
                          <a:solidFill>
                            <a:schemeClr val="accent1">
                              <a:lumMod val="25000"/>
                            </a:schemeClr>
                          </a:solidFill>
                        </a:rPr>
                        <a:t>311,8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168336523"/>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a:t>
                      </a:r>
                      <a:r>
                        <a:rPr lang="en-US" sz="1400" b="1" i="1" dirty="0" smtClean="0">
                          <a:solidFill>
                            <a:schemeClr val="accent1">
                              <a:lumMod val="25000"/>
                            </a:schemeClr>
                          </a:solidFill>
                        </a:rPr>
                        <a:t>943,8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18 260,8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a:t>
                      </a:r>
                      <a:r>
                        <a:rPr lang="en-US" sz="1400" b="1" i="1" dirty="0" smtClean="0">
                          <a:solidFill>
                            <a:schemeClr val="accent1">
                              <a:lumMod val="25000"/>
                            </a:schemeClr>
                          </a:solidFill>
                        </a:rPr>
                        <a:t>0</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43248787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085112945"/>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270,5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653472101"/>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6 039,6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5 016,8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xmlns=""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xmlns="" val="201709283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a:t>
                      </a:r>
                      <a:r>
                        <a:rPr lang="ru-RU" b="1" i="1" dirty="0" smtClean="0">
                          <a:solidFill>
                            <a:schemeClr val="accent1">
                              <a:lumMod val="25000"/>
                            </a:schemeClr>
                          </a:solidFill>
                        </a:rPr>
                        <a:t>7,</a:t>
                      </a:r>
                      <a:r>
                        <a:rPr lang="en-US" b="1" i="1" dirty="0" smtClean="0">
                          <a:solidFill>
                            <a:schemeClr val="accent1">
                              <a:lumMod val="25000"/>
                            </a:schemeClr>
                          </a:solidFill>
                        </a:rPr>
                        <a:t>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xmlns=""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7 жилых помещения на сумму 6 174,0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6 174,0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5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dirty="0"/>
              <a:t>году </a:t>
            </a:r>
            <a:r>
              <a:rPr lang="ru-RU" sz="1800" kern="0" dirty="0" smtClean="0"/>
              <a:t>–5 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586042815"/>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7 </a:t>
                      </a:r>
                      <a:r>
                        <a:rPr lang="en-US" sz="1200" dirty="0" smtClean="0">
                          <a:effectLst/>
                          <a:latin typeface="Times New Roman"/>
                          <a:ea typeface="Times New Roman"/>
                        </a:rPr>
                        <a:t>106 136,43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2 827 272,25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4 268 008,41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10 855,77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306593277"/>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1 138 176,88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1 048 830,00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32 438,04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56 908,84</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466907225"/>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8 </a:t>
                      </a:r>
                      <a:r>
                        <a:rPr lang="en-US" sz="1200" dirty="0" smtClean="0">
                          <a:effectLst/>
                          <a:latin typeface="Times New Roman"/>
                          <a:ea typeface="Times New Roman"/>
                        </a:rPr>
                        <a:t>244 313,31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3 876 102,25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4 300 446,45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67 764,61</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2</a:t>
            </a:r>
            <a:r>
              <a:rPr lang="ru-RU" sz="1800" b="1" dirty="0" smtClean="0">
                <a:solidFill>
                  <a:schemeClr val="hlink"/>
                </a:solidFill>
              </a:rPr>
              <a:t> по 202</a:t>
            </a:r>
            <a:r>
              <a:rPr lang="en-US" sz="1800" b="1" dirty="0" smtClean="0">
                <a:solidFill>
                  <a:schemeClr val="hlink"/>
                </a:solidFill>
              </a:rPr>
              <a:t>4</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xmlns="" val="78851292"/>
              </p:ext>
            </p:extLst>
          </p:nvPr>
        </p:nvGraphicFramePr>
        <p:xfrm>
          <a:off x="1043608" y="1484784"/>
          <a:ext cx="7434533" cy="4653988"/>
        </p:xfrm>
        <a:graphic>
          <a:graphicData uri="http://schemas.openxmlformats.org/presentationml/2006/ole">
            <p:oleObj spid="_x0000_s123483" name="Лист" r:id="rId3" imgW="9058275" imgH="4810125"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18 542,1</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14 044,8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4 497,3</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14 780,8</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14 536,5</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14 446,6</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14 464,5</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672466970"/>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621,7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748,8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504,5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5 845,0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a:t>
                      </a:r>
                      <a:r>
                        <a:rPr lang="ru-RU" sz="1200" b="1" i="0" u="none" strike="noStrike" dirty="0" smtClean="0">
                          <a:solidFill>
                            <a:srgbClr val="000000"/>
                          </a:solidFill>
                          <a:latin typeface="Times New Roman" pitchFamily="18" charset="0"/>
                          <a:cs typeface="Times New Roman" pitchFamily="18" charset="0"/>
                        </a:rPr>
                        <a:t>888,0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1 955,0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1 688,7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1 988,2</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1 988,2</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4 311,9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18 542,1</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14 780,8</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14 536,5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2086973991"/>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9 487,1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33165</TotalTime>
  <Words>9236</Words>
  <Application>Microsoft Office PowerPoint</Application>
  <PresentationFormat>Экран (4:3)</PresentationFormat>
  <Paragraphs>1499</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Расходы в расчете на душу населения в 2022 г. </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Слайд 92</vt:lpstr>
      <vt:lpstr>Слайд 93</vt:lpstr>
      <vt:lpstr>Слайд 94</vt:lpstr>
      <vt:lpstr>Слайд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LMA</cp:lastModifiedBy>
  <cp:revision>2215</cp:revision>
  <cp:lastPrinted>2022-11-16T13:00:11Z</cp:lastPrinted>
  <dcterms:modified xsi:type="dcterms:W3CDTF">2022-12-14T08:53:21Z</dcterms:modified>
</cp:coreProperties>
</file>