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3" r:id="rId3"/>
  </p:sldMasterIdLst>
  <p:notesMasterIdLst>
    <p:notesMasterId r:id="rId99"/>
  </p:notesMasterIdLst>
  <p:sldIdLst>
    <p:sldId id="625" r:id="rId4"/>
    <p:sldId id="626" r:id="rId5"/>
    <p:sldId id="627" r:id="rId6"/>
    <p:sldId id="630" r:id="rId7"/>
    <p:sldId id="669" r:id="rId8"/>
    <p:sldId id="629" r:id="rId9"/>
    <p:sldId id="651" r:id="rId10"/>
    <p:sldId id="628" r:id="rId11"/>
    <p:sldId id="652" r:id="rId12"/>
    <p:sldId id="655" r:id="rId13"/>
    <p:sldId id="656" r:id="rId14"/>
    <p:sldId id="632" r:id="rId15"/>
    <p:sldId id="653" r:id="rId16"/>
    <p:sldId id="657" r:id="rId17"/>
    <p:sldId id="658" r:id="rId18"/>
    <p:sldId id="672" r:id="rId19"/>
    <p:sldId id="742" r:id="rId20"/>
    <p:sldId id="517" r:id="rId21"/>
    <p:sldId id="623" r:id="rId22"/>
    <p:sldId id="677" r:id="rId23"/>
    <p:sldId id="751" r:id="rId24"/>
    <p:sldId id="624" r:id="rId25"/>
    <p:sldId id="621" r:id="rId26"/>
    <p:sldId id="636" r:id="rId27"/>
    <p:sldId id="637" r:id="rId28"/>
    <p:sldId id="638" r:id="rId29"/>
    <p:sldId id="696" r:id="rId30"/>
    <p:sldId id="697" r:id="rId31"/>
    <p:sldId id="641" r:id="rId32"/>
    <p:sldId id="642" r:id="rId33"/>
    <p:sldId id="753" r:id="rId34"/>
    <p:sldId id="643" r:id="rId35"/>
    <p:sldId id="654" r:id="rId36"/>
    <p:sldId id="645" r:id="rId37"/>
    <p:sldId id="671" r:id="rId38"/>
    <p:sldId id="686" r:id="rId39"/>
    <p:sldId id="646" r:id="rId40"/>
    <p:sldId id="695" r:id="rId41"/>
    <p:sldId id="692" r:id="rId42"/>
    <p:sldId id="688" r:id="rId43"/>
    <p:sldId id="682" r:id="rId44"/>
    <p:sldId id="676" r:id="rId45"/>
    <p:sldId id="680" r:id="rId46"/>
    <p:sldId id="681" r:id="rId47"/>
    <p:sldId id="698" r:id="rId48"/>
    <p:sldId id="699" r:id="rId49"/>
    <p:sldId id="739" r:id="rId50"/>
    <p:sldId id="740" r:id="rId51"/>
    <p:sldId id="700" r:id="rId52"/>
    <p:sldId id="701" r:id="rId53"/>
    <p:sldId id="702" r:id="rId54"/>
    <p:sldId id="703" r:id="rId55"/>
    <p:sldId id="704" r:id="rId56"/>
    <p:sldId id="705" r:id="rId57"/>
    <p:sldId id="706" r:id="rId58"/>
    <p:sldId id="707" r:id="rId59"/>
    <p:sldId id="708" r:id="rId60"/>
    <p:sldId id="709" r:id="rId61"/>
    <p:sldId id="710" r:id="rId62"/>
    <p:sldId id="711" r:id="rId63"/>
    <p:sldId id="712" r:id="rId64"/>
    <p:sldId id="713" r:id="rId65"/>
    <p:sldId id="749" r:id="rId66"/>
    <p:sldId id="750" r:id="rId67"/>
    <p:sldId id="714" r:id="rId68"/>
    <p:sldId id="715" r:id="rId69"/>
    <p:sldId id="716" r:id="rId70"/>
    <p:sldId id="717" r:id="rId71"/>
    <p:sldId id="718" r:id="rId72"/>
    <p:sldId id="719" r:id="rId73"/>
    <p:sldId id="720" r:id="rId74"/>
    <p:sldId id="721" r:id="rId75"/>
    <p:sldId id="722" r:id="rId76"/>
    <p:sldId id="723" r:id="rId77"/>
    <p:sldId id="724" r:id="rId78"/>
    <p:sldId id="725" r:id="rId79"/>
    <p:sldId id="726" r:id="rId80"/>
    <p:sldId id="727" r:id="rId81"/>
    <p:sldId id="728" r:id="rId82"/>
    <p:sldId id="729" r:id="rId83"/>
    <p:sldId id="730" r:id="rId84"/>
    <p:sldId id="757" r:id="rId85"/>
    <p:sldId id="756" r:id="rId86"/>
    <p:sldId id="731" r:id="rId87"/>
    <p:sldId id="732" r:id="rId88"/>
    <p:sldId id="733" r:id="rId89"/>
    <p:sldId id="748" r:id="rId90"/>
    <p:sldId id="747" r:id="rId91"/>
    <p:sldId id="690" r:id="rId92"/>
    <p:sldId id="754" r:id="rId93"/>
    <p:sldId id="755" r:id="rId94"/>
    <p:sldId id="649" r:id="rId95"/>
    <p:sldId id="736" r:id="rId96"/>
    <p:sldId id="737" r:id="rId97"/>
    <p:sldId id="738" r:id="rId98"/>
  </p:sldIdLst>
  <p:sldSz cx="9144000" cy="6858000" type="screen4x3"/>
  <p:notesSz cx="6797675" cy="9926638"/>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7D5CDA"/>
    <a:srgbClr val="9276E0"/>
    <a:srgbClr val="EFAFD5"/>
    <a:srgbClr val="C0C0C0"/>
    <a:srgbClr val="00FFCC"/>
    <a:srgbClr val="FF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34578" autoAdjust="0"/>
    <p:restoredTop sz="98039" autoAdjust="0"/>
  </p:normalViewPr>
  <p:slideViewPr>
    <p:cSldViewPr>
      <p:cViewPr>
        <p:scale>
          <a:sx n="100" d="100"/>
          <a:sy n="100" d="100"/>
        </p:scale>
        <p:origin x="-1188" y="-72"/>
      </p:cViewPr>
      <p:guideLst>
        <p:guide orient="horz" pos="2160"/>
        <p:guide pos="2880"/>
      </p:guideLst>
    </p:cSldViewPr>
  </p:slideViewPr>
  <p:outlineViewPr>
    <p:cViewPr>
      <p:scale>
        <a:sx n="33" d="100"/>
        <a:sy n="33" d="100"/>
      </p:scale>
      <p:origin x="0" y="118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2020г.Отчет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smtClean="0"/>
                      <a:t>5</a:t>
                    </a:r>
                    <a:r>
                      <a:rPr lang="ru-RU" smtClean="0"/>
                      <a:t>36,4</a:t>
                    </a:r>
                    <a:endParaRPr lang="en-US"/>
                  </a:p>
                </c:rich>
              </c:tx>
              <c:showLegendKey val="0"/>
              <c:showVal val="1"/>
              <c:showCatName val="0"/>
              <c:showSerName val="0"/>
              <c:showPercent val="0"/>
              <c:showBubbleSize val="0"/>
            </c:dLbl>
            <c:dLbl>
              <c:idx val="1"/>
              <c:layout/>
              <c:tx>
                <c:rich>
                  <a:bodyPr/>
                  <a:lstStyle/>
                  <a:p>
                    <a:r>
                      <a:rPr lang="ru-RU" smtClean="0"/>
                      <a:t>540,1</a:t>
                    </a:r>
                    <a:endParaRPr lang="en-US"/>
                  </a:p>
                </c:rich>
              </c:tx>
              <c:showLegendKey val="0"/>
              <c:showVal val="1"/>
              <c:showCatName val="0"/>
              <c:showSerName val="0"/>
              <c:showPercent val="0"/>
              <c:showBubbleSize val="0"/>
            </c:dLbl>
            <c:dLbl>
              <c:idx val="2"/>
              <c:layout/>
              <c:tx>
                <c:rich>
                  <a:bodyPr/>
                  <a:lstStyle/>
                  <a:p>
                    <a:r>
                      <a:rPr lang="ru-RU" smtClean="0"/>
                      <a:t>112,7</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534.6</c:v>
                </c:pt>
                <c:pt idx="1">
                  <c:v>540.1</c:v>
                </c:pt>
                <c:pt idx="2">
                  <c:v>112.7</c:v>
                </c:pt>
              </c:numCache>
            </c:numRef>
          </c:val>
        </c:ser>
        <c:ser>
          <c:idx val="1"/>
          <c:order val="1"/>
          <c:tx>
            <c:strRef>
              <c:f>Лист1!$C$1</c:f>
              <c:strCache>
                <c:ptCount val="1"/>
                <c:pt idx="0">
                  <c:v>2021г. Оценка года</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smtClean="0"/>
                      <a:t>5</a:t>
                    </a:r>
                    <a:r>
                      <a:rPr lang="ru-RU" smtClean="0"/>
                      <a:t>50,6</a:t>
                    </a:r>
                    <a:endParaRPr lang="en-US"/>
                  </a:p>
                </c:rich>
              </c:tx>
              <c:showLegendKey val="0"/>
              <c:showVal val="1"/>
              <c:showCatName val="0"/>
              <c:showSerName val="0"/>
              <c:showPercent val="0"/>
              <c:showBubbleSize val="0"/>
            </c:dLbl>
            <c:dLbl>
              <c:idx val="1"/>
              <c:layout/>
              <c:tx>
                <c:rich>
                  <a:bodyPr/>
                  <a:lstStyle/>
                  <a:p>
                    <a:r>
                      <a:rPr lang="ru-RU" smtClean="0"/>
                      <a:t>510,1</a:t>
                    </a:r>
                    <a:endParaRPr lang="en-US"/>
                  </a:p>
                </c:rich>
              </c:tx>
              <c:showLegendKey val="0"/>
              <c:showVal val="1"/>
              <c:showCatName val="0"/>
              <c:showSerName val="0"/>
              <c:showPercent val="0"/>
              <c:showBubbleSize val="0"/>
            </c:dLbl>
            <c:dLbl>
              <c:idx val="2"/>
              <c:layout/>
              <c:tx>
                <c:rich>
                  <a:bodyPr/>
                  <a:lstStyle/>
                  <a:p>
                    <a:r>
                      <a:rPr lang="ru-RU" smtClean="0"/>
                      <a:t>75,8</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550.6</c:v>
                </c:pt>
                <c:pt idx="1">
                  <c:v>510.1</c:v>
                </c:pt>
                <c:pt idx="2">
                  <c:v>75.8</c:v>
                </c:pt>
              </c:numCache>
            </c:numRef>
          </c:val>
        </c:ser>
        <c:ser>
          <c:idx val="2"/>
          <c:order val="2"/>
          <c:tx>
            <c:strRef>
              <c:f>Лист1!$D$1</c:f>
              <c:strCache>
                <c:ptCount val="1"/>
                <c:pt idx="0">
                  <c:v>2022г План</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smtClean="0"/>
                      <a:t>5</a:t>
                    </a:r>
                    <a:r>
                      <a:rPr lang="ru-RU" smtClean="0"/>
                      <a:t>72</a:t>
                    </a:r>
                    <a:r>
                      <a:rPr lang="en-US" smtClean="0"/>
                      <a:t>,6</a:t>
                    </a:r>
                    <a:endParaRPr lang="en-US"/>
                  </a:p>
                </c:rich>
              </c:tx>
              <c:showLegendKey val="0"/>
              <c:showVal val="1"/>
              <c:showCatName val="0"/>
              <c:showSerName val="0"/>
              <c:showPercent val="0"/>
              <c:showBubbleSize val="0"/>
            </c:dLbl>
            <c:dLbl>
              <c:idx val="1"/>
              <c:layout/>
              <c:tx>
                <c:rich>
                  <a:bodyPr/>
                  <a:lstStyle/>
                  <a:p>
                    <a:r>
                      <a:rPr lang="ru-RU" smtClean="0"/>
                      <a:t>524,9</a:t>
                    </a:r>
                    <a:endParaRPr lang="en-US"/>
                  </a:p>
                </c:rich>
              </c:tx>
              <c:showLegendKey val="0"/>
              <c:showVal val="1"/>
              <c:showCatName val="0"/>
              <c:showSerName val="0"/>
              <c:showPercent val="0"/>
              <c:showBubbleSize val="0"/>
            </c:dLbl>
            <c:dLbl>
              <c:idx val="2"/>
              <c:layout/>
              <c:tx>
                <c:rich>
                  <a:bodyPr/>
                  <a:lstStyle/>
                  <a:p>
                    <a:r>
                      <a:rPr lang="ru-RU" dirty="0" smtClean="0"/>
                      <a:t>55,6</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572.6</c:v>
                </c:pt>
                <c:pt idx="1">
                  <c:v>524.9</c:v>
                </c:pt>
                <c:pt idx="2">
                  <c:v>55.6</c:v>
                </c:pt>
              </c:numCache>
            </c:numRef>
          </c:val>
        </c:ser>
        <c:ser>
          <c:idx val="3"/>
          <c:order val="3"/>
          <c:tx>
            <c:strRef>
              <c:f>Лист1!$E$1</c:f>
              <c:strCache>
                <c:ptCount val="1"/>
                <c:pt idx="0">
                  <c:v>2023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ru-RU" smtClean="0"/>
                      <a:t>601,0</a:t>
                    </a:r>
                    <a:endParaRPr lang="en-US"/>
                  </a:p>
                </c:rich>
              </c:tx>
              <c:showLegendKey val="0"/>
              <c:showVal val="1"/>
              <c:showCatName val="0"/>
              <c:showSerName val="0"/>
              <c:showPercent val="0"/>
              <c:showBubbleSize val="0"/>
            </c:dLbl>
            <c:dLbl>
              <c:idx val="1"/>
              <c:layout/>
              <c:tx>
                <c:rich>
                  <a:bodyPr/>
                  <a:lstStyle/>
                  <a:p>
                    <a:r>
                      <a:rPr lang="ru-RU" smtClean="0"/>
                      <a:t>539,6</a:t>
                    </a:r>
                    <a:endParaRPr lang="en-US"/>
                  </a:p>
                </c:rich>
              </c:tx>
              <c:showLegendKey val="0"/>
              <c:showVal val="1"/>
              <c:showCatName val="0"/>
              <c:showSerName val="0"/>
              <c:showPercent val="0"/>
              <c:showBubbleSize val="0"/>
            </c:dLbl>
            <c:dLbl>
              <c:idx val="2"/>
              <c:layout/>
              <c:tx>
                <c:rich>
                  <a:bodyPr/>
                  <a:lstStyle/>
                  <a:p>
                    <a:r>
                      <a:rPr lang="ru-RU" smtClean="0"/>
                      <a:t>57,5</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601</c:v>
                </c:pt>
                <c:pt idx="1">
                  <c:v>539.6</c:v>
                </c:pt>
                <c:pt idx="2" formatCode="General">
                  <c:v>57.5</c:v>
                </c:pt>
              </c:numCache>
            </c:numRef>
          </c:val>
        </c:ser>
        <c:ser>
          <c:idx val="4"/>
          <c:order val="4"/>
          <c:tx>
            <c:strRef>
              <c:f>Лист1!$F$1</c:f>
              <c:strCache>
                <c:ptCount val="1"/>
                <c:pt idx="0">
                  <c:v>2024 г.План</c:v>
                </c:pt>
              </c:strCache>
            </c:strRef>
          </c:tx>
          <c:invertIfNegative val="0"/>
          <c:dLbls>
            <c:dLbl>
              <c:idx val="0"/>
              <c:layout/>
              <c:tx>
                <c:rich>
                  <a:bodyPr/>
                  <a:lstStyle/>
                  <a:p>
                    <a:r>
                      <a:rPr lang="en-US" smtClean="0"/>
                      <a:t>63</a:t>
                    </a:r>
                    <a:r>
                      <a:rPr lang="ru-RU" smtClean="0"/>
                      <a:t>7,3</a:t>
                    </a:r>
                    <a:endParaRPr lang="en-US"/>
                  </a:p>
                </c:rich>
              </c:tx>
              <c:showLegendKey val="0"/>
              <c:showVal val="1"/>
              <c:showCatName val="0"/>
              <c:showSerName val="0"/>
              <c:showPercent val="0"/>
              <c:showBubbleSize val="0"/>
            </c:dLbl>
            <c:dLbl>
              <c:idx val="1"/>
              <c:layout/>
              <c:tx>
                <c:rich>
                  <a:bodyPr/>
                  <a:lstStyle/>
                  <a:p>
                    <a:r>
                      <a:rPr lang="ru-RU" smtClean="0"/>
                      <a:t>554,7</a:t>
                    </a:r>
                    <a:endParaRPr lang="en-US"/>
                  </a:p>
                </c:rich>
              </c:tx>
              <c:showLegendKey val="0"/>
              <c:showVal val="1"/>
              <c:showCatName val="0"/>
              <c:showSerName val="0"/>
              <c:showPercent val="0"/>
              <c:showBubbleSize val="0"/>
            </c:dLbl>
            <c:dLbl>
              <c:idx val="2"/>
              <c:layout/>
              <c:tx>
                <c:rich>
                  <a:bodyPr/>
                  <a:lstStyle/>
                  <a:p>
                    <a:r>
                      <a:rPr lang="ru-RU" smtClean="0"/>
                      <a:t>57,6</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637.29999999999995</c:v>
                </c:pt>
                <c:pt idx="1">
                  <c:v>554.70000000000005</c:v>
                </c:pt>
                <c:pt idx="2" formatCode="General">
                  <c:v>57.6</c:v>
                </c:pt>
              </c:numCache>
            </c:numRef>
          </c:val>
        </c:ser>
        <c:dLbls>
          <c:showLegendKey val="0"/>
          <c:showVal val="1"/>
          <c:showCatName val="0"/>
          <c:showSerName val="0"/>
          <c:showPercent val="0"/>
          <c:showBubbleSize val="0"/>
        </c:dLbls>
        <c:gapWidth val="75"/>
        <c:axId val="81808384"/>
        <c:axId val="81842944"/>
      </c:barChart>
      <c:catAx>
        <c:axId val="81808384"/>
        <c:scaling>
          <c:orientation val="minMax"/>
        </c:scaling>
        <c:delete val="0"/>
        <c:axPos val="b"/>
        <c:numFmt formatCode="General" sourceLinked="1"/>
        <c:majorTickMark val="none"/>
        <c:min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81842944"/>
        <c:crosses val="autoZero"/>
        <c:auto val="1"/>
        <c:lblAlgn val="ctr"/>
        <c:lblOffset val="100"/>
        <c:noMultiLvlLbl val="0"/>
      </c:catAx>
      <c:valAx>
        <c:axId val="81842944"/>
        <c:scaling>
          <c:orientation val="minMax"/>
        </c:scaling>
        <c:delete val="0"/>
        <c:axPos val="l"/>
        <c:numFmt formatCode="General" sourceLinked="1"/>
        <c:majorTickMark val="none"/>
        <c:minorTickMark val="none"/>
        <c:tickLblPos val="nextTo"/>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81808384"/>
        <c:crosses val="autoZero"/>
        <c:crossBetween val="between"/>
      </c:valAx>
      <c:spPr>
        <a:noFill/>
        <a:ln w="25504">
          <a:noFill/>
        </a:ln>
      </c:spPr>
    </c:plotArea>
    <c:legend>
      <c:legendPos val="b"/>
      <c:layout>
        <c:manualLayout>
          <c:xMode val="edge"/>
          <c:yMode val="edge"/>
          <c:x val="0.17317591233299229"/>
          <c:y val="0.94080386630637958"/>
          <c:w val="0.65063487403057674"/>
          <c:h val="4.1975961491898382E-2"/>
        </c:manualLayout>
      </c:layout>
      <c:overlay val="0"/>
    </c:legend>
    <c:plotVisOnly val="1"/>
    <c:dispBlanksAs val="gap"/>
    <c:showDLblsOverMax val="0"/>
  </c:chart>
  <c:spPr>
    <a:noFill/>
    <a:ln>
      <a:noFill/>
    </a:ln>
  </c:spPr>
  <c:txPr>
    <a:bodyPr/>
    <a:lstStyle/>
    <a:p>
      <a:pPr>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0C5FF-942A-4FBD-B937-644D613255B9}" type="doc">
      <dgm:prSet loTypeId="urn:microsoft.com/office/officeart/2005/8/layout/orgChart1" loCatId="hierarchy" qsTypeId="urn:microsoft.com/office/officeart/2005/8/quickstyle/simple1" qsCatId="simple" csTypeId="urn:microsoft.com/office/officeart/2005/8/colors/accent1_2" csCatId="accent1" phldr="1"/>
      <dgm:spPr/>
    </dgm:pt>
    <dgm:pt modelId="{2FCA19CE-9334-46C0-9139-9BC595576A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CBF27EC8-3EB3-434A-B309-FC25C029305D}" type="parTrans" cxnId="{4699B681-2E31-4CA5-B6C4-847F0A61A25D}">
      <dgm:prSet/>
      <dgm:spPr/>
      <dgm:t>
        <a:bodyPr/>
        <a:lstStyle/>
        <a:p>
          <a:endParaRPr lang="ru-RU"/>
        </a:p>
      </dgm:t>
    </dgm:pt>
    <dgm:pt modelId="{3F089066-6C7F-4755-BED1-431EDB9966D4}" type="sibTrans" cxnId="{4699B681-2E31-4CA5-B6C4-847F0A61A25D}">
      <dgm:prSet/>
      <dgm:spPr/>
      <dgm:t>
        <a:bodyPr/>
        <a:lstStyle/>
        <a:p>
          <a:endParaRPr lang="ru-RU"/>
        </a:p>
      </dgm:t>
    </dgm:pt>
    <dgm:pt modelId="{FFCE7AE4-6622-4CEB-93F8-F2CAC9BF33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DE36D835-EFEC-430E-BDF0-8A5B551570C1}" type="parTrans" cxnId="{7F36ACE5-B8D0-48B3-A574-753B126F157B}">
      <dgm:prSet/>
      <dgm:spPr/>
      <dgm:t>
        <a:bodyPr/>
        <a:lstStyle/>
        <a:p>
          <a:endParaRPr lang="ru-RU"/>
        </a:p>
      </dgm:t>
    </dgm:pt>
    <dgm:pt modelId="{1FDFF716-0357-4326-AB2A-CEF7958B5DA8}" type="sibTrans" cxnId="{7F36ACE5-B8D0-48B3-A574-753B126F157B}">
      <dgm:prSet/>
      <dgm:spPr/>
      <dgm:t>
        <a:bodyPr/>
        <a:lstStyle/>
        <a:p>
          <a:endParaRPr lang="ru-RU"/>
        </a:p>
      </dgm:t>
    </dgm:pt>
    <dgm:pt modelId="{4B7CB008-1C51-4005-A2E0-3DD0E5AA17C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9ACB512B-A52F-4CC6-9B02-4552B2EEBD50}" type="parTrans" cxnId="{0FA57B43-30DE-4775-96FB-DAC3B84638FA}">
      <dgm:prSet/>
      <dgm:spPr/>
      <dgm:t>
        <a:bodyPr/>
        <a:lstStyle/>
        <a:p>
          <a:endParaRPr lang="ru-RU"/>
        </a:p>
      </dgm:t>
    </dgm:pt>
    <dgm:pt modelId="{3725AD81-DCA8-4BE9-BB34-25FC79512FC3}" type="sibTrans" cxnId="{0FA57B43-30DE-4775-96FB-DAC3B84638FA}">
      <dgm:prSet/>
      <dgm:spPr/>
      <dgm:t>
        <a:bodyPr/>
        <a:lstStyle/>
        <a:p>
          <a:endParaRPr lang="ru-RU"/>
        </a:p>
      </dgm:t>
    </dgm:pt>
    <dgm:pt modelId="{88D043AE-F6DF-4CB8-AFAA-30C51509A61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A5396CF1-F90C-4062-B192-2BAD628FE896}" type="parTrans" cxnId="{B3024D4E-227D-4812-9D27-D5F868B425C0}">
      <dgm:prSet/>
      <dgm:spPr/>
      <dgm:t>
        <a:bodyPr/>
        <a:lstStyle/>
        <a:p>
          <a:endParaRPr lang="ru-RU"/>
        </a:p>
      </dgm:t>
    </dgm:pt>
    <dgm:pt modelId="{06F0EDB6-493A-4589-8D03-332DF9C091DD}" type="sibTrans" cxnId="{B3024D4E-227D-4812-9D27-D5F868B425C0}">
      <dgm:prSet/>
      <dgm:spPr/>
      <dgm:t>
        <a:bodyPr/>
        <a:lstStyle/>
        <a:p>
          <a:endParaRPr lang="ru-RU"/>
        </a:p>
      </dgm:t>
    </dgm:pt>
    <dgm:pt modelId="{A13681FC-FD71-4FAE-B829-F7660D93F5C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FDE03991-1688-475B-B4EF-07DE40E3ED84}" type="parTrans" cxnId="{E8164D61-8C1C-471D-81EF-6A640BE5CC26}">
      <dgm:prSet/>
      <dgm:spPr/>
      <dgm:t>
        <a:bodyPr/>
        <a:lstStyle/>
        <a:p>
          <a:endParaRPr lang="ru-RU"/>
        </a:p>
      </dgm:t>
    </dgm:pt>
    <dgm:pt modelId="{00F9F575-0011-47D4-A3E3-61A4942DB745}" type="sibTrans" cxnId="{E8164D61-8C1C-471D-81EF-6A640BE5CC26}">
      <dgm:prSet/>
      <dgm:spPr/>
      <dgm:t>
        <a:bodyPr/>
        <a:lstStyle/>
        <a:p>
          <a:endParaRPr lang="ru-RU"/>
        </a:p>
      </dgm:t>
    </dgm:pt>
    <dgm:pt modelId="{66C4B0D9-FDFA-4B5D-984C-CF3E09A255F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27B031B4-7C7B-4040-A178-8392C7C15CD8}" type="parTrans" cxnId="{5E737119-802E-4F16-A4E5-612CE2055D60}">
      <dgm:prSet/>
      <dgm:spPr/>
      <dgm:t>
        <a:bodyPr/>
        <a:lstStyle/>
        <a:p>
          <a:endParaRPr lang="ru-RU"/>
        </a:p>
      </dgm:t>
    </dgm:pt>
    <dgm:pt modelId="{4FCB08E5-D02D-4080-9C4A-BFFBAFFD9165}" type="sibTrans" cxnId="{5E737119-802E-4F16-A4E5-612CE2055D60}">
      <dgm:prSet/>
      <dgm:spPr/>
      <dgm:t>
        <a:bodyPr/>
        <a:lstStyle/>
        <a:p>
          <a:endParaRPr lang="ru-RU"/>
        </a:p>
      </dgm:t>
    </dgm:pt>
    <dgm:pt modelId="{B8C79B4B-9E59-4D07-B871-3D78FA4D23D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FF688ADB-158E-4F0A-94C2-65AA4712A12F}" type="parTrans" cxnId="{408DB34C-9E56-42EF-92B4-635A53BD2E9F}">
      <dgm:prSet/>
      <dgm:spPr/>
      <dgm:t>
        <a:bodyPr/>
        <a:lstStyle/>
        <a:p>
          <a:endParaRPr lang="ru-RU"/>
        </a:p>
      </dgm:t>
    </dgm:pt>
    <dgm:pt modelId="{70B3CD44-23AA-49CA-8F42-6F0B2CB7C82D}" type="sibTrans" cxnId="{408DB34C-9E56-42EF-92B4-635A53BD2E9F}">
      <dgm:prSet/>
      <dgm:spPr/>
      <dgm:t>
        <a:bodyPr/>
        <a:lstStyle/>
        <a:p>
          <a:endParaRPr lang="ru-RU"/>
        </a:p>
      </dgm:t>
    </dgm:pt>
    <dgm:pt modelId="{02F28862-B27B-4C86-878E-89CCC16D44AF}">
      <dgm:prSet custT="1"/>
      <dgm:spPr/>
      <dgm:t>
        <a:bodyPr/>
        <a:lstStyle/>
        <a:p>
          <a:r>
            <a:rPr lang="ru-RU" sz="1200" b="1" baseline="0" dirty="0" smtClean="0">
              <a:solidFill>
                <a:srgbClr val="002060"/>
              </a:solidFill>
              <a:latin typeface="Times New Roman" pitchFamily="18" charset="0"/>
              <a:cs typeface="Times New Roman" pitchFamily="18" charset="0"/>
            </a:rPr>
            <a:t>Бюджет</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Демидовского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городского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поселения</a:t>
          </a:r>
          <a:endParaRPr lang="ru-RU" sz="1200" b="1" baseline="0" dirty="0">
            <a:solidFill>
              <a:srgbClr val="002060"/>
            </a:solidFill>
            <a:latin typeface="Times New Roman" pitchFamily="18" charset="0"/>
            <a:cs typeface="Times New Roman" pitchFamily="18" charset="0"/>
          </a:endParaRPr>
        </a:p>
      </dgm:t>
    </dgm:pt>
    <dgm:pt modelId="{08E0AAA5-1FB7-468E-B15B-4B5D7BCB082B}" type="parTrans" cxnId="{684CEA24-F75A-4CCD-98F8-E5935BBAC972}">
      <dgm:prSet/>
      <dgm:spPr/>
      <dgm:t>
        <a:bodyPr/>
        <a:lstStyle/>
        <a:p>
          <a:endParaRPr lang="ru-RU"/>
        </a:p>
      </dgm:t>
    </dgm:pt>
    <dgm:pt modelId="{BB534CA9-DBBE-4A92-80D4-5B49CAA31D7C}" type="sibTrans" cxnId="{684CEA24-F75A-4CCD-98F8-E5935BBAC972}">
      <dgm:prSet/>
      <dgm:spPr/>
      <dgm:t>
        <a:bodyPr/>
        <a:lstStyle/>
        <a:p>
          <a:endParaRPr lang="ru-RU"/>
        </a:p>
      </dgm:t>
    </dgm:pt>
    <dgm:pt modelId="{BA49AB77-CEA8-438B-B973-846513B50DD2}" type="pres">
      <dgm:prSet presAssocID="{6830C5FF-942A-4FBD-B937-644D613255B9}" presName="hierChild1" presStyleCnt="0">
        <dgm:presLayoutVars>
          <dgm:orgChart val="1"/>
          <dgm:chPref val="1"/>
          <dgm:dir/>
          <dgm:animOne val="branch"/>
          <dgm:animLvl val="lvl"/>
          <dgm:resizeHandles/>
        </dgm:presLayoutVars>
      </dgm:prSet>
      <dgm:spPr/>
    </dgm:pt>
    <dgm:pt modelId="{7B7EF93C-F1CB-42CF-AE07-A5A6156FB7AA}" type="pres">
      <dgm:prSet presAssocID="{2FCA19CE-9334-46C0-9139-9BC595576A84}" presName="hierRoot1" presStyleCnt="0">
        <dgm:presLayoutVars>
          <dgm:hierBranch val="r"/>
        </dgm:presLayoutVars>
      </dgm:prSet>
      <dgm:spPr/>
    </dgm:pt>
    <dgm:pt modelId="{405EC732-DCA5-496B-AC2D-174A22F04137}" type="pres">
      <dgm:prSet presAssocID="{2FCA19CE-9334-46C0-9139-9BC595576A84}" presName="rootComposite1" presStyleCnt="0"/>
      <dgm:spPr/>
    </dgm:pt>
    <dgm:pt modelId="{E8875328-5EA5-46E2-9E82-8E092585BA57}" type="pres">
      <dgm:prSet presAssocID="{2FCA19CE-9334-46C0-9139-9BC595576A84}" presName="rootText1" presStyleLbl="node0" presStyleIdx="0" presStyleCnt="1" custScaleX="470634" custScaleY="132358" custLinFactNeighborX="-2779" custLinFactNeighborY="1754">
        <dgm:presLayoutVars>
          <dgm:chPref val="3"/>
        </dgm:presLayoutVars>
      </dgm:prSet>
      <dgm:spPr/>
      <dgm:t>
        <a:bodyPr/>
        <a:lstStyle/>
        <a:p>
          <a:endParaRPr lang="ru-RU"/>
        </a:p>
      </dgm:t>
    </dgm:pt>
    <dgm:pt modelId="{24CE557B-8BBA-47BF-A6B6-2EBB45FF6205}" type="pres">
      <dgm:prSet presAssocID="{2FCA19CE-9334-46C0-9139-9BC595576A84}" presName="rootConnector1" presStyleLbl="node1" presStyleIdx="0" presStyleCnt="0"/>
      <dgm:spPr/>
      <dgm:t>
        <a:bodyPr/>
        <a:lstStyle/>
        <a:p>
          <a:endParaRPr lang="ru-RU"/>
        </a:p>
      </dgm:t>
    </dgm:pt>
    <dgm:pt modelId="{7CFC638A-57C0-4CAB-BF92-BE8551108175}" type="pres">
      <dgm:prSet presAssocID="{2FCA19CE-9334-46C0-9139-9BC595576A84}" presName="hierChild2" presStyleCnt="0"/>
      <dgm:spPr/>
    </dgm:pt>
    <dgm:pt modelId="{D91B7D74-6256-4D5D-BE5A-E0E08F827BAB}" type="pres">
      <dgm:prSet presAssocID="{DE36D835-EFEC-430E-BDF0-8A5B551570C1}" presName="Name50" presStyleLbl="parChTrans1D2" presStyleIdx="0" presStyleCnt="7"/>
      <dgm:spPr/>
      <dgm:t>
        <a:bodyPr/>
        <a:lstStyle/>
        <a:p>
          <a:endParaRPr lang="ru-RU"/>
        </a:p>
      </dgm:t>
    </dgm:pt>
    <dgm:pt modelId="{4E5DD5F5-415D-48BF-930D-2F6E873C693C}" type="pres">
      <dgm:prSet presAssocID="{FFCE7AE4-6622-4CEB-93F8-F2CAC9BF3384}" presName="hierRoot2" presStyleCnt="0">
        <dgm:presLayoutVars>
          <dgm:hierBranch/>
        </dgm:presLayoutVars>
      </dgm:prSet>
      <dgm:spPr/>
    </dgm:pt>
    <dgm:pt modelId="{CEC2E8DB-EC45-49BC-B979-D3ED979B1C18}" type="pres">
      <dgm:prSet presAssocID="{FFCE7AE4-6622-4CEB-93F8-F2CAC9BF3384}" presName="rootComposite" presStyleCnt="0"/>
      <dgm:spPr/>
    </dgm:pt>
    <dgm:pt modelId="{CAFC502C-B921-4887-9838-D3719367C845}" type="pres">
      <dgm:prSet presAssocID="{FFCE7AE4-6622-4CEB-93F8-F2CAC9BF3384}" presName="rootText" presStyleLbl="node2" presStyleIdx="0" presStyleCnt="7" custScaleX="303119" custScaleY="90895">
        <dgm:presLayoutVars>
          <dgm:chPref val="3"/>
        </dgm:presLayoutVars>
      </dgm:prSet>
      <dgm:spPr/>
      <dgm:t>
        <a:bodyPr/>
        <a:lstStyle/>
        <a:p>
          <a:endParaRPr lang="ru-RU"/>
        </a:p>
      </dgm:t>
    </dgm:pt>
    <dgm:pt modelId="{378DC183-5838-42F4-8F30-04D0E523BD7F}" type="pres">
      <dgm:prSet presAssocID="{FFCE7AE4-6622-4CEB-93F8-F2CAC9BF3384}" presName="rootConnector" presStyleLbl="node2" presStyleIdx="0" presStyleCnt="7"/>
      <dgm:spPr/>
      <dgm:t>
        <a:bodyPr/>
        <a:lstStyle/>
        <a:p>
          <a:endParaRPr lang="ru-RU"/>
        </a:p>
      </dgm:t>
    </dgm:pt>
    <dgm:pt modelId="{1AD1A050-42FF-42D6-94BB-35D6130A6819}" type="pres">
      <dgm:prSet presAssocID="{FFCE7AE4-6622-4CEB-93F8-F2CAC9BF3384}" presName="hierChild4" presStyleCnt="0"/>
      <dgm:spPr/>
    </dgm:pt>
    <dgm:pt modelId="{35105020-8C86-4236-8D85-C5DECCDD42A0}" type="pres">
      <dgm:prSet presAssocID="{FFCE7AE4-6622-4CEB-93F8-F2CAC9BF3384}" presName="hierChild5" presStyleCnt="0"/>
      <dgm:spPr/>
    </dgm:pt>
    <dgm:pt modelId="{C3E99633-DADD-45EE-BCD0-B4B0D191866B}" type="pres">
      <dgm:prSet presAssocID="{08E0AAA5-1FB7-468E-B15B-4B5D7BCB082B}" presName="Name50" presStyleLbl="parChTrans1D2" presStyleIdx="1" presStyleCnt="7"/>
      <dgm:spPr/>
      <dgm:t>
        <a:bodyPr/>
        <a:lstStyle/>
        <a:p>
          <a:endParaRPr lang="ru-RU"/>
        </a:p>
      </dgm:t>
    </dgm:pt>
    <dgm:pt modelId="{86CA03CA-5008-4698-9EB4-887F2BEDCA40}" type="pres">
      <dgm:prSet presAssocID="{02F28862-B27B-4C86-878E-89CCC16D44AF}" presName="hierRoot2" presStyleCnt="0">
        <dgm:presLayoutVars>
          <dgm:hierBranch val="init"/>
        </dgm:presLayoutVars>
      </dgm:prSet>
      <dgm:spPr/>
    </dgm:pt>
    <dgm:pt modelId="{8EFB1A17-067C-4B04-B59C-F08536CC5E22}" type="pres">
      <dgm:prSet presAssocID="{02F28862-B27B-4C86-878E-89CCC16D44AF}" presName="rootComposite" presStyleCnt="0"/>
      <dgm:spPr/>
    </dgm:pt>
    <dgm:pt modelId="{541B9EEF-EA71-4246-B791-5005AE09D23C}" type="pres">
      <dgm:prSet presAssocID="{02F28862-B27B-4C86-878E-89CCC16D44AF}" presName="rootText" presStyleLbl="node2" presStyleIdx="1" presStyleCnt="7" custScaleX="391057" custScaleY="97658">
        <dgm:presLayoutVars>
          <dgm:chPref val="3"/>
        </dgm:presLayoutVars>
      </dgm:prSet>
      <dgm:spPr/>
      <dgm:t>
        <a:bodyPr/>
        <a:lstStyle/>
        <a:p>
          <a:endParaRPr lang="ru-RU"/>
        </a:p>
      </dgm:t>
    </dgm:pt>
    <dgm:pt modelId="{628507F6-22FA-40EA-89D3-DF8F73A96A80}" type="pres">
      <dgm:prSet presAssocID="{02F28862-B27B-4C86-878E-89CCC16D44AF}" presName="rootConnector" presStyleLbl="node2" presStyleIdx="1" presStyleCnt="7"/>
      <dgm:spPr/>
      <dgm:t>
        <a:bodyPr/>
        <a:lstStyle/>
        <a:p>
          <a:endParaRPr lang="ru-RU"/>
        </a:p>
      </dgm:t>
    </dgm:pt>
    <dgm:pt modelId="{5CCD05D4-10DA-45F8-9AE6-A4E23EB6B1ED}" type="pres">
      <dgm:prSet presAssocID="{02F28862-B27B-4C86-878E-89CCC16D44AF}" presName="hierChild4" presStyleCnt="0"/>
      <dgm:spPr/>
    </dgm:pt>
    <dgm:pt modelId="{7B62B381-664C-4637-87CA-0672CD21E978}" type="pres">
      <dgm:prSet presAssocID="{02F28862-B27B-4C86-878E-89CCC16D44AF}" presName="hierChild5" presStyleCnt="0"/>
      <dgm:spPr/>
    </dgm:pt>
    <dgm:pt modelId="{5D836BF3-2E88-47B0-8D9D-CF5F8F81DE45}" type="pres">
      <dgm:prSet presAssocID="{9ACB512B-A52F-4CC6-9B02-4552B2EEBD50}" presName="Name50" presStyleLbl="parChTrans1D2" presStyleIdx="2" presStyleCnt="7"/>
      <dgm:spPr/>
      <dgm:t>
        <a:bodyPr/>
        <a:lstStyle/>
        <a:p>
          <a:endParaRPr lang="ru-RU"/>
        </a:p>
      </dgm:t>
    </dgm:pt>
    <dgm:pt modelId="{412A1DEC-58FF-44FC-B945-D30CFDFEE445}" type="pres">
      <dgm:prSet presAssocID="{4B7CB008-1C51-4005-A2E0-3DD0E5AA17CE}" presName="hierRoot2" presStyleCnt="0">
        <dgm:presLayoutVars>
          <dgm:hierBranch/>
        </dgm:presLayoutVars>
      </dgm:prSet>
      <dgm:spPr/>
    </dgm:pt>
    <dgm:pt modelId="{CDF21EC2-F951-4712-9569-9185A5371C05}" type="pres">
      <dgm:prSet presAssocID="{4B7CB008-1C51-4005-A2E0-3DD0E5AA17CE}" presName="rootComposite" presStyleCnt="0"/>
      <dgm:spPr/>
    </dgm:pt>
    <dgm:pt modelId="{8476DEC3-46C9-46B5-AB86-50D676E4AC74}" type="pres">
      <dgm:prSet presAssocID="{4B7CB008-1C51-4005-A2E0-3DD0E5AA17CE}" presName="rootText" presStyleLbl="node2" presStyleIdx="2" presStyleCnt="7" custScaleX="390938" custScaleY="88807" custLinFactNeighborX="-1519" custLinFactNeighborY="-7470">
        <dgm:presLayoutVars>
          <dgm:chPref val="3"/>
        </dgm:presLayoutVars>
      </dgm:prSet>
      <dgm:spPr/>
      <dgm:t>
        <a:bodyPr/>
        <a:lstStyle/>
        <a:p>
          <a:endParaRPr lang="ru-RU"/>
        </a:p>
      </dgm:t>
    </dgm:pt>
    <dgm:pt modelId="{1F17A1A4-98C5-43A8-ACB2-C89A4EF587FB}" type="pres">
      <dgm:prSet presAssocID="{4B7CB008-1C51-4005-A2E0-3DD0E5AA17CE}" presName="rootConnector" presStyleLbl="node2" presStyleIdx="2" presStyleCnt="7"/>
      <dgm:spPr/>
      <dgm:t>
        <a:bodyPr/>
        <a:lstStyle/>
        <a:p>
          <a:endParaRPr lang="ru-RU"/>
        </a:p>
      </dgm:t>
    </dgm:pt>
    <dgm:pt modelId="{3903AA3C-9269-4CC3-B346-E68C840F2638}" type="pres">
      <dgm:prSet presAssocID="{4B7CB008-1C51-4005-A2E0-3DD0E5AA17CE}" presName="hierChild4" presStyleCnt="0"/>
      <dgm:spPr/>
    </dgm:pt>
    <dgm:pt modelId="{D8C4293F-BF13-442E-BE48-EF0915F290BD}" type="pres">
      <dgm:prSet presAssocID="{4B7CB008-1C51-4005-A2E0-3DD0E5AA17CE}" presName="hierChild5" presStyleCnt="0"/>
      <dgm:spPr/>
    </dgm:pt>
    <dgm:pt modelId="{0BFD020D-A5BE-4618-89B1-FB28BB8D729C}" type="pres">
      <dgm:prSet presAssocID="{A5396CF1-F90C-4062-B192-2BAD628FE896}" presName="Name50" presStyleLbl="parChTrans1D2" presStyleIdx="3" presStyleCnt="7"/>
      <dgm:spPr/>
      <dgm:t>
        <a:bodyPr/>
        <a:lstStyle/>
        <a:p>
          <a:endParaRPr lang="ru-RU"/>
        </a:p>
      </dgm:t>
    </dgm:pt>
    <dgm:pt modelId="{CAA87508-B800-4C41-900E-0D610C80B65F}" type="pres">
      <dgm:prSet presAssocID="{88D043AE-F6DF-4CB8-AFAA-30C51509A616}" presName="hierRoot2" presStyleCnt="0">
        <dgm:presLayoutVars>
          <dgm:hierBranch/>
        </dgm:presLayoutVars>
      </dgm:prSet>
      <dgm:spPr/>
    </dgm:pt>
    <dgm:pt modelId="{E732F9F3-44C4-456C-AC93-D2FA1ADCFFAB}" type="pres">
      <dgm:prSet presAssocID="{88D043AE-F6DF-4CB8-AFAA-30C51509A616}" presName="rootComposite" presStyleCnt="0"/>
      <dgm:spPr/>
    </dgm:pt>
    <dgm:pt modelId="{DD1AA537-AC2B-4DFD-87AE-CA1E0DF217A2}" type="pres">
      <dgm:prSet presAssocID="{88D043AE-F6DF-4CB8-AFAA-30C51509A616}" presName="rootText" presStyleLbl="node2" presStyleIdx="3" presStyleCnt="7" custScaleX="390665" custScaleY="89489" custLinFactNeighborX="-1519" custLinFactNeighborY="-18146">
        <dgm:presLayoutVars>
          <dgm:chPref val="3"/>
        </dgm:presLayoutVars>
      </dgm:prSet>
      <dgm:spPr/>
      <dgm:t>
        <a:bodyPr/>
        <a:lstStyle/>
        <a:p>
          <a:endParaRPr lang="ru-RU"/>
        </a:p>
      </dgm:t>
    </dgm:pt>
    <dgm:pt modelId="{E17219ED-0669-4AC4-982A-370D636B637A}" type="pres">
      <dgm:prSet presAssocID="{88D043AE-F6DF-4CB8-AFAA-30C51509A616}" presName="rootConnector" presStyleLbl="node2" presStyleIdx="3" presStyleCnt="7"/>
      <dgm:spPr/>
      <dgm:t>
        <a:bodyPr/>
        <a:lstStyle/>
        <a:p>
          <a:endParaRPr lang="ru-RU"/>
        </a:p>
      </dgm:t>
    </dgm:pt>
    <dgm:pt modelId="{BB2F1859-A3EE-4074-892F-5F5947143129}" type="pres">
      <dgm:prSet presAssocID="{88D043AE-F6DF-4CB8-AFAA-30C51509A616}" presName="hierChild4" presStyleCnt="0"/>
      <dgm:spPr/>
    </dgm:pt>
    <dgm:pt modelId="{15E8C9B7-872E-4DFB-A431-778132F632A5}" type="pres">
      <dgm:prSet presAssocID="{88D043AE-F6DF-4CB8-AFAA-30C51509A616}" presName="hierChild5" presStyleCnt="0"/>
      <dgm:spPr/>
    </dgm:pt>
    <dgm:pt modelId="{05F18B73-C0A1-4A03-8A6B-BE9804235288}" type="pres">
      <dgm:prSet presAssocID="{FDE03991-1688-475B-B4EF-07DE40E3ED84}" presName="Name50" presStyleLbl="parChTrans1D2" presStyleIdx="4" presStyleCnt="7"/>
      <dgm:spPr/>
      <dgm:t>
        <a:bodyPr/>
        <a:lstStyle/>
        <a:p>
          <a:endParaRPr lang="ru-RU"/>
        </a:p>
      </dgm:t>
    </dgm:pt>
    <dgm:pt modelId="{91567461-DE0B-4E9E-B601-72921E923659}" type="pres">
      <dgm:prSet presAssocID="{A13681FC-FD71-4FAE-B829-F7660D93F5C2}" presName="hierRoot2" presStyleCnt="0">
        <dgm:presLayoutVars>
          <dgm:hierBranch/>
        </dgm:presLayoutVars>
      </dgm:prSet>
      <dgm:spPr/>
    </dgm:pt>
    <dgm:pt modelId="{161FF973-D63A-4A7D-983F-736EAB379BA2}" type="pres">
      <dgm:prSet presAssocID="{A13681FC-FD71-4FAE-B829-F7660D93F5C2}" presName="rootComposite" presStyleCnt="0"/>
      <dgm:spPr/>
    </dgm:pt>
    <dgm:pt modelId="{4D5C98FC-58DE-4758-9FA8-94374791D12F}" type="pres">
      <dgm:prSet presAssocID="{A13681FC-FD71-4FAE-B829-F7660D93F5C2}" presName="rootText" presStyleLbl="node2" presStyleIdx="4" presStyleCnt="7" custScaleX="387635" custScaleY="78012" custLinFactNeighborX="-1519" custLinFactNeighborY="-24965">
        <dgm:presLayoutVars>
          <dgm:chPref val="3"/>
        </dgm:presLayoutVars>
      </dgm:prSet>
      <dgm:spPr/>
      <dgm:t>
        <a:bodyPr/>
        <a:lstStyle/>
        <a:p>
          <a:endParaRPr lang="ru-RU"/>
        </a:p>
      </dgm:t>
    </dgm:pt>
    <dgm:pt modelId="{2F119830-6F3C-4E85-94B2-964CF1DE86F8}" type="pres">
      <dgm:prSet presAssocID="{A13681FC-FD71-4FAE-B829-F7660D93F5C2}" presName="rootConnector" presStyleLbl="node2" presStyleIdx="4" presStyleCnt="7"/>
      <dgm:spPr/>
      <dgm:t>
        <a:bodyPr/>
        <a:lstStyle/>
        <a:p>
          <a:endParaRPr lang="ru-RU"/>
        </a:p>
      </dgm:t>
    </dgm:pt>
    <dgm:pt modelId="{B6CD93EC-6014-4093-9E08-904DB7CC9D96}" type="pres">
      <dgm:prSet presAssocID="{A13681FC-FD71-4FAE-B829-F7660D93F5C2}" presName="hierChild4" presStyleCnt="0"/>
      <dgm:spPr/>
    </dgm:pt>
    <dgm:pt modelId="{85161483-8EE7-400C-8C55-823429103970}" type="pres">
      <dgm:prSet presAssocID="{A13681FC-FD71-4FAE-B829-F7660D93F5C2}" presName="hierChild5" presStyleCnt="0"/>
      <dgm:spPr/>
    </dgm:pt>
    <dgm:pt modelId="{844BD119-89F2-405F-9614-E6C2F4E5FA6F}" type="pres">
      <dgm:prSet presAssocID="{27B031B4-7C7B-4040-A178-8392C7C15CD8}" presName="Name50" presStyleLbl="parChTrans1D2" presStyleIdx="5" presStyleCnt="7"/>
      <dgm:spPr/>
      <dgm:t>
        <a:bodyPr/>
        <a:lstStyle/>
        <a:p>
          <a:endParaRPr lang="ru-RU"/>
        </a:p>
      </dgm:t>
    </dgm:pt>
    <dgm:pt modelId="{B3B1A278-B3F2-401C-82DE-7507EE68BA2B}" type="pres">
      <dgm:prSet presAssocID="{66C4B0D9-FDFA-4B5D-984C-CF3E09A255F4}" presName="hierRoot2" presStyleCnt="0">
        <dgm:presLayoutVars>
          <dgm:hierBranch/>
        </dgm:presLayoutVars>
      </dgm:prSet>
      <dgm:spPr/>
    </dgm:pt>
    <dgm:pt modelId="{27C7CB03-6312-40B3-813E-AA9C2FB5122C}" type="pres">
      <dgm:prSet presAssocID="{66C4B0D9-FDFA-4B5D-984C-CF3E09A255F4}" presName="rootComposite" presStyleCnt="0"/>
      <dgm:spPr/>
    </dgm:pt>
    <dgm:pt modelId="{CB269794-94E4-4AF4-BE90-4338A8908204}" type="pres">
      <dgm:prSet presAssocID="{66C4B0D9-FDFA-4B5D-984C-CF3E09A255F4}" presName="rootText" presStyleLbl="node2" presStyleIdx="5" presStyleCnt="7" custScaleX="388016" custScaleY="86674" custLinFactNeighborX="-58" custLinFactNeighborY="-37228">
        <dgm:presLayoutVars>
          <dgm:chPref val="3"/>
        </dgm:presLayoutVars>
      </dgm:prSet>
      <dgm:spPr/>
      <dgm:t>
        <a:bodyPr/>
        <a:lstStyle/>
        <a:p>
          <a:endParaRPr lang="ru-RU"/>
        </a:p>
      </dgm:t>
    </dgm:pt>
    <dgm:pt modelId="{2927E44F-3079-42D4-B7F4-3A352A338770}" type="pres">
      <dgm:prSet presAssocID="{66C4B0D9-FDFA-4B5D-984C-CF3E09A255F4}" presName="rootConnector" presStyleLbl="node2" presStyleIdx="5" presStyleCnt="7"/>
      <dgm:spPr/>
      <dgm:t>
        <a:bodyPr/>
        <a:lstStyle/>
        <a:p>
          <a:endParaRPr lang="ru-RU"/>
        </a:p>
      </dgm:t>
    </dgm:pt>
    <dgm:pt modelId="{F161EB72-B7EF-4440-8973-5A55D73421E9}" type="pres">
      <dgm:prSet presAssocID="{66C4B0D9-FDFA-4B5D-984C-CF3E09A255F4}" presName="hierChild4" presStyleCnt="0"/>
      <dgm:spPr/>
    </dgm:pt>
    <dgm:pt modelId="{D6C0C617-EF57-4981-9FBA-A8FD91EDC95B}" type="pres">
      <dgm:prSet presAssocID="{66C4B0D9-FDFA-4B5D-984C-CF3E09A255F4}" presName="hierChild5" presStyleCnt="0"/>
      <dgm:spPr/>
    </dgm:pt>
    <dgm:pt modelId="{4E8B663D-E2FE-4D19-A6EF-29F70057D1AA}" type="pres">
      <dgm:prSet presAssocID="{FF688ADB-158E-4F0A-94C2-65AA4712A12F}" presName="Name50" presStyleLbl="parChTrans1D2" presStyleIdx="6" presStyleCnt="7"/>
      <dgm:spPr/>
      <dgm:t>
        <a:bodyPr/>
        <a:lstStyle/>
        <a:p>
          <a:endParaRPr lang="ru-RU"/>
        </a:p>
      </dgm:t>
    </dgm:pt>
    <dgm:pt modelId="{84383D2D-A1BF-462E-98F0-586B47C4BEFB}" type="pres">
      <dgm:prSet presAssocID="{B8C79B4B-9E59-4D07-B871-3D78FA4D23D4}" presName="hierRoot2" presStyleCnt="0">
        <dgm:presLayoutVars>
          <dgm:hierBranch/>
        </dgm:presLayoutVars>
      </dgm:prSet>
      <dgm:spPr/>
    </dgm:pt>
    <dgm:pt modelId="{414C8877-7FA6-425F-831D-48A1E0618E43}" type="pres">
      <dgm:prSet presAssocID="{B8C79B4B-9E59-4D07-B871-3D78FA4D23D4}" presName="rootComposite" presStyleCnt="0"/>
      <dgm:spPr/>
    </dgm:pt>
    <dgm:pt modelId="{C2E8A097-7871-4169-8E14-58DEF9B2D389}" type="pres">
      <dgm:prSet presAssocID="{B8C79B4B-9E59-4D07-B871-3D78FA4D23D4}" presName="rootText" presStyleLbl="node2" presStyleIdx="6" presStyleCnt="7" custScaleX="388016" custScaleY="74589" custLinFactNeighborX="-58" custLinFactNeighborY="-58234">
        <dgm:presLayoutVars>
          <dgm:chPref val="3"/>
        </dgm:presLayoutVars>
      </dgm:prSet>
      <dgm:spPr/>
      <dgm:t>
        <a:bodyPr/>
        <a:lstStyle/>
        <a:p>
          <a:endParaRPr lang="ru-RU"/>
        </a:p>
      </dgm:t>
    </dgm:pt>
    <dgm:pt modelId="{71D22C7C-A487-4431-B325-A4573D263527}" type="pres">
      <dgm:prSet presAssocID="{B8C79B4B-9E59-4D07-B871-3D78FA4D23D4}" presName="rootConnector" presStyleLbl="node2" presStyleIdx="6" presStyleCnt="7"/>
      <dgm:spPr/>
      <dgm:t>
        <a:bodyPr/>
        <a:lstStyle/>
        <a:p>
          <a:endParaRPr lang="ru-RU"/>
        </a:p>
      </dgm:t>
    </dgm:pt>
    <dgm:pt modelId="{C4777B32-AEC5-47F0-9BBE-CE180E584DA5}" type="pres">
      <dgm:prSet presAssocID="{B8C79B4B-9E59-4D07-B871-3D78FA4D23D4}" presName="hierChild4" presStyleCnt="0"/>
      <dgm:spPr/>
    </dgm:pt>
    <dgm:pt modelId="{B66395E8-098A-4619-A1F8-12684790FBF5}" type="pres">
      <dgm:prSet presAssocID="{B8C79B4B-9E59-4D07-B871-3D78FA4D23D4}" presName="hierChild5" presStyleCnt="0"/>
      <dgm:spPr/>
    </dgm:pt>
    <dgm:pt modelId="{0BDC4CE7-0EE7-4B90-ABA2-A88077F69C33}" type="pres">
      <dgm:prSet presAssocID="{2FCA19CE-9334-46C0-9139-9BC595576A84}" presName="hierChild3" presStyleCnt="0"/>
      <dgm:spPr/>
    </dgm:pt>
  </dgm:ptLst>
  <dgm:cxnLst>
    <dgm:cxn modelId="{80CF5CB2-03AA-4D93-80CA-9D3DAC04894D}" type="presOf" srcId="{66C4B0D9-FDFA-4B5D-984C-CF3E09A255F4}" destId="{CB269794-94E4-4AF4-BE90-4338A8908204}" srcOrd="0" destOrd="0" presId="urn:microsoft.com/office/officeart/2005/8/layout/orgChart1"/>
    <dgm:cxn modelId="{72B9EB07-964F-4F93-BA6A-57AA07CA6197}" type="presOf" srcId="{FDE03991-1688-475B-B4EF-07DE40E3ED84}" destId="{05F18B73-C0A1-4A03-8A6B-BE9804235288}" srcOrd="0" destOrd="0" presId="urn:microsoft.com/office/officeart/2005/8/layout/orgChart1"/>
    <dgm:cxn modelId="{32839092-83F3-4AA9-8FFC-87798691FDF3}" type="presOf" srcId="{88D043AE-F6DF-4CB8-AFAA-30C51509A616}" destId="{DD1AA537-AC2B-4DFD-87AE-CA1E0DF217A2}" srcOrd="0" destOrd="0" presId="urn:microsoft.com/office/officeart/2005/8/layout/orgChart1"/>
    <dgm:cxn modelId="{7F36ACE5-B8D0-48B3-A574-753B126F157B}" srcId="{2FCA19CE-9334-46C0-9139-9BC595576A84}" destId="{FFCE7AE4-6622-4CEB-93F8-F2CAC9BF3384}" srcOrd="0" destOrd="0" parTransId="{DE36D835-EFEC-430E-BDF0-8A5B551570C1}" sibTransId="{1FDFF716-0357-4326-AB2A-CEF7958B5DA8}"/>
    <dgm:cxn modelId="{5E737119-802E-4F16-A4E5-612CE2055D60}" srcId="{2FCA19CE-9334-46C0-9139-9BC595576A84}" destId="{66C4B0D9-FDFA-4B5D-984C-CF3E09A255F4}" srcOrd="5" destOrd="0" parTransId="{27B031B4-7C7B-4040-A178-8392C7C15CD8}" sibTransId="{4FCB08E5-D02D-4080-9C4A-BFFBAFFD9165}"/>
    <dgm:cxn modelId="{7AE35231-0060-4C0E-8847-787FAC08F8B8}" type="presOf" srcId="{4B7CB008-1C51-4005-A2E0-3DD0E5AA17CE}" destId="{8476DEC3-46C9-46B5-AB86-50D676E4AC74}" srcOrd="0" destOrd="0" presId="urn:microsoft.com/office/officeart/2005/8/layout/orgChart1"/>
    <dgm:cxn modelId="{844431AC-0115-4902-8026-D72B10D6AC78}" type="presOf" srcId="{27B031B4-7C7B-4040-A178-8392C7C15CD8}" destId="{844BD119-89F2-405F-9614-E6C2F4E5FA6F}" srcOrd="0" destOrd="0" presId="urn:microsoft.com/office/officeart/2005/8/layout/orgChart1"/>
    <dgm:cxn modelId="{FC48FBD9-71DA-4F91-978A-71C5826663A1}" type="presOf" srcId="{4B7CB008-1C51-4005-A2E0-3DD0E5AA17CE}" destId="{1F17A1A4-98C5-43A8-ACB2-C89A4EF587FB}" srcOrd="1" destOrd="0" presId="urn:microsoft.com/office/officeart/2005/8/layout/orgChart1"/>
    <dgm:cxn modelId="{472F0AED-8A0E-428A-A592-8C9A41E1A1D2}" type="presOf" srcId="{02F28862-B27B-4C86-878E-89CCC16D44AF}" destId="{628507F6-22FA-40EA-89D3-DF8F73A96A80}" srcOrd="1" destOrd="0" presId="urn:microsoft.com/office/officeart/2005/8/layout/orgChart1"/>
    <dgm:cxn modelId="{0ADED4D2-4FB8-44AE-8F28-5071A9310FBA}" type="presOf" srcId="{FFCE7AE4-6622-4CEB-93F8-F2CAC9BF3384}" destId="{CAFC502C-B921-4887-9838-D3719367C845}" srcOrd="0" destOrd="0" presId="urn:microsoft.com/office/officeart/2005/8/layout/orgChart1"/>
    <dgm:cxn modelId="{17CE6CEE-23B8-42BE-B51B-698BFB8E1A81}" type="presOf" srcId="{2FCA19CE-9334-46C0-9139-9BC595576A84}" destId="{E8875328-5EA5-46E2-9E82-8E092585BA57}" srcOrd="0" destOrd="0" presId="urn:microsoft.com/office/officeart/2005/8/layout/orgChart1"/>
    <dgm:cxn modelId="{B14347D3-77E2-445A-9042-B8F748460EED}" type="presOf" srcId="{9ACB512B-A52F-4CC6-9B02-4552B2EEBD50}" destId="{5D836BF3-2E88-47B0-8D9D-CF5F8F81DE45}" srcOrd="0" destOrd="0" presId="urn:microsoft.com/office/officeart/2005/8/layout/orgChart1"/>
    <dgm:cxn modelId="{E8164D61-8C1C-471D-81EF-6A640BE5CC26}" srcId="{2FCA19CE-9334-46C0-9139-9BC595576A84}" destId="{A13681FC-FD71-4FAE-B829-F7660D93F5C2}" srcOrd="4" destOrd="0" parTransId="{FDE03991-1688-475B-B4EF-07DE40E3ED84}" sibTransId="{00F9F575-0011-47D4-A3E3-61A4942DB745}"/>
    <dgm:cxn modelId="{7F5CA178-7020-4709-9FD9-BC786A635FF6}" type="presOf" srcId="{DE36D835-EFEC-430E-BDF0-8A5B551570C1}" destId="{D91B7D74-6256-4D5D-BE5A-E0E08F827BAB}" srcOrd="0" destOrd="0" presId="urn:microsoft.com/office/officeart/2005/8/layout/orgChart1"/>
    <dgm:cxn modelId="{0FA57B43-30DE-4775-96FB-DAC3B84638FA}" srcId="{2FCA19CE-9334-46C0-9139-9BC595576A84}" destId="{4B7CB008-1C51-4005-A2E0-3DD0E5AA17CE}" srcOrd="2" destOrd="0" parTransId="{9ACB512B-A52F-4CC6-9B02-4552B2EEBD50}" sibTransId="{3725AD81-DCA8-4BE9-BB34-25FC79512FC3}"/>
    <dgm:cxn modelId="{9D2002FE-EF26-4E74-BF2E-B1AAE1DBCAFE}" type="presOf" srcId="{A13681FC-FD71-4FAE-B829-F7660D93F5C2}" destId="{4D5C98FC-58DE-4758-9FA8-94374791D12F}" srcOrd="0" destOrd="0" presId="urn:microsoft.com/office/officeart/2005/8/layout/orgChart1"/>
    <dgm:cxn modelId="{9EDE081D-1A53-4DDF-B3B4-E90107605B06}" type="presOf" srcId="{A5396CF1-F90C-4062-B192-2BAD628FE896}" destId="{0BFD020D-A5BE-4618-89B1-FB28BB8D729C}" srcOrd="0" destOrd="0" presId="urn:microsoft.com/office/officeart/2005/8/layout/orgChart1"/>
    <dgm:cxn modelId="{955C90BE-B149-4B48-B9F1-D065A9F42DBB}" type="presOf" srcId="{66C4B0D9-FDFA-4B5D-984C-CF3E09A255F4}" destId="{2927E44F-3079-42D4-B7F4-3A352A338770}" srcOrd="1" destOrd="0" presId="urn:microsoft.com/office/officeart/2005/8/layout/orgChart1"/>
    <dgm:cxn modelId="{3002B539-8DEB-4BA1-8AE6-49B017EAD445}" type="presOf" srcId="{02F28862-B27B-4C86-878E-89CCC16D44AF}" destId="{541B9EEF-EA71-4246-B791-5005AE09D23C}" srcOrd="0" destOrd="0" presId="urn:microsoft.com/office/officeart/2005/8/layout/orgChart1"/>
    <dgm:cxn modelId="{AD5738CC-92C0-46EB-B3D4-A28ECCA61417}" type="presOf" srcId="{FFCE7AE4-6622-4CEB-93F8-F2CAC9BF3384}" destId="{378DC183-5838-42F4-8F30-04D0E523BD7F}" srcOrd="1" destOrd="0" presId="urn:microsoft.com/office/officeart/2005/8/layout/orgChart1"/>
    <dgm:cxn modelId="{84EE4660-58D4-4C4E-ACF9-F7549548D3E9}" type="presOf" srcId="{88D043AE-F6DF-4CB8-AFAA-30C51509A616}" destId="{E17219ED-0669-4AC4-982A-370D636B637A}" srcOrd="1" destOrd="0" presId="urn:microsoft.com/office/officeart/2005/8/layout/orgChart1"/>
    <dgm:cxn modelId="{D5582533-15F2-48A0-AC7E-4832E1990FF6}" type="presOf" srcId="{08E0AAA5-1FB7-468E-B15B-4B5D7BCB082B}" destId="{C3E99633-DADD-45EE-BCD0-B4B0D191866B}" srcOrd="0" destOrd="0" presId="urn:microsoft.com/office/officeart/2005/8/layout/orgChart1"/>
    <dgm:cxn modelId="{FC0D2C16-2012-4D61-9042-A45CCEE4E041}" type="presOf" srcId="{B8C79B4B-9E59-4D07-B871-3D78FA4D23D4}" destId="{71D22C7C-A487-4431-B325-A4573D263527}" srcOrd="1" destOrd="0" presId="urn:microsoft.com/office/officeart/2005/8/layout/orgChart1"/>
    <dgm:cxn modelId="{A716CB9E-6F38-4518-BDE9-8D9E09C0ADCA}" type="presOf" srcId="{6830C5FF-942A-4FBD-B937-644D613255B9}" destId="{BA49AB77-CEA8-438B-B973-846513B50DD2}" srcOrd="0" destOrd="0" presId="urn:microsoft.com/office/officeart/2005/8/layout/orgChart1"/>
    <dgm:cxn modelId="{34FE0338-BD7E-4F9F-9D90-ABEF1C75200A}" type="presOf" srcId="{A13681FC-FD71-4FAE-B829-F7660D93F5C2}" destId="{2F119830-6F3C-4E85-94B2-964CF1DE86F8}" srcOrd="1" destOrd="0" presId="urn:microsoft.com/office/officeart/2005/8/layout/orgChart1"/>
    <dgm:cxn modelId="{B3024D4E-227D-4812-9D27-D5F868B425C0}" srcId="{2FCA19CE-9334-46C0-9139-9BC595576A84}" destId="{88D043AE-F6DF-4CB8-AFAA-30C51509A616}" srcOrd="3" destOrd="0" parTransId="{A5396CF1-F90C-4062-B192-2BAD628FE896}" sibTransId="{06F0EDB6-493A-4589-8D03-332DF9C091DD}"/>
    <dgm:cxn modelId="{EE48F5AD-3735-4FA6-9835-915000ED12E6}" type="presOf" srcId="{B8C79B4B-9E59-4D07-B871-3D78FA4D23D4}" destId="{C2E8A097-7871-4169-8E14-58DEF9B2D389}" srcOrd="0" destOrd="0" presId="urn:microsoft.com/office/officeart/2005/8/layout/orgChart1"/>
    <dgm:cxn modelId="{5B4E276D-18B0-4ABF-A70E-1EA0B80C801C}" type="presOf" srcId="{2FCA19CE-9334-46C0-9139-9BC595576A84}" destId="{24CE557B-8BBA-47BF-A6B6-2EBB45FF6205}" srcOrd="1" destOrd="0" presId="urn:microsoft.com/office/officeart/2005/8/layout/orgChart1"/>
    <dgm:cxn modelId="{07B79529-3F87-44DE-9066-B7058D22D3AD}" type="presOf" srcId="{FF688ADB-158E-4F0A-94C2-65AA4712A12F}" destId="{4E8B663D-E2FE-4D19-A6EF-29F70057D1AA}" srcOrd="0" destOrd="0" presId="urn:microsoft.com/office/officeart/2005/8/layout/orgChart1"/>
    <dgm:cxn modelId="{4699B681-2E31-4CA5-B6C4-847F0A61A25D}" srcId="{6830C5FF-942A-4FBD-B937-644D613255B9}" destId="{2FCA19CE-9334-46C0-9139-9BC595576A84}" srcOrd="0" destOrd="0" parTransId="{CBF27EC8-3EB3-434A-B309-FC25C029305D}" sibTransId="{3F089066-6C7F-4755-BED1-431EDB9966D4}"/>
    <dgm:cxn modelId="{408DB34C-9E56-42EF-92B4-635A53BD2E9F}" srcId="{2FCA19CE-9334-46C0-9139-9BC595576A84}" destId="{B8C79B4B-9E59-4D07-B871-3D78FA4D23D4}" srcOrd="6" destOrd="0" parTransId="{FF688ADB-158E-4F0A-94C2-65AA4712A12F}" sibTransId="{70B3CD44-23AA-49CA-8F42-6F0B2CB7C82D}"/>
    <dgm:cxn modelId="{684CEA24-F75A-4CCD-98F8-E5935BBAC972}" srcId="{2FCA19CE-9334-46C0-9139-9BC595576A84}" destId="{02F28862-B27B-4C86-878E-89CCC16D44AF}" srcOrd="1" destOrd="0" parTransId="{08E0AAA5-1FB7-468E-B15B-4B5D7BCB082B}" sibTransId="{BB534CA9-DBBE-4A92-80D4-5B49CAA31D7C}"/>
    <dgm:cxn modelId="{FEA54695-AE1B-4C6E-ADF9-3B6B27BB2B40}" type="presParOf" srcId="{BA49AB77-CEA8-438B-B973-846513B50DD2}" destId="{7B7EF93C-F1CB-42CF-AE07-A5A6156FB7AA}" srcOrd="0" destOrd="0" presId="urn:microsoft.com/office/officeart/2005/8/layout/orgChart1"/>
    <dgm:cxn modelId="{EC6DBC0D-4D79-4DC1-BC32-71AB4B5805B1}" type="presParOf" srcId="{7B7EF93C-F1CB-42CF-AE07-A5A6156FB7AA}" destId="{405EC732-DCA5-496B-AC2D-174A22F04137}" srcOrd="0" destOrd="0" presId="urn:microsoft.com/office/officeart/2005/8/layout/orgChart1"/>
    <dgm:cxn modelId="{66B445C6-6B12-4805-9C45-C41734989BB6}" type="presParOf" srcId="{405EC732-DCA5-496B-AC2D-174A22F04137}" destId="{E8875328-5EA5-46E2-9E82-8E092585BA57}" srcOrd="0" destOrd="0" presId="urn:microsoft.com/office/officeart/2005/8/layout/orgChart1"/>
    <dgm:cxn modelId="{854807CB-6312-434A-9258-D8DBFB4765FD}" type="presParOf" srcId="{405EC732-DCA5-496B-AC2D-174A22F04137}" destId="{24CE557B-8BBA-47BF-A6B6-2EBB45FF6205}" srcOrd="1" destOrd="0" presId="urn:microsoft.com/office/officeart/2005/8/layout/orgChart1"/>
    <dgm:cxn modelId="{585111FD-810C-4B38-9B88-55A802F1C530}" type="presParOf" srcId="{7B7EF93C-F1CB-42CF-AE07-A5A6156FB7AA}" destId="{7CFC638A-57C0-4CAB-BF92-BE8551108175}" srcOrd="1" destOrd="0" presId="urn:microsoft.com/office/officeart/2005/8/layout/orgChart1"/>
    <dgm:cxn modelId="{82458061-C56A-4794-81B4-85FDD8467AC1}" type="presParOf" srcId="{7CFC638A-57C0-4CAB-BF92-BE8551108175}" destId="{D91B7D74-6256-4D5D-BE5A-E0E08F827BAB}" srcOrd="0" destOrd="0" presId="urn:microsoft.com/office/officeart/2005/8/layout/orgChart1"/>
    <dgm:cxn modelId="{09FFF2C9-4E8E-4556-B528-5BA5502E3D3E}" type="presParOf" srcId="{7CFC638A-57C0-4CAB-BF92-BE8551108175}" destId="{4E5DD5F5-415D-48BF-930D-2F6E873C693C}" srcOrd="1" destOrd="0" presId="urn:microsoft.com/office/officeart/2005/8/layout/orgChart1"/>
    <dgm:cxn modelId="{69648AB0-8EE8-42DA-BFD8-3F080FDC6350}" type="presParOf" srcId="{4E5DD5F5-415D-48BF-930D-2F6E873C693C}" destId="{CEC2E8DB-EC45-49BC-B979-D3ED979B1C18}" srcOrd="0" destOrd="0" presId="urn:microsoft.com/office/officeart/2005/8/layout/orgChart1"/>
    <dgm:cxn modelId="{2F24A639-744F-468F-AC63-FF600F0489C8}" type="presParOf" srcId="{CEC2E8DB-EC45-49BC-B979-D3ED979B1C18}" destId="{CAFC502C-B921-4887-9838-D3719367C845}" srcOrd="0" destOrd="0" presId="urn:microsoft.com/office/officeart/2005/8/layout/orgChart1"/>
    <dgm:cxn modelId="{08BC51C9-2C94-41BB-BBD1-666AE5DBC7C4}" type="presParOf" srcId="{CEC2E8DB-EC45-49BC-B979-D3ED979B1C18}" destId="{378DC183-5838-42F4-8F30-04D0E523BD7F}" srcOrd="1" destOrd="0" presId="urn:microsoft.com/office/officeart/2005/8/layout/orgChart1"/>
    <dgm:cxn modelId="{096A37B3-D433-420E-8F65-6C36F7E77B36}" type="presParOf" srcId="{4E5DD5F5-415D-48BF-930D-2F6E873C693C}" destId="{1AD1A050-42FF-42D6-94BB-35D6130A6819}" srcOrd="1" destOrd="0" presId="urn:microsoft.com/office/officeart/2005/8/layout/orgChart1"/>
    <dgm:cxn modelId="{FF38F814-A97B-47B2-AF38-2C864AB2949F}" type="presParOf" srcId="{4E5DD5F5-415D-48BF-930D-2F6E873C693C}" destId="{35105020-8C86-4236-8D85-C5DECCDD42A0}" srcOrd="2" destOrd="0" presId="urn:microsoft.com/office/officeart/2005/8/layout/orgChart1"/>
    <dgm:cxn modelId="{605C2826-F7A1-45CB-83BA-C8C8B15974E3}" type="presParOf" srcId="{7CFC638A-57C0-4CAB-BF92-BE8551108175}" destId="{C3E99633-DADD-45EE-BCD0-B4B0D191866B}" srcOrd="2" destOrd="0" presId="urn:microsoft.com/office/officeart/2005/8/layout/orgChart1"/>
    <dgm:cxn modelId="{7990CF61-9867-4138-8188-0A9A673C155E}" type="presParOf" srcId="{7CFC638A-57C0-4CAB-BF92-BE8551108175}" destId="{86CA03CA-5008-4698-9EB4-887F2BEDCA40}" srcOrd="3" destOrd="0" presId="urn:microsoft.com/office/officeart/2005/8/layout/orgChart1"/>
    <dgm:cxn modelId="{6C9DA9EE-F8B6-4E63-82DB-4B163D19825F}" type="presParOf" srcId="{86CA03CA-5008-4698-9EB4-887F2BEDCA40}" destId="{8EFB1A17-067C-4B04-B59C-F08536CC5E22}" srcOrd="0" destOrd="0" presId="urn:microsoft.com/office/officeart/2005/8/layout/orgChart1"/>
    <dgm:cxn modelId="{F1699D16-E355-4F0B-9D44-409D502C2685}" type="presParOf" srcId="{8EFB1A17-067C-4B04-B59C-F08536CC5E22}" destId="{541B9EEF-EA71-4246-B791-5005AE09D23C}" srcOrd="0" destOrd="0" presId="urn:microsoft.com/office/officeart/2005/8/layout/orgChart1"/>
    <dgm:cxn modelId="{8FA40142-A753-436F-8397-EF6C13FA66F5}" type="presParOf" srcId="{8EFB1A17-067C-4B04-B59C-F08536CC5E22}" destId="{628507F6-22FA-40EA-89D3-DF8F73A96A80}" srcOrd="1" destOrd="0" presId="urn:microsoft.com/office/officeart/2005/8/layout/orgChart1"/>
    <dgm:cxn modelId="{8EEAE33A-DAE6-46BC-B2AB-3C07909618FD}" type="presParOf" srcId="{86CA03CA-5008-4698-9EB4-887F2BEDCA40}" destId="{5CCD05D4-10DA-45F8-9AE6-A4E23EB6B1ED}" srcOrd="1" destOrd="0" presId="urn:microsoft.com/office/officeart/2005/8/layout/orgChart1"/>
    <dgm:cxn modelId="{C88E67EA-E313-4DE1-878E-3E538A73041E}" type="presParOf" srcId="{86CA03CA-5008-4698-9EB4-887F2BEDCA40}" destId="{7B62B381-664C-4637-87CA-0672CD21E978}" srcOrd="2" destOrd="0" presId="urn:microsoft.com/office/officeart/2005/8/layout/orgChart1"/>
    <dgm:cxn modelId="{44F40F0B-268F-43A9-AC6B-640A6E9B4074}" type="presParOf" srcId="{7CFC638A-57C0-4CAB-BF92-BE8551108175}" destId="{5D836BF3-2E88-47B0-8D9D-CF5F8F81DE45}" srcOrd="4" destOrd="0" presId="urn:microsoft.com/office/officeart/2005/8/layout/orgChart1"/>
    <dgm:cxn modelId="{77EA3AB4-CF8D-495F-832C-1B303FB47E0C}" type="presParOf" srcId="{7CFC638A-57C0-4CAB-BF92-BE8551108175}" destId="{412A1DEC-58FF-44FC-B945-D30CFDFEE445}" srcOrd="5" destOrd="0" presId="urn:microsoft.com/office/officeart/2005/8/layout/orgChart1"/>
    <dgm:cxn modelId="{F90D8AD5-4422-416A-B05B-E1AFAD7B9ED6}" type="presParOf" srcId="{412A1DEC-58FF-44FC-B945-D30CFDFEE445}" destId="{CDF21EC2-F951-4712-9569-9185A5371C05}" srcOrd="0" destOrd="0" presId="urn:microsoft.com/office/officeart/2005/8/layout/orgChart1"/>
    <dgm:cxn modelId="{63248320-293A-48E2-B08F-57DD2616724B}" type="presParOf" srcId="{CDF21EC2-F951-4712-9569-9185A5371C05}" destId="{8476DEC3-46C9-46B5-AB86-50D676E4AC74}" srcOrd="0" destOrd="0" presId="urn:microsoft.com/office/officeart/2005/8/layout/orgChart1"/>
    <dgm:cxn modelId="{C79A78A6-E86C-4313-B7F6-9C11C5990E8A}" type="presParOf" srcId="{CDF21EC2-F951-4712-9569-9185A5371C05}" destId="{1F17A1A4-98C5-43A8-ACB2-C89A4EF587FB}" srcOrd="1" destOrd="0" presId="urn:microsoft.com/office/officeart/2005/8/layout/orgChart1"/>
    <dgm:cxn modelId="{5BE12A34-DD14-484D-8E9B-B35AD4776F5D}" type="presParOf" srcId="{412A1DEC-58FF-44FC-B945-D30CFDFEE445}" destId="{3903AA3C-9269-4CC3-B346-E68C840F2638}" srcOrd="1" destOrd="0" presId="urn:microsoft.com/office/officeart/2005/8/layout/orgChart1"/>
    <dgm:cxn modelId="{A2C23F80-23A5-4132-A12B-568A66E5A664}" type="presParOf" srcId="{412A1DEC-58FF-44FC-B945-D30CFDFEE445}" destId="{D8C4293F-BF13-442E-BE48-EF0915F290BD}" srcOrd="2" destOrd="0" presId="urn:microsoft.com/office/officeart/2005/8/layout/orgChart1"/>
    <dgm:cxn modelId="{709C5077-8205-4E3C-8B3C-EB28534E26F0}" type="presParOf" srcId="{7CFC638A-57C0-4CAB-BF92-BE8551108175}" destId="{0BFD020D-A5BE-4618-89B1-FB28BB8D729C}" srcOrd="6" destOrd="0" presId="urn:microsoft.com/office/officeart/2005/8/layout/orgChart1"/>
    <dgm:cxn modelId="{60EDFF3D-5A56-40F6-A85D-001F1CB679FD}" type="presParOf" srcId="{7CFC638A-57C0-4CAB-BF92-BE8551108175}" destId="{CAA87508-B800-4C41-900E-0D610C80B65F}" srcOrd="7" destOrd="0" presId="urn:microsoft.com/office/officeart/2005/8/layout/orgChart1"/>
    <dgm:cxn modelId="{7B363E1B-1C7E-4C29-AA80-DC210AB5FFBD}" type="presParOf" srcId="{CAA87508-B800-4C41-900E-0D610C80B65F}" destId="{E732F9F3-44C4-456C-AC93-D2FA1ADCFFAB}" srcOrd="0" destOrd="0" presId="urn:microsoft.com/office/officeart/2005/8/layout/orgChart1"/>
    <dgm:cxn modelId="{FF1AB43B-847C-4094-89FC-5D4A83AFBA51}" type="presParOf" srcId="{E732F9F3-44C4-456C-AC93-D2FA1ADCFFAB}" destId="{DD1AA537-AC2B-4DFD-87AE-CA1E0DF217A2}" srcOrd="0" destOrd="0" presId="urn:microsoft.com/office/officeart/2005/8/layout/orgChart1"/>
    <dgm:cxn modelId="{E360162D-2F5F-4194-85FC-D28E504FBC48}" type="presParOf" srcId="{E732F9F3-44C4-456C-AC93-D2FA1ADCFFAB}" destId="{E17219ED-0669-4AC4-982A-370D636B637A}" srcOrd="1" destOrd="0" presId="urn:microsoft.com/office/officeart/2005/8/layout/orgChart1"/>
    <dgm:cxn modelId="{1E41B8F6-15D1-46C6-B54C-EF1875E5E4A8}" type="presParOf" srcId="{CAA87508-B800-4C41-900E-0D610C80B65F}" destId="{BB2F1859-A3EE-4074-892F-5F5947143129}" srcOrd="1" destOrd="0" presId="urn:microsoft.com/office/officeart/2005/8/layout/orgChart1"/>
    <dgm:cxn modelId="{7DBB7CC3-B2F5-45BD-AA70-A57C322CC69C}" type="presParOf" srcId="{CAA87508-B800-4C41-900E-0D610C80B65F}" destId="{15E8C9B7-872E-4DFB-A431-778132F632A5}" srcOrd="2" destOrd="0" presId="urn:microsoft.com/office/officeart/2005/8/layout/orgChart1"/>
    <dgm:cxn modelId="{E264EE72-0587-47EB-8C79-A0F1953C4A4A}" type="presParOf" srcId="{7CFC638A-57C0-4CAB-BF92-BE8551108175}" destId="{05F18B73-C0A1-4A03-8A6B-BE9804235288}" srcOrd="8" destOrd="0" presId="urn:microsoft.com/office/officeart/2005/8/layout/orgChart1"/>
    <dgm:cxn modelId="{CE13887D-25F9-4C37-8F9F-C4784F5CC0CE}" type="presParOf" srcId="{7CFC638A-57C0-4CAB-BF92-BE8551108175}" destId="{91567461-DE0B-4E9E-B601-72921E923659}" srcOrd="9" destOrd="0" presId="urn:microsoft.com/office/officeart/2005/8/layout/orgChart1"/>
    <dgm:cxn modelId="{3E24D496-BCB0-4CC4-B7F9-89358613D1AA}" type="presParOf" srcId="{91567461-DE0B-4E9E-B601-72921E923659}" destId="{161FF973-D63A-4A7D-983F-736EAB379BA2}" srcOrd="0" destOrd="0" presId="urn:microsoft.com/office/officeart/2005/8/layout/orgChart1"/>
    <dgm:cxn modelId="{52F755E9-7695-4D97-BE33-3849107E76B1}" type="presParOf" srcId="{161FF973-D63A-4A7D-983F-736EAB379BA2}" destId="{4D5C98FC-58DE-4758-9FA8-94374791D12F}" srcOrd="0" destOrd="0" presId="urn:microsoft.com/office/officeart/2005/8/layout/orgChart1"/>
    <dgm:cxn modelId="{4BC94DE8-A344-4787-A1A9-9B9BC53FAA4D}" type="presParOf" srcId="{161FF973-D63A-4A7D-983F-736EAB379BA2}" destId="{2F119830-6F3C-4E85-94B2-964CF1DE86F8}" srcOrd="1" destOrd="0" presId="urn:microsoft.com/office/officeart/2005/8/layout/orgChart1"/>
    <dgm:cxn modelId="{7FC135E1-4F57-4F75-89C4-CEA68AD82550}" type="presParOf" srcId="{91567461-DE0B-4E9E-B601-72921E923659}" destId="{B6CD93EC-6014-4093-9E08-904DB7CC9D96}" srcOrd="1" destOrd="0" presId="urn:microsoft.com/office/officeart/2005/8/layout/orgChart1"/>
    <dgm:cxn modelId="{A4B7F849-0F2E-45FA-8BB7-69119CCFE2AB}" type="presParOf" srcId="{91567461-DE0B-4E9E-B601-72921E923659}" destId="{85161483-8EE7-400C-8C55-823429103970}" srcOrd="2" destOrd="0" presId="urn:microsoft.com/office/officeart/2005/8/layout/orgChart1"/>
    <dgm:cxn modelId="{EFC4BE1B-569A-4A3E-9273-F9783104791E}" type="presParOf" srcId="{7CFC638A-57C0-4CAB-BF92-BE8551108175}" destId="{844BD119-89F2-405F-9614-E6C2F4E5FA6F}" srcOrd="10" destOrd="0" presId="urn:microsoft.com/office/officeart/2005/8/layout/orgChart1"/>
    <dgm:cxn modelId="{E2852F88-1C1F-446A-A162-3A48E1C7DDCD}" type="presParOf" srcId="{7CFC638A-57C0-4CAB-BF92-BE8551108175}" destId="{B3B1A278-B3F2-401C-82DE-7507EE68BA2B}" srcOrd="11" destOrd="0" presId="urn:microsoft.com/office/officeart/2005/8/layout/orgChart1"/>
    <dgm:cxn modelId="{BF2AAD1A-C557-4A58-BE35-825B11273CB3}" type="presParOf" srcId="{B3B1A278-B3F2-401C-82DE-7507EE68BA2B}" destId="{27C7CB03-6312-40B3-813E-AA9C2FB5122C}" srcOrd="0" destOrd="0" presId="urn:microsoft.com/office/officeart/2005/8/layout/orgChart1"/>
    <dgm:cxn modelId="{9A83DB04-EB5E-4FAC-B34B-4A3A77CFFA4D}" type="presParOf" srcId="{27C7CB03-6312-40B3-813E-AA9C2FB5122C}" destId="{CB269794-94E4-4AF4-BE90-4338A8908204}" srcOrd="0" destOrd="0" presId="urn:microsoft.com/office/officeart/2005/8/layout/orgChart1"/>
    <dgm:cxn modelId="{DE0377AF-37CD-49CE-9E40-14484A9CD3F4}" type="presParOf" srcId="{27C7CB03-6312-40B3-813E-AA9C2FB5122C}" destId="{2927E44F-3079-42D4-B7F4-3A352A338770}" srcOrd="1" destOrd="0" presId="urn:microsoft.com/office/officeart/2005/8/layout/orgChart1"/>
    <dgm:cxn modelId="{8DB41969-DD44-4607-AE87-696EF70BB462}" type="presParOf" srcId="{B3B1A278-B3F2-401C-82DE-7507EE68BA2B}" destId="{F161EB72-B7EF-4440-8973-5A55D73421E9}" srcOrd="1" destOrd="0" presId="urn:microsoft.com/office/officeart/2005/8/layout/orgChart1"/>
    <dgm:cxn modelId="{F35BB497-6EF1-412A-8B76-DA55C174E359}" type="presParOf" srcId="{B3B1A278-B3F2-401C-82DE-7507EE68BA2B}" destId="{D6C0C617-EF57-4981-9FBA-A8FD91EDC95B}" srcOrd="2" destOrd="0" presId="urn:microsoft.com/office/officeart/2005/8/layout/orgChart1"/>
    <dgm:cxn modelId="{CA96F700-3071-41F4-9EBB-8E7DD93AE239}" type="presParOf" srcId="{7CFC638A-57C0-4CAB-BF92-BE8551108175}" destId="{4E8B663D-E2FE-4D19-A6EF-29F70057D1AA}" srcOrd="12" destOrd="0" presId="urn:microsoft.com/office/officeart/2005/8/layout/orgChart1"/>
    <dgm:cxn modelId="{322ECDDE-0598-4F27-BDD3-1FA7F12E81EF}" type="presParOf" srcId="{7CFC638A-57C0-4CAB-BF92-BE8551108175}" destId="{84383D2D-A1BF-462E-98F0-586B47C4BEFB}" srcOrd="13" destOrd="0" presId="urn:microsoft.com/office/officeart/2005/8/layout/orgChart1"/>
    <dgm:cxn modelId="{1A5B0502-5099-4741-90D1-6A23EE5C176D}" type="presParOf" srcId="{84383D2D-A1BF-462E-98F0-586B47C4BEFB}" destId="{414C8877-7FA6-425F-831D-48A1E0618E43}" srcOrd="0" destOrd="0" presId="urn:microsoft.com/office/officeart/2005/8/layout/orgChart1"/>
    <dgm:cxn modelId="{C4F3CD1D-44A7-48C2-AF81-6B2BF67B8DCB}" type="presParOf" srcId="{414C8877-7FA6-425F-831D-48A1E0618E43}" destId="{C2E8A097-7871-4169-8E14-58DEF9B2D389}" srcOrd="0" destOrd="0" presId="urn:microsoft.com/office/officeart/2005/8/layout/orgChart1"/>
    <dgm:cxn modelId="{363B49F4-34F4-4EB0-95F8-05EADE2FA5FE}" type="presParOf" srcId="{414C8877-7FA6-425F-831D-48A1E0618E43}" destId="{71D22C7C-A487-4431-B325-A4573D263527}" srcOrd="1" destOrd="0" presId="urn:microsoft.com/office/officeart/2005/8/layout/orgChart1"/>
    <dgm:cxn modelId="{7CD5EF2D-4D9B-49F8-844D-0DF8069AFC32}" type="presParOf" srcId="{84383D2D-A1BF-462E-98F0-586B47C4BEFB}" destId="{C4777B32-AEC5-47F0-9BBE-CE180E584DA5}" srcOrd="1" destOrd="0" presId="urn:microsoft.com/office/officeart/2005/8/layout/orgChart1"/>
    <dgm:cxn modelId="{4991CE20-E95A-4C9A-AD8E-4B304FFC60B6}" type="presParOf" srcId="{84383D2D-A1BF-462E-98F0-586B47C4BEFB}" destId="{B66395E8-098A-4619-A1F8-12684790FBF5}" srcOrd="2" destOrd="0" presId="urn:microsoft.com/office/officeart/2005/8/layout/orgChart1"/>
    <dgm:cxn modelId="{1707052D-16E7-4762-8EAF-D6FA0E9042C9}" type="presParOf" srcId="{7B7EF93C-F1CB-42CF-AE07-A5A6156FB7AA}" destId="{0BDC4CE7-0EE7-4B90-ABA2-A88077F69C33}"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B663D-E2FE-4D19-A6EF-29F70057D1AA}">
      <dsp:nvSpPr>
        <dsp:cNvPr id="0" name=""/>
        <dsp:cNvSpPr/>
      </dsp:nvSpPr>
      <dsp:spPr>
        <a:xfrm>
          <a:off x="2196922" y="571323"/>
          <a:ext cx="622586" cy="3408789"/>
        </a:xfrm>
        <a:custGeom>
          <a:avLst/>
          <a:gdLst/>
          <a:ahLst/>
          <a:cxnLst/>
          <a:rect l="0" t="0" r="0" b="0"/>
          <a:pathLst>
            <a:path>
              <a:moveTo>
                <a:pt x="0" y="0"/>
              </a:moveTo>
              <a:lnTo>
                <a:pt x="0" y="3408789"/>
              </a:lnTo>
              <a:lnTo>
                <a:pt x="622586" y="3408789"/>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4BD119-89F2-405F-9614-E6C2F4E5FA6F}">
      <dsp:nvSpPr>
        <dsp:cNvPr id="0" name=""/>
        <dsp:cNvSpPr/>
      </dsp:nvSpPr>
      <dsp:spPr>
        <a:xfrm>
          <a:off x="2196922" y="571323"/>
          <a:ext cx="622586" cy="2977297"/>
        </a:xfrm>
        <a:custGeom>
          <a:avLst/>
          <a:gdLst/>
          <a:ahLst/>
          <a:cxnLst/>
          <a:rect l="0" t="0" r="0" b="0"/>
          <a:pathLst>
            <a:path>
              <a:moveTo>
                <a:pt x="0" y="0"/>
              </a:moveTo>
              <a:lnTo>
                <a:pt x="0" y="2977297"/>
              </a:lnTo>
              <a:lnTo>
                <a:pt x="622586" y="2977297"/>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18B73-C0A1-4A03-8A6B-BE9804235288}">
      <dsp:nvSpPr>
        <dsp:cNvPr id="0" name=""/>
        <dsp:cNvSpPr/>
      </dsp:nvSpPr>
      <dsp:spPr>
        <a:xfrm>
          <a:off x="2196922" y="571323"/>
          <a:ext cx="610180" cy="2501416"/>
        </a:xfrm>
        <a:custGeom>
          <a:avLst/>
          <a:gdLst/>
          <a:ahLst/>
          <a:cxnLst/>
          <a:rect l="0" t="0" r="0" b="0"/>
          <a:pathLst>
            <a:path>
              <a:moveTo>
                <a:pt x="0" y="0"/>
              </a:moveTo>
              <a:lnTo>
                <a:pt x="0" y="2501416"/>
              </a:lnTo>
              <a:lnTo>
                <a:pt x="610180" y="250141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FD020D-A5BE-4618-89B1-FB28BB8D729C}">
      <dsp:nvSpPr>
        <dsp:cNvPr id="0" name=""/>
        <dsp:cNvSpPr/>
      </dsp:nvSpPr>
      <dsp:spPr>
        <a:xfrm>
          <a:off x="2196922" y="571323"/>
          <a:ext cx="610180" cy="1996444"/>
        </a:xfrm>
        <a:custGeom>
          <a:avLst/>
          <a:gdLst/>
          <a:ahLst/>
          <a:cxnLst/>
          <a:rect l="0" t="0" r="0" b="0"/>
          <a:pathLst>
            <a:path>
              <a:moveTo>
                <a:pt x="0" y="0"/>
              </a:moveTo>
              <a:lnTo>
                <a:pt x="0" y="1996444"/>
              </a:lnTo>
              <a:lnTo>
                <a:pt x="610180" y="1996444"/>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836BF3-2E88-47B0-8D9D-CF5F8F81DE45}">
      <dsp:nvSpPr>
        <dsp:cNvPr id="0" name=""/>
        <dsp:cNvSpPr/>
      </dsp:nvSpPr>
      <dsp:spPr>
        <a:xfrm>
          <a:off x="2196922" y="571323"/>
          <a:ext cx="610180" cy="1484931"/>
        </a:xfrm>
        <a:custGeom>
          <a:avLst/>
          <a:gdLst/>
          <a:ahLst/>
          <a:cxnLst/>
          <a:rect l="0" t="0" r="0" b="0"/>
          <a:pathLst>
            <a:path>
              <a:moveTo>
                <a:pt x="0" y="0"/>
              </a:moveTo>
              <a:lnTo>
                <a:pt x="0" y="1484931"/>
              </a:lnTo>
              <a:lnTo>
                <a:pt x="610180" y="1484931"/>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99633-DADD-45EE-BCD0-B4B0D191866B}">
      <dsp:nvSpPr>
        <dsp:cNvPr id="0" name=""/>
        <dsp:cNvSpPr/>
      </dsp:nvSpPr>
      <dsp:spPr>
        <a:xfrm>
          <a:off x="2196922" y="571323"/>
          <a:ext cx="623079" cy="942463"/>
        </a:xfrm>
        <a:custGeom>
          <a:avLst/>
          <a:gdLst/>
          <a:ahLst/>
          <a:cxnLst/>
          <a:rect l="0" t="0" r="0" b="0"/>
          <a:pathLst>
            <a:path>
              <a:moveTo>
                <a:pt x="0" y="0"/>
              </a:moveTo>
              <a:lnTo>
                <a:pt x="0" y="942463"/>
              </a:lnTo>
              <a:lnTo>
                <a:pt x="623079" y="942463"/>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1B7D74-6256-4D5D-BE5A-E0E08F827BAB}">
      <dsp:nvSpPr>
        <dsp:cNvPr id="0" name=""/>
        <dsp:cNvSpPr/>
      </dsp:nvSpPr>
      <dsp:spPr>
        <a:xfrm>
          <a:off x="2196922" y="571323"/>
          <a:ext cx="623079" cy="363846"/>
        </a:xfrm>
        <a:custGeom>
          <a:avLst/>
          <a:gdLst/>
          <a:ahLst/>
          <a:cxnLst/>
          <a:rect l="0" t="0" r="0" b="0"/>
          <a:pathLst>
            <a:path>
              <a:moveTo>
                <a:pt x="0" y="0"/>
              </a:moveTo>
              <a:lnTo>
                <a:pt x="0" y="363846"/>
              </a:lnTo>
              <a:lnTo>
                <a:pt x="623079" y="36384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875328-5EA5-46E2-9E82-8E092585BA57}">
      <dsp:nvSpPr>
        <dsp:cNvPr id="0" name=""/>
        <dsp:cNvSpPr/>
      </dsp:nvSpPr>
      <dsp:spPr>
        <a:xfrm>
          <a:off x="1797268" y="9344"/>
          <a:ext cx="3996535" cy="56197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1797268" y="9344"/>
        <a:ext cx="3996535" cy="561979"/>
      </dsp:txXfrm>
    </dsp:sp>
    <dsp:sp modelId="{CAFC502C-B921-4887-9838-D3719367C845}">
      <dsp:nvSpPr>
        <dsp:cNvPr id="0" name=""/>
        <dsp:cNvSpPr/>
      </dsp:nvSpPr>
      <dsp:spPr>
        <a:xfrm>
          <a:off x="2820001" y="742204"/>
          <a:ext cx="2574029" cy="3859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20001" y="742204"/>
        <a:ext cx="2574029" cy="385931"/>
      </dsp:txXfrm>
    </dsp:sp>
    <dsp:sp modelId="{541B9EEF-EA71-4246-B791-5005AE09D23C}">
      <dsp:nvSpPr>
        <dsp:cNvPr id="0" name=""/>
        <dsp:cNvSpPr/>
      </dsp:nvSpPr>
      <dsp:spPr>
        <a:xfrm>
          <a:off x="2820001" y="1306464"/>
          <a:ext cx="3320782" cy="41464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baseline="0" dirty="0" smtClean="0">
              <a:solidFill>
                <a:srgbClr val="002060"/>
              </a:solidFill>
              <a:latin typeface="Times New Roman" pitchFamily="18" charset="0"/>
              <a:cs typeface="Times New Roman" pitchFamily="18" charset="0"/>
            </a:rPr>
            <a:t>Бюджет</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Демидовского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городского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поселения</a:t>
          </a:r>
          <a:endParaRPr lang="ru-RU" sz="1200" b="1" kern="1200" baseline="0" dirty="0">
            <a:solidFill>
              <a:srgbClr val="002060"/>
            </a:solidFill>
            <a:latin typeface="Times New Roman" pitchFamily="18" charset="0"/>
            <a:cs typeface="Times New Roman" pitchFamily="18" charset="0"/>
          </a:endParaRPr>
        </a:p>
      </dsp:txBody>
      <dsp:txXfrm>
        <a:off x="2820001" y="1306464"/>
        <a:ext cx="3320782" cy="414646"/>
      </dsp:txXfrm>
    </dsp:sp>
    <dsp:sp modelId="{8476DEC3-46C9-46B5-AB86-50D676E4AC74}">
      <dsp:nvSpPr>
        <dsp:cNvPr id="0" name=""/>
        <dsp:cNvSpPr/>
      </dsp:nvSpPr>
      <dsp:spPr>
        <a:xfrm>
          <a:off x="2807102" y="1867721"/>
          <a:ext cx="3319772" cy="37706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1867721"/>
        <a:ext cx="3319772" cy="377066"/>
      </dsp:txXfrm>
    </dsp:sp>
    <dsp:sp modelId="{DD1AA537-AC2B-4DFD-87AE-CA1E0DF217A2}">
      <dsp:nvSpPr>
        <dsp:cNvPr id="0" name=""/>
        <dsp:cNvSpPr/>
      </dsp:nvSpPr>
      <dsp:spPr>
        <a:xfrm>
          <a:off x="2807102" y="2377786"/>
          <a:ext cx="3317453" cy="37996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377786"/>
        <a:ext cx="3317453" cy="379961"/>
      </dsp:txXfrm>
    </dsp:sp>
    <dsp:sp modelId="{4D5C98FC-58DE-4758-9FA8-94374791D12F}">
      <dsp:nvSpPr>
        <dsp:cNvPr id="0" name=""/>
        <dsp:cNvSpPr/>
      </dsp:nvSpPr>
      <dsp:spPr>
        <a:xfrm>
          <a:off x="2807102" y="2907123"/>
          <a:ext cx="3291723" cy="3312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907123"/>
        <a:ext cx="3291723" cy="331231"/>
      </dsp:txXfrm>
    </dsp:sp>
    <dsp:sp modelId="{CB269794-94E4-4AF4-BE90-4338A8908204}">
      <dsp:nvSpPr>
        <dsp:cNvPr id="0" name=""/>
        <dsp:cNvSpPr/>
      </dsp:nvSpPr>
      <dsp:spPr>
        <a:xfrm>
          <a:off x="2819508" y="3364616"/>
          <a:ext cx="3294959" cy="36800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364616"/>
        <a:ext cx="3294959" cy="368009"/>
      </dsp:txXfrm>
    </dsp:sp>
    <dsp:sp modelId="{C2E8A097-7871-4169-8E14-58DEF9B2D389}">
      <dsp:nvSpPr>
        <dsp:cNvPr id="0" name=""/>
        <dsp:cNvSpPr/>
      </dsp:nvSpPr>
      <dsp:spPr>
        <a:xfrm>
          <a:off x="2819508" y="3821764"/>
          <a:ext cx="3294959" cy="316697"/>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821764"/>
        <a:ext cx="3294959" cy="3166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6400" cy="496808"/>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ru-RU"/>
          </a:p>
        </p:txBody>
      </p:sp>
      <p:sp>
        <p:nvSpPr>
          <p:cNvPr id="3" name="Дата 2"/>
          <p:cNvSpPr>
            <a:spLocks noGrp="1"/>
          </p:cNvSpPr>
          <p:nvPr>
            <p:ph type="dt" idx="1"/>
          </p:nvPr>
        </p:nvSpPr>
        <p:spPr>
          <a:xfrm>
            <a:off x="3849688" y="1"/>
            <a:ext cx="2946400" cy="496808"/>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38E1B5AC-54D4-4C0A-A67A-EF1328B2AC3D}" type="datetimeFigureOut">
              <a:rPr lang="ru-RU"/>
              <a:pPr>
                <a:defRPr/>
              </a:pPr>
              <a:t>17.11.2022</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79451" y="4715710"/>
            <a:ext cx="5438775" cy="4466511"/>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1" y="9428244"/>
            <a:ext cx="2946400" cy="496808"/>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49688" y="9428244"/>
            <a:ext cx="2946400" cy="49680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4D207B4-5ACA-4124-B071-1B92BD39720C}" type="slidenum">
              <a:rPr lang="ru-RU" altLang="ru-RU"/>
              <a:pPr>
                <a:defRPr/>
              </a:pPr>
              <a:t>‹#›</a:t>
            </a:fld>
            <a:endParaRPr lang="ru-RU" altLang="ru-RU"/>
          </a:p>
        </p:txBody>
      </p:sp>
    </p:spTree>
    <p:extLst>
      <p:ext uri="{BB962C8B-B14F-4D97-AF65-F5344CB8AC3E}">
        <p14:creationId xmlns:p14="http://schemas.microsoft.com/office/powerpoint/2010/main" val="2921137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77826"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7042" name="Rectangle 3"/>
          <p:cNvSpPr>
            <a:spLocks noGrp="1" noChangeArrowheads="1"/>
          </p:cNvSpPr>
          <p:nvPr>
            <p:ph type="body" idx="1"/>
          </p:nvPr>
        </p:nvSpPr>
        <p:spPr bwMode="auto">
          <a:xfrm>
            <a:off x="679451" y="4717296"/>
            <a:ext cx="5438775" cy="4464925"/>
          </a:xfrm>
          <a:noFill/>
        </p:spPr>
        <p:txBody>
          <a:bodyPr lIns="91413" tIns="45707" rIns="91413" bIns="45707"/>
          <a:lstStyle/>
          <a:p>
            <a:pPr eaLnBrk="1" hangingPunct="1"/>
            <a:r>
              <a:rPr lang="ru-RU" altLang="ru-RU"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51277" y="9428244"/>
            <a:ext cx="2944812" cy="496808"/>
          </a:xfrm>
          <a:prstGeom prst="rect">
            <a:avLst/>
          </a:prstGeom>
          <a:noFill/>
          <a:ln w="9525">
            <a:noFill/>
            <a:miter lim="800000"/>
            <a:headEnd/>
            <a:tailEnd/>
          </a:ln>
        </p:spPr>
        <p:txBody>
          <a:bodyPr lIns="91531" tIns="45766" rIns="91531" bIns="45766" anchor="b"/>
          <a:lstStyle/>
          <a:p>
            <a:pPr algn="r" defTabSz="915988"/>
            <a:fld id="{B047E831-64EC-4CE4-B8E1-A887288C3389}" type="slidenum">
              <a:rPr lang="ru-RU" altLang="ru-RU" sz="1200">
                <a:latin typeface="Arial" charset="0"/>
                <a:cs typeface="Arial" charset="0"/>
              </a:rPr>
              <a:pPr algn="r" defTabSz="915988"/>
              <a:t>23</a:t>
            </a:fld>
            <a:endParaRPr lang="ru-RU" altLang="ru-RU" sz="1200">
              <a:latin typeface="Arial" charset="0"/>
              <a:cs typeface="Arial" charset="0"/>
            </a:endParaRPr>
          </a:p>
        </p:txBody>
      </p:sp>
      <p:sp>
        <p:nvSpPr>
          <p:cNvPr id="90114"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90115" name="Rectangle 3"/>
          <p:cNvSpPr>
            <a:spLocks noGrp="1" noChangeArrowheads="1"/>
          </p:cNvSpPr>
          <p:nvPr>
            <p:ph type="body" idx="1"/>
          </p:nvPr>
        </p:nvSpPr>
        <p:spPr bwMode="auto">
          <a:xfrm>
            <a:off x="2" y="3974465"/>
            <a:ext cx="6797675" cy="5952173"/>
          </a:xfrm>
          <a:noFill/>
        </p:spPr>
        <p:txBody>
          <a:bodyPr lIns="91522" tIns="45762" rIns="91522" bIns="45762"/>
          <a:lstStyle/>
          <a:p>
            <a:pPr eaLnBrk="1" hangingPunct="1"/>
            <a:endParaRPr lang="ru-RU" altLang="ru-RU" sz="9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24</a:t>
            </a:fld>
            <a:endParaRPr lang="ru-RU" altLang="ru-RU"/>
          </a:p>
        </p:txBody>
      </p:sp>
    </p:spTree>
    <p:extLst>
      <p:ext uri="{BB962C8B-B14F-4D97-AF65-F5344CB8AC3E}">
        <p14:creationId xmlns:p14="http://schemas.microsoft.com/office/powerpoint/2010/main" val="1069831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30</a:t>
            </a:fld>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32</a:t>
            </a:fld>
            <a:endParaRPr lang="ru-RU" altLang="ru-RU"/>
          </a:p>
        </p:txBody>
      </p:sp>
    </p:spTree>
    <p:extLst>
      <p:ext uri="{BB962C8B-B14F-4D97-AF65-F5344CB8AC3E}">
        <p14:creationId xmlns:p14="http://schemas.microsoft.com/office/powerpoint/2010/main" val="233456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51277" y="9428244"/>
            <a:ext cx="2944812" cy="496808"/>
          </a:xfrm>
          <a:prstGeom prst="rect">
            <a:avLst/>
          </a:prstGeom>
          <a:noFill/>
          <a:ln w="9525">
            <a:noFill/>
            <a:miter lim="800000"/>
            <a:headEnd/>
            <a:tailEnd/>
          </a:ln>
        </p:spPr>
        <p:txBody>
          <a:bodyPr lIns="91531" tIns="45766" rIns="91531" bIns="45766" anchor="b"/>
          <a:lstStyle/>
          <a:p>
            <a:pPr defTabSz="915988"/>
            <a:fld id="{D13431D4-E791-4921-946D-0F7FD02F9621}" type="slidenum">
              <a:rPr lang="ru-RU" altLang="ru-RU" sz="1200">
                <a:latin typeface="Arial" charset="0"/>
                <a:cs typeface="Arial" charset="0"/>
              </a:rPr>
              <a:pPr defTabSz="915988"/>
              <a:t>35</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111619" name="Rectangle 3"/>
          <p:cNvSpPr>
            <a:spLocks noGrp="1" noChangeArrowheads="1"/>
          </p:cNvSpPr>
          <p:nvPr>
            <p:ph type="body" idx="1"/>
          </p:nvPr>
        </p:nvSpPr>
        <p:spPr bwMode="auto">
          <a:xfrm>
            <a:off x="2" y="3974465"/>
            <a:ext cx="6797675" cy="5952173"/>
          </a:xfrm>
          <a:noFill/>
        </p:spPr>
        <p:txBody>
          <a:bodyPr lIns="91522" tIns="45762" rIns="91522" bIns="45762"/>
          <a:lstStyle/>
          <a:p>
            <a:pPr eaLnBrk="1" hangingPunct="1"/>
            <a:r>
              <a:rPr lang="ru-RU" altLang="ru-RU" sz="900" smtClean="0">
                <a:latin typeface="Arial" charset="0"/>
              </a:rPr>
              <a:t>Данные сверить с МРР</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F5F3C9-7629-4E1E-AFB6-09D94BED99C7}" type="datetime1">
              <a:rPr lang="en-US"/>
              <a:pPr>
                <a:defRPr/>
              </a:pPr>
              <a:t>11/17/2022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9C9D504-F5AD-46D4-A3F1-58B4BAB60C52}" type="slidenum">
              <a:rPr lang="en-US" altLang="ru-RU"/>
              <a:pPr>
                <a:defRPr/>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F5E78-D3FE-440B-BD43-9FE305DF78C4}" type="datetime1">
              <a:rPr lang="en-US"/>
              <a:pPr>
                <a:defRPr/>
              </a:pPr>
              <a:t>11/17/2022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8072E7-1EBD-4309-A305-AB11F01460E7}" type="slidenum">
              <a:rPr lang="en-US" altLang="ru-RU"/>
              <a:pPr>
                <a:defRPr/>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B3CD3-8E84-4606-B6C9-9D9F51723BC7}" type="datetime1">
              <a:rPr lang="en-US"/>
              <a:pPr>
                <a:defRPr/>
              </a:pPr>
              <a:t>11/17/2022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0DE502F-2BCB-46A8-B941-D0FD2B189FF2}"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fld id="{5944C2FB-66CB-4641-B83B-6DB73B482F2D}" type="datetime1">
              <a:rPr lang="en-US"/>
              <a:pPr>
                <a:defRPr/>
              </a:pPr>
              <a:t>11/17/2022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37ADFAD-E845-459C-808B-2403FCDC4318}"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9D61917D-50D3-4024-84AF-6032BC62AE99}" type="datetime1">
              <a:rPr lang="en-US"/>
              <a:pPr>
                <a:defRPr/>
              </a:pPr>
              <a:t>11/17/2022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E1935F-6C1C-4091-B3CB-ECD76E00B2BA}"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11/17/2022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A376FA6D-1150-4E5A-96C6-ADE0E10BD09B}" type="datetime1">
              <a:rPr lang="en-US"/>
              <a:pPr>
                <a:defRPr/>
              </a:pPr>
              <a:t>11/17/2022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B91EE4-AC6B-441A-A531-3AFD62CE16FE}"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84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84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C2EEFE84-86DC-4934-AF9E-3364F587941B}" type="datetime1">
              <a:rPr lang="en-US"/>
              <a:pPr>
                <a:defRPr/>
              </a:pPr>
              <a:t>11/17/2022</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0513EC3F-F45B-4400-9461-91359DB40DE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8342D7D-D26A-4C6A-BAB3-38A7C5D8721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ABBC6BD-9EE0-49E3-B539-C953ADFFE643}" type="datetime1">
              <a:rPr lang="en-US"/>
              <a:pPr>
                <a:defRPr/>
              </a:pPr>
              <a:t>11/17/2022</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78E621D-E11C-4FD8-A37D-DF8E9A2A43A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BC94FA7-2978-44C4-AE27-332D40145696}" type="datetime1">
              <a:rPr lang="en-US"/>
              <a:pPr>
                <a:defRPr/>
              </a:pPr>
              <a:t>11/17/2022</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F08AE93-8A9C-42B9-BADD-B7961F56F26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743D48A-D643-4FFD-A5ED-FEA1F1376730}" type="datetime1">
              <a:rPr lang="en-US"/>
              <a:pPr>
                <a:defRPr/>
              </a:pPr>
              <a:t>11/17/2022</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A0080-FFDC-4355-A8C1-686BC3B7A45B}" type="datetime1">
              <a:rPr lang="en-US"/>
              <a:pPr>
                <a:defRPr/>
              </a:pPr>
              <a:t>11/17/2022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175259-E316-43B5-9896-D0C7ABAC3889}" type="slidenum">
              <a:rPr lang="en-US" altLang="ru-RU"/>
              <a:pPr>
                <a:defRPr/>
              </a:pPr>
              <a:t>‹#›</a:t>
            </a:fld>
            <a:endParaRPr lang="en-US"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4A5639E-14F1-4AF2-96B9-D7971A9F468A}"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0CD5497D-EFD2-46FE-B673-936E153F731D}" type="datetime1">
              <a:rPr lang="en-US"/>
              <a:pPr>
                <a:defRPr/>
              </a:pPr>
              <a:t>11/17/2022</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4D7A81F-6225-4989-AACF-12533AA7E7A8}"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790A124-23E1-4044-8679-6431A3E0E09B}" type="datetime1">
              <a:rPr lang="en-US"/>
              <a:pPr>
                <a:defRPr/>
              </a:pPr>
              <a:t>11/17/2022</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361D9B0A-14C3-42EE-AA6A-479971C9AB0B}"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D510B2B8-24BE-4AA8-AAD8-094DA1CC8C96}" type="datetime1">
              <a:rPr lang="en-US"/>
              <a:pPr>
                <a:defRPr/>
              </a:pPr>
              <a:t>11/17/2022</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2FA995B-8DF6-470D-96BA-62017C3A5D7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C688F5F1-1DFE-4211-A9FE-B22B26C5A534}" type="datetime1">
              <a:rPr lang="en-US"/>
              <a:pPr>
                <a:defRPr/>
              </a:pPr>
              <a:t>11/17/2022</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932108D-CC01-4FA7-B205-5FA6A92702D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F4F8841-A779-4F7D-AF0B-EB14BAAEA8F8}" type="datetime1">
              <a:rPr lang="en-US"/>
              <a:pPr>
                <a:defRPr/>
              </a:pPr>
              <a:t>11/17/2022</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B1D62B2-3493-453A-AD27-F2C51C21F7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009BEAA-EAD4-4FD8-B13C-B61735126B0A}" type="datetime1">
              <a:rPr lang="en-US"/>
              <a:pPr>
                <a:defRPr/>
              </a:pPr>
              <a:t>11/17/2022</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1FCF76A-B144-416C-823A-43B52BB467F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7EB8730-AF6A-43A4-A559-6E8C3FDB7918}" type="datetime1">
              <a:rPr lang="en-US"/>
              <a:pPr>
                <a:defRPr/>
              </a:pPr>
              <a:t>11/17/2022</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11/17/2022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extLst>
      <p:ext uri="{BB962C8B-B14F-4D97-AF65-F5344CB8AC3E}">
        <p14:creationId xmlns:p14="http://schemas.microsoft.com/office/powerpoint/2010/main" val="33552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43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43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B6018836-4AEE-42AB-84E4-55B76158F19E}" type="datetime1">
              <a:rPr lang="en-US"/>
              <a:pPr>
                <a:defRPr/>
              </a:pPr>
              <a:t>11/17/2022</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79F3381-F6F4-46A9-954A-FF8D480AB279}"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875906F-6889-4F87-BE06-CDBB3393C8F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2F3FCE0-0E10-4A68-A028-9510177A07BF}" type="datetime1">
              <a:rPr lang="en-US"/>
              <a:pPr>
                <a:defRPr/>
              </a:pPr>
              <a:t>11/17/2022</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CDD377-2627-45FA-AE63-5F1304D42557}" type="datetime1">
              <a:rPr lang="en-US"/>
              <a:pPr>
                <a:defRPr/>
              </a:pPr>
              <a:t>11/17/2022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11865AA-3219-43D0-A37D-4B0782AC2130}" type="slidenum">
              <a:rPr lang="en-US" altLang="ru-RU"/>
              <a:pPr>
                <a:defRPr/>
              </a:pPr>
              <a:t>‹#›</a:t>
            </a:fld>
            <a:endParaRPr lang="en-US"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53176E2-E6B3-4E65-A667-F51E09C3736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5B0D4FE2-5D4B-49D5-A599-303FAE5785FF}" type="datetime1">
              <a:rPr lang="en-US"/>
              <a:pPr>
                <a:defRPr/>
              </a:pPr>
              <a:t>11/17/2022</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E18E280-74C3-407E-B13C-E8B7496549E4}"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87B1FB8-0525-4D42-B119-19F322525B76}" type="datetime1">
              <a:rPr lang="en-US"/>
              <a:pPr>
                <a:defRPr/>
              </a:pPr>
              <a:t>11/17/2022</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54FF5CC-A90A-49BA-9BA0-5E5622B27535}"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33B8AFF5-B4F5-4834-8D65-C3CE58BB6760}" type="datetime1">
              <a:rPr lang="en-US"/>
              <a:pPr>
                <a:defRPr/>
              </a:pPr>
              <a:t>11/17/2022</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E8DE5F8-95BA-48E6-81B0-291EA4FCAD69}"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AD73C5C4-BE0D-4E3B-8FB8-F5E0C5D75FD6}" type="datetime1">
              <a:rPr lang="en-US"/>
              <a:pPr>
                <a:defRPr/>
              </a:pPr>
              <a:t>11/17/2022</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DCD25BF9-92F1-497D-9B5E-89ADAF8E5C7D}"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7C350F91-2EE1-4D11-A072-DF1EB432941C}" type="datetime1">
              <a:rPr lang="en-US"/>
              <a:pPr>
                <a:defRPr/>
              </a:pPr>
              <a:t>11/17/2022</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81BDDAF-6E3C-4122-805B-27D705AAFFF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59A19527-BC09-4F80-98A4-E64EC7E71FB7}" type="datetime1">
              <a:rPr lang="en-US"/>
              <a:pPr>
                <a:defRPr/>
              </a:pPr>
              <a:t>11/17/2022</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76EA853-3F01-4DCA-8B8F-DF4A260F9BD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2D5EDB6-D00A-44E0-96DD-33CD5458D7DA}" type="datetime1">
              <a:rPr lang="en-US"/>
              <a:pPr>
                <a:defRPr/>
              </a:pPr>
              <a:t>11/17/2022</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99DEFA9-1D15-4F31-8CBD-FCB102A8BE3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4E96BA9-9100-41AB-8DC7-11934100A581}" type="datetime1">
              <a:rPr lang="en-US"/>
              <a:pPr>
                <a:defRPr/>
              </a:pPr>
              <a:t>11/17/2022</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2C5036D-99FA-4356-B148-1901EE433E3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C6E1AFA-43F3-4BF1-87FA-493735D99376}" type="datetime1">
              <a:rPr lang="en-US"/>
              <a:pPr>
                <a:defRPr/>
              </a:pPr>
              <a:t>11/17/2022</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7D9F41-5DFB-4DC8-9A54-5F0AA31119E5}" type="datetime1">
              <a:rPr lang="en-US"/>
              <a:pPr>
                <a:defRPr/>
              </a:pPr>
              <a:t>11/17/2022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EFD2AD-E823-45A8-839A-BD03BBEBEBF1}" type="slidenum">
              <a:rPr lang="en-US" altLang="ru-RU"/>
              <a:pPr>
                <a:defRPr/>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7BEC4B-FE50-4AD9-BFC0-4E52D38E9AB9}" type="datetime1">
              <a:rPr lang="en-US"/>
              <a:pPr>
                <a:defRPr/>
              </a:pPr>
              <a:t>11/17/2022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A9796A6-8658-4985-A540-ADEDFE02EB39}" type="slidenum">
              <a:rPr lang="en-US" altLang="ru-RU"/>
              <a:pPr>
                <a:defRPr/>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058CE-4BEC-4ABD-B506-F71C89928EAF}" type="datetime1">
              <a:rPr lang="en-US"/>
              <a:pPr>
                <a:defRPr/>
              </a:pPr>
              <a:t>11/17/2022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2CE3D12-3F28-4CAE-A37E-12407DD258AA}" type="slidenum">
              <a:rPr lang="en-US" altLang="ru-RU"/>
              <a:pPr>
                <a:defRPr/>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A799B-629F-489A-81CC-3A6FFCCD10F8}" type="datetime1">
              <a:rPr lang="en-US"/>
              <a:pPr>
                <a:defRPr/>
              </a:pPr>
              <a:t>11/17/2022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DCA13E3-E9F1-4A88-9488-D4F9B9C65B9B}" type="slidenum">
              <a:rPr lang="en-US" altLang="ru-RU"/>
              <a:pPr>
                <a:defRPr/>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E209DC-783F-4F9C-8A2E-0E2DA33C4463}" type="datetime1">
              <a:rPr lang="en-US"/>
              <a:pPr>
                <a:defRPr/>
              </a:pPr>
              <a:t>11/17/2022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3B28704-7B8D-41FC-9A5B-EDB4E5D2BCAF}" type="slidenum">
              <a:rPr lang="en-US" altLang="ru-RU"/>
              <a:pPr>
                <a:defRPr/>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00F75-E7AB-49AE-9D5D-E21F2E82BD58}" type="datetime1">
              <a:rPr lang="en-US"/>
              <a:pPr>
                <a:defRPr/>
              </a:pPr>
              <a:t>11/17/2022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E74CDF0-FC91-4412-921E-039DFA7F0CA8}"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3387F6F-4F77-4FC7-883C-2DE37022CC79}" type="datetime1">
              <a:rPr lang="en-US"/>
              <a:pPr>
                <a:defRPr/>
              </a:pPr>
              <a:t>11/17/2022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6057E1-BBAA-4B75-AA1A-5B9F6F18400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832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6FA31E7-735A-4B79-9258-A45CCC45A172}" type="slidenum">
              <a:rPr lang="ru-RU"/>
              <a:pPr>
                <a:defRPr/>
              </a:pPr>
              <a:t>‹#›</a:t>
            </a:fld>
            <a:endParaRPr lang="ru-RU"/>
          </a:p>
        </p:txBody>
      </p:sp>
      <p:grpSp>
        <p:nvGrpSpPr>
          <p:cNvPr id="17412" name="Group 4"/>
          <p:cNvGrpSpPr>
            <a:grpSpLocks/>
          </p:cNvGrpSpPr>
          <p:nvPr/>
        </p:nvGrpSpPr>
        <p:grpSpPr bwMode="auto">
          <a:xfrm>
            <a:off x="0" y="0"/>
            <a:ext cx="9144000" cy="546100"/>
            <a:chOff x="0" y="0"/>
            <a:chExt cx="5760" cy="344"/>
          </a:xfrm>
        </p:grpSpPr>
        <p:sp>
          <p:nvSpPr>
            <p:cNvPr id="1833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833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833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833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1741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33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00C8407-FA2D-49CD-BAEE-D938CD146F56}" type="datetime1">
              <a:rPr lang="en-US"/>
              <a:pPr>
                <a:defRPr/>
              </a:pPr>
              <a:t>11/17/2022</a:t>
            </a:fld>
            <a:endParaRPr lang="ru-RU"/>
          </a:p>
        </p:txBody>
      </p:sp>
    </p:spTree>
  </p:cSld>
  <p:clrMap bg1="lt1" tx1="dk1" bg2="lt2" tx2="dk2" accent1="accent1" accent2="accent2" accent3="accent3" accent4="accent4" accent5="accent5" accent6="accent6" hlink="hlink" folHlink="folHlink"/>
  <p:sldLayoutIdLst>
    <p:sldLayoutId id="214748370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 id="2147483705"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42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80A0FC8-9221-4625-8E57-531C01D6240C}" type="slidenum">
              <a:rPr lang="ru-RU"/>
              <a:pPr>
                <a:defRPr/>
              </a:pPr>
              <a:t>‹#›</a:t>
            </a:fld>
            <a:endParaRPr lang="ru-RU"/>
          </a:p>
        </p:txBody>
      </p:sp>
      <p:grpSp>
        <p:nvGrpSpPr>
          <p:cNvPr id="41988" name="Group 4"/>
          <p:cNvGrpSpPr>
            <a:grpSpLocks/>
          </p:cNvGrpSpPr>
          <p:nvPr/>
        </p:nvGrpSpPr>
        <p:grpSpPr bwMode="auto">
          <a:xfrm>
            <a:off x="0" y="0"/>
            <a:ext cx="9144000" cy="546100"/>
            <a:chOff x="0" y="0"/>
            <a:chExt cx="5760" cy="344"/>
          </a:xfrm>
        </p:grpSpPr>
        <p:sp>
          <p:nvSpPr>
            <p:cNvPr id="142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42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42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42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4198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9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2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55640DE3-5CCA-4057-A260-55D797F01B50}" type="datetime1">
              <a:rPr lang="en-US"/>
              <a:pPr>
                <a:defRPr/>
              </a:pPr>
              <a:t>11/17/2022</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consultantplus://offline/ref=D1CF72AAA6281E8418B2BFE6B5A8D0B90EABE81C9A615E458E156A32E2ACD3AB4371C6BF9A0EBDB2z32BK" TargetMode="External"/><Relationship Id="rId2" Type="http://schemas.openxmlformats.org/officeDocument/2006/relationships/hyperlink" Target="consultantplus://offline/ref=D1CF72AAA6281E8418B2BFE6B5A8D0B90EABEA10976C5E458E156A32E2ACD3AB4371C6BF9A0EB8B5z321K" TargetMode="External"/><Relationship Id="rId1" Type="http://schemas.openxmlformats.org/officeDocument/2006/relationships/slideLayout" Target="../slideLayouts/slideLayout2.xml"/><Relationship Id="rId5" Type="http://schemas.openxmlformats.org/officeDocument/2006/relationships/hyperlink" Target="consultantplus://offline/ref=D1CF72AAA6281E8418B2BFE6B5A8D0B90EA8EF1C91625E458E156A32E2ACD3AB4371C6BF9A0EB8B5z320K" TargetMode="External"/><Relationship Id="rId4" Type="http://schemas.openxmlformats.org/officeDocument/2006/relationships/hyperlink" Target="consultantplus://offline/ref=D1CF72AAA6281E8418B2BFE6B5A8D0B90EA8ED149B615E458E156A32E2ACD3AB4371C6BF9A0EB8B2z32B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consultantplus://offline/ref=D1CF72AAA6281E8418B2BFE6B5A8D0B90EA8EF1D9B635E458E156A32E2ACD3AB4371C6BF9A0EB9BBz320K" TargetMode="External"/><Relationship Id="rId2" Type="http://schemas.openxmlformats.org/officeDocument/2006/relationships/hyperlink" Target="consultantplus://offline/ref=D1CF72AAA6281E8418B2BFE6B5A8D0B90EABED1D9B6D5E458E156A32E2ACD3AB4371C6BF9A0EBBBAz328K" TargetMode="External"/><Relationship Id="rId1" Type="http://schemas.openxmlformats.org/officeDocument/2006/relationships/slideLayout" Target="../slideLayouts/slideLayout2.xml"/><Relationship Id="rId4" Type="http://schemas.openxmlformats.org/officeDocument/2006/relationships/hyperlink" Target="consultantplus://offline/ref=CA21340F4907F60F7CF0449D2907120333B57EECD47B6C70C6E2FDED3A65DD165ECC97551FzFjAC"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22.jpeg"/><Relationship Id="rId5" Type="http://schemas.openxmlformats.org/officeDocument/2006/relationships/image" Target="../media/image21.emf"/><Relationship Id="rId4" Type="http://schemas.openxmlformats.org/officeDocument/2006/relationships/oleObject" Target="../embeddings/_____Microsoft_Excel_97-20031.xls"/></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3.emf"/><Relationship Id="rId4" Type="http://schemas.openxmlformats.org/officeDocument/2006/relationships/oleObject" Target="../embeddings/_____Microsoft_Excel_97-20032.xls"/></Relationships>
</file>

<file path=ppt/slides/_rels/slide21.xml.rels><?xml version="1.0" encoding="UTF-8" standalone="yes"?>
<Relationships xmlns="http://schemas.openxmlformats.org/package/2006/relationships"><Relationship Id="rId3" Type="http://schemas.openxmlformats.org/officeDocument/2006/relationships/oleObject" Target="../embeddings/_____Microsoft_Excel_97-20033.xls"/><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4.xml"/><Relationship Id="rId1" Type="http://schemas.openxmlformats.org/officeDocument/2006/relationships/vmlDrawing" Target="../drawings/vmlDrawing4.vml"/><Relationship Id="rId6" Type="http://schemas.openxmlformats.org/officeDocument/2006/relationships/image" Target="../media/image26.jpeg"/><Relationship Id="rId5" Type="http://schemas.openxmlformats.org/officeDocument/2006/relationships/image" Target="../media/image25.emf"/><Relationship Id="rId4" Type="http://schemas.openxmlformats.org/officeDocument/2006/relationships/oleObject" Target="../embeddings/_____Microsoft_Excel_97-20034.xls"/></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vmlDrawing" Target="../drawings/vmlDrawing5.vml"/><Relationship Id="rId6" Type="http://schemas.openxmlformats.org/officeDocument/2006/relationships/image" Target="../media/image28.jpeg"/><Relationship Id="rId5" Type="http://schemas.openxmlformats.org/officeDocument/2006/relationships/image" Target="../media/image27.emf"/><Relationship Id="rId4" Type="http://schemas.openxmlformats.org/officeDocument/2006/relationships/oleObject" Target="../embeddings/_____Microsoft_Excel_97-20035.xls"/></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4.xml"/><Relationship Id="rId1" Type="http://schemas.openxmlformats.org/officeDocument/2006/relationships/vmlDrawing" Target="../drawings/vmlDrawing6.vml"/><Relationship Id="rId6" Type="http://schemas.openxmlformats.org/officeDocument/2006/relationships/image" Target="../media/image30.jpeg"/><Relationship Id="rId5" Type="http://schemas.openxmlformats.org/officeDocument/2006/relationships/image" Target="../media/image29.emf"/><Relationship Id="rId4" Type="http://schemas.openxmlformats.org/officeDocument/2006/relationships/oleObject" Target="../embeddings/_____Microsoft_Excel_97-20036.xls"/></Relationships>
</file>

<file path=ppt/slides/_rels/slide25.xml.rels><?xml version="1.0" encoding="UTF-8" standalone="yes"?>
<Relationships xmlns="http://schemas.openxmlformats.org/package/2006/relationships"><Relationship Id="rId3" Type="http://schemas.openxmlformats.org/officeDocument/2006/relationships/oleObject" Target="../embeddings/_____Microsoft_Excel_97-20037.xls"/><Relationship Id="rId2" Type="http://schemas.openxmlformats.org/officeDocument/2006/relationships/slideLayout" Target="../slideLayouts/slideLayout34.xml"/><Relationship Id="rId1" Type="http://schemas.openxmlformats.org/officeDocument/2006/relationships/vmlDrawing" Target="../drawings/vmlDrawing7.vml"/><Relationship Id="rId4" Type="http://schemas.openxmlformats.org/officeDocument/2006/relationships/image" Target="../media/image31.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_____Microsoft_Excel_97-20038.xls"/><Relationship Id="rId2" Type="http://schemas.openxmlformats.org/officeDocument/2006/relationships/slideLayout" Target="../slideLayouts/slideLayout34.xml"/><Relationship Id="rId1" Type="http://schemas.openxmlformats.org/officeDocument/2006/relationships/vmlDrawing" Target="../drawings/vmlDrawing8.vml"/><Relationship Id="rId4" Type="http://schemas.openxmlformats.org/officeDocument/2006/relationships/image" Target="../media/image32.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_____Microsoft_Excel_97-20039.xls"/><Relationship Id="rId2" Type="http://schemas.openxmlformats.org/officeDocument/2006/relationships/slideLayout" Target="../slideLayouts/slideLayout33.xml"/><Relationship Id="rId1" Type="http://schemas.openxmlformats.org/officeDocument/2006/relationships/vmlDrawing" Target="../drawings/vmlDrawing9.vml"/><Relationship Id="rId4" Type="http://schemas.openxmlformats.org/officeDocument/2006/relationships/image" Target="../media/image33.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_____Microsoft_Excel_97-200310.xls"/><Relationship Id="rId2" Type="http://schemas.openxmlformats.org/officeDocument/2006/relationships/slideLayout" Target="../slideLayouts/slideLayout33.xml"/><Relationship Id="rId1" Type="http://schemas.openxmlformats.org/officeDocument/2006/relationships/vmlDrawing" Target="../drawings/vmlDrawing10.vml"/><Relationship Id="rId4" Type="http://schemas.openxmlformats.org/officeDocument/2006/relationships/image" Target="../media/image34.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_____Microsoft_Excel_97-200311.xls"/><Relationship Id="rId2" Type="http://schemas.openxmlformats.org/officeDocument/2006/relationships/slideLayout" Target="../slideLayouts/slideLayout34.xml"/><Relationship Id="rId1" Type="http://schemas.openxmlformats.org/officeDocument/2006/relationships/vmlDrawing" Target="../drawings/vmlDrawing11.vml"/><Relationship Id="rId4" Type="http://schemas.openxmlformats.org/officeDocument/2006/relationships/image" Target="../media/image35.em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vmlDrawing" Target="../drawings/vmlDrawing12.vml"/><Relationship Id="rId5" Type="http://schemas.openxmlformats.org/officeDocument/2006/relationships/image" Target="../media/image36.emf"/><Relationship Id="rId4" Type="http://schemas.openxmlformats.org/officeDocument/2006/relationships/oleObject" Target="../embeddings/_____Microsoft_Excel_97-200312.xls"/></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xml"/><Relationship Id="rId1" Type="http://schemas.openxmlformats.org/officeDocument/2006/relationships/vmlDrawing" Target="../drawings/vmlDrawing13.vml"/><Relationship Id="rId5" Type="http://schemas.openxmlformats.org/officeDocument/2006/relationships/image" Target="../media/image37.emf"/><Relationship Id="rId4" Type="http://schemas.openxmlformats.org/officeDocument/2006/relationships/oleObject" Target="../embeddings/_____Microsoft_Excel_97-200313.xls"/></Relationships>
</file>

<file path=ppt/slides/_rels/slide33.xml.rels><?xml version="1.0" encoding="UTF-8" standalone="yes"?>
<Relationships xmlns="http://schemas.openxmlformats.org/package/2006/relationships"><Relationship Id="rId3" Type="http://schemas.openxmlformats.org/officeDocument/2006/relationships/oleObject" Target="../embeddings/_____Microsoft_Excel_97-200314.xls"/><Relationship Id="rId2" Type="http://schemas.openxmlformats.org/officeDocument/2006/relationships/slideLayout" Target="../slideLayouts/slideLayout34.xml"/><Relationship Id="rId1" Type="http://schemas.openxmlformats.org/officeDocument/2006/relationships/vmlDrawing" Target="../drawings/vmlDrawing14.vml"/><Relationship Id="rId4" Type="http://schemas.openxmlformats.org/officeDocument/2006/relationships/image" Target="../media/image38.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_____Microsoft_Excel_97-200315.xls"/><Relationship Id="rId2" Type="http://schemas.openxmlformats.org/officeDocument/2006/relationships/slideLayout" Target="../slideLayouts/slideLayout34.xml"/><Relationship Id="rId1" Type="http://schemas.openxmlformats.org/officeDocument/2006/relationships/vmlDrawing" Target="../drawings/vmlDrawing15.vml"/><Relationship Id="rId4" Type="http://schemas.openxmlformats.org/officeDocument/2006/relationships/image" Target="../media/image39.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_____Microsoft_Excel_97-200316.xls"/><Relationship Id="rId2" Type="http://schemas.openxmlformats.org/officeDocument/2006/relationships/slideLayout" Target="../slideLayouts/slideLayout34.xml"/><Relationship Id="rId1" Type="http://schemas.openxmlformats.org/officeDocument/2006/relationships/vmlDrawing" Target="../drawings/vmlDrawing16.vml"/><Relationship Id="rId4" Type="http://schemas.openxmlformats.org/officeDocument/2006/relationships/image" Target="../media/image40.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_____Microsoft_Excel_97-200317.xls"/><Relationship Id="rId2" Type="http://schemas.openxmlformats.org/officeDocument/2006/relationships/slideLayout" Target="../slideLayouts/slideLayout34.xml"/><Relationship Id="rId1" Type="http://schemas.openxmlformats.org/officeDocument/2006/relationships/vmlDrawing" Target="../drawings/vmlDrawing17.vml"/><Relationship Id="rId4" Type="http://schemas.openxmlformats.org/officeDocument/2006/relationships/image" Target="../media/image41.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_____Microsoft_Excel_97-200318.xls"/><Relationship Id="rId2" Type="http://schemas.openxmlformats.org/officeDocument/2006/relationships/slideLayout" Target="../slideLayouts/slideLayout34.xml"/><Relationship Id="rId1" Type="http://schemas.openxmlformats.org/officeDocument/2006/relationships/vmlDrawing" Target="../drawings/vmlDrawing18.vml"/><Relationship Id="rId4" Type="http://schemas.openxmlformats.org/officeDocument/2006/relationships/image" Target="../media/image42.e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ru.wikipedia.org/wiki/%D0%91%D1%8E%D0%B4%D0%B6%D0%B5%D1%82" TargetMode="External"/><Relationship Id="rId7" Type="http://schemas.openxmlformats.org/officeDocument/2006/relationships/diagramLayout" Target="../diagrams/layout1.xml"/><Relationship Id="rId2"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diagramData" Target="../diagrams/data1.xml"/><Relationship Id="rId5" Type="http://schemas.openxmlformats.org/officeDocument/2006/relationships/hyperlink" Target="https://ru.wikipedia.org/wiki/%D0%90%D0%BD%D0%B0%D0%BB%D0%B8%D0%B7" TargetMode="External"/><Relationship Id="rId10" Type="http://schemas.microsoft.com/office/2007/relationships/diagramDrawing" Target="../diagrams/drawing1.xml"/><Relationship Id="rId4" Type="http://schemas.openxmlformats.org/officeDocument/2006/relationships/hyperlink" Target="https://ru.wikipedia.org/wiki/%D0%9F%D1%80%D0%BE%D0%B3%D0%BD%D0%BE%D0%B7%D0%B8%D1%80%D0%BE%D0%B2%D0%B0%D0%BD%D0%B8%D0%B5" TargetMode="External"/><Relationship Id="rId9" Type="http://schemas.openxmlformats.org/officeDocument/2006/relationships/diagramColors" Target="../diagrams/colors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8.xml"/></Relationships>
</file>

<file path=ppt/slides/_rels/slide9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_____Microsoft_Excel_97-200319.xls"/><Relationship Id="rId2" Type="http://schemas.openxmlformats.org/officeDocument/2006/relationships/slideLayout" Target="../slideLayouts/slideLayout14.xml"/><Relationship Id="rId1" Type="http://schemas.openxmlformats.org/officeDocument/2006/relationships/vmlDrawing" Target="../drawings/vmlDrawing19.vml"/><Relationship Id="rId4" Type="http://schemas.openxmlformats.org/officeDocument/2006/relationships/image" Target="../media/image45.e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3"/>
          <p:cNvSpPr>
            <a:spLocks noGrp="1"/>
          </p:cNvSpPr>
          <p:nvPr>
            <p:ph type="body" idx="1"/>
          </p:nvPr>
        </p:nvSpPr>
        <p:spPr>
          <a:xfrm>
            <a:off x="468313" y="1844675"/>
            <a:ext cx="8280151" cy="3168501"/>
          </a:xfrm>
        </p:spPr>
        <p:txBody>
          <a:bodyPr/>
          <a:lstStyle/>
          <a:p>
            <a:pPr algn="ctr">
              <a:buFont typeface="Arial" charset="0"/>
              <a:buNone/>
            </a:pPr>
            <a:r>
              <a:rPr lang="ru-RU" sz="2800" b="1" dirty="0" smtClean="0">
                <a:solidFill>
                  <a:schemeClr val="tx2"/>
                </a:solidFill>
                <a:latin typeface="Times New Roman" pitchFamily="18" charset="0"/>
              </a:rPr>
              <a:t>БЮДЖЕТ ДЛЯ ГРАЖДАН</a:t>
            </a:r>
          </a:p>
          <a:p>
            <a:pPr algn="ctr">
              <a:buNone/>
            </a:pPr>
            <a:endParaRPr lang="ru-RU" sz="2000" b="1" dirty="0" smtClean="0">
              <a:solidFill>
                <a:schemeClr val="tx2"/>
              </a:solidFill>
              <a:latin typeface="Times New Roman" pitchFamily="18" charset="0"/>
            </a:endParaRPr>
          </a:p>
          <a:p>
            <a:pPr algn="ctr">
              <a:buNone/>
            </a:pPr>
            <a:r>
              <a:rPr lang="ru-RU" sz="2000" b="1" dirty="0">
                <a:solidFill>
                  <a:schemeClr val="tx2"/>
                </a:solidFill>
                <a:latin typeface="Times New Roman" pitchFamily="18" charset="0"/>
              </a:rPr>
              <a:t>НА ОСНОВЕ ПРОЕКТА РЕШЕНИЯ ДЕМИДОВСКОГО  РАЙОННОГО СОВЕТА  ДЕПУТАТОВ «О ВНЕСЕНИИ ИЗМЕНЕНИЙ В РЕШЕНИЕ ДЕМИДОВСКОГО РАЙОННОГО СОВЕТА ДЕПУТАТОВ «О  БЮДЖЕТЕ  МУНИЦИПАЛЬНОГО ОБРАЗОВАНИЯ «ДЕМИДОВСКИЙ РАЙОН» СМОЛЕНСКОЙ ОБЛАСТИ НА </a:t>
            </a:r>
            <a:r>
              <a:rPr lang="ru-RU" sz="2000" b="1" dirty="0" smtClean="0">
                <a:solidFill>
                  <a:schemeClr val="tx2"/>
                </a:solidFill>
                <a:latin typeface="Times New Roman" pitchFamily="18" charset="0"/>
              </a:rPr>
              <a:t>202</a:t>
            </a:r>
            <a:r>
              <a:rPr lang="en-US" sz="2000" b="1" dirty="0" smtClean="0">
                <a:solidFill>
                  <a:schemeClr val="tx2"/>
                </a:solidFill>
                <a:latin typeface="Times New Roman" pitchFamily="18" charset="0"/>
              </a:rPr>
              <a:t>2</a:t>
            </a:r>
            <a:r>
              <a:rPr lang="ru-RU" sz="2000" b="1" dirty="0" smtClean="0">
                <a:solidFill>
                  <a:schemeClr val="tx2"/>
                </a:solidFill>
                <a:latin typeface="Times New Roman" pitchFamily="18" charset="0"/>
              </a:rPr>
              <a:t> </a:t>
            </a:r>
            <a:r>
              <a:rPr lang="ru-RU" sz="2000" b="1" dirty="0">
                <a:solidFill>
                  <a:schemeClr val="tx2"/>
                </a:solidFill>
                <a:latin typeface="Times New Roman" pitchFamily="18" charset="0"/>
              </a:rPr>
              <a:t>ГОД И НА ПЛАНОВЫЙ ПЕРИОД </a:t>
            </a:r>
            <a:r>
              <a:rPr lang="ru-RU" sz="2000" b="1" dirty="0" smtClean="0">
                <a:solidFill>
                  <a:schemeClr val="tx2"/>
                </a:solidFill>
                <a:latin typeface="Times New Roman" pitchFamily="18" charset="0"/>
              </a:rPr>
              <a:t>202</a:t>
            </a:r>
            <a:r>
              <a:rPr lang="en-US" sz="2000" b="1" dirty="0" smtClean="0">
                <a:solidFill>
                  <a:schemeClr val="tx2"/>
                </a:solidFill>
                <a:latin typeface="Times New Roman" pitchFamily="18" charset="0"/>
              </a:rPr>
              <a:t>3</a:t>
            </a:r>
            <a:r>
              <a:rPr lang="ru-RU" sz="2000" b="1" dirty="0" smtClean="0">
                <a:solidFill>
                  <a:schemeClr val="tx2"/>
                </a:solidFill>
                <a:latin typeface="Times New Roman" pitchFamily="18" charset="0"/>
              </a:rPr>
              <a:t> </a:t>
            </a:r>
            <a:r>
              <a:rPr lang="ru-RU" sz="2000" b="1" dirty="0">
                <a:solidFill>
                  <a:schemeClr val="tx2"/>
                </a:solidFill>
                <a:latin typeface="Times New Roman" pitchFamily="18" charset="0"/>
              </a:rPr>
              <a:t>и </a:t>
            </a:r>
            <a:r>
              <a:rPr lang="ru-RU" sz="2000" b="1" dirty="0" smtClean="0">
                <a:solidFill>
                  <a:schemeClr val="tx2"/>
                </a:solidFill>
                <a:latin typeface="Times New Roman" pitchFamily="18" charset="0"/>
              </a:rPr>
              <a:t>202</a:t>
            </a:r>
            <a:r>
              <a:rPr lang="en-US" sz="2000" b="1" dirty="0" smtClean="0">
                <a:solidFill>
                  <a:schemeClr val="tx2"/>
                </a:solidFill>
                <a:latin typeface="Times New Roman" pitchFamily="18" charset="0"/>
              </a:rPr>
              <a:t>4</a:t>
            </a:r>
            <a:r>
              <a:rPr lang="ru-RU" sz="2000" b="1" dirty="0" smtClean="0">
                <a:solidFill>
                  <a:schemeClr val="tx2"/>
                </a:solidFill>
                <a:latin typeface="Times New Roman" pitchFamily="18" charset="0"/>
              </a:rPr>
              <a:t> </a:t>
            </a:r>
            <a:r>
              <a:rPr lang="ru-RU" sz="2000" b="1" dirty="0">
                <a:solidFill>
                  <a:schemeClr val="tx2"/>
                </a:solidFill>
                <a:latin typeface="Times New Roman" pitchFamily="18" charset="0"/>
              </a:rPr>
              <a:t>ГОДОВ» </a:t>
            </a:r>
            <a:r>
              <a:rPr lang="ru-RU" sz="2000" b="1">
                <a:solidFill>
                  <a:schemeClr val="tx2"/>
                </a:solidFill>
                <a:latin typeface="Times New Roman" pitchFamily="18" charset="0"/>
              </a:rPr>
              <a:t>от 27.12.2021 №105/18 </a:t>
            </a:r>
            <a:r>
              <a:rPr lang="ru-RU" sz="2000" b="1" smtClean="0">
                <a:solidFill>
                  <a:schemeClr val="tx2"/>
                </a:solidFill>
                <a:latin typeface="Times New Roman" pitchFamily="18" charset="0"/>
              </a:rPr>
              <a:t>»</a:t>
            </a:r>
            <a:endParaRPr lang="ru-RU" sz="2000" b="1" dirty="0">
              <a:solidFill>
                <a:schemeClr val="accent1">
                  <a:lumMod val="50000"/>
                </a:schemeClr>
              </a:solidFill>
              <a:latin typeface="Times New Roman" pitchFamily="18" charset="0"/>
            </a:endParaRPr>
          </a:p>
          <a:p>
            <a:pPr algn="ctr">
              <a:buNone/>
            </a:pPr>
            <a:endParaRPr lang="ru-RU" sz="2000" b="1" dirty="0" smtClean="0">
              <a:solidFill>
                <a:schemeClr val="tx2"/>
              </a:solidFill>
              <a:latin typeface="Times New Roman" pitchFamily="18" charset="0"/>
            </a:endParaRPr>
          </a:p>
          <a:p>
            <a:pPr algn="ctr">
              <a:buNone/>
            </a:pPr>
            <a:endParaRPr lang="ru-RU" sz="2000" b="1" dirty="0" smtClean="0">
              <a:solidFill>
                <a:schemeClr val="tx2"/>
              </a:solidFill>
              <a:latin typeface="Times New Roman" pitchFamily="18" charset="0"/>
            </a:endParaRPr>
          </a:p>
        </p:txBody>
      </p:sp>
      <p:pic>
        <p:nvPicPr>
          <p:cNvPr id="107523" name="Picture 4" descr="139-13639851520"/>
          <p:cNvPicPr>
            <a:picLocks noGrp="1" noChangeAspect="1" noChangeArrowheads="1"/>
          </p:cNvPicPr>
          <p:nvPr>
            <p:ph type="title"/>
          </p:nvPr>
        </p:nvPicPr>
        <p:blipFill>
          <a:blip r:embed="rId2" cstate="print"/>
          <a:stretch>
            <a:fillRect/>
          </a:stretch>
        </p:blipFill>
        <p:spPr>
          <a:xfrm>
            <a:off x="407216" y="188913"/>
            <a:ext cx="841331" cy="1439862"/>
          </a:xfrm>
          <a:solidFill>
            <a:schemeClr val="bg2"/>
          </a:solidFill>
        </p:spPr>
      </p:pic>
      <p:sp>
        <p:nvSpPr>
          <p:cNvPr id="10752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161FEF3-F183-4DC5-962F-FE42564CF263}" type="slidenum">
              <a:rPr lang="en-US" altLang="ru-RU" sz="1200">
                <a:solidFill>
                  <a:srgbClr val="898989"/>
                </a:solidFill>
                <a:latin typeface="Calibri" pitchFamily="34" charset="0"/>
              </a:rPr>
              <a:pPr algn="r"/>
              <a:t>1</a:t>
            </a:fld>
            <a:endParaRPr lang="en-US" altLang="ru-RU"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3"/>
          <p:cNvSpPr txBox="1">
            <a:spLocks noChangeArrowheads="1"/>
          </p:cNvSpPr>
          <p:nvPr/>
        </p:nvSpPr>
        <p:spPr bwMode="auto">
          <a:xfrm>
            <a:off x="1116013" y="0"/>
            <a:ext cx="7315200" cy="707886"/>
          </a:xfrm>
          <a:prstGeom prst="rect">
            <a:avLst/>
          </a:prstGeom>
          <a:noFill/>
          <a:ln w="9525">
            <a:noFill/>
            <a:miter lim="800000"/>
            <a:headEnd/>
            <a:tailEnd/>
          </a:ln>
        </p:spPr>
        <p:txBody>
          <a:bodyPr>
            <a:spAutoFit/>
          </a:bodyPr>
          <a:lstStyle/>
          <a:p>
            <a:pPr algn="ctr"/>
            <a:r>
              <a:rPr lang="ru-RU" sz="2000" b="1" dirty="0">
                <a:solidFill>
                  <a:schemeClr val="accent2"/>
                </a:solidFill>
              </a:rPr>
              <a:t>Расходные обязательства </a:t>
            </a:r>
            <a:r>
              <a:rPr lang="ru-RU" sz="2000" b="1" dirty="0" smtClean="0">
                <a:solidFill>
                  <a:schemeClr val="accent2"/>
                </a:solidFill>
              </a:rPr>
              <a:t> </a:t>
            </a:r>
            <a:r>
              <a:rPr lang="ru-RU" sz="2000" b="1" dirty="0">
                <a:solidFill>
                  <a:schemeClr val="accent2"/>
                </a:solidFill>
              </a:rPr>
              <a:t>муниципального </a:t>
            </a:r>
            <a:r>
              <a:rPr lang="ru-RU" sz="2000" b="1" dirty="0" smtClean="0">
                <a:solidFill>
                  <a:schemeClr val="accent2"/>
                </a:solidFill>
              </a:rPr>
              <a:t>образования «Демидовский район» Смоленской области</a:t>
            </a:r>
            <a:endParaRPr lang="ru-RU" sz="1600" b="1" dirty="0"/>
          </a:p>
        </p:txBody>
      </p:sp>
      <p:sp>
        <p:nvSpPr>
          <p:cNvPr id="66562" name="Rectangle 6" descr="Папирус"/>
          <p:cNvSpPr>
            <a:spLocks noChangeArrowheads="1"/>
          </p:cNvSpPr>
          <p:nvPr/>
        </p:nvSpPr>
        <p:spPr bwMode="auto">
          <a:xfrm>
            <a:off x="323850" y="765175"/>
            <a:ext cx="8712200" cy="6092825"/>
          </a:xfrm>
          <a:prstGeom prst="rect">
            <a:avLst/>
          </a:prstGeom>
          <a:noFill/>
          <a:ln w="9525">
            <a:noFill/>
            <a:miter lim="800000"/>
            <a:headEnd/>
            <a:tailEnd/>
          </a:ln>
        </p:spPr>
        <p:txBody>
          <a:bodyPr anchor="b"/>
          <a:lstStyle/>
          <a:p>
            <a:pPr indent="361950" algn="just"/>
            <a:r>
              <a:rPr lang="ru-RU" sz="900" dirty="0"/>
              <a:t>Формирование расходов бюджета </a:t>
            </a:r>
            <a:r>
              <a:rPr lang="ru-RU" sz="900" dirty="0" smtClean="0"/>
              <a:t>муниципального </a:t>
            </a:r>
            <a:r>
              <a:rPr lang="ru-RU" sz="900" dirty="0"/>
              <a:t>района осуществляется в соответствии с расходными обязательствами, исполнение которых согласно законодательству должно происходить за счет средств районного бюджета. </a:t>
            </a:r>
          </a:p>
          <a:p>
            <a:pPr indent="361950"/>
            <a:r>
              <a:rPr lang="ru-RU" sz="900" dirty="0"/>
              <a:t>В соответствии со статьей 15 Федерального закона № 131-ФЗ к вопросам местного значения муниципальных районов относятся:</a:t>
            </a:r>
          </a:p>
          <a:p>
            <a:pPr indent="361950"/>
            <a:r>
              <a:rPr lang="ru-RU" sz="9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pPr indent="361950"/>
            <a:r>
              <a:rPr lang="ru-RU" sz="900" dirty="0"/>
              <a:t>2) установление, изменение и отмена местных налогов и сборов муниципального района;</a:t>
            </a:r>
          </a:p>
          <a:p>
            <a:pPr indent="361950"/>
            <a:r>
              <a:rPr lang="ru-RU" sz="900" dirty="0"/>
              <a:t>3) владение, пользование и распоряжение имуществом, находящимся в муниципальной собственности муниципального района;</a:t>
            </a:r>
          </a:p>
          <a:p>
            <a:pPr indent="361950"/>
            <a:r>
              <a:rPr lang="ru-RU" sz="900" dirty="0"/>
              <a:t>4) организация в границах муниципального района электро- и газоснабжения поселений в пределах полномочий, установленных законодательством Российской Федерации;</a:t>
            </a:r>
          </a:p>
          <a:p>
            <a:pPr indent="361950"/>
            <a:r>
              <a:rPr lang="ru-RU" sz="9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за сохранностью автомобильных дорог местного значения вне границ населенных пунктов в границах муниципального района,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900" dirty="0">
                <a:hlinkClick r:id="rId2"/>
              </a:rPr>
              <a:t>законодательством</a:t>
            </a:r>
            <a:r>
              <a:rPr lang="ru-RU" sz="900" dirty="0"/>
              <a:t> Российской Федерации;</a:t>
            </a:r>
          </a:p>
          <a:p>
            <a:pPr indent="361950"/>
            <a:r>
              <a:rPr lang="ru-RU" sz="9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pPr indent="361950"/>
            <a:r>
              <a:rPr lang="ru-RU" sz="9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pPr indent="361950"/>
            <a:r>
              <a:rPr lang="ru-RU" sz="9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национальных меньшинств, обеспечение социальной и культурной адаптации мигрантов, профилактику межнациональных (межэтнических) конфликтов;</a:t>
            </a:r>
          </a:p>
          <a:p>
            <a:pPr indent="361950"/>
            <a:r>
              <a:rPr lang="ru-RU" sz="900" dirty="0"/>
              <a:t>7) участие в предупреждении и ликвидации последствий чрезвычайных ситуаций на территории муниципального района;</a:t>
            </a:r>
          </a:p>
          <a:p>
            <a:pPr indent="361950"/>
            <a:r>
              <a:rPr lang="ru-RU" sz="900" dirty="0"/>
              <a:t>8) организация охраны общественного порядка на территории муниципального района муниципальной милицией;</a:t>
            </a:r>
          </a:p>
          <a:p>
            <a:pPr indent="361950"/>
            <a:r>
              <a:rPr lang="ru-RU" sz="9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pPr indent="361950"/>
            <a:r>
              <a:rPr lang="ru-RU" sz="9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pPr indent="361950"/>
            <a:r>
              <a:rPr lang="ru-RU" sz="900" dirty="0"/>
              <a:t>9) организация мероприятий </a:t>
            </a:r>
            <a:r>
              <a:rPr lang="ru-RU" sz="900" dirty="0" err="1"/>
              <a:t>межпоселенческого</a:t>
            </a:r>
            <a:r>
              <a:rPr lang="ru-RU" sz="900" dirty="0"/>
              <a:t> характера по охране окружающей среды;</a:t>
            </a:r>
          </a:p>
          <a:p>
            <a:pPr indent="361950"/>
            <a:r>
              <a:rPr lang="ru-RU" sz="9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организация отдыха детей в каникулярное время;</a:t>
            </a:r>
          </a:p>
          <a:p>
            <a:pPr indent="361950"/>
            <a:r>
              <a:rPr lang="ru-RU" sz="9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900" dirty="0">
                <a:hlinkClick r:id="rId3"/>
              </a:rPr>
              <a:t>перечень</a:t>
            </a:r>
            <a:r>
              <a:rPr lang="ru-RU" sz="900" dirty="0"/>
              <a:t> территорий, население которых обеспечивается медицинской помощью в медицинских организациях, подведомственных федеральному </a:t>
            </a:r>
            <a:r>
              <a:rPr lang="ru-RU" sz="900" dirty="0">
                <a:hlinkClick r:id="rId4"/>
              </a:rPr>
              <a:t>органу</a:t>
            </a:r>
            <a:r>
              <a:rPr lang="ru-RU" sz="9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p>
          <a:p>
            <a:pPr indent="361950"/>
            <a:r>
              <a:rPr lang="ru-RU" sz="900" dirty="0"/>
              <a:t>14) организация утилизации и переработки бытовых и промышленных отходов;</a:t>
            </a:r>
          </a:p>
          <a:p>
            <a:pPr indent="361950"/>
            <a:r>
              <a:rPr lang="ru-RU" sz="9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в том числе путем выкупа, земельных участков в границах муниципального района для муниципальных нужд;</a:t>
            </a:r>
          </a:p>
          <a:p>
            <a:pPr indent="361950"/>
            <a:r>
              <a:rPr lang="ru-RU" sz="900" dirty="0"/>
              <a:t>15.1)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900" dirty="0">
                <a:hlinkClick r:id="rId5"/>
              </a:rPr>
              <a:t>законом</a:t>
            </a:r>
            <a:r>
              <a:rPr lang="ru-RU" sz="900" dirty="0"/>
              <a:t> от 13 марта 2006 года N 38-ФЗ "О рекламе" (далее - Федеральный закон "О рекламе");</a:t>
            </a:r>
          </a:p>
        </p:txBody>
      </p:sp>
      <p:sp>
        <p:nvSpPr>
          <p:cNvPr id="66563"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5E6CAA23-EB89-4CE8-8CBB-B44ECE5D4F42}" type="slidenum">
              <a:rPr lang="en-US" altLang="ru-RU" sz="1200">
                <a:solidFill>
                  <a:srgbClr val="898989"/>
                </a:solidFill>
                <a:latin typeface="Calibri" pitchFamily="34" charset="0"/>
              </a:rPr>
              <a:pPr algn="r"/>
              <a:t>10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11</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707886"/>
          </a:xfrm>
          <a:prstGeom prst="rect">
            <a:avLst/>
          </a:prstGeom>
          <a:ln w="9525">
            <a:noFill/>
            <a:miter lim="800000"/>
            <a:headEnd/>
            <a:tailEnd/>
          </a:ln>
        </p:spPr>
        <p:txBody>
          <a:bodyPr wrap="square">
            <a:spAutoFit/>
          </a:bodyPr>
          <a:lstStyle/>
          <a:p>
            <a:pPr algn="ctr"/>
            <a:r>
              <a:rPr lang="ru-RU" sz="2000" b="1" dirty="0">
                <a:solidFill>
                  <a:schemeClr val="accent2"/>
                </a:solidFill>
              </a:rPr>
              <a:t>Расходные </a:t>
            </a:r>
            <a:r>
              <a:rPr lang="ru-RU" sz="2000" b="1" dirty="0">
                <a:solidFill>
                  <a:srgbClr val="C00000"/>
                </a:solidFill>
              </a:rPr>
              <a:t>обязательства</a:t>
            </a:r>
            <a:r>
              <a:rPr lang="ru-RU" sz="2000" b="1" dirty="0">
                <a:solidFill>
                  <a:schemeClr val="accent2"/>
                </a:solidFill>
              </a:rPr>
              <a:t> </a:t>
            </a:r>
            <a:r>
              <a:rPr lang="ru-RU" sz="2000" b="1" dirty="0" smtClean="0">
                <a:solidFill>
                  <a:schemeClr val="accent2"/>
                </a:solidFill>
              </a:rPr>
              <a:t>муниципального образования «Демидовский район» Смоленской области</a:t>
            </a:r>
            <a:endParaRPr lang="ru-RU" sz="1600" b="1" dirty="0"/>
          </a:p>
        </p:txBody>
      </p:sp>
      <p:sp>
        <p:nvSpPr>
          <p:cNvPr id="7" name="Rectangle 6" descr="Папирус"/>
          <p:cNvSpPr>
            <a:spLocks noChangeArrowheads="1"/>
          </p:cNvSpPr>
          <p:nvPr/>
        </p:nvSpPr>
        <p:spPr bwMode="auto">
          <a:xfrm>
            <a:off x="215900" y="1027113"/>
            <a:ext cx="8712200" cy="5210175"/>
          </a:xfrm>
          <a:prstGeom prst="rect">
            <a:avLst/>
          </a:prstGeom>
          <a:noFill/>
          <a:ln w="9525">
            <a:noFill/>
            <a:miter lim="800000"/>
            <a:headEnd/>
            <a:tailEnd/>
          </a:ln>
        </p:spPr>
        <p:txBody>
          <a:bodyPr anchor="b"/>
          <a:lstStyle/>
          <a:p>
            <a:pPr indent="361950">
              <a:defRPr/>
            </a:pPr>
            <a:r>
              <a:rPr lang="ru-RU" sz="900" dirty="0">
                <a:cs typeface="Times New Roman" panose="02020603050405020304" pitchFamily="18" charset="0"/>
              </a:rPr>
              <a:t>16) формирование и содержание муниципального архива, включая хранение архивных фондов поселений;</a:t>
            </a:r>
          </a:p>
          <a:p>
            <a:pPr indent="361950">
              <a:defRPr/>
            </a:pPr>
            <a:r>
              <a:rPr lang="ru-RU" sz="900" dirty="0">
                <a:cs typeface="Times New Roman" panose="02020603050405020304" pitchFamily="18" charset="0"/>
              </a:rPr>
              <a:t>17) содержание на территории муниципального района </a:t>
            </a:r>
            <a:r>
              <a:rPr lang="ru-RU" sz="900" dirty="0" err="1">
                <a:cs typeface="Times New Roman" panose="02020603050405020304" pitchFamily="18" charset="0"/>
              </a:rPr>
              <a:t>межпоселенческих</a:t>
            </a:r>
            <a:r>
              <a:rPr lang="ru-RU" sz="900" dirty="0">
                <a:cs typeface="Times New Roman" panose="02020603050405020304" pitchFamily="18" charset="0"/>
              </a:rPr>
              <a:t> мест захоронения, организация ритуальных услуг;</a:t>
            </a:r>
          </a:p>
          <a:p>
            <a:pPr indent="361950">
              <a:defRPr/>
            </a:pPr>
            <a:r>
              <a:rPr lang="ru-RU" sz="900" dirty="0">
                <a:cs typeface="Times New Roman" panose="02020603050405020304" pitchFamily="18" charset="0"/>
              </a:rPr>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pPr indent="361950">
              <a:defRPr/>
            </a:pPr>
            <a:r>
              <a:rPr lang="ru-RU" sz="900" dirty="0">
                <a:cs typeface="Times New Roman" panose="02020603050405020304" pitchFamily="18" charset="0"/>
              </a:rPr>
              <a:t>19) организация библиотечного обслуживания населения </a:t>
            </a:r>
            <a:r>
              <a:rPr lang="ru-RU" sz="900" dirty="0" err="1">
                <a:cs typeface="Times New Roman" panose="02020603050405020304" pitchFamily="18" charset="0"/>
              </a:rPr>
              <a:t>межпоселенческими</a:t>
            </a:r>
            <a:r>
              <a:rPr lang="ru-RU" sz="900" dirty="0">
                <a:cs typeface="Times New Roman" panose="02020603050405020304" pitchFamily="18" charset="0"/>
              </a:rPr>
              <a:t> библиотеками, комплектование и обеспечение сохранности их библиотечных фондов;</a:t>
            </a:r>
          </a:p>
          <a:p>
            <a:pPr indent="361950">
              <a:defRPr/>
            </a:pPr>
            <a:r>
              <a:rPr lang="ru-RU" sz="900" dirty="0">
                <a:cs typeface="Times New Roman" panose="02020603050405020304" pitchFamily="18" charset="0"/>
              </a:rPr>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pPr indent="361950">
              <a:defRPr/>
            </a:pPr>
            <a:r>
              <a:rPr lang="ru-RU" sz="900" dirty="0">
                <a:cs typeface="Times New Roman" panose="02020603050405020304" pitchFamily="18" charset="0"/>
              </a:rPr>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pPr indent="361950">
              <a:defRPr/>
            </a:pPr>
            <a:r>
              <a:rPr lang="ru-RU" sz="900" dirty="0">
                <a:cs typeface="Times New Roman" panose="02020603050405020304" pitchFamily="18" charset="0"/>
              </a:rPr>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pPr indent="361950">
              <a:defRPr/>
            </a:pPr>
            <a:r>
              <a:rPr lang="ru-RU" sz="900" dirty="0">
                <a:cs typeface="Times New Roman" panose="02020603050405020304" pitchFamily="18" charset="0"/>
              </a:rPr>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pPr indent="361950">
              <a:defRPr/>
            </a:pPr>
            <a:r>
              <a:rPr lang="ru-RU" sz="900" dirty="0">
                <a:cs typeface="Times New Roman" panose="02020603050405020304" pitchFamily="18" charset="0"/>
              </a:rPr>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использования и охраны особо охраняемых природных территорий местного значения;</a:t>
            </a:r>
          </a:p>
          <a:p>
            <a:pPr indent="361950">
              <a:defRPr/>
            </a:pPr>
            <a:r>
              <a:rPr lang="ru-RU" sz="900" dirty="0">
                <a:cs typeface="Times New Roman" panose="02020603050405020304" pitchFamily="18" charset="0"/>
              </a:rPr>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pPr indent="361950">
              <a:defRPr/>
            </a:pPr>
            <a:r>
              <a:rPr lang="ru-RU" sz="900" dirty="0">
                <a:cs typeface="Times New Roman" panose="02020603050405020304" pitchFamily="18" charset="0"/>
              </a:rPr>
              <a:t>24) осуществление мероприятий по обеспечению безопасности людей на водных объектах, охране их жизни и здоровья;</a:t>
            </a:r>
          </a:p>
          <a:p>
            <a:pPr indent="361950">
              <a:defRPr/>
            </a:pPr>
            <a:r>
              <a:rPr lang="ru-RU" sz="900" dirty="0">
                <a:cs typeface="Times New Roman" panose="02020603050405020304" pitchFamily="18" charset="0"/>
              </a:rPr>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a:t>
            </a:r>
          </a:p>
          <a:p>
            <a:pPr indent="361950">
              <a:defRPr/>
            </a:pPr>
            <a:r>
              <a:rPr lang="ru-RU" sz="900" dirty="0">
                <a:cs typeface="Times New Roman" panose="02020603050405020304" pitchFamily="18" charset="0"/>
              </a:rPr>
              <a:t>26) обеспечение условий для развития на территории муниципального района физической культуры и массового спорта, организация проведения официальных физкультурно-оздоровительных и спортивных мероприятий муниципального района;</a:t>
            </a:r>
          </a:p>
          <a:p>
            <a:pPr indent="361950">
              <a:defRPr/>
            </a:pPr>
            <a:r>
              <a:rPr lang="ru-RU" sz="900" dirty="0">
                <a:cs typeface="Times New Roman" panose="02020603050405020304" pitchFamily="18" charset="0"/>
              </a:rPr>
              <a:t>27) организация и осуществление мероприятий </a:t>
            </a:r>
            <a:r>
              <a:rPr lang="ru-RU" sz="900" dirty="0" err="1">
                <a:cs typeface="Times New Roman" panose="02020603050405020304" pitchFamily="18" charset="0"/>
              </a:rPr>
              <a:t>межпоселенческого</a:t>
            </a:r>
            <a:r>
              <a:rPr lang="ru-RU" sz="900" dirty="0">
                <a:cs typeface="Times New Roman" panose="02020603050405020304" pitchFamily="18" charset="0"/>
              </a:rPr>
              <a:t> характера по работе с детьми и молодежью;</a:t>
            </a:r>
          </a:p>
          <a:p>
            <a:pPr indent="361950">
              <a:defRPr/>
            </a:pPr>
            <a:r>
              <a:rPr lang="ru-RU" sz="900" dirty="0">
                <a:cs typeface="Times New Roman" panose="02020603050405020304" pitchFamily="18" charset="0"/>
              </a:rPr>
              <a:t>28) осуществление в пределах, установленных водным </a:t>
            </a:r>
            <a:r>
              <a:rPr lang="ru-RU" sz="900" dirty="0">
                <a:cs typeface="Times New Roman" panose="02020603050405020304" pitchFamily="18" charset="0"/>
                <a:hlinkClick r:id="rId2"/>
              </a:rPr>
              <a:t>законодательством</a:t>
            </a:r>
            <a:r>
              <a:rPr lang="ru-RU" sz="900" dirty="0">
                <a:cs typeface="Times New Roman" panose="02020603050405020304" pitchFamily="18" charset="0"/>
              </a:rPr>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pPr indent="361950">
              <a:defRPr/>
            </a:pPr>
            <a:r>
              <a:rPr lang="ru-RU" sz="900" dirty="0">
                <a:cs typeface="Times New Roman" panose="02020603050405020304" pitchFamily="18" charset="0"/>
              </a:rPr>
              <a:t>29) осуществление муниципального лесного контроля;</a:t>
            </a:r>
          </a:p>
          <a:p>
            <a:pPr indent="361950">
              <a:defRPr/>
            </a:pPr>
            <a:r>
              <a:rPr lang="ru-RU" sz="900" dirty="0">
                <a:cs typeface="Times New Roman" panose="02020603050405020304" pitchFamily="18" charset="0"/>
              </a:rPr>
              <a:t>32) обеспечение выполнения работ, необходимых для создания искусственных земельных участков для нужд муниципального района, проведение открытого аукциона на право заключить договор о создании искусственного земельного участка в соответствии с федеральным </a:t>
            </a:r>
            <a:r>
              <a:rPr lang="ru-RU" sz="900" u="sng" dirty="0">
                <a:effectLst>
                  <a:outerShdw blurRad="38100" dist="38100" dir="2700000" algn="tl">
                    <a:srgbClr val="000000">
                      <a:alpha val="43137"/>
                    </a:srgbClr>
                  </a:outerShdw>
                </a:effectLst>
                <a:cs typeface="Times New Roman" panose="02020603050405020304" pitchFamily="18" charset="0"/>
                <a:hlinkClick r:id="rId3"/>
              </a:rPr>
              <a:t>законом</a:t>
            </a:r>
            <a:r>
              <a:rPr lang="ru-RU" sz="900" u="sng" dirty="0">
                <a:cs typeface="Times New Roman" panose="02020603050405020304" pitchFamily="18" charset="0"/>
              </a:rPr>
              <a:t>;</a:t>
            </a:r>
          </a:p>
          <a:p>
            <a:pPr indent="361950">
              <a:defRPr/>
            </a:pPr>
            <a:r>
              <a:rPr lang="ru-RU" sz="900" dirty="0">
                <a:cs typeface="Times New Roman" panose="02020603050405020304" pitchFamily="18" charset="0"/>
              </a:rPr>
              <a:t>33) осуществление мер по противодействию коррупции в границах муниципального района;</a:t>
            </a:r>
          </a:p>
          <a:p>
            <a:pPr indent="361950">
              <a:defRPr/>
            </a:pPr>
            <a:r>
              <a:rPr lang="ru-RU" sz="900" dirty="0">
                <a:cs typeface="Times New Roman" panose="02020603050405020304" pitchFamily="18" charset="0"/>
              </a:rPr>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pPr indent="361950" algn="just">
              <a:defRPr/>
            </a:pPr>
            <a:r>
              <a:rPr lang="ru-RU" sz="900" dirty="0">
                <a:cs typeface="Times New Roman" panose="02020603050405020304" pitchFamily="18" charset="0"/>
              </a:rPr>
              <a:t>35) осуществление муниципального земельного контроля на межселенной территории муниципального района;</a:t>
            </a:r>
          </a:p>
          <a:p>
            <a:pPr indent="361950" algn="just">
              <a:defRPr/>
            </a:pPr>
            <a:r>
              <a:rPr lang="ru-RU" sz="900" dirty="0">
                <a:cs typeface="Times New Roman" panose="02020603050405020304" pitchFamily="18" charset="0"/>
              </a:rPr>
              <a:t>36) организация в соответствии с Федеральным </a:t>
            </a:r>
            <a:r>
              <a:rPr lang="ru-RU" sz="900" dirty="0">
                <a:cs typeface="Times New Roman" panose="02020603050405020304" pitchFamily="18" charset="0"/>
                <a:hlinkClick r:id="rId4"/>
              </a:rPr>
              <a:t>законом</a:t>
            </a:r>
            <a:r>
              <a:rPr lang="ru-RU" sz="900" dirty="0">
                <a:cs typeface="Times New Roman" panose="02020603050405020304" pitchFamily="18" charset="0"/>
              </a:rPr>
              <a:t> от 24 июля 2007 года N 221-ФЗ "О государственном кадастре недвижимости" выполнения комплексных кадастровых работ и утверждение карты-плана территории.</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a:p>
        </p:txBody>
      </p:sp>
      <p:sp>
        <p:nvSpPr>
          <p:cNvPr id="68610"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BA2255F-C645-446E-A3B8-5FE877DF1197}" type="slidenum">
              <a:rPr lang="en-US" altLang="ru-RU" sz="1200">
                <a:solidFill>
                  <a:srgbClr val="898989"/>
                </a:solidFill>
                <a:latin typeface="Calibri" pitchFamily="34" charset="0"/>
              </a:rPr>
              <a:pPr algn="r"/>
              <a:t>12</a:t>
            </a:fld>
            <a:endParaRPr lang="en-US" altLang="ru-RU" sz="1200">
              <a:solidFill>
                <a:srgbClr val="898989"/>
              </a:solidFill>
              <a:latin typeface="Calibri" pitchFamily="34" charset="0"/>
            </a:endParaRPr>
          </a:p>
        </p:txBody>
      </p:sp>
      <p:grpSp>
        <p:nvGrpSpPr>
          <p:cNvPr id="68611" name="Group 23"/>
          <p:cNvGrpSpPr>
            <a:grpSpLocks/>
          </p:cNvGrpSpPr>
          <p:nvPr/>
        </p:nvGrpSpPr>
        <p:grpSpPr bwMode="auto">
          <a:xfrm>
            <a:off x="248444" y="100013"/>
            <a:ext cx="8785225" cy="6280150"/>
            <a:chOff x="113" y="73"/>
            <a:chExt cx="5534" cy="3956"/>
          </a:xfrm>
        </p:grpSpPr>
        <p:pic>
          <p:nvPicPr>
            <p:cNvPr id="68612" name="Picture 6" descr="100297_603"/>
            <p:cNvPicPr>
              <a:picLocks noChangeAspect="1" noChangeArrowheads="1"/>
            </p:cNvPicPr>
            <p:nvPr/>
          </p:nvPicPr>
          <p:blipFill>
            <a:blip r:embed="rId2" cstate="print"/>
            <a:srcRect/>
            <a:stretch>
              <a:fillRect/>
            </a:stretch>
          </p:blipFill>
          <p:spPr bwMode="auto">
            <a:xfrm>
              <a:off x="3696" y="73"/>
              <a:ext cx="1860" cy="1044"/>
            </a:xfrm>
            <a:prstGeom prst="rect">
              <a:avLst/>
            </a:prstGeom>
            <a:noFill/>
            <a:ln w="9525">
              <a:noFill/>
              <a:miter lim="800000"/>
              <a:headEnd/>
              <a:tailEnd/>
            </a:ln>
          </p:spPr>
        </p:pic>
        <p:sp>
          <p:nvSpPr>
            <p:cNvPr id="68613" name="Text Box 9"/>
            <p:cNvSpPr txBox="1">
              <a:spLocks noChangeArrowheads="1"/>
            </p:cNvSpPr>
            <p:nvPr/>
          </p:nvSpPr>
          <p:spPr bwMode="auto">
            <a:xfrm>
              <a:off x="930" y="572"/>
              <a:ext cx="3987" cy="535"/>
            </a:xfrm>
            <a:prstGeom prst="rect">
              <a:avLst/>
            </a:prstGeom>
            <a:noFill/>
            <a:ln w="9525">
              <a:noFill/>
              <a:miter lim="800000"/>
              <a:headEnd/>
              <a:tailEnd/>
            </a:ln>
          </p:spPr>
          <p:txBody>
            <a:bodyPr/>
            <a:lstStyle/>
            <a:p>
              <a:pPr algn="ctr"/>
              <a:r>
                <a:rPr lang="ru-RU" sz="2000" b="1" dirty="0">
                  <a:solidFill>
                    <a:srgbClr val="000080"/>
                  </a:solidFill>
                </a:rPr>
                <a:t>На чем основывается составление проекта бюджета </a:t>
              </a:r>
              <a:r>
                <a:rPr lang="ru-RU" sz="2000" b="1" dirty="0" smtClean="0">
                  <a:solidFill>
                    <a:srgbClr val="000080"/>
                  </a:solidFill>
                </a:rPr>
                <a:t> </a:t>
              </a:r>
              <a:r>
                <a:rPr lang="ru-RU" sz="2000" b="1" dirty="0">
                  <a:solidFill>
                    <a:srgbClr val="000080"/>
                  </a:solidFill>
                </a:rPr>
                <a:t>муниципального района</a:t>
              </a:r>
              <a:endParaRPr lang="ru-RU" sz="2000" dirty="0"/>
            </a:p>
          </p:txBody>
        </p:sp>
        <p:grpSp>
          <p:nvGrpSpPr>
            <p:cNvPr id="68614" name="Group 10"/>
            <p:cNvGrpSpPr>
              <a:grpSpLocks/>
            </p:cNvGrpSpPr>
            <p:nvPr/>
          </p:nvGrpSpPr>
          <p:grpSpPr bwMode="auto">
            <a:xfrm>
              <a:off x="795" y="1178"/>
              <a:ext cx="4333" cy="483"/>
              <a:chOff x="2460" y="3497"/>
              <a:chExt cx="12522" cy="1560"/>
            </a:xfrm>
          </p:grpSpPr>
          <p:sp>
            <p:nvSpPr>
              <p:cNvPr id="36875" name="AutoShape 11"/>
              <p:cNvSpPr>
                <a:spLocks noChangeArrowheads="1"/>
              </p:cNvSpPr>
              <p:nvPr/>
            </p:nvSpPr>
            <p:spPr bwMode="auto">
              <a:xfrm>
                <a:off x="2460" y="3497"/>
                <a:ext cx="12522" cy="1560"/>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a:p>
            </p:txBody>
          </p:sp>
          <p:sp>
            <p:nvSpPr>
              <p:cNvPr id="68628" name="Text Box 12"/>
              <p:cNvSpPr txBox="1">
                <a:spLocks noChangeArrowheads="1"/>
              </p:cNvSpPr>
              <p:nvPr/>
            </p:nvSpPr>
            <p:spPr bwMode="auto">
              <a:xfrm>
                <a:off x="2592" y="3632"/>
                <a:ext cx="12258" cy="1320"/>
              </a:xfrm>
              <a:prstGeom prst="rect">
                <a:avLst/>
              </a:prstGeom>
              <a:noFill/>
              <a:ln w="9525">
                <a:noFill/>
                <a:miter lim="800000"/>
                <a:headEnd/>
                <a:tailEnd/>
              </a:ln>
            </p:spPr>
            <p:txBody>
              <a:bodyPr/>
              <a:lstStyle/>
              <a:p>
                <a:pPr algn="ctr"/>
                <a:r>
                  <a:rPr lang="ru-RU" sz="1800" b="1" dirty="0">
                    <a:solidFill>
                      <a:srgbClr val="000080"/>
                    </a:solidFill>
                  </a:rPr>
                  <a:t>Составление проекта </a:t>
                </a:r>
                <a:r>
                  <a:rPr lang="ru-RU" sz="1800" b="1" dirty="0" smtClean="0">
                    <a:solidFill>
                      <a:srgbClr val="000080"/>
                    </a:solidFill>
                  </a:rPr>
                  <a:t> местного бюджета  </a:t>
                </a:r>
                <a:r>
                  <a:rPr lang="ru-RU" sz="1800" b="1" dirty="0">
                    <a:solidFill>
                      <a:srgbClr val="000080"/>
                    </a:solidFill>
                  </a:rPr>
                  <a:t>основывается на: </a:t>
                </a:r>
                <a:endParaRPr lang="ru-RU" sz="1800" dirty="0"/>
              </a:p>
            </p:txBody>
          </p:sp>
        </p:grpSp>
        <p:sp>
          <p:nvSpPr>
            <p:cNvPr id="36881" name="AutoShape 17"/>
            <p:cNvSpPr>
              <a:spLocks noChangeArrowheads="1"/>
            </p:cNvSpPr>
            <p:nvPr/>
          </p:nvSpPr>
          <p:spPr bwMode="auto">
            <a:xfrm>
              <a:off x="113" y="2069"/>
              <a:ext cx="1316"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6" name="Text Box 18"/>
            <p:cNvSpPr txBox="1">
              <a:spLocks noChangeArrowheads="1"/>
            </p:cNvSpPr>
            <p:nvPr/>
          </p:nvSpPr>
          <p:spPr bwMode="auto">
            <a:xfrm>
              <a:off x="129" y="2251"/>
              <a:ext cx="130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Прогнозе</a:t>
              </a:r>
            </a:p>
            <a:p>
              <a:pPr algn="ctr"/>
              <a:r>
                <a:rPr lang="ru-RU" sz="1800" b="1" dirty="0">
                  <a:solidFill>
                    <a:srgbClr val="000080"/>
                  </a:solidFill>
                </a:rPr>
                <a:t>социально –</a:t>
              </a:r>
            </a:p>
            <a:p>
              <a:pPr algn="ctr"/>
              <a:r>
                <a:rPr lang="ru-RU" sz="1800" b="1" dirty="0">
                  <a:solidFill>
                    <a:srgbClr val="000080"/>
                  </a:solidFill>
                </a:rPr>
                <a:t>экономического</a:t>
              </a:r>
            </a:p>
            <a:p>
              <a:pPr algn="ctr"/>
              <a:r>
                <a:rPr lang="ru-RU" sz="1800" b="1" dirty="0">
                  <a:solidFill>
                    <a:srgbClr val="000080"/>
                  </a:solidFill>
                </a:rPr>
                <a:t>развития</a:t>
              </a:r>
            </a:p>
            <a:p>
              <a:pPr algn="ct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4" name="AutoShape 20"/>
            <p:cNvSpPr>
              <a:spLocks noChangeArrowheads="1"/>
            </p:cNvSpPr>
            <p:nvPr/>
          </p:nvSpPr>
          <p:spPr bwMode="auto">
            <a:xfrm>
              <a:off x="1565"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8" name="Text Box 21"/>
            <p:cNvSpPr txBox="1">
              <a:spLocks noChangeArrowheads="1"/>
            </p:cNvSpPr>
            <p:nvPr/>
          </p:nvSpPr>
          <p:spPr bwMode="auto">
            <a:xfrm>
              <a:off x="1565" y="2251"/>
              <a:ext cx="1270" cy="1658"/>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б</a:t>
              </a:r>
              <a:r>
                <a:rPr lang="ru-RU" sz="1800" b="1" dirty="0" smtClean="0">
                  <a:solidFill>
                    <a:srgbClr val="000080"/>
                  </a:solidFill>
                </a:rPr>
                <a:t>юджетной и налоговой</a:t>
              </a:r>
              <a:endParaRPr lang="ru-RU" sz="1800" b="1" dirty="0">
                <a:solidFill>
                  <a:srgbClr val="000080"/>
                </a:solidFill>
              </a:endParaRPr>
            </a:p>
            <a:p>
              <a:pPr algn="ctr"/>
              <a:r>
                <a:rPr lang="ru-RU" sz="1800" b="1" dirty="0">
                  <a:solidFill>
                    <a:srgbClr val="000080"/>
                  </a:solidFill>
                </a:rPr>
                <a:t>политики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7" name="AutoShape 23"/>
            <p:cNvSpPr>
              <a:spLocks noChangeArrowheads="1"/>
            </p:cNvSpPr>
            <p:nvPr/>
          </p:nvSpPr>
          <p:spPr bwMode="auto">
            <a:xfrm>
              <a:off x="4377" y="2069"/>
              <a:ext cx="1270" cy="195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0" name="Text Box 24"/>
            <p:cNvSpPr txBox="1">
              <a:spLocks noChangeArrowheads="1"/>
            </p:cNvSpPr>
            <p:nvPr/>
          </p:nvSpPr>
          <p:spPr bwMode="auto">
            <a:xfrm>
              <a:off x="4377" y="2251"/>
              <a:ext cx="127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Муниципальных</a:t>
              </a:r>
            </a:p>
            <a:p>
              <a:pPr algn="ctr"/>
              <a:r>
                <a:rPr lang="ru-RU" sz="1800" b="1" dirty="0">
                  <a:solidFill>
                    <a:srgbClr val="000080"/>
                  </a:solidFill>
                </a:rPr>
                <a:t>программах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68621" name="AutoShape 26"/>
            <p:cNvSpPr>
              <a:spLocks noChangeArrowheads="1"/>
            </p:cNvSpPr>
            <p:nvPr/>
          </p:nvSpPr>
          <p:spPr bwMode="auto">
            <a:xfrm>
              <a:off x="582" y="1797"/>
              <a:ext cx="393"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1</a:t>
              </a:r>
              <a:endParaRPr lang="ru-RU"/>
            </a:p>
          </p:txBody>
        </p:sp>
        <p:sp>
          <p:nvSpPr>
            <p:cNvPr id="68622" name="AutoShape 27"/>
            <p:cNvSpPr>
              <a:spLocks noChangeArrowheads="1"/>
            </p:cNvSpPr>
            <p:nvPr/>
          </p:nvSpPr>
          <p:spPr bwMode="auto">
            <a:xfrm>
              <a:off x="2018" y="1797"/>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2</a:t>
              </a:r>
            </a:p>
            <a:p>
              <a:endParaRPr lang="ru-RU"/>
            </a:p>
          </p:txBody>
        </p:sp>
        <p:sp>
          <p:nvSpPr>
            <p:cNvPr id="2" name="AutoShape 20"/>
            <p:cNvSpPr>
              <a:spLocks noChangeArrowheads="1"/>
            </p:cNvSpPr>
            <p:nvPr/>
          </p:nvSpPr>
          <p:spPr bwMode="auto">
            <a:xfrm>
              <a:off x="2971"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4" name="Text Box 21"/>
            <p:cNvSpPr txBox="1">
              <a:spLocks noChangeArrowheads="1"/>
            </p:cNvSpPr>
            <p:nvPr/>
          </p:nvSpPr>
          <p:spPr bwMode="auto">
            <a:xfrm>
              <a:off x="2979" y="2215"/>
              <a:ext cx="1224" cy="1658"/>
            </a:xfrm>
            <a:prstGeom prst="rect">
              <a:avLst/>
            </a:prstGeom>
            <a:noFill/>
            <a:ln w="9525">
              <a:noFill/>
              <a:miter lim="800000"/>
              <a:headEnd/>
              <a:tailEnd/>
            </a:ln>
          </p:spPr>
          <p:txBody>
            <a:bodyPr/>
            <a:lstStyle/>
            <a:p>
              <a:pPr algn="ctr"/>
              <a:r>
                <a:rPr lang="ru-RU" sz="1800" b="1" dirty="0" smtClean="0">
                  <a:solidFill>
                    <a:srgbClr val="000066"/>
                  </a:solidFill>
                </a:rPr>
                <a:t>Оценке ожидаемого исполнения местного бюджета за текущий финансовый год</a:t>
              </a:r>
              <a:endParaRPr lang="ru-RU" sz="1800" dirty="0">
                <a:solidFill>
                  <a:srgbClr val="000066"/>
                </a:solidFill>
              </a:endParaRPr>
            </a:p>
          </p:txBody>
        </p:sp>
        <p:sp>
          <p:nvSpPr>
            <p:cNvPr id="68625" name="AutoShape 27"/>
            <p:cNvSpPr>
              <a:spLocks noChangeArrowheads="1"/>
            </p:cNvSpPr>
            <p:nvPr/>
          </p:nvSpPr>
          <p:spPr bwMode="auto">
            <a:xfrm>
              <a:off x="3395"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3</a:t>
              </a:r>
              <a:endParaRPr lang="ru-RU" sz="2800" b="1" dirty="0">
                <a:solidFill>
                  <a:srgbClr val="000080"/>
                </a:solidFill>
              </a:endParaRPr>
            </a:p>
            <a:p>
              <a:endParaRPr lang="ru-RU" dirty="0"/>
            </a:p>
          </p:txBody>
        </p:sp>
        <p:sp>
          <p:nvSpPr>
            <p:cNvPr id="68626" name="AutoShape 27"/>
            <p:cNvSpPr>
              <a:spLocks noChangeArrowheads="1"/>
            </p:cNvSpPr>
            <p:nvPr/>
          </p:nvSpPr>
          <p:spPr bwMode="auto">
            <a:xfrm>
              <a:off x="4847"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4</a:t>
              </a:r>
            </a:p>
            <a:p>
              <a:endParaRPr lang="ru-RU"/>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8"/>
          <p:cNvSpPr txBox="1">
            <a:spLocks noChangeArrowheads="1"/>
          </p:cNvSpPr>
          <p:nvPr/>
        </p:nvSpPr>
        <p:spPr bwMode="auto">
          <a:xfrm>
            <a:off x="2771775" y="188913"/>
            <a:ext cx="6840538" cy="396875"/>
          </a:xfrm>
          <a:prstGeom prst="rect">
            <a:avLst/>
          </a:prstGeom>
          <a:noFill/>
          <a:ln w="9525">
            <a:noFill/>
            <a:miter lim="800000"/>
            <a:headEnd/>
            <a:tailEnd/>
          </a:ln>
        </p:spPr>
        <p:txBody>
          <a:bodyPr>
            <a:spAutoFit/>
          </a:bodyPr>
          <a:lstStyle/>
          <a:p>
            <a:pPr>
              <a:spcBef>
                <a:spcPct val="50000"/>
              </a:spcBef>
            </a:pPr>
            <a:r>
              <a:rPr lang="ru-RU" sz="2000" b="1" i="1">
                <a:solidFill>
                  <a:schemeClr val="accent1"/>
                </a:solidFill>
              </a:rPr>
              <a:t>Гражданин, его участие в бюджетном процессе</a:t>
            </a:r>
          </a:p>
        </p:txBody>
      </p:sp>
      <p:pic>
        <p:nvPicPr>
          <p:cNvPr id="69634" name="Picture 12" descr="588px-%D0%9A%D0%BD%D0%B8%D0%B3%D0%B8"/>
          <p:cNvPicPr>
            <a:picLocks noChangeAspect="1" noChangeArrowheads="1"/>
          </p:cNvPicPr>
          <p:nvPr/>
        </p:nvPicPr>
        <p:blipFill>
          <a:blip r:embed="rId2" cstate="print"/>
          <a:srcRect/>
          <a:stretch>
            <a:fillRect/>
          </a:stretch>
        </p:blipFill>
        <p:spPr bwMode="auto">
          <a:xfrm>
            <a:off x="0" y="0"/>
            <a:ext cx="2771775" cy="1778000"/>
          </a:xfrm>
          <a:prstGeom prst="rect">
            <a:avLst/>
          </a:prstGeom>
          <a:noFill/>
          <a:ln w="9525">
            <a:noFill/>
            <a:miter lim="800000"/>
            <a:headEnd/>
            <a:tailEnd/>
          </a:ln>
        </p:spPr>
      </p:pic>
      <p:sp>
        <p:nvSpPr>
          <p:cNvPr id="69635" name="AutoShape 19"/>
          <p:cNvSpPr>
            <a:spLocks noChangeArrowheads="1"/>
          </p:cNvSpPr>
          <p:nvPr/>
        </p:nvSpPr>
        <p:spPr bwMode="auto">
          <a:xfrm>
            <a:off x="0" y="4581525"/>
            <a:ext cx="4679950" cy="2276475"/>
          </a:xfrm>
          <a:prstGeom prst="flowChartAlternateProcess">
            <a:avLst/>
          </a:prstGeom>
          <a:solidFill>
            <a:srgbClr val="FF9933"/>
          </a:solidFill>
          <a:ln w="9525">
            <a:solidFill>
              <a:schemeClr val="tx1"/>
            </a:solidFill>
            <a:miter lim="800000"/>
            <a:headEnd/>
            <a:tailEnd/>
          </a:ln>
        </p:spPr>
        <p:txBody>
          <a:bodyPr/>
          <a:lstStyle/>
          <a:p>
            <a:pPr algn="ctr"/>
            <a:r>
              <a:rPr lang="ru-RU" sz="1600" b="1"/>
              <a:t>Получает социальные гарантии - расходная часть бюджета (образование, культура, здравоохранение, социальная поддержка и др.)</a:t>
            </a:r>
          </a:p>
        </p:txBody>
      </p:sp>
      <p:pic>
        <p:nvPicPr>
          <p:cNvPr id="69636" name="Picture 21" descr="47339"/>
          <p:cNvPicPr>
            <a:picLocks noChangeAspect="1" noChangeArrowheads="1"/>
          </p:cNvPicPr>
          <p:nvPr/>
        </p:nvPicPr>
        <p:blipFill>
          <a:blip r:embed="rId3" cstate="print"/>
          <a:srcRect/>
          <a:stretch>
            <a:fillRect/>
          </a:stretch>
        </p:blipFill>
        <p:spPr bwMode="auto">
          <a:xfrm>
            <a:off x="6515100" y="549275"/>
            <a:ext cx="2628900" cy="1727200"/>
          </a:xfrm>
          <a:prstGeom prst="rect">
            <a:avLst/>
          </a:prstGeom>
          <a:noFill/>
          <a:ln w="9525">
            <a:noFill/>
            <a:miter lim="800000"/>
            <a:headEnd/>
            <a:tailEnd/>
          </a:ln>
        </p:spPr>
      </p:pic>
      <p:sp>
        <p:nvSpPr>
          <p:cNvPr id="69637"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643D72FE-FDA7-4084-B496-BA850C8AE311}" type="slidenum">
              <a:rPr lang="en-US" altLang="ru-RU" sz="1200">
                <a:solidFill>
                  <a:srgbClr val="898989"/>
                </a:solidFill>
                <a:latin typeface="Calibri" pitchFamily="34" charset="0"/>
              </a:rPr>
              <a:pPr algn="r"/>
              <a:t>13</a:t>
            </a:fld>
            <a:endParaRPr lang="en-US" altLang="ru-RU" sz="1200">
              <a:solidFill>
                <a:srgbClr val="898989"/>
              </a:solidFill>
              <a:latin typeface="Calibri" pitchFamily="34" charset="0"/>
            </a:endParaRPr>
          </a:p>
        </p:txBody>
      </p:sp>
      <p:grpSp>
        <p:nvGrpSpPr>
          <p:cNvPr id="69638" name="Group 31"/>
          <p:cNvGrpSpPr>
            <a:grpSpLocks/>
          </p:cNvGrpSpPr>
          <p:nvPr/>
        </p:nvGrpSpPr>
        <p:grpSpPr bwMode="auto">
          <a:xfrm>
            <a:off x="179388" y="798512"/>
            <a:ext cx="8713787" cy="5908675"/>
            <a:chOff x="113" y="503"/>
            <a:chExt cx="5489" cy="3722"/>
          </a:xfrm>
        </p:grpSpPr>
        <p:sp>
          <p:nvSpPr>
            <p:cNvPr id="69639" name="AutoShape 15"/>
            <p:cNvSpPr>
              <a:spLocks noChangeArrowheads="1"/>
            </p:cNvSpPr>
            <p:nvPr/>
          </p:nvSpPr>
          <p:spPr bwMode="auto">
            <a:xfrm>
              <a:off x="431" y="1071"/>
              <a:ext cx="2177" cy="499"/>
            </a:xfrm>
            <a:prstGeom prst="flowChartProcess">
              <a:avLst/>
            </a:prstGeom>
            <a:solidFill>
              <a:srgbClr val="FF9933"/>
            </a:solidFill>
            <a:ln w="9525">
              <a:solidFill>
                <a:schemeClr val="tx1"/>
              </a:solidFill>
              <a:miter lim="800000"/>
              <a:headEnd/>
              <a:tailEnd/>
            </a:ln>
          </p:spPr>
          <p:txBody>
            <a:bodyPr anchor="ctr"/>
            <a:lstStyle/>
            <a:p>
              <a:pPr algn="ctr"/>
              <a:r>
                <a:rPr lang="ru-RU" sz="1600" b="1"/>
                <a:t>Помогает формировать доходную</a:t>
              </a:r>
            </a:p>
            <a:p>
              <a:pPr algn="ctr"/>
              <a:r>
                <a:rPr lang="ru-RU" sz="1600" b="1"/>
                <a:t>часть бюджета (налог на доходы физических лиц)</a:t>
              </a:r>
            </a:p>
          </p:txBody>
        </p:sp>
        <p:sp>
          <p:nvSpPr>
            <p:cNvPr id="69640" name="Oval 16"/>
            <p:cNvSpPr>
              <a:spLocks noChangeArrowheads="1"/>
            </p:cNvSpPr>
            <p:nvPr/>
          </p:nvSpPr>
          <p:spPr bwMode="auto">
            <a:xfrm>
              <a:off x="567" y="1979"/>
              <a:ext cx="1905" cy="499"/>
            </a:xfrm>
            <a:prstGeom prst="ellipse">
              <a:avLst/>
            </a:prstGeom>
            <a:solidFill>
              <a:srgbClr val="FF9933"/>
            </a:solidFill>
            <a:ln w="9525">
              <a:solidFill>
                <a:schemeClr val="tx1"/>
              </a:solidFill>
              <a:round/>
              <a:headEnd/>
              <a:tailEnd/>
            </a:ln>
          </p:spPr>
          <p:txBody>
            <a:bodyPr wrap="none" anchor="ctr"/>
            <a:lstStyle/>
            <a:p>
              <a:pPr algn="ctr"/>
              <a:r>
                <a:rPr lang="ru-RU" sz="1600" b="1"/>
                <a:t>БЮДЖЕТ</a:t>
              </a:r>
            </a:p>
          </p:txBody>
        </p:sp>
        <p:sp>
          <p:nvSpPr>
            <p:cNvPr id="69641" name="AutoShape 17"/>
            <p:cNvSpPr>
              <a:spLocks noChangeArrowheads="1"/>
            </p:cNvSpPr>
            <p:nvPr/>
          </p:nvSpPr>
          <p:spPr bwMode="auto">
            <a:xfrm>
              <a:off x="113" y="1570"/>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wrap="none" anchor="ctr"/>
            <a:lstStyle/>
            <a:p>
              <a:pPr algn="ctr"/>
              <a:r>
                <a:rPr lang="ru-RU" sz="1550" b="1" dirty="0">
                  <a:solidFill>
                    <a:schemeClr val="bg1"/>
                  </a:solidFill>
                </a:rPr>
                <a:t>как налогоплательщик</a:t>
              </a:r>
            </a:p>
          </p:txBody>
        </p:sp>
        <p:sp>
          <p:nvSpPr>
            <p:cNvPr id="69642" name="AutoShape 18"/>
            <p:cNvSpPr>
              <a:spLocks noChangeArrowheads="1"/>
            </p:cNvSpPr>
            <p:nvPr/>
          </p:nvSpPr>
          <p:spPr bwMode="auto">
            <a:xfrm>
              <a:off x="158" y="2478"/>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anchor="ctr"/>
            <a:lstStyle/>
            <a:p>
              <a:pPr algn="ctr"/>
              <a:r>
                <a:rPr lang="ru-RU" sz="1550" b="1" dirty="0">
                  <a:solidFill>
                    <a:schemeClr val="bg1"/>
                  </a:solidFill>
                </a:rPr>
                <a:t>как получатель социальных гарантий</a:t>
              </a:r>
            </a:p>
          </p:txBody>
        </p:sp>
        <p:sp>
          <p:nvSpPr>
            <p:cNvPr id="69643" name="AutoShape 22"/>
            <p:cNvSpPr>
              <a:spLocks noChangeArrowheads="1"/>
            </p:cNvSpPr>
            <p:nvPr/>
          </p:nvSpPr>
          <p:spPr bwMode="auto">
            <a:xfrm rot="16200000">
              <a:off x="3333" y="141"/>
              <a:ext cx="817" cy="1542"/>
            </a:xfrm>
            <a:prstGeom prst="wedgeRoundRectCallout">
              <a:avLst>
                <a:gd name="adj1" fmla="val -82069"/>
                <a:gd name="adj2" fmla="val 30412"/>
                <a:gd name="adj3" fmla="val 16667"/>
              </a:avLst>
            </a:prstGeom>
            <a:solidFill>
              <a:schemeClr val="accent1"/>
            </a:solidFill>
            <a:ln w="9525">
              <a:solidFill>
                <a:schemeClr val="tx1"/>
              </a:solidFill>
              <a:miter lim="800000"/>
              <a:headEnd/>
              <a:tailEnd/>
            </a:ln>
          </p:spPr>
          <p:txBody>
            <a:bodyPr vert="eaVert"/>
            <a:lstStyle/>
            <a:p>
              <a:pPr algn="ctr"/>
              <a:r>
                <a:rPr lang="ru-RU" sz="1600" b="1">
                  <a:solidFill>
                    <a:schemeClr val="bg1"/>
                  </a:solidFill>
                </a:rPr>
                <a:t>Возможности влияния граждан на состав бюджета</a:t>
              </a:r>
            </a:p>
          </p:txBody>
        </p:sp>
        <p:sp>
          <p:nvSpPr>
            <p:cNvPr id="69644" name="AutoShape 23"/>
            <p:cNvSpPr>
              <a:spLocks noChangeArrowheads="1"/>
            </p:cNvSpPr>
            <p:nvPr/>
          </p:nvSpPr>
          <p:spPr bwMode="auto">
            <a:xfrm>
              <a:off x="3334" y="1616"/>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 бюджете муниципального образования «Демидовский район» Смоленской области </a:t>
              </a:r>
              <a:r>
                <a:rPr lang="ru-RU" sz="1600" b="1" dirty="0"/>
                <a:t>на </a:t>
              </a:r>
              <a:r>
                <a:rPr lang="ru-RU" sz="1600" b="1" dirty="0" smtClean="0"/>
                <a:t>очередной год </a:t>
              </a:r>
              <a:endParaRPr lang="ru-RU" sz="1600" b="1" dirty="0"/>
            </a:p>
          </p:txBody>
        </p:sp>
        <p:sp>
          <p:nvSpPr>
            <p:cNvPr id="69645" name="AutoShape 24"/>
            <p:cNvSpPr>
              <a:spLocks noChangeArrowheads="1"/>
            </p:cNvSpPr>
            <p:nvPr/>
          </p:nvSpPr>
          <p:spPr bwMode="auto">
            <a:xfrm>
              <a:off x="3334" y="2750"/>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«Об </a:t>
              </a:r>
              <a:r>
                <a:rPr lang="ru-RU" sz="1600" b="1" dirty="0"/>
                <a:t>исполнении районного бюджета за истекший финансовый </a:t>
              </a:r>
              <a:r>
                <a:rPr lang="ru-RU" sz="1600" b="1" dirty="0" smtClean="0"/>
                <a:t>год»</a:t>
              </a:r>
              <a:endParaRPr lang="ru-RU" sz="1600" b="1" dirty="0"/>
            </a:p>
          </p:txBody>
        </p:sp>
        <p:pic>
          <p:nvPicPr>
            <p:cNvPr id="69646" name="Picture 27" descr="0013-007-Podtverzhdenie-sootvetstvija-zanimaemoj-dolzhnosti"/>
            <p:cNvPicPr>
              <a:picLocks noChangeAspect="1" noChangeArrowheads="1"/>
            </p:cNvPicPr>
            <p:nvPr/>
          </p:nvPicPr>
          <p:blipFill>
            <a:blip r:embed="rId4" cstate="print"/>
            <a:srcRect/>
            <a:stretch>
              <a:fillRect/>
            </a:stretch>
          </p:blipFill>
          <p:spPr bwMode="auto">
            <a:xfrm>
              <a:off x="249" y="3657"/>
              <a:ext cx="635" cy="564"/>
            </a:xfrm>
            <a:prstGeom prst="rect">
              <a:avLst/>
            </a:prstGeom>
            <a:noFill/>
            <a:ln w="9525">
              <a:noFill/>
              <a:miter lim="800000"/>
              <a:headEnd/>
              <a:tailEnd/>
            </a:ln>
          </p:spPr>
        </p:pic>
        <p:pic>
          <p:nvPicPr>
            <p:cNvPr id="69647" name="Picture 29" descr="600"/>
            <p:cNvPicPr>
              <a:picLocks noChangeAspect="1" noChangeArrowheads="1"/>
            </p:cNvPicPr>
            <p:nvPr/>
          </p:nvPicPr>
          <p:blipFill>
            <a:blip r:embed="rId5" cstate="print"/>
            <a:srcRect/>
            <a:stretch>
              <a:fillRect/>
            </a:stretch>
          </p:blipFill>
          <p:spPr bwMode="auto">
            <a:xfrm>
              <a:off x="1202" y="3612"/>
              <a:ext cx="635" cy="613"/>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658" name="Picture 7" descr="%D0%9B%D1%83%D0%BF%D0%B0"/>
          <p:cNvPicPr>
            <a:picLocks noChangeAspect="1" noChangeArrowheads="1"/>
          </p:cNvPicPr>
          <p:nvPr/>
        </p:nvPicPr>
        <p:blipFill>
          <a:blip r:embed="rId2" cstate="print"/>
          <a:srcRect/>
          <a:stretch>
            <a:fillRect/>
          </a:stretch>
        </p:blipFill>
        <p:spPr bwMode="auto">
          <a:xfrm>
            <a:off x="6659563" y="0"/>
            <a:ext cx="2484437" cy="1931988"/>
          </a:xfrm>
          <a:prstGeom prst="rect">
            <a:avLst/>
          </a:prstGeom>
          <a:noFill/>
          <a:ln w="9525">
            <a:noFill/>
            <a:miter lim="800000"/>
            <a:headEnd/>
            <a:tailEnd/>
          </a:ln>
        </p:spPr>
      </p:pic>
      <p:sp>
        <p:nvSpPr>
          <p:cNvPr id="70659" name="AutoShape 9"/>
          <p:cNvSpPr>
            <a:spLocks noChangeArrowheads="1"/>
          </p:cNvSpPr>
          <p:nvPr/>
        </p:nvSpPr>
        <p:spPr bwMode="auto">
          <a:xfrm>
            <a:off x="107950" y="188912"/>
            <a:ext cx="6408738" cy="1168385"/>
          </a:xfrm>
          <a:prstGeom prst="roundRect">
            <a:avLst>
              <a:gd name="adj" fmla="val 16667"/>
            </a:avLst>
          </a:prstGeom>
          <a:solidFill>
            <a:schemeClr val="accent1"/>
          </a:solidFill>
          <a:ln w="9525">
            <a:solidFill>
              <a:schemeClr val="tx1"/>
            </a:solidFill>
            <a:round/>
            <a:headEnd/>
            <a:tailEnd/>
          </a:ln>
        </p:spPr>
        <p:txBody>
          <a:bodyPr anchor="ctr"/>
          <a:lstStyle/>
          <a:p>
            <a:pPr algn="ctr"/>
            <a:r>
              <a:rPr lang="ru-RU" sz="1800" b="1" dirty="0">
                <a:solidFill>
                  <a:schemeClr val="bg1"/>
                </a:solidFill>
              </a:rPr>
              <a:t>ОСНОВНЫЕ ХАРАКТЕРИСТИКИ БЮДЖЕТА </a:t>
            </a:r>
            <a:r>
              <a:rPr lang="ru-RU" sz="1800" b="1" dirty="0" smtClean="0">
                <a:solidFill>
                  <a:schemeClr val="bg1"/>
                </a:solidFill>
              </a:rPr>
              <a:t> муниципального образования «Демидовский  район» Смоленской области  </a:t>
            </a:r>
            <a:r>
              <a:rPr lang="ru-RU" sz="1800" b="1" dirty="0">
                <a:solidFill>
                  <a:schemeClr val="bg1"/>
                </a:solidFill>
              </a:rPr>
              <a:t>на </a:t>
            </a:r>
            <a:r>
              <a:rPr lang="ru-RU" sz="1800" b="1" dirty="0" smtClean="0">
                <a:solidFill>
                  <a:schemeClr val="bg1"/>
                </a:solidFill>
              </a:rPr>
              <a:t>2022 год  </a:t>
            </a:r>
          </a:p>
          <a:p>
            <a:pPr algn="ctr"/>
            <a:r>
              <a:rPr lang="ru-RU" sz="1800" b="1" dirty="0" smtClean="0">
                <a:solidFill>
                  <a:schemeClr val="bg1"/>
                </a:solidFill>
              </a:rPr>
              <a:t>и плановый период 2023 и 2024 годов</a:t>
            </a:r>
            <a:endParaRPr lang="ru-RU" sz="1800" b="1" dirty="0">
              <a:solidFill>
                <a:schemeClr val="bg1"/>
              </a:solidFill>
            </a:endParaRPr>
          </a:p>
        </p:txBody>
      </p:sp>
      <p:grpSp>
        <p:nvGrpSpPr>
          <p:cNvPr id="70660" name="Group 73"/>
          <p:cNvGrpSpPr>
            <a:grpSpLocks/>
          </p:cNvGrpSpPr>
          <p:nvPr/>
        </p:nvGrpSpPr>
        <p:grpSpPr bwMode="auto">
          <a:xfrm>
            <a:off x="323850" y="1700213"/>
            <a:ext cx="8496300" cy="4679950"/>
            <a:chOff x="113" y="981"/>
            <a:chExt cx="5352" cy="2948"/>
          </a:xfrm>
        </p:grpSpPr>
        <p:sp>
          <p:nvSpPr>
            <p:cNvPr id="70662" name="AutoShape 54"/>
            <p:cNvSpPr>
              <a:spLocks noChangeArrowheads="1"/>
            </p:cNvSpPr>
            <p:nvPr/>
          </p:nvSpPr>
          <p:spPr bwMode="auto">
            <a:xfrm>
              <a:off x="113" y="1797"/>
              <a:ext cx="2495" cy="68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ДОХОДЫ</a:t>
              </a:r>
            </a:p>
          </p:txBody>
        </p:sp>
        <p:sp>
          <p:nvSpPr>
            <p:cNvPr id="70663" name="AutoShape 55"/>
            <p:cNvSpPr>
              <a:spLocks noChangeArrowheads="1"/>
            </p:cNvSpPr>
            <p:nvPr/>
          </p:nvSpPr>
          <p:spPr bwMode="auto">
            <a:xfrm>
              <a:off x="113" y="2478"/>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РАСХОДЫ</a:t>
              </a:r>
            </a:p>
          </p:txBody>
        </p:sp>
        <p:sp>
          <p:nvSpPr>
            <p:cNvPr id="70664" name="AutoShape 57"/>
            <p:cNvSpPr>
              <a:spLocks noChangeArrowheads="1"/>
            </p:cNvSpPr>
            <p:nvPr/>
          </p:nvSpPr>
          <p:spPr bwMode="auto">
            <a:xfrm>
              <a:off x="2608"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2022 </a:t>
              </a:r>
              <a:r>
                <a:rPr lang="ru-RU" sz="1800" b="1" dirty="0">
                  <a:solidFill>
                    <a:schemeClr val="bg1"/>
                  </a:solidFill>
                </a:rPr>
                <a:t>год</a:t>
              </a:r>
            </a:p>
          </p:txBody>
        </p:sp>
        <p:sp>
          <p:nvSpPr>
            <p:cNvPr id="70665" name="AutoShape 58"/>
            <p:cNvSpPr>
              <a:spLocks noChangeArrowheads="1"/>
            </p:cNvSpPr>
            <p:nvPr/>
          </p:nvSpPr>
          <p:spPr bwMode="auto">
            <a:xfrm>
              <a:off x="113" y="3203"/>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ДЕФИЦИТ (-), ПРОФИЦИТ (+)</a:t>
              </a:r>
            </a:p>
          </p:txBody>
        </p:sp>
        <p:sp>
          <p:nvSpPr>
            <p:cNvPr id="70666" name="AutoShape 59"/>
            <p:cNvSpPr>
              <a:spLocks noChangeArrowheads="1"/>
            </p:cNvSpPr>
            <p:nvPr/>
          </p:nvSpPr>
          <p:spPr bwMode="auto">
            <a:xfrm>
              <a:off x="3561"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2023 год</a:t>
              </a:r>
              <a:endParaRPr lang="ru-RU" sz="1800" b="1" dirty="0">
                <a:solidFill>
                  <a:schemeClr val="bg1"/>
                </a:solidFill>
              </a:endParaRPr>
            </a:p>
          </p:txBody>
        </p:sp>
        <p:sp>
          <p:nvSpPr>
            <p:cNvPr id="70667" name="AutoShape 60"/>
            <p:cNvSpPr>
              <a:spLocks noChangeArrowheads="1"/>
            </p:cNvSpPr>
            <p:nvPr/>
          </p:nvSpPr>
          <p:spPr bwMode="auto">
            <a:xfrm>
              <a:off x="4513"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2024 год</a:t>
              </a:r>
              <a:endParaRPr lang="ru-RU" sz="1800" b="1" dirty="0">
                <a:solidFill>
                  <a:schemeClr val="bg1"/>
                </a:solidFill>
              </a:endParaRPr>
            </a:p>
          </p:txBody>
        </p:sp>
        <p:sp>
          <p:nvSpPr>
            <p:cNvPr id="70668" name="AutoShape 61"/>
            <p:cNvSpPr>
              <a:spLocks noChangeArrowheads="1"/>
            </p:cNvSpPr>
            <p:nvPr/>
          </p:nvSpPr>
          <p:spPr bwMode="auto">
            <a:xfrm>
              <a:off x="2609"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a:t>
              </a:r>
              <a:r>
                <a:rPr lang="en-US" sz="1800" b="1" dirty="0" smtClean="0"/>
                <a:t>34 610,2</a:t>
              </a:r>
              <a:endParaRPr lang="ru-RU" sz="1800" b="1" dirty="0"/>
            </a:p>
          </p:txBody>
        </p:sp>
        <p:sp>
          <p:nvSpPr>
            <p:cNvPr id="70669" name="AutoShape 62"/>
            <p:cNvSpPr>
              <a:spLocks noChangeArrowheads="1"/>
            </p:cNvSpPr>
            <p:nvPr/>
          </p:nvSpPr>
          <p:spPr bwMode="auto">
            <a:xfrm>
              <a:off x="2609" y="2477"/>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a:t>
              </a:r>
              <a:r>
                <a:rPr lang="en-US" sz="1800" b="1" dirty="0" smtClean="0"/>
                <a:t>38 398,7</a:t>
              </a:r>
              <a:endParaRPr lang="ru-RU" sz="1800" b="1" dirty="0"/>
            </a:p>
          </p:txBody>
        </p:sp>
        <p:sp>
          <p:nvSpPr>
            <p:cNvPr id="70670" name="AutoShape 63"/>
            <p:cNvSpPr>
              <a:spLocks noChangeArrowheads="1"/>
            </p:cNvSpPr>
            <p:nvPr/>
          </p:nvSpPr>
          <p:spPr bwMode="auto">
            <a:xfrm>
              <a:off x="2608" y="3202"/>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-3 788,5</a:t>
              </a:r>
              <a:endParaRPr lang="ru-RU" sz="1800" b="1" dirty="0"/>
            </a:p>
          </p:txBody>
        </p:sp>
        <p:sp>
          <p:nvSpPr>
            <p:cNvPr id="70671" name="AutoShape 64"/>
            <p:cNvSpPr>
              <a:spLocks noChangeArrowheads="1"/>
            </p:cNvSpPr>
            <p:nvPr/>
          </p:nvSpPr>
          <p:spPr bwMode="auto">
            <a:xfrm>
              <a:off x="3561"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350 </a:t>
              </a:r>
              <a:r>
                <a:rPr lang="en-US" sz="1800" b="1" dirty="0" smtClean="0"/>
                <a:t>1</a:t>
              </a:r>
              <a:r>
                <a:rPr lang="ru-RU" sz="1800" b="1" dirty="0" smtClean="0"/>
                <a:t>55,7</a:t>
              </a:r>
              <a:endParaRPr lang="ru-RU" sz="1800" b="1" dirty="0"/>
            </a:p>
          </p:txBody>
        </p:sp>
        <p:sp>
          <p:nvSpPr>
            <p:cNvPr id="70672" name="AutoShape 65"/>
            <p:cNvSpPr>
              <a:spLocks noChangeArrowheads="1"/>
            </p:cNvSpPr>
            <p:nvPr/>
          </p:nvSpPr>
          <p:spPr bwMode="auto">
            <a:xfrm>
              <a:off x="3560"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350 </a:t>
              </a:r>
              <a:r>
                <a:rPr lang="en-US" sz="1800" b="1" dirty="0" smtClean="0"/>
                <a:t>1</a:t>
              </a:r>
              <a:r>
                <a:rPr lang="ru-RU" sz="1800" b="1" dirty="0" smtClean="0"/>
                <a:t>55,7</a:t>
              </a:r>
              <a:endParaRPr lang="ru-RU" sz="1800" b="1" dirty="0"/>
            </a:p>
          </p:txBody>
        </p:sp>
        <p:sp>
          <p:nvSpPr>
            <p:cNvPr id="70673" name="AutoShape 66"/>
            <p:cNvSpPr>
              <a:spLocks noChangeArrowheads="1"/>
            </p:cNvSpPr>
            <p:nvPr/>
          </p:nvSpPr>
          <p:spPr bwMode="auto">
            <a:xfrm>
              <a:off x="4513"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347 684,5</a:t>
              </a:r>
              <a:endParaRPr lang="ru-RU" sz="1800" b="1" dirty="0"/>
            </a:p>
          </p:txBody>
        </p:sp>
        <p:sp>
          <p:nvSpPr>
            <p:cNvPr id="70674" name="AutoShape 67"/>
            <p:cNvSpPr>
              <a:spLocks noChangeArrowheads="1"/>
            </p:cNvSpPr>
            <p:nvPr/>
          </p:nvSpPr>
          <p:spPr bwMode="auto">
            <a:xfrm>
              <a:off x="4513"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347 684,5</a:t>
              </a:r>
              <a:endParaRPr lang="ru-RU" sz="1800" b="1" dirty="0"/>
            </a:p>
          </p:txBody>
        </p:sp>
        <p:sp>
          <p:nvSpPr>
            <p:cNvPr id="70675" name="AutoShape 68"/>
            <p:cNvSpPr>
              <a:spLocks noChangeArrowheads="1"/>
            </p:cNvSpPr>
            <p:nvPr/>
          </p:nvSpPr>
          <p:spPr bwMode="auto">
            <a:xfrm>
              <a:off x="3560"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6" name="AutoShape 69"/>
            <p:cNvSpPr>
              <a:spLocks noChangeArrowheads="1"/>
            </p:cNvSpPr>
            <p:nvPr/>
          </p:nvSpPr>
          <p:spPr bwMode="auto">
            <a:xfrm>
              <a:off x="4513"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ru-RU" sz="1800" b="1" dirty="0"/>
            </a:p>
            <a:p>
              <a:pPr algn="ctr"/>
              <a:endParaRPr lang="ru-RU" sz="1800" b="1" dirty="0"/>
            </a:p>
            <a:p>
              <a:pPr algn="ctr"/>
              <a:r>
                <a:rPr lang="ru-RU" sz="1800" b="1" dirty="0" smtClean="0"/>
                <a:t>0,0</a:t>
              </a:r>
            </a:p>
            <a:p>
              <a:pPr algn="ctr"/>
              <a:endParaRPr lang="ru-RU" sz="1800" b="1" dirty="0"/>
            </a:p>
            <a:p>
              <a:pPr algn="ctr"/>
              <a:endParaRPr lang="ru-RU" sz="1800" b="1" dirty="0"/>
            </a:p>
          </p:txBody>
        </p:sp>
        <p:sp>
          <p:nvSpPr>
            <p:cNvPr id="70677" name="AutoShape 70"/>
            <p:cNvSpPr>
              <a:spLocks noChangeArrowheads="1"/>
            </p:cNvSpPr>
            <p:nvPr/>
          </p:nvSpPr>
          <p:spPr bwMode="auto">
            <a:xfrm>
              <a:off x="113" y="1207"/>
              <a:ext cx="2495"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Показатель</a:t>
              </a:r>
            </a:p>
          </p:txBody>
        </p:sp>
        <p:sp>
          <p:nvSpPr>
            <p:cNvPr id="70678" name="Text Box 72"/>
            <p:cNvSpPr txBox="1">
              <a:spLocks noChangeArrowheads="1"/>
            </p:cNvSpPr>
            <p:nvPr/>
          </p:nvSpPr>
          <p:spPr bwMode="auto">
            <a:xfrm>
              <a:off x="4377" y="981"/>
              <a:ext cx="1043" cy="212"/>
            </a:xfrm>
            <a:prstGeom prst="rect">
              <a:avLst/>
            </a:prstGeom>
            <a:noFill/>
            <a:ln w="9525">
              <a:noFill/>
              <a:miter lim="800000"/>
              <a:headEnd/>
              <a:tailEnd/>
            </a:ln>
          </p:spPr>
          <p:txBody>
            <a:bodyPr>
              <a:spAutoFit/>
            </a:bodyPr>
            <a:lstStyle/>
            <a:p>
              <a:pPr algn="ctr">
                <a:spcBef>
                  <a:spcPct val="50000"/>
                </a:spcBef>
              </a:pPr>
              <a:r>
                <a:rPr lang="ru-RU" sz="1600" b="1">
                  <a:solidFill>
                    <a:schemeClr val="accent1"/>
                  </a:solidFill>
                </a:rPr>
                <a:t>тыс. рублей</a:t>
              </a:r>
            </a:p>
          </p:txBody>
        </p:sp>
      </p:grpSp>
      <p:sp>
        <p:nvSpPr>
          <p:cNvPr id="70661"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55B86C43-0112-48B3-86D1-7448B4053DFA}" type="slidenum">
              <a:rPr lang="en-US" altLang="ru-RU" sz="1200">
                <a:solidFill>
                  <a:srgbClr val="898989"/>
                </a:solidFill>
                <a:latin typeface="Calibri" pitchFamily="34" charset="0"/>
              </a:rPr>
              <a:pPr algn="r"/>
              <a:t>14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f20131209102835-82134733_1326220020_vremya_den_gi"/>
          <p:cNvPicPr>
            <a:picLocks noChangeAspect="1" noChangeArrowheads="1"/>
          </p:cNvPicPr>
          <p:nvPr/>
        </p:nvPicPr>
        <p:blipFill>
          <a:blip r:embed="rId2" cstate="print"/>
          <a:srcRect/>
          <a:stretch>
            <a:fillRect/>
          </a:stretch>
        </p:blipFill>
        <p:spPr bwMode="auto">
          <a:xfrm>
            <a:off x="0" y="222250"/>
            <a:ext cx="9145588" cy="6635750"/>
          </a:xfrm>
          <a:prstGeom prst="rect">
            <a:avLst/>
          </a:prstGeom>
          <a:noFill/>
          <a:ln w="9525">
            <a:noFill/>
            <a:miter lim="800000"/>
            <a:headEnd/>
            <a:tailEnd/>
          </a:ln>
        </p:spPr>
      </p:pic>
      <p:sp>
        <p:nvSpPr>
          <p:cNvPr id="71686" name="AutoShape 16"/>
          <p:cNvSpPr>
            <a:spLocks noChangeArrowheads="1"/>
          </p:cNvSpPr>
          <p:nvPr/>
        </p:nvSpPr>
        <p:spPr bwMode="auto">
          <a:xfrm>
            <a:off x="0" y="0"/>
            <a:ext cx="9144000" cy="1928802"/>
          </a:xfrm>
          <a:prstGeom prst="flowChartAlternateProcess">
            <a:avLst/>
          </a:prstGeom>
          <a:solidFill>
            <a:schemeClr val="accent1"/>
          </a:solidFill>
          <a:ln w="9525">
            <a:solidFill>
              <a:schemeClr val="tx1"/>
            </a:solidFill>
            <a:miter lim="800000"/>
            <a:headEnd/>
            <a:tailEnd/>
          </a:ln>
        </p:spPr>
        <p:txBody>
          <a:bodyPr anchor="ctr"/>
          <a:lstStyle/>
          <a:p>
            <a:pPr algn="ctr"/>
            <a:endParaRPr lang="ru-RU" sz="2000" b="1" dirty="0">
              <a:solidFill>
                <a:schemeClr val="bg1"/>
              </a:solidFill>
            </a:endParaRPr>
          </a:p>
          <a:p>
            <a:pPr algn="ctr"/>
            <a:r>
              <a:rPr lang="ru-RU" sz="2000" b="1" dirty="0">
                <a:solidFill>
                  <a:schemeClr val="bg1"/>
                </a:solidFill>
              </a:rPr>
              <a:t>Муниципальный долг </a:t>
            </a:r>
            <a:r>
              <a:rPr lang="ru-RU" sz="2000" b="1" dirty="0" smtClean="0">
                <a:solidFill>
                  <a:schemeClr val="bg1"/>
                </a:solidFill>
              </a:rPr>
              <a:t> </a:t>
            </a:r>
            <a:r>
              <a:rPr lang="ru-RU" sz="2000" b="1" dirty="0">
                <a:solidFill>
                  <a:schemeClr val="bg1"/>
                </a:solidFill>
              </a:rPr>
              <a:t>муниципального </a:t>
            </a:r>
            <a:r>
              <a:rPr lang="ru-RU" sz="2000" b="1" dirty="0" smtClean="0">
                <a:solidFill>
                  <a:schemeClr val="bg1"/>
                </a:solidFill>
              </a:rPr>
              <a:t>образования «Демидовский район»</a:t>
            </a:r>
          </a:p>
          <a:p>
            <a:pPr algn="ctr"/>
            <a:endParaRPr lang="ru-RU" sz="2000" b="1" dirty="0">
              <a:solidFill>
                <a:schemeClr val="bg1"/>
              </a:solidFill>
            </a:endParaRPr>
          </a:p>
          <a:p>
            <a:pPr algn="ctr"/>
            <a:r>
              <a:rPr lang="ru-RU" sz="1600" b="1" dirty="0">
                <a:solidFill>
                  <a:schemeClr val="bg1"/>
                </a:solidFill>
              </a:rPr>
              <a:t>МУНИЦИПАЛЬНЫЙ ДОЛГ - обязательства, возникающие из муниципальных займов (заимствований), принятых на себя муниципальным образованием гарантий (поручительств), а также принятые на себя муниципальным образованием обязательства третьих лиц.</a:t>
            </a:r>
          </a:p>
          <a:p>
            <a:pPr algn="ctr"/>
            <a:endParaRPr lang="ru-RU" sz="1600" b="1" dirty="0">
              <a:solidFill>
                <a:schemeClr val="bg1"/>
              </a:solidFill>
            </a:endParaRPr>
          </a:p>
          <a:p>
            <a:pPr algn="ctr"/>
            <a:endParaRPr lang="ru-RU" sz="1600" b="1" dirty="0">
              <a:solidFill>
                <a:schemeClr val="bg1"/>
              </a:solidFill>
            </a:endParaRPr>
          </a:p>
        </p:txBody>
      </p:sp>
      <p:sp>
        <p:nvSpPr>
          <p:cNvPr id="71690" name="AutoShape 20" descr="Голубая тисненая бумага"/>
          <p:cNvSpPr>
            <a:spLocks noChangeArrowheads="1"/>
          </p:cNvSpPr>
          <p:nvPr/>
        </p:nvSpPr>
        <p:spPr bwMode="auto">
          <a:xfrm>
            <a:off x="6805613" y="2492896"/>
            <a:ext cx="1295400" cy="432047"/>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lstStyle/>
          <a:p>
            <a:pPr algn="ctr"/>
            <a:r>
              <a:rPr lang="ru-RU" sz="1600" b="1" dirty="0">
                <a:solidFill>
                  <a:schemeClr val="accent2"/>
                </a:solidFill>
              </a:rPr>
              <a:t>тыс. рублей</a:t>
            </a:r>
          </a:p>
        </p:txBody>
      </p:sp>
      <p:sp>
        <p:nvSpPr>
          <p:cNvPr id="71696" name="AutoShape 29" descr="Голубая тисненая бумага"/>
          <p:cNvSpPr>
            <a:spLocks noChangeArrowheads="1"/>
          </p:cNvSpPr>
          <p:nvPr/>
        </p:nvSpPr>
        <p:spPr bwMode="auto">
          <a:xfrm>
            <a:off x="755650" y="3501009"/>
            <a:ext cx="3024188" cy="1872680"/>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Верхний предел</a:t>
            </a:r>
          </a:p>
          <a:p>
            <a:pPr algn="ctr"/>
            <a:r>
              <a:rPr lang="ru-RU" sz="1600" b="1">
                <a:solidFill>
                  <a:schemeClr val="accent1"/>
                </a:solidFill>
              </a:rPr>
              <a:t>муниципального долга</a:t>
            </a:r>
          </a:p>
        </p:txBody>
      </p:sp>
      <p:sp>
        <p:nvSpPr>
          <p:cNvPr id="71697" name="AutoShape 30" descr="Голубая тисненая бумага"/>
          <p:cNvSpPr>
            <a:spLocks noChangeArrowheads="1"/>
          </p:cNvSpPr>
          <p:nvPr/>
        </p:nvSpPr>
        <p:spPr bwMode="auto">
          <a:xfrm>
            <a:off x="55086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01.01.2023</a:t>
            </a:r>
            <a:endParaRPr lang="ru-RU" sz="1600" b="1" dirty="0">
              <a:solidFill>
                <a:schemeClr val="accent1"/>
              </a:solidFill>
            </a:endParaRPr>
          </a:p>
        </p:txBody>
      </p:sp>
      <p:sp>
        <p:nvSpPr>
          <p:cNvPr id="71698" name="AutoShape 31" descr="Голубая тисненая бумага"/>
          <p:cNvSpPr>
            <a:spLocks noChangeArrowheads="1"/>
          </p:cNvSpPr>
          <p:nvPr/>
        </p:nvSpPr>
        <p:spPr bwMode="auto">
          <a:xfrm>
            <a:off x="5520581"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01.01.2024</a:t>
            </a:r>
            <a:endParaRPr lang="ru-RU" sz="1600" b="1" dirty="0">
              <a:solidFill>
                <a:schemeClr val="accent1"/>
              </a:solidFill>
            </a:endParaRPr>
          </a:p>
        </p:txBody>
      </p:sp>
      <p:sp>
        <p:nvSpPr>
          <p:cNvPr id="71700" name="Line 33"/>
          <p:cNvSpPr>
            <a:spLocks noChangeShapeType="1"/>
          </p:cNvSpPr>
          <p:nvPr/>
        </p:nvSpPr>
        <p:spPr bwMode="auto">
          <a:xfrm>
            <a:off x="3781425" y="4437349"/>
            <a:ext cx="1295400" cy="0"/>
          </a:xfrm>
          <a:prstGeom prst="line">
            <a:avLst/>
          </a:prstGeom>
          <a:noFill/>
          <a:ln w="31750">
            <a:solidFill>
              <a:schemeClr val="tx1"/>
            </a:solidFill>
            <a:round/>
            <a:headEnd/>
            <a:tailEnd/>
          </a:ln>
        </p:spPr>
        <p:txBody>
          <a:bodyPr/>
          <a:lstStyle/>
          <a:p>
            <a:endParaRPr lang="ru-RU"/>
          </a:p>
        </p:txBody>
      </p:sp>
      <p:sp>
        <p:nvSpPr>
          <p:cNvPr id="71701" name="Line 34"/>
          <p:cNvSpPr>
            <a:spLocks noChangeShapeType="1"/>
          </p:cNvSpPr>
          <p:nvPr/>
        </p:nvSpPr>
        <p:spPr bwMode="auto">
          <a:xfrm flipH="1">
            <a:off x="5088781" y="4438650"/>
            <a:ext cx="431800" cy="0"/>
          </a:xfrm>
          <a:prstGeom prst="line">
            <a:avLst/>
          </a:prstGeom>
          <a:noFill/>
          <a:ln w="31750">
            <a:solidFill>
              <a:schemeClr val="tx1"/>
            </a:solidFill>
            <a:round/>
            <a:headEnd/>
            <a:tailEnd/>
          </a:ln>
        </p:spPr>
        <p:txBody>
          <a:bodyPr/>
          <a:lstStyle/>
          <a:p>
            <a:endParaRPr lang="ru-RU"/>
          </a:p>
        </p:txBody>
      </p:sp>
      <p:sp>
        <p:nvSpPr>
          <p:cNvPr id="71702" name="Line 35"/>
          <p:cNvSpPr>
            <a:spLocks noChangeShapeType="1"/>
          </p:cNvSpPr>
          <p:nvPr/>
        </p:nvSpPr>
        <p:spPr bwMode="auto">
          <a:xfrm>
            <a:off x="5067300" y="3501009"/>
            <a:ext cx="9525" cy="1944116"/>
          </a:xfrm>
          <a:prstGeom prst="line">
            <a:avLst/>
          </a:prstGeom>
          <a:noFill/>
          <a:ln w="31750">
            <a:solidFill>
              <a:schemeClr val="tx1"/>
            </a:solidFill>
            <a:round/>
            <a:headEnd/>
            <a:tailEnd/>
          </a:ln>
        </p:spPr>
        <p:txBody>
          <a:bodyPr/>
          <a:lstStyle/>
          <a:p>
            <a:endParaRPr lang="ru-RU"/>
          </a:p>
        </p:txBody>
      </p:sp>
      <p:sp>
        <p:nvSpPr>
          <p:cNvPr id="71703" name="Line 36"/>
          <p:cNvSpPr>
            <a:spLocks noChangeShapeType="1"/>
          </p:cNvSpPr>
          <p:nvPr/>
        </p:nvSpPr>
        <p:spPr bwMode="auto">
          <a:xfrm flipH="1">
            <a:off x="5076825" y="3521075"/>
            <a:ext cx="431800" cy="0"/>
          </a:xfrm>
          <a:prstGeom prst="line">
            <a:avLst/>
          </a:prstGeom>
          <a:noFill/>
          <a:ln w="31750">
            <a:solidFill>
              <a:schemeClr val="tx1"/>
            </a:solidFill>
            <a:round/>
            <a:headEnd/>
            <a:tailEnd/>
          </a:ln>
        </p:spPr>
        <p:txBody>
          <a:bodyPr/>
          <a:lstStyle/>
          <a:p>
            <a:endParaRPr lang="ru-RU"/>
          </a:p>
        </p:txBody>
      </p:sp>
      <p:sp>
        <p:nvSpPr>
          <p:cNvPr id="71704" name="Line 37"/>
          <p:cNvSpPr>
            <a:spLocks noChangeShapeType="1"/>
          </p:cNvSpPr>
          <p:nvPr/>
        </p:nvSpPr>
        <p:spPr bwMode="auto">
          <a:xfrm flipH="1">
            <a:off x="5088781" y="5440363"/>
            <a:ext cx="431800" cy="0"/>
          </a:xfrm>
          <a:prstGeom prst="line">
            <a:avLst/>
          </a:prstGeom>
          <a:noFill/>
          <a:ln w="31750">
            <a:solidFill>
              <a:schemeClr val="tx1"/>
            </a:solidFill>
            <a:round/>
            <a:headEnd/>
            <a:tailEnd/>
          </a:ln>
        </p:spPr>
        <p:txBody>
          <a:bodyPr/>
          <a:lstStyle/>
          <a:p>
            <a:endParaRPr lang="ru-RU"/>
          </a:p>
        </p:txBody>
      </p:sp>
      <p:sp>
        <p:nvSpPr>
          <p:cNvPr id="71705" name="AutoShape 38" descr="Голубая тисненая бумага"/>
          <p:cNvSpPr>
            <a:spLocks noChangeArrowheads="1"/>
          </p:cNvSpPr>
          <p:nvPr/>
        </p:nvSpPr>
        <p:spPr bwMode="auto">
          <a:xfrm>
            <a:off x="68040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6" name="AutoShape 40" descr="Голубая тисненая бумага"/>
          <p:cNvSpPr>
            <a:spLocks noChangeArrowheads="1"/>
          </p:cNvSpPr>
          <p:nvPr/>
        </p:nvSpPr>
        <p:spPr bwMode="auto">
          <a:xfrm>
            <a:off x="6802462"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8"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8DF4E747-3389-4759-8933-5AB173AE057F}" type="slidenum">
              <a:rPr lang="en-US" altLang="ru-RU" sz="1200">
                <a:solidFill>
                  <a:srgbClr val="898989"/>
                </a:solidFill>
                <a:latin typeface="Calibri" pitchFamily="34" charset="0"/>
              </a:rPr>
              <a:pPr algn="r"/>
              <a:t>15</a:t>
            </a:fld>
            <a:endParaRPr lang="en-US" altLang="ru-RU" sz="1200">
              <a:solidFill>
                <a:srgbClr val="898989"/>
              </a:solidFill>
              <a:latin typeface="Calibri" pitchFamily="34" charset="0"/>
            </a:endParaRPr>
          </a:p>
        </p:txBody>
      </p:sp>
      <p:sp>
        <p:nvSpPr>
          <p:cNvPr id="28" name="AutoShape 18" descr="Голубая тисненая бумага"/>
          <p:cNvSpPr>
            <a:spLocks noChangeArrowheads="1"/>
          </p:cNvSpPr>
          <p:nvPr/>
        </p:nvSpPr>
        <p:spPr bwMode="auto">
          <a:xfrm>
            <a:off x="6805613" y="5192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29" name="AutoShape 31" descr="Голубая тисненая бумага"/>
          <p:cNvSpPr>
            <a:spLocks noChangeArrowheads="1"/>
          </p:cNvSpPr>
          <p:nvPr/>
        </p:nvSpPr>
        <p:spPr bwMode="auto">
          <a:xfrm>
            <a:off x="5520581" y="5189537"/>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01.01.2025</a:t>
            </a:r>
            <a:endParaRPr lang="ru-RU" sz="1600" b="1" dirty="0">
              <a:solidFill>
                <a:schemeClr val="accent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72" descr="Hangisi_do_ru_hangisi_yanl___23848643320190946"/>
          <p:cNvPicPr>
            <a:picLocks noChangeAspect="1" noChangeArrowheads="1"/>
          </p:cNvPicPr>
          <p:nvPr/>
        </p:nvPicPr>
        <p:blipFill>
          <a:blip r:embed="rId2" cstate="print"/>
          <a:srcRect/>
          <a:stretch>
            <a:fillRect/>
          </a:stretch>
        </p:blipFill>
        <p:spPr bwMode="auto">
          <a:xfrm>
            <a:off x="7092950" y="0"/>
            <a:ext cx="2051050" cy="1700213"/>
          </a:xfrm>
          <a:prstGeom prst="rect">
            <a:avLst/>
          </a:prstGeom>
          <a:noFill/>
          <a:ln w="9525">
            <a:noFill/>
            <a:miter lim="800000"/>
            <a:headEnd/>
            <a:tailEnd/>
          </a:ln>
        </p:spPr>
      </p:pic>
      <p:grpSp>
        <p:nvGrpSpPr>
          <p:cNvPr id="72706" name="Group 85"/>
          <p:cNvGrpSpPr>
            <a:grpSpLocks/>
          </p:cNvGrpSpPr>
          <p:nvPr/>
        </p:nvGrpSpPr>
        <p:grpSpPr bwMode="auto">
          <a:xfrm>
            <a:off x="68263" y="115888"/>
            <a:ext cx="8967788" cy="5978525"/>
            <a:chOff x="43" y="73"/>
            <a:chExt cx="5649" cy="3766"/>
          </a:xfrm>
        </p:grpSpPr>
        <p:sp>
          <p:nvSpPr>
            <p:cNvPr id="72708" name="AutoShape 4"/>
            <p:cNvSpPr>
              <a:spLocks noChangeArrowheads="1"/>
            </p:cNvSpPr>
            <p:nvPr/>
          </p:nvSpPr>
          <p:spPr bwMode="auto">
            <a:xfrm>
              <a:off x="68" y="73"/>
              <a:ext cx="4354" cy="787"/>
            </a:xfrm>
            <a:prstGeom prst="flowChartAlternateProcess">
              <a:avLst/>
            </a:prstGeom>
            <a:solidFill>
              <a:srgbClr val="800080"/>
            </a:solidFill>
            <a:ln w="9525">
              <a:solidFill>
                <a:schemeClr val="tx1"/>
              </a:solidFill>
              <a:miter lim="800000"/>
              <a:headEnd/>
              <a:tailEnd/>
            </a:ln>
          </p:spPr>
          <p:txBody>
            <a:bodyPr anchor="ctr">
              <a:spAutoFit/>
            </a:bodyPr>
            <a:lstStyle/>
            <a:p>
              <a:pPr algn="ctr"/>
              <a:r>
                <a:rPr lang="ru-RU" b="1">
                  <a:solidFill>
                    <a:schemeClr val="bg1"/>
                  </a:solidFill>
                </a:rPr>
                <a:t>Бюджетная политика-совокупность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p>
          </p:txBody>
        </p:sp>
        <p:sp>
          <p:nvSpPr>
            <p:cNvPr id="72709" name="AutoShape 62"/>
            <p:cNvSpPr>
              <a:spLocks noChangeArrowheads="1"/>
            </p:cNvSpPr>
            <p:nvPr/>
          </p:nvSpPr>
          <p:spPr bwMode="auto">
            <a:xfrm>
              <a:off x="249" y="1033"/>
              <a:ext cx="4205" cy="365"/>
            </a:xfrm>
            <a:prstGeom prst="flowChartAlternateProcess">
              <a:avLst/>
            </a:prstGeom>
            <a:solidFill>
              <a:srgbClr val="993366"/>
            </a:solidFill>
            <a:ln w="9525">
              <a:solidFill>
                <a:schemeClr val="tx1"/>
              </a:solidFill>
              <a:miter lim="800000"/>
              <a:headEnd/>
              <a:tailEnd/>
            </a:ln>
          </p:spPr>
          <p:txBody>
            <a:bodyPr anchor="ctr">
              <a:spAutoFit/>
            </a:bodyPr>
            <a:lstStyle/>
            <a:p>
              <a:pPr algn="ctr"/>
              <a:r>
                <a:rPr lang="ru-RU" b="1" dirty="0">
                  <a:solidFill>
                    <a:schemeClr val="bg1"/>
                  </a:solidFill>
                </a:rPr>
                <a:t>Основные приоритеты бюджетной политики </a:t>
              </a:r>
              <a:r>
                <a:rPr lang="ru-RU" b="1" dirty="0" smtClean="0">
                  <a:solidFill>
                    <a:schemeClr val="bg1"/>
                  </a:solidFill>
                </a:rPr>
                <a:t> </a:t>
              </a:r>
              <a:r>
                <a:rPr lang="ru-RU" b="1" dirty="0">
                  <a:solidFill>
                    <a:schemeClr val="bg1"/>
                  </a:solidFill>
                </a:rPr>
                <a:t>муниципального </a:t>
              </a:r>
              <a:r>
                <a:rPr lang="ru-RU" b="1" dirty="0" smtClean="0">
                  <a:solidFill>
                    <a:schemeClr val="bg1"/>
                  </a:solidFill>
                </a:rPr>
                <a:t>образования «Демидовский район» Смоленской области  на  2022 – 2024 года</a:t>
              </a:r>
              <a:endParaRPr lang="ru-RU" b="1" dirty="0">
                <a:solidFill>
                  <a:schemeClr val="bg1"/>
                </a:solidFill>
              </a:endParaRPr>
            </a:p>
          </p:txBody>
        </p:sp>
        <p:sp>
          <p:nvSpPr>
            <p:cNvPr id="72710" name="AutoShape 63"/>
            <p:cNvSpPr>
              <a:spLocks noChangeArrowheads="1"/>
            </p:cNvSpPr>
            <p:nvPr/>
          </p:nvSpPr>
          <p:spPr bwMode="auto">
            <a:xfrm>
              <a:off x="43" y="1538"/>
              <a:ext cx="1228" cy="219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smtClean="0">
                  <a:solidFill>
                    <a:schemeClr val="bg1"/>
                  </a:solidFill>
                </a:rPr>
                <a:t>Обеспечение  макроэкономической  стабильности, которая  предусматривает  сбалансированный  бюджет  и устойчивость бюджетной  системы, повышение  инвестиционной привлекательности Демидовского района</a:t>
              </a:r>
              <a:endParaRPr lang="ru-RU" b="1" dirty="0">
                <a:solidFill>
                  <a:schemeClr val="bg1"/>
                </a:solidFill>
              </a:endParaRPr>
            </a:p>
          </p:txBody>
        </p:sp>
        <p:sp>
          <p:nvSpPr>
            <p:cNvPr id="72711" name="AutoShape 64"/>
            <p:cNvSpPr>
              <a:spLocks noChangeArrowheads="1"/>
            </p:cNvSpPr>
            <p:nvPr/>
          </p:nvSpPr>
          <p:spPr bwMode="auto">
            <a:xfrm>
              <a:off x="1383" y="1601"/>
              <a:ext cx="998" cy="160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Обеспечение исполнения Указов Президента Российской Федерации о повышении качества жизни населения («майских Указов»)</a:t>
              </a:r>
            </a:p>
          </p:txBody>
        </p:sp>
        <p:sp>
          <p:nvSpPr>
            <p:cNvPr id="72712" name="AutoShape 65"/>
            <p:cNvSpPr>
              <a:spLocks noChangeArrowheads="1"/>
            </p:cNvSpPr>
            <p:nvPr/>
          </p:nvSpPr>
          <p:spPr bwMode="auto">
            <a:xfrm>
              <a:off x="2517" y="1616"/>
              <a:ext cx="1037" cy="64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Сохранение социальной направленности бюджета</a:t>
              </a:r>
            </a:p>
          </p:txBody>
        </p:sp>
        <p:sp>
          <p:nvSpPr>
            <p:cNvPr id="72713" name="AutoShape 66"/>
            <p:cNvSpPr>
              <a:spLocks noChangeArrowheads="1"/>
            </p:cNvSpPr>
            <p:nvPr/>
          </p:nvSpPr>
          <p:spPr bwMode="auto">
            <a:xfrm>
              <a:off x="4633" y="2704"/>
              <a:ext cx="1059" cy="1106"/>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прозрачности </a:t>
              </a:r>
              <a:r>
                <a:rPr lang="ru-RU" b="1" dirty="0">
                  <a:solidFill>
                    <a:schemeClr val="bg1"/>
                  </a:solidFill>
                </a:rPr>
                <a:t>и </a:t>
              </a:r>
              <a:r>
                <a:rPr lang="ru-RU" b="1" dirty="0" smtClean="0">
                  <a:solidFill>
                    <a:schemeClr val="bg1"/>
                  </a:solidFill>
                </a:rPr>
                <a:t>открытости бюджета и бюджетного процесса для общества</a:t>
              </a:r>
              <a:endParaRPr lang="ru-RU" b="1" dirty="0">
                <a:solidFill>
                  <a:schemeClr val="bg1"/>
                </a:solidFill>
              </a:endParaRPr>
            </a:p>
          </p:txBody>
        </p:sp>
        <p:sp>
          <p:nvSpPr>
            <p:cNvPr id="72714" name="AutoShape 67"/>
            <p:cNvSpPr>
              <a:spLocks noChangeArrowheads="1"/>
            </p:cNvSpPr>
            <p:nvPr/>
          </p:nvSpPr>
          <p:spPr bwMode="auto">
            <a:xfrm>
              <a:off x="3798" y="1647"/>
              <a:ext cx="1849" cy="5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Повышение качества муниципального  управления местного бюджета  </a:t>
              </a:r>
              <a:endParaRPr lang="ru-RU" b="1" dirty="0">
                <a:solidFill>
                  <a:schemeClr val="bg1"/>
                </a:solidFill>
              </a:endParaRPr>
            </a:p>
          </p:txBody>
        </p:sp>
        <p:sp>
          <p:nvSpPr>
            <p:cNvPr id="72715" name="AutoShape 68"/>
            <p:cNvSpPr>
              <a:spLocks noChangeArrowheads="1"/>
            </p:cNvSpPr>
            <p:nvPr/>
          </p:nvSpPr>
          <p:spPr bwMode="auto">
            <a:xfrm>
              <a:off x="2417" y="2464"/>
              <a:ext cx="2096" cy="8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нацеленности местного бюджета на достижение конкретных  результатов, применение программно- целевого принципа планирования местного бюджета</a:t>
              </a:r>
              <a:endParaRPr lang="ru-RU" b="1" dirty="0">
                <a:solidFill>
                  <a:schemeClr val="bg1"/>
                </a:solidFill>
              </a:endParaRPr>
            </a:p>
          </p:txBody>
        </p:sp>
        <p:sp>
          <p:nvSpPr>
            <p:cNvPr id="72716" name="AutoShape 69"/>
            <p:cNvSpPr>
              <a:spLocks noChangeArrowheads="1"/>
            </p:cNvSpPr>
            <p:nvPr/>
          </p:nvSpPr>
          <p:spPr bwMode="auto">
            <a:xfrm>
              <a:off x="1296" y="3324"/>
              <a:ext cx="2948" cy="51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a:solidFill>
                    <a:schemeClr val="bg1"/>
                  </a:solidFill>
                </a:rPr>
                <a:t>Обеспечение сбалансированности и устойчивости районного бюджета, </a:t>
              </a:r>
              <a:r>
                <a:rPr lang="ru-RU" b="1" dirty="0" smtClean="0">
                  <a:solidFill>
                    <a:schemeClr val="bg1"/>
                  </a:solidFill>
                </a:rPr>
                <a:t>выравнивание  уровня развития различных территорий Демидовского района</a:t>
              </a:r>
              <a:endParaRPr lang="ru-RU" b="1" dirty="0">
                <a:solidFill>
                  <a:schemeClr val="bg1"/>
                </a:solidFill>
              </a:endParaRPr>
            </a:p>
          </p:txBody>
        </p:sp>
        <p:sp>
          <p:nvSpPr>
            <p:cNvPr id="72717" name="Line 73"/>
            <p:cNvSpPr>
              <a:spLocks noChangeShapeType="1"/>
            </p:cNvSpPr>
            <p:nvPr/>
          </p:nvSpPr>
          <p:spPr bwMode="auto">
            <a:xfrm flipV="1">
              <a:off x="2290" y="1389"/>
              <a:ext cx="0" cy="91"/>
            </a:xfrm>
            <a:prstGeom prst="line">
              <a:avLst/>
            </a:prstGeom>
            <a:noFill/>
            <a:ln w="38100">
              <a:solidFill>
                <a:srgbClr val="800000"/>
              </a:solidFill>
              <a:round/>
              <a:headEnd/>
              <a:tailEnd/>
            </a:ln>
          </p:spPr>
          <p:txBody>
            <a:bodyPr/>
            <a:lstStyle/>
            <a:p>
              <a:endParaRPr lang="ru-RU"/>
            </a:p>
          </p:txBody>
        </p:sp>
        <p:sp>
          <p:nvSpPr>
            <p:cNvPr id="72718" name="Line 74"/>
            <p:cNvSpPr>
              <a:spLocks noChangeShapeType="1"/>
            </p:cNvSpPr>
            <p:nvPr/>
          </p:nvSpPr>
          <p:spPr bwMode="auto">
            <a:xfrm>
              <a:off x="657" y="1480"/>
              <a:ext cx="5035" cy="0"/>
            </a:xfrm>
            <a:prstGeom prst="line">
              <a:avLst/>
            </a:prstGeom>
            <a:noFill/>
            <a:ln w="38100">
              <a:solidFill>
                <a:srgbClr val="800000"/>
              </a:solidFill>
              <a:round/>
              <a:headEnd/>
              <a:tailEnd/>
            </a:ln>
          </p:spPr>
          <p:txBody>
            <a:bodyPr/>
            <a:lstStyle/>
            <a:p>
              <a:endParaRPr lang="ru-RU"/>
            </a:p>
          </p:txBody>
        </p:sp>
        <p:sp>
          <p:nvSpPr>
            <p:cNvPr id="72719" name="Line 76"/>
            <p:cNvSpPr>
              <a:spLocks noChangeShapeType="1"/>
            </p:cNvSpPr>
            <p:nvPr/>
          </p:nvSpPr>
          <p:spPr bwMode="auto">
            <a:xfrm>
              <a:off x="657" y="1480"/>
              <a:ext cx="0" cy="90"/>
            </a:xfrm>
            <a:prstGeom prst="line">
              <a:avLst/>
            </a:prstGeom>
            <a:noFill/>
            <a:ln w="38100">
              <a:solidFill>
                <a:srgbClr val="800000"/>
              </a:solidFill>
              <a:round/>
              <a:headEnd/>
              <a:tailEnd/>
            </a:ln>
          </p:spPr>
          <p:txBody>
            <a:bodyPr/>
            <a:lstStyle/>
            <a:p>
              <a:endParaRPr lang="ru-RU"/>
            </a:p>
          </p:txBody>
        </p:sp>
        <p:sp>
          <p:nvSpPr>
            <p:cNvPr id="72720" name="Line 77"/>
            <p:cNvSpPr>
              <a:spLocks noChangeShapeType="1"/>
            </p:cNvSpPr>
            <p:nvPr/>
          </p:nvSpPr>
          <p:spPr bwMode="auto">
            <a:xfrm>
              <a:off x="1882" y="1480"/>
              <a:ext cx="0" cy="136"/>
            </a:xfrm>
            <a:prstGeom prst="line">
              <a:avLst/>
            </a:prstGeom>
            <a:noFill/>
            <a:ln w="38100">
              <a:solidFill>
                <a:srgbClr val="800000"/>
              </a:solidFill>
              <a:round/>
              <a:headEnd/>
              <a:tailEnd/>
            </a:ln>
          </p:spPr>
          <p:txBody>
            <a:bodyPr/>
            <a:lstStyle/>
            <a:p>
              <a:endParaRPr lang="ru-RU"/>
            </a:p>
          </p:txBody>
        </p:sp>
        <p:sp>
          <p:nvSpPr>
            <p:cNvPr id="72721" name="Line 78"/>
            <p:cNvSpPr>
              <a:spLocks noChangeShapeType="1"/>
            </p:cNvSpPr>
            <p:nvPr/>
          </p:nvSpPr>
          <p:spPr bwMode="auto">
            <a:xfrm>
              <a:off x="3016" y="1480"/>
              <a:ext cx="0" cy="136"/>
            </a:xfrm>
            <a:prstGeom prst="line">
              <a:avLst/>
            </a:prstGeom>
            <a:noFill/>
            <a:ln w="38100">
              <a:solidFill>
                <a:srgbClr val="800000"/>
              </a:solidFill>
              <a:round/>
              <a:headEnd/>
              <a:tailEnd/>
            </a:ln>
          </p:spPr>
          <p:txBody>
            <a:bodyPr/>
            <a:lstStyle/>
            <a:p>
              <a:endParaRPr lang="ru-RU"/>
            </a:p>
          </p:txBody>
        </p:sp>
        <p:sp>
          <p:nvSpPr>
            <p:cNvPr id="72722" name="Line 79"/>
            <p:cNvSpPr>
              <a:spLocks noChangeShapeType="1"/>
            </p:cNvSpPr>
            <p:nvPr/>
          </p:nvSpPr>
          <p:spPr bwMode="auto">
            <a:xfrm>
              <a:off x="4694" y="1480"/>
              <a:ext cx="0" cy="136"/>
            </a:xfrm>
            <a:prstGeom prst="line">
              <a:avLst/>
            </a:prstGeom>
            <a:noFill/>
            <a:ln w="38100">
              <a:solidFill>
                <a:srgbClr val="800000"/>
              </a:solidFill>
              <a:round/>
              <a:headEnd/>
              <a:tailEnd/>
            </a:ln>
          </p:spPr>
          <p:txBody>
            <a:bodyPr/>
            <a:lstStyle/>
            <a:p>
              <a:endParaRPr lang="ru-RU"/>
            </a:p>
          </p:txBody>
        </p:sp>
        <p:sp>
          <p:nvSpPr>
            <p:cNvPr id="72723" name="Line 80"/>
            <p:cNvSpPr>
              <a:spLocks noChangeShapeType="1"/>
            </p:cNvSpPr>
            <p:nvPr/>
          </p:nvSpPr>
          <p:spPr bwMode="auto">
            <a:xfrm>
              <a:off x="3651" y="1480"/>
              <a:ext cx="0" cy="998"/>
            </a:xfrm>
            <a:prstGeom prst="line">
              <a:avLst/>
            </a:prstGeom>
            <a:noFill/>
            <a:ln w="38100">
              <a:solidFill>
                <a:srgbClr val="800000"/>
              </a:solidFill>
              <a:round/>
              <a:headEnd/>
              <a:tailEnd/>
            </a:ln>
          </p:spPr>
          <p:txBody>
            <a:bodyPr/>
            <a:lstStyle/>
            <a:p>
              <a:endParaRPr lang="ru-RU"/>
            </a:p>
          </p:txBody>
        </p:sp>
        <p:sp>
          <p:nvSpPr>
            <p:cNvPr id="72724" name="Line 81"/>
            <p:cNvSpPr>
              <a:spLocks noChangeShapeType="1"/>
            </p:cNvSpPr>
            <p:nvPr/>
          </p:nvSpPr>
          <p:spPr bwMode="auto">
            <a:xfrm>
              <a:off x="1338" y="1480"/>
              <a:ext cx="0" cy="1859"/>
            </a:xfrm>
            <a:prstGeom prst="line">
              <a:avLst/>
            </a:prstGeom>
            <a:noFill/>
            <a:ln w="38100">
              <a:solidFill>
                <a:srgbClr val="800000"/>
              </a:solidFill>
              <a:round/>
              <a:headEnd/>
              <a:tailEnd/>
            </a:ln>
          </p:spPr>
          <p:txBody>
            <a:bodyPr/>
            <a:lstStyle/>
            <a:p>
              <a:endParaRPr lang="ru-RU"/>
            </a:p>
          </p:txBody>
        </p:sp>
        <p:sp>
          <p:nvSpPr>
            <p:cNvPr id="72725" name="Line 82"/>
            <p:cNvSpPr>
              <a:spLocks noChangeShapeType="1"/>
            </p:cNvSpPr>
            <p:nvPr/>
          </p:nvSpPr>
          <p:spPr bwMode="auto">
            <a:xfrm>
              <a:off x="5148" y="2568"/>
              <a:ext cx="0" cy="136"/>
            </a:xfrm>
            <a:prstGeom prst="line">
              <a:avLst/>
            </a:prstGeom>
            <a:noFill/>
            <a:ln w="38100">
              <a:solidFill>
                <a:srgbClr val="800000"/>
              </a:solidFill>
              <a:round/>
              <a:headEnd/>
              <a:tailEnd/>
            </a:ln>
          </p:spPr>
          <p:txBody>
            <a:bodyPr/>
            <a:lstStyle/>
            <a:p>
              <a:endParaRPr lang="ru-RU"/>
            </a:p>
          </p:txBody>
        </p:sp>
        <p:sp>
          <p:nvSpPr>
            <p:cNvPr id="72726" name="Line 83"/>
            <p:cNvSpPr>
              <a:spLocks noChangeShapeType="1"/>
            </p:cNvSpPr>
            <p:nvPr/>
          </p:nvSpPr>
          <p:spPr bwMode="auto">
            <a:xfrm>
              <a:off x="5148" y="2568"/>
              <a:ext cx="544" cy="0"/>
            </a:xfrm>
            <a:prstGeom prst="line">
              <a:avLst/>
            </a:prstGeom>
            <a:noFill/>
            <a:ln w="38100">
              <a:solidFill>
                <a:srgbClr val="800000"/>
              </a:solidFill>
              <a:round/>
              <a:headEnd/>
              <a:tailEnd/>
            </a:ln>
          </p:spPr>
          <p:txBody>
            <a:bodyPr/>
            <a:lstStyle/>
            <a:p>
              <a:endParaRPr lang="ru-RU"/>
            </a:p>
          </p:txBody>
        </p:sp>
        <p:sp>
          <p:nvSpPr>
            <p:cNvPr id="72727" name="Line 84"/>
            <p:cNvSpPr>
              <a:spLocks noChangeShapeType="1"/>
            </p:cNvSpPr>
            <p:nvPr/>
          </p:nvSpPr>
          <p:spPr bwMode="auto">
            <a:xfrm>
              <a:off x="5692" y="1480"/>
              <a:ext cx="0" cy="1088"/>
            </a:xfrm>
            <a:prstGeom prst="line">
              <a:avLst/>
            </a:prstGeom>
            <a:noFill/>
            <a:ln w="38100">
              <a:solidFill>
                <a:srgbClr val="800000"/>
              </a:solidFill>
              <a:round/>
              <a:headEnd/>
              <a:tailEnd/>
            </a:ln>
          </p:spPr>
          <p:txBody>
            <a:bodyPr/>
            <a:lstStyle/>
            <a:p>
              <a:endParaRPr lang="ru-RU"/>
            </a:p>
          </p:txBody>
        </p:sp>
      </p:grpSp>
      <p:sp>
        <p:nvSpPr>
          <p:cNvPr id="72707" name="Rectangle 86"/>
          <p:cNvSpPr>
            <a:spLocks noChangeArrowheads="1"/>
          </p:cNvSpPr>
          <p:nvPr/>
        </p:nvSpPr>
        <p:spPr bwMode="auto">
          <a:xfrm>
            <a:off x="8782050" y="6553200"/>
            <a:ext cx="361950" cy="304800"/>
          </a:xfrm>
          <a:prstGeom prst="rect">
            <a:avLst/>
          </a:prstGeom>
          <a:noFill/>
          <a:ln w="9525">
            <a:noFill/>
            <a:miter lim="800000"/>
            <a:headEnd/>
            <a:tailEnd/>
          </a:ln>
        </p:spPr>
        <p:txBody>
          <a:bodyPr wrap="none">
            <a:spAutoFit/>
          </a:bodyPr>
          <a:lstStyle/>
          <a:p>
            <a:fld id="{D6AD4AFE-8287-49A0-9B38-42B245B173B2}" type="slidenum">
              <a:rPr lang="en-US" altLang="ru-RU">
                <a:solidFill>
                  <a:srgbClr val="898989"/>
                </a:solidFill>
              </a:rPr>
              <a:pPr/>
              <a:t>16</a:t>
            </a:fld>
            <a:endParaRPr lang="ru-RU">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p:txBody>
          <a:bodyPr/>
          <a:lstStyle/>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defRPr/>
            </a:pPr>
            <a:endParaRPr lang="ru-RU" dirty="0"/>
          </a:p>
        </p:txBody>
      </p:sp>
      <p:sp>
        <p:nvSpPr>
          <p:cNvPr id="112642" name="Номер слайда 2"/>
          <p:cNvSpPr>
            <a:spLocks noGrp="1"/>
          </p:cNvSpPr>
          <p:nvPr>
            <p:ph type="sldNum" sz="quarter" idx="12"/>
          </p:nvPr>
        </p:nvSpPr>
        <p:spPr bwMode="auto">
          <a:noFill/>
          <a:ln>
            <a:miter lim="800000"/>
            <a:headEnd/>
            <a:tailEnd/>
          </a:ln>
        </p:spPr>
        <p:txBody>
          <a:bodyPr/>
          <a:lstStyle/>
          <a:p>
            <a:fld id="{74DC0B64-C9F1-49D4-94B2-2A1E6DBCA645}" type="slidenum">
              <a:rPr lang="en-US" altLang="ru-RU" smtClean="0"/>
              <a:pPr/>
              <a:t>17</a:t>
            </a:fld>
            <a:endParaRPr lang="en-US" altLang="ru-RU" smtClean="0"/>
          </a:p>
        </p:txBody>
      </p:sp>
      <p:sp>
        <p:nvSpPr>
          <p:cNvPr id="5" name="Прямоугольник 4"/>
          <p:cNvSpPr/>
          <p:nvPr/>
        </p:nvSpPr>
        <p:spPr>
          <a:xfrm>
            <a:off x="1481137" y="404664"/>
            <a:ext cx="6480175" cy="28892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ru-RU" dirty="0">
                <a:latin typeface="Times New Roman" panose="02020603050405020304" pitchFamily="18" charset="0"/>
                <a:cs typeface="Times New Roman" panose="02020603050405020304" pitchFamily="18" charset="0"/>
              </a:rPr>
              <a:t>ОСНОВНЫЕ </a:t>
            </a:r>
            <a:r>
              <a:rPr lang="ru-RU" dirty="0" smtClean="0">
                <a:latin typeface="Times New Roman" panose="02020603050405020304" pitchFamily="18" charset="0"/>
                <a:cs typeface="Times New Roman" panose="02020603050405020304" pitchFamily="18" charset="0"/>
              </a:rPr>
              <a:t>НАПРАВЛЕНИЯ НАЛОГОВОЙ ПОЛИТИКИ:</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79512" y="263691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налоговых и неналоговых доходов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42289" y="898344"/>
            <a:ext cx="2375743" cy="112784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работы  администраторов поступлений, усиление их контрольной функции</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275856" y="947784"/>
            <a:ext cx="2088232" cy="1617119"/>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взаимодействия с налоговыми органами, усиление мер воздействия  на  плательщиков, имеющих задолженность по платежам, поступающим в местный  бюджет </a:t>
            </a:r>
            <a:endParaRPr lang="ru-RU" sz="1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094178" y="2664166"/>
            <a:ext cx="2519561" cy="2664297"/>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smtClean="0">
                <a:latin typeface="Times New Roman" panose="02020603050405020304" pitchFamily="18" charset="0"/>
                <a:cs typeface="Times New Roman" panose="02020603050405020304" pitchFamily="18" charset="0"/>
              </a:rPr>
              <a:t>Расширение налогооблагаемой базы путем реализации мероприятий по содействию предпринимательской активности и развитию малого  и среднего бизнеса на территории муниципального образования «Демидовский район»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722652" y="973936"/>
            <a:ext cx="2385581" cy="1398458"/>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Эффективное использование имущественных, земельных и природных ресурсов, находящихся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027864" y="2664167"/>
            <a:ext cx="1836232" cy="2736304"/>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Выявление и постановка на учет вновь открывшихся  юридических лиц и индивидуальных предпринимателей, осуществляющих деятельность на территории  Демидовского района Смоленской области </a:t>
            </a:r>
            <a:endParaRPr lang="ru-RU" sz="1200"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flipH="1">
            <a:off x="1837223" y="711611"/>
            <a:ext cx="211137" cy="215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4154488" y="712639"/>
            <a:ext cx="57150" cy="237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5508104" y="660251"/>
            <a:ext cx="0" cy="2003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6480968" y="692001"/>
            <a:ext cx="546895" cy="258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643" name="Соединительная линия уступом 112642"/>
          <p:cNvCxnSpPr>
            <a:stCxn id="5" idx="1"/>
          </p:cNvCxnSpPr>
          <p:nvPr/>
        </p:nvCxnSpPr>
        <p:spPr>
          <a:xfrm rot="10800000" flipV="1">
            <a:off x="539553" y="549126"/>
            <a:ext cx="941585" cy="208778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647" name="Соединительная линия уступом 112646"/>
          <p:cNvCxnSpPr>
            <a:stCxn id="5" idx="3"/>
          </p:cNvCxnSpPr>
          <p:nvPr/>
        </p:nvCxnSpPr>
        <p:spPr>
          <a:xfrm>
            <a:off x="7961312" y="549127"/>
            <a:ext cx="715144" cy="211504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214282" y="264318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и сокращения задолженности налоговых и неналоговых платежей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355481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2" name="Slide Number Placeholder 5"/>
          <p:cNvSpPr>
            <a:spLocks noGrp="1"/>
          </p:cNvSpPr>
          <p:nvPr>
            <p:ph type="sldNum" sz="quarter" idx="11"/>
          </p:nvPr>
        </p:nvSpPr>
        <p:spPr>
          <a:xfrm>
            <a:off x="6553200" y="6356350"/>
            <a:ext cx="2133600" cy="365125"/>
          </a:xfrm>
          <a:noFill/>
        </p:spPr>
        <p:txBody>
          <a:bodyPr anchor="ctr"/>
          <a:lstStyle/>
          <a:p>
            <a:fld id="{9012D410-0575-4011-8CDC-2289715ACA37}" type="slidenum">
              <a:rPr lang="en-US" altLang="ru-RU" smtClean="0">
                <a:solidFill>
                  <a:srgbClr val="898989"/>
                </a:solidFill>
                <a:latin typeface="Calibri" pitchFamily="34" charset="0"/>
              </a:rPr>
              <a:pPr/>
              <a:t>18</a:t>
            </a:fld>
            <a:endParaRPr lang="en-US" altLang="ru-RU" smtClean="0">
              <a:solidFill>
                <a:srgbClr val="898989"/>
              </a:solidFill>
              <a:latin typeface="Calibri" pitchFamily="34" charset="0"/>
            </a:endParaRPr>
          </a:p>
        </p:txBody>
      </p:sp>
      <p:sp>
        <p:nvSpPr>
          <p:cNvPr id="37903" name="Text Box 3"/>
          <p:cNvSpPr txBox="1">
            <a:spLocks noChangeArrowheads="1"/>
          </p:cNvSpPr>
          <p:nvPr/>
        </p:nvSpPr>
        <p:spPr bwMode="auto">
          <a:xfrm>
            <a:off x="179388" y="476250"/>
            <a:ext cx="8208962" cy="325538"/>
          </a:xfrm>
          <a:prstGeom prst="rect">
            <a:avLst/>
          </a:prstGeom>
          <a:noFill/>
          <a:ln w="9525">
            <a:noFill/>
            <a:miter lim="800000"/>
            <a:headEnd/>
            <a:tailEnd/>
          </a:ln>
        </p:spPr>
        <p:txBody>
          <a:bodyPr>
            <a:spAutoFit/>
          </a:bodyPr>
          <a:lstStyle/>
          <a:p>
            <a:pPr algn="ctr">
              <a:lnSpc>
                <a:spcPct val="75000"/>
              </a:lnSpc>
              <a:spcBef>
                <a:spcPct val="50000"/>
              </a:spcBef>
            </a:pPr>
            <a:r>
              <a:rPr lang="ru-RU" altLang="ru-RU" sz="1600" b="1" dirty="0" smtClean="0">
                <a:solidFill>
                  <a:schemeClr val="bg2"/>
                </a:solidFill>
              </a:rPr>
              <a:t>Основные </a:t>
            </a:r>
            <a:r>
              <a:rPr lang="ru-RU" altLang="ru-RU" sz="1600" b="1" dirty="0">
                <a:solidFill>
                  <a:schemeClr val="bg2"/>
                </a:solidFill>
              </a:rPr>
              <a:t>показатели развития экономики </a:t>
            </a:r>
            <a:r>
              <a:rPr lang="ru-RU" altLang="ru-RU" sz="1600" b="1" dirty="0" smtClean="0">
                <a:solidFill>
                  <a:schemeClr val="bg2"/>
                </a:solidFill>
              </a:rPr>
              <a:t> Демидовского район</a:t>
            </a:r>
            <a:r>
              <a:rPr lang="ru-RU" altLang="ru-RU" sz="2000" b="1" dirty="0" smtClean="0">
                <a:solidFill>
                  <a:schemeClr val="bg2"/>
                </a:solidFill>
              </a:rPr>
              <a:t>а</a:t>
            </a:r>
            <a:endParaRPr lang="ru-RU" altLang="ru-RU" sz="2000" b="1" dirty="0">
              <a:solidFill>
                <a:schemeClr val="bg2"/>
              </a:solidFill>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p14="http://schemas.microsoft.com/office/powerpoint/2010/main" val="1350283353"/>
              </p:ext>
            </p:extLst>
          </p:nvPr>
        </p:nvGraphicFramePr>
        <p:xfrm>
          <a:off x="436563" y="1230313"/>
          <a:ext cx="8429625" cy="5162550"/>
        </p:xfrm>
        <a:graphic>
          <a:graphicData uri="http://schemas.openxmlformats.org/drawingml/2006/chart">
            <c:chart xmlns:c="http://schemas.openxmlformats.org/drawingml/2006/chart" xmlns:r="http://schemas.openxmlformats.org/officeDocument/2006/relationships" r:id="rId3"/>
          </a:graphicData>
        </a:graphic>
      </p:graphicFrame>
      <p:pic>
        <p:nvPicPr>
          <p:cNvPr id="37908" name="Picture 22" descr="strat051gie"/>
          <p:cNvPicPr>
            <a:picLocks noChangeAspect="1" noChangeArrowheads="1"/>
          </p:cNvPicPr>
          <p:nvPr/>
        </p:nvPicPr>
        <p:blipFill>
          <a:blip r:embed="rId4" cstate="print"/>
          <a:srcRect/>
          <a:stretch>
            <a:fillRect/>
          </a:stretch>
        </p:blipFill>
        <p:spPr bwMode="auto">
          <a:xfrm>
            <a:off x="7380288" y="404813"/>
            <a:ext cx="1655762" cy="1655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19</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1373403007"/>
              </p:ext>
            </p:extLst>
          </p:nvPr>
        </p:nvGraphicFramePr>
        <p:xfrm>
          <a:off x="214313" y="949325"/>
          <a:ext cx="8509000" cy="4010025"/>
        </p:xfrm>
        <a:graphic>
          <a:graphicData uri="http://schemas.openxmlformats.org/presentationml/2006/ole">
            <mc:AlternateContent xmlns:mc="http://schemas.openxmlformats.org/markup-compatibility/2006">
              <mc:Choice xmlns:v="urn:schemas-microsoft-com:vml" Requires="v">
                <p:oleObj spid="_x0000_s40506" name="Лист" r:id="rId4" imgW="8429794" imgH="3971883" progId="Excel.Sheet.8">
                  <p:embed/>
                </p:oleObj>
              </mc:Choice>
              <mc:Fallback>
                <p:oleObj name="Лист" r:id="rId4" imgW="8429794" imgH="3971883" progId="Excel.Sheet.8">
                  <p:embed/>
                  <p:pic>
                    <p:nvPicPr>
                      <p:cNvPr id="0" name="Picture 171"/>
                      <p:cNvPicPr>
                        <a:picLocks noChangeArrowheads="1"/>
                      </p:cNvPicPr>
                      <p:nvPr/>
                    </p:nvPicPr>
                    <p:blipFill>
                      <a:blip r:embed="rId5"/>
                      <a:srcRect/>
                      <a:stretch>
                        <a:fillRect/>
                      </a:stretch>
                    </p:blipFill>
                    <p:spPr bwMode="auto">
                      <a:xfrm>
                        <a:off x="214313" y="949325"/>
                        <a:ext cx="8509000" cy="401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954" name="Picture 14" descr="21-04"/>
          <p:cNvPicPr>
            <a:picLocks noChangeAspect="1" noChangeArrowheads="1"/>
          </p:cNvPicPr>
          <p:nvPr/>
        </p:nvPicPr>
        <p:blipFill>
          <a:blip r:embed="rId6" cstate="print"/>
          <a:srcRect/>
          <a:stretch>
            <a:fillRect/>
          </a:stretch>
        </p:blipFill>
        <p:spPr bwMode="auto">
          <a:xfrm>
            <a:off x="7019925" y="115888"/>
            <a:ext cx="2124075" cy="12684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2"/>
          <p:cNvSpPr txBox="1">
            <a:spLocks noChangeArrowheads="1"/>
          </p:cNvSpPr>
          <p:nvPr/>
        </p:nvSpPr>
        <p:spPr bwMode="auto">
          <a:xfrm>
            <a:off x="523875" y="3027363"/>
            <a:ext cx="2298700" cy="3794125"/>
          </a:xfrm>
          <a:prstGeom prst="rect">
            <a:avLst/>
          </a:prstGeom>
          <a:noFill/>
          <a:ln w="9525">
            <a:noFill/>
            <a:miter lim="800000"/>
            <a:headEnd/>
            <a:tailEnd/>
          </a:ln>
        </p:spPr>
        <p:txBody>
          <a:bodyPr/>
          <a:lstStyle/>
          <a:p>
            <a:endParaRPr lang="ru-RU"/>
          </a:p>
        </p:txBody>
      </p:sp>
      <p:sp>
        <p:nvSpPr>
          <p:cNvPr id="57346" name="Text Box 13"/>
          <p:cNvSpPr txBox="1">
            <a:spLocks noChangeArrowheads="1"/>
          </p:cNvSpPr>
          <p:nvPr/>
        </p:nvSpPr>
        <p:spPr bwMode="auto">
          <a:xfrm>
            <a:off x="2822575" y="3068638"/>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2400" b="1" dirty="0">
                <a:solidFill>
                  <a:srgbClr val="008000"/>
                </a:solidFill>
              </a:rPr>
              <a:t>что такое бюджет </a:t>
            </a:r>
            <a:r>
              <a:rPr lang="ru-RU" sz="2400" b="1" dirty="0" smtClean="0">
                <a:solidFill>
                  <a:srgbClr val="008000"/>
                </a:solidFill>
              </a:rPr>
              <a:t>?</a:t>
            </a:r>
            <a:endParaRPr lang="ru-RU" sz="2400" dirty="0"/>
          </a:p>
        </p:txBody>
      </p:sp>
      <p:sp>
        <p:nvSpPr>
          <p:cNvPr id="57347" name="Text Box 14"/>
          <p:cNvSpPr txBox="1">
            <a:spLocks noChangeArrowheads="1"/>
          </p:cNvSpPr>
          <p:nvPr/>
        </p:nvSpPr>
        <p:spPr bwMode="auto">
          <a:xfrm>
            <a:off x="1193800" y="0"/>
            <a:ext cx="6753225" cy="688975"/>
          </a:xfrm>
          <a:prstGeom prst="rect">
            <a:avLst/>
          </a:prstGeom>
          <a:noFill/>
          <a:ln w="9525">
            <a:noFill/>
            <a:miter lim="800000"/>
            <a:headEnd/>
            <a:tailEnd/>
          </a:ln>
        </p:spPr>
        <p:txBody>
          <a:bodyPr/>
          <a:lstStyle/>
          <a:p>
            <a:pPr algn="ctr"/>
            <a:r>
              <a:rPr lang="ru-RU" sz="3600" b="1">
                <a:solidFill>
                  <a:srgbClr val="0000FF"/>
                </a:solidFill>
              </a:rPr>
              <a:t>БЮДЖЕТ ДЛЯ ГРАЖДАН</a:t>
            </a:r>
            <a:endParaRPr lang="ru-RU"/>
          </a:p>
        </p:txBody>
      </p:sp>
      <p:grpSp>
        <p:nvGrpSpPr>
          <p:cNvPr id="57348" name="Group 25"/>
          <p:cNvGrpSpPr>
            <a:grpSpLocks/>
          </p:cNvGrpSpPr>
          <p:nvPr/>
        </p:nvGrpSpPr>
        <p:grpSpPr bwMode="auto">
          <a:xfrm>
            <a:off x="107950" y="620713"/>
            <a:ext cx="8680450" cy="5811837"/>
            <a:chOff x="113" y="404"/>
            <a:chExt cx="5468" cy="3661"/>
          </a:xfrm>
        </p:grpSpPr>
        <p:grpSp>
          <p:nvGrpSpPr>
            <p:cNvPr id="57351" name="Group 24"/>
            <p:cNvGrpSpPr>
              <a:grpSpLocks/>
            </p:cNvGrpSpPr>
            <p:nvPr/>
          </p:nvGrpSpPr>
          <p:grpSpPr bwMode="auto">
            <a:xfrm>
              <a:off x="440" y="404"/>
              <a:ext cx="5141" cy="192"/>
              <a:chOff x="440" y="404"/>
              <a:chExt cx="5141" cy="192"/>
            </a:xfrm>
          </p:grpSpPr>
          <p:sp>
            <p:nvSpPr>
              <p:cNvPr id="57355" name="Text Box 16"/>
              <p:cNvSpPr txBox="1">
                <a:spLocks noChangeArrowheads="1"/>
              </p:cNvSpPr>
              <p:nvPr/>
            </p:nvSpPr>
            <p:spPr bwMode="auto">
              <a:xfrm>
                <a:off x="440" y="404"/>
                <a:ext cx="2571" cy="192"/>
              </a:xfrm>
              <a:prstGeom prst="rect">
                <a:avLst/>
              </a:prstGeom>
              <a:noFill/>
              <a:ln w="9525">
                <a:noFill/>
                <a:miter lim="800000"/>
                <a:headEnd/>
                <a:tailEnd/>
              </a:ln>
            </p:spPr>
            <p:txBody>
              <a:bodyPr>
                <a:spAutoFit/>
              </a:bodyPr>
              <a:lstStyle/>
              <a:p>
                <a:endParaRPr lang="ru-RU"/>
              </a:p>
            </p:txBody>
          </p:sp>
          <p:sp>
            <p:nvSpPr>
              <p:cNvPr id="57356" name="Text Box 17"/>
              <p:cNvSpPr txBox="1">
                <a:spLocks noChangeArrowheads="1"/>
              </p:cNvSpPr>
              <p:nvPr/>
            </p:nvSpPr>
            <p:spPr bwMode="auto">
              <a:xfrm>
                <a:off x="3011" y="404"/>
                <a:ext cx="2570" cy="192"/>
              </a:xfrm>
              <a:prstGeom prst="rect">
                <a:avLst/>
              </a:prstGeom>
              <a:noFill/>
              <a:ln w="9525">
                <a:noFill/>
                <a:miter lim="800000"/>
                <a:headEnd/>
                <a:tailEnd/>
              </a:ln>
            </p:spPr>
            <p:txBody>
              <a:bodyPr>
                <a:spAutoFit/>
              </a:bodyPr>
              <a:lstStyle/>
              <a:p>
                <a:endParaRPr lang="ru-RU"/>
              </a:p>
            </p:txBody>
          </p:sp>
        </p:grpSp>
        <p:pic>
          <p:nvPicPr>
            <p:cNvPr id="57352" name="Picture 18" descr="139195_original"/>
            <p:cNvPicPr>
              <a:picLocks noChangeAspect="1" noChangeArrowheads="1"/>
            </p:cNvPicPr>
            <p:nvPr/>
          </p:nvPicPr>
          <p:blipFill>
            <a:blip r:embed="rId2" cstate="print"/>
            <a:srcRect/>
            <a:stretch>
              <a:fillRect/>
            </a:stretch>
          </p:blipFill>
          <p:spPr bwMode="auto">
            <a:xfrm>
              <a:off x="113" y="1888"/>
              <a:ext cx="1623" cy="2177"/>
            </a:xfrm>
            <a:prstGeom prst="rect">
              <a:avLst/>
            </a:prstGeom>
            <a:noFill/>
            <a:ln w="9525">
              <a:noFill/>
              <a:miter lim="800000"/>
              <a:headEnd/>
              <a:tailEnd/>
            </a:ln>
          </p:spPr>
        </p:pic>
        <p:pic>
          <p:nvPicPr>
            <p:cNvPr id="57353" name="Picture 19" descr="wallpapers_69442"/>
            <p:cNvPicPr>
              <a:picLocks noChangeAspect="1" noChangeArrowheads="1"/>
            </p:cNvPicPr>
            <p:nvPr/>
          </p:nvPicPr>
          <p:blipFill>
            <a:blip r:embed="rId3" cstate="print"/>
            <a:srcRect/>
            <a:stretch>
              <a:fillRect/>
            </a:stretch>
          </p:blipFill>
          <p:spPr bwMode="auto">
            <a:xfrm>
              <a:off x="249" y="436"/>
              <a:ext cx="2580" cy="1440"/>
            </a:xfrm>
            <a:prstGeom prst="rect">
              <a:avLst/>
            </a:prstGeom>
            <a:noFill/>
            <a:ln w="9525">
              <a:noFill/>
              <a:miter lim="800000"/>
              <a:headEnd/>
              <a:tailEnd/>
            </a:ln>
          </p:spPr>
        </p:pic>
        <p:pic>
          <p:nvPicPr>
            <p:cNvPr id="57354" name="Picture 20" descr="wallpapers_69442"/>
            <p:cNvPicPr>
              <a:picLocks noChangeAspect="1" noChangeArrowheads="1"/>
            </p:cNvPicPr>
            <p:nvPr/>
          </p:nvPicPr>
          <p:blipFill>
            <a:blip r:embed="rId3" cstate="print"/>
            <a:srcRect/>
            <a:stretch>
              <a:fillRect/>
            </a:stretch>
          </p:blipFill>
          <p:spPr bwMode="auto">
            <a:xfrm>
              <a:off x="2835" y="436"/>
              <a:ext cx="2580" cy="1440"/>
            </a:xfrm>
            <a:prstGeom prst="rect">
              <a:avLst/>
            </a:prstGeom>
            <a:noFill/>
            <a:ln w="9525">
              <a:noFill/>
              <a:miter lim="800000"/>
              <a:headEnd/>
              <a:tailEnd/>
            </a:ln>
          </p:spPr>
        </p:pic>
      </p:grpSp>
      <p:sp>
        <p:nvSpPr>
          <p:cNvPr id="5734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FF313F3-4139-4982-8C1F-CFCE25EE8260}" type="slidenum">
              <a:rPr lang="en-US" altLang="ru-RU" sz="1200">
                <a:solidFill>
                  <a:srgbClr val="898989"/>
                </a:solidFill>
                <a:latin typeface="Calibri" pitchFamily="34" charset="0"/>
              </a:rPr>
              <a:pPr algn="r"/>
              <a:t>2</a:t>
            </a:fld>
            <a:endParaRPr lang="en-US" altLang="ru-RU" sz="1200">
              <a:solidFill>
                <a:srgbClr val="898989"/>
              </a:solidFill>
              <a:latin typeface="Calibri" pitchFamily="34" charset="0"/>
            </a:endParaRPr>
          </a:p>
        </p:txBody>
      </p:sp>
      <p:sp>
        <p:nvSpPr>
          <p:cNvPr id="57350" name="Rectangle 23"/>
          <p:cNvSpPr>
            <a:spLocks noChangeArrowheads="1"/>
          </p:cNvSpPr>
          <p:nvPr/>
        </p:nvSpPr>
        <p:spPr bwMode="auto">
          <a:xfrm>
            <a:off x="2232025" y="3429000"/>
            <a:ext cx="6911975" cy="1815882"/>
          </a:xfrm>
          <a:prstGeom prst="rect">
            <a:avLst/>
          </a:prstGeom>
          <a:noFill/>
          <a:ln w="9525">
            <a:noFill/>
            <a:miter lim="800000"/>
            <a:headEnd/>
            <a:tailEnd/>
          </a:ln>
        </p:spPr>
        <p:txBody>
          <a:bodyPr>
            <a:spAutoFit/>
          </a:bodyPr>
          <a:lstStyle/>
          <a:p>
            <a:r>
              <a:rPr lang="ru-RU" dirty="0"/>
              <a:t>	</a:t>
            </a:r>
            <a:r>
              <a:rPr lang="ru-RU" sz="1600" b="1" dirty="0" smtClean="0"/>
              <a:t>Бюджет </a:t>
            </a:r>
            <a:r>
              <a:rPr lang="ru-RU" sz="1600" dirty="0" smtClean="0"/>
              <a:t> </a:t>
            </a:r>
            <a:r>
              <a:rPr lang="ru-RU" sz="1600" dirty="0"/>
              <a:t>- это </a:t>
            </a:r>
            <a:r>
              <a:rPr lang="ru-RU" sz="1600" dirty="0" smtClean="0"/>
              <a:t>план доходов и расходов  </a:t>
            </a:r>
            <a:r>
              <a:rPr lang="ru-RU" sz="1600" dirty="0"/>
              <a:t>на </a:t>
            </a:r>
            <a:r>
              <a:rPr lang="ru-RU" sz="1600" dirty="0" smtClean="0"/>
              <a:t>определенный период.</a:t>
            </a:r>
            <a:endParaRPr lang="ru-RU" sz="1600" dirty="0"/>
          </a:p>
          <a:p>
            <a:r>
              <a:rPr lang="ru-RU" sz="1600" dirty="0"/>
              <a:t>	</a:t>
            </a:r>
            <a:r>
              <a:rPr lang="ru-RU" sz="1600" dirty="0" smtClean="0"/>
              <a:t>Каждый житель муниципального образования «Демидовский район» Смоленской области является, с одной стороны, участником формирования бюджета, с другой стороны, участником исполнения бюджета, где он получает часть расходов как потребитель  муниципальных услуг в сфере образования, культуры, физической культуры и спорта и др. </a:t>
            </a:r>
            <a:endParaRPr lang="ru-RU" sz="1600" dirty="0"/>
          </a:p>
          <a:p>
            <a:r>
              <a:rPr lang="ru-RU" sz="1600" dirty="0"/>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20</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2903871208"/>
              </p:ext>
            </p:extLst>
          </p:nvPr>
        </p:nvGraphicFramePr>
        <p:xfrm>
          <a:off x="871538" y="476250"/>
          <a:ext cx="7924800" cy="4592638"/>
        </p:xfrm>
        <a:graphic>
          <a:graphicData uri="http://schemas.openxmlformats.org/presentationml/2006/ole">
            <mc:AlternateContent xmlns:mc="http://schemas.openxmlformats.org/markup-compatibility/2006">
              <mc:Choice xmlns:v="urn:schemas-microsoft-com:vml" Requires="v">
                <p:oleObj spid="_x0000_s138789" name="Лист" r:id="rId4" imgW="7820194" imgH="4533979" progId="Excel.Sheet.8">
                  <p:embed/>
                </p:oleObj>
              </mc:Choice>
              <mc:Fallback>
                <p:oleObj name="Лист" r:id="rId4" imgW="7820194" imgH="4533979" progId="Excel.Sheet.8">
                  <p:embed/>
                  <p:pic>
                    <p:nvPicPr>
                      <p:cNvPr id="0" name="Picture 149"/>
                      <p:cNvPicPr>
                        <a:picLocks noChangeArrowheads="1"/>
                      </p:cNvPicPr>
                      <p:nvPr/>
                    </p:nvPicPr>
                    <p:blipFill>
                      <a:blip r:embed="rId5"/>
                      <a:srcRect/>
                      <a:stretch>
                        <a:fillRect/>
                      </a:stretch>
                    </p:blipFill>
                    <p:spPr bwMode="auto">
                      <a:xfrm>
                        <a:off x="871538" y="476250"/>
                        <a:ext cx="7924800" cy="4592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BDCA13E3-E9F1-4A88-9488-D4F9B9C65B9B}" type="slidenum">
              <a:rPr lang="en-US" altLang="ru-RU" smtClean="0"/>
              <a:pPr>
                <a:defRPr/>
              </a:pPr>
              <a:t>21</a:t>
            </a:fld>
            <a:endParaRPr lang="en-US" altLang="ru-RU"/>
          </a:p>
        </p:txBody>
      </p:sp>
      <p:graphicFrame>
        <p:nvGraphicFramePr>
          <p:cNvPr id="3" name="Объект 2"/>
          <p:cNvGraphicFramePr>
            <a:graphicFrameLocks/>
          </p:cNvGraphicFramePr>
          <p:nvPr>
            <p:extLst>
              <p:ext uri="{D42A27DB-BD31-4B8C-83A1-F6EECF244321}">
                <p14:modId xmlns:p14="http://schemas.microsoft.com/office/powerpoint/2010/main" val="2998970332"/>
              </p:ext>
            </p:extLst>
          </p:nvPr>
        </p:nvGraphicFramePr>
        <p:xfrm>
          <a:off x="914400" y="508000"/>
          <a:ext cx="7866063" cy="4060825"/>
        </p:xfrm>
        <a:graphic>
          <a:graphicData uri="http://schemas.openxmlformats.org/presentationml/2006/ole">
            <mc:AlternateContent xmlns:mc="http://schemas.openxmlformats.org/markup-compatibility/2006">
              <mc:Choice xmlns:v="urn:schemas-microsoft-com:vml" Requires="v">
                <p:oleObj spid="_x0000_s171306" name="Лист" r:id="rId3" imgW="7762841" imgH="4010175" progId="Excel.Sheet.8">
                  <p:embed/>
                </p:oleObj>
              </mc:Choice>
              <mc:Fallback>
                <p:oleObj name="Лист" r:id="rId3" imgW="7762841" imgH="4010175" progId="Excel.Sheet.8">
                  <p:embed/>
                  <p:pic>
                    <p:nvPicPr>
                      <p:cNvPr id="0" name="Object 12"/>
                      <p:cNvPicPr>
                        <a:picLocks noChangeArrowheads="1"/>
                      </p:cNvPicPr>
                      <p:nvPr/>
                    </p:nvPicPr>
                    <p:blipFill>
                      <a:blip r:embed="rId4"/>
                      <a:srcRect/>
                      <a:stretch>
                        <a:fillRect/>
                      </a:stretch>
                    </p:blipFill>
                    <p:spPr bwMode="auto">
                      <a:xfrm>
                        <a:off x="914400" y="508000"/>
                        <a:ext cx="7866063"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76135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109BBE2-E3B8-4E5C-8ED8-5198EF15FB85}" type="slidenum">
              <a:rPr lang="en-US" altLang="ru-RU" sz="1200">
                <a:solidFill>
                  <a:srgbClr val="898989"/>
                </a:solidFill>
                <a:latin typeface="Calibri" pitchFamily="34" charset="0"/>
              </a:rPr>
              <a:pPr algn="r"/>
              <a:t>22</a:t>
            </a:fld>
            <a:endParaRPr lang="en-US" altLang="ru-RU" sz="1200">
              <a:solidFill>
                <a:srgbClr val="898989"/>
              </a:solidFill>
              <a:latin typeface="Calibri" pitchFamily="34" charset="0"/>
            </a:endParaRPr>
          </a:p>
        </p:txBody>
      </p:sp>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sp>
        <p:nvSpPr>
          <p:cNvPr id="23636" name="Text Box 12"/>
          <p:cNvSpPr txBox="1">
            <a:spLocks noChangeArrowheads="1"/>
          </p:cNvSpPr>
          <p:nvPr/>
        </p:nvSpPr>
        <p:spPr bwMode="auto">
          <a:xfrm>
            <a:off x="755650" y="428625"/>
            <a:ext cx="7920038" cy="338554"/>
          </a:xfrm>
          <a:prstGeom prst="rect">
            <a:avLst/>
          </a:prstGeom>
          <a:noFill/>
          <a:ln w="9525">
            <a:noFill/>
            <a:miter lim="800000"/>
            <a:headEnd/>
            <a:tailEnd/>
          </a:ln>
        </p:spPr>
        <p:txBody>
          <a:bodyPr>
            <a:spAutoFit/>
          </a:bodyPr>
          <a:lstStyle/>
          <a:p>
            <a:pPr algn="ctr">
              <a:spcBef>
                <a:spcPct val="50000"/>
              </a:spcBef>
            </a:pPr>
            <a:r>
              <a:rPr lang="ru-RU" sz="1600" b="1" dirty="0">
                <a:solidFill>
                  <a:schemeClr val="bg2"/>
                </a:solidFill>
              </a:rPr>
              <a:t>Численность населения </a:t>
            </a:r>
            <a:r>
              <a:rPr lang="ru-RU" sz="1600" b="1" dirty="0" smtClean="0">
                <a:solidFill>
                  <a:schemeClr val="bg2"/>
                </a:solidFill>
              </a:rPr>
              <a:t>Демидовского  </a:t>
            </a:r>
            <a:r>
              <a:rPr lang="ru-RU" sz="1600" b="1" dirty="0">
                <a:solidFill>
                  <a:schemeClr val="bg2"/>
                </a:solidFill>
              </a:rPr>
              <a:t>района </a:t>
            </a:r>
            <a:r>
              <a:rPr lang="ru-RU" sz="1600" b="1" dirty="0" smtClean="0">
                <a:solidFill>
                  <a:schemeClr val="bg2"/>
                </a:solidFill>
              </a:rPr>
              <a:t> (тыс.чел.)</a:t>
            </a:r>
          </a:p>
        </p:txBody>
      </p:sp>
      <p:graphicFrame>
        <p:nvGraphicFramePr>
          <p:cNvPr id="23627" name="Object 75"/>
          <p:cNvGraphicFramePr>
            <a:graphicFrameLocks/>
          </p:cNvGraphicFramePr>
          <p:nvPr>
            <p:extLst>
              <p:ext uri="{D42A27DB-BD31-4B8C-83A1-F6EECF244321}">
                <p14:modId xmlns:p14="http://schemas.microsoft.com/office/powerpoint/2010/main" val="1006484389"/>
              </p:ext>
            </p:extLst>
          </p:nvPr>
        </p:nvGraphicFramePr>
        <p:xfrm>
          <a:off x="554038" y="1122363"/>
          <a:ext cx="8186737" cy="3698875"/>
        </p:xfrm>
        <a:graphic>
          <a:graphicData uri="http://schemas.openxmlformats.org/presentationml/2006/ole">
            <mc:AlternateContent xmlns:mc="http://schemas.openxmlformats.org/markup-compatibility/2006">
              <mc:Choice xmlns:v="urn:schemas-microsoft-com:vml" Requires="v">
                <p:oleObj spid="_x0000_s24188" name="Лист" r:id="rId4" imgW="7553325" imgH="3409950" progId="Excel.Sheet.8">
                  <p:embed/>
                </p:oleObj>
              </mc:Choice>
              <mc:Fallback>
                <p:oleObj name="Лист" r:id="rId4" imgW="7553325" imgH="3409950" progId="Excel.Sheet.8">
                  <p:embed/>
                  <p:pic>
                    <p:nvPicPr>
                      <p:cNvPr id="0" name="Picture 235"/>
                      <p:cNvPicPr>
                        <a:picLocks noChangeArrowheads="1"/>
                      </p:cNvPicPr>
                      <p:nvPr/>
                    </p:nvPicPr>
                    <p:blipFill>
                      <a:blip r:embed="rId5"/>
                      <a:srcRect/>
                      <a:stretch>
                        <a:fillRect/>
                      </a:stretch>
                    </p:blipFill>
                    <p:spPr bwMode="auto">
                      <a:xfrm>
                        <a:off x="554038" y="1122363"/>
                        <a:ext cx="8186737" cy="3698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637" name="Picture 22" descr="47fb57196c87"/>
          <p:cNvPicPr>
            <a:picLocks noChangeAspect="1" noChangeArrowheads="1"/>
          </p:cNvPicPr>
          <p:nvPr/>
        </p:nvPicPr>
        <p:blipFill>
          <a:blip r:embed="rId6" cstate="print"/>
          <a:srcRect/>
          <a:stretch>
            <a:fillRect/>
          </a:stretch>
        </p:blipFill>
        <p:spPr bwMode="auto">
          <a:xfrm>
            <a:off x="5868144" y="908049"/>
            <a:ext cx="2978020" cy="223291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1"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53262"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endParaRPr lang="ru-RU" altLang="ru-RU" sz="1800" i="1">
              <a:latin typeface="Arial" charset="0"/>
              <a:cs typeface="Arial" charset="0"/>
            </a:endParaRPr>
          </a:p>
        </p:txBody>
      </p:sp>
      <p:sp>
        <p:nvSpPr>
          <p:cNvPr id="53263"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4"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5" name="Заголовок 1"/>
          <p:cNvSpPr>
            <a:spLocks/>
          </p:cNvSpPr>
          <p:nvPr/>
        </p:nvSpPr>
        <p:spPr bwMode="auto">
          <a:xfrm>
            <a:off x="0" y="0"/>
            <a:ext cx="863600" cy="457200"/>
          </a:xfrm>
          <a:prstGeom prst="rect">
            <a:avLst/>
          </a:prstGeom>
          <a:noFill/>
          <a:ln w="9525">
            <a:noFill/>
            <a:miter lim="800000"/>
            <a:headEnd/>
            <a:tailEnd/>
          </a:ln>
        </p:spPr>
        <p:txBody>
          <a:bodyPr lIns="0" rIns="0" bIns="0" anchor="b"/>
          <a:lstStyle/>
          <a:p>
            <a:pPr algn="ctr"/>
            <a:endParaRPr lang="ru-RU" altLang="ru-RU" sz="1600" b="1">
              <a:solidFill>
                <a:srgbClr val="000000"/>
              </a:solidFill>
              <a:cs typeface="Times New Roman" pitchFamily="18" charset="0"/>
            </a:endParaRPr>
          </a:p>
        </p:txBody>
      </p:sp>
      <p:graphicFrame>
        <p:nvGraphicFramePr>
          <p:cNvPr id="53260" name="Object 12"/>
          <p:cNvGraphicFramePr>
            <a:graphicFrameLocks/>
          </p:cNvGraphicFramePr>
          <p:nvPr>
            <p:extLst>
              <p:ext uri="{D42A27DB-BD31-4B8C-83A1-F6EECF244321}">
                <p14:modId xmlns:p14="http://schemas.microsoft.com/office/powerpoint/2010/main" val="3570304854"/>
              </p:ext>
            </p:extLst>
          </p:nvPr>
        </p:nvGraphicFramePr>
        <p:xfrm>
          <a:off x="104775" y="581025"/>
          <a:ext cx="8543925" cy="3381375"/>
        </p:xfrm>
        <a:graphic>
          <a:graphicData uri="http://schemas.openxmlformats.org/presentationml/2006/ole">
            <mc:AlternateContent xmlns:mc="http://schemas.openxmlformats.org/markup-compatibility/2006">
              <mc:Choice xmlns:v="urn:schemas-microsoft-com:vml" Requires="v">
                <p:oleObj spid="_x0000_s53815" name="Лист" r:id="rId4" imgW="8543925" imgH="3381263" progId="Excel.Sheet.8">
                  <p:embed/>
                </p:oleObj>
              </mc:Choice>
              <mc:Fallback>
                <p:oleObj name="Лист" r:id="rId4" imgW="8543925" imgH="3381263" progId="Excel.Sheet.8">
                  <p:embed/>
                  <p:pic>
                    <p:nvPicPr>
                      <p:cNvPr id="0" name="Picture 168"/>
                      <p:cNvPicPr>
                        <a:picLocks noChangeArrowheads="1"/>
                      </p:cNvPicPr>
                      <p:nvPr/>
                    </p:nvPicPr>
                    <p:blipFill>
                      <a:blip r:embed="rId5"/>
                      <a:srcRect/>
                      <a:stretch>
                        <a:fillRect/>
                      </a:stretch>
                    </p:blipFill>
                    <p:spPr bwMode="auto">
                      <a:xfrm>
                        <a:off x="104775" y="581025"/>
                        <a:ext cx="8543925" cy="338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D3D8ECA-C151-4374-B756-90804BAE3BAE}" type="slidenum">
              <a:rPr lang="en-US" altLang="ru-RU" sz="1200">
                <a:solidFill>
                  <a:srgbClr val="898989"/>
                </a:solidFill>
                <a:latin typeface="Calibri" pitchFamily="34" charset="0"/>
              </a:rPr>
              <a:pPr algn="r"/>
              <a:t>23</a:t>
            </a:fld>
            <a:endParaRPr lang="en-US" altLang="ru-RU" sz="1200">
              <a:solidFill>
                <a:srgbClr val="898989"/>
              </a:solidFill>
              <a:latin typeface="Calibri" pitchFamily="34" charset="0"/>
            </a:endParaRPr>
          </a:p>
        </p:txBody>
      </p:sp>
      <p:pic>
        <p:nvPicPr>
          <p:cNvPr id="53267" name="Picture 17" descr="anywalls"/>
          <p:cNvPicPr>
            <a:picLocks noChangeAspect="1" noChangeArrowheads="1"/>
          </p:cNvPicPr>
          <p:nvPr/>
        </p:nvPicPr>
        <p:blipFill>
          <a:blip r:embed="rId6" cstate="print"/>
          <a:srcRect/>
          <a:stretch>
            <a:fillRect/>
          </a:stretch>
        </p:blipFill>
        <p:spPr bwMode="auto">
          <a:xfrm>
            <a:off x="4887147" y="228601"/>
            <a:ext cx="4075867" cy="2339900"/>
          </a:xfrm>
          <a:prstGeom prst="rect">
            <a:avLst/>
          </a:prstGeom>
          <a:noFill/>
          <a:ln w="9525">
            <a:noFill/>
            <a:miter lim="800000"/>
            <a:headEnd/>
            <a:tailEnd/>
          </a:ln>
          <a:effectLst>
            <a:softEdge rad="127000"/>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1" name="Text Box 3"/>
          <p:cNvSpPr txBox="1">
            <a:spLocks noChangeArrowheads="1"/>
          </p:cNvSpPr>
          <p:nvPr/>
        </p:nvSpPr>
        <p:spPr bwMode="auto">
          <a:xfrm>
            <a:off x="467544" y="476250"/>
            <a:ext cx="6192687" cy="923330"/>
          </a:xfrm>
          <a:prstGeom prst="rect">
            <a:avLst/>
          </a:prstGeom>
          <a:noFill/>
          <a:ln w="9525">
            <a:noFill/>
            <a:miter lim="800000"/>
            <a:headEnd/>
            <a:tailEnd/>
          </a:ln>
        </p:spPr>
        <p:txBody>
          <a:bodyPr wrap="square">
            <a:spAutoFit/>
          </a:bodyPr>
          <a:lstStyle/>
          <a:p>
            <a:pPr algn="ctr"/>
            <a:r>
              <a:rPr lang="ru-RU" sz="1800" b="1" dirty="0">
                <a:solidFill>
                  <a:schemeClr val="bg2"/>
                </a:solidFill>
              </a:rPr>
              <a:t>Доходы бюджета </a:t>
            </a:r>
            <a:r>
              <a:rPr lang="ru-RU" sz="1800" b="1" dirty="0" smtClean="0">
                <a:solidFill>
                  <a:schemeClr val="bg2"/>
                </a:solidFill>
              </a:rPr>
              <a:t> </a:t>
            </a:r>
            <a:r>
              <a:rPr lang="ru-RU" sz="1800" b="1" dirty="0">
                <a:solidFill>
                  <a:schemeClr val="bg2"/>
                </a:solidFill>
              </a:rPr>
              <a:t>муниципального </a:t>
            </a:r>
            <a:r>
              <a:rPr lang="ru-RU" sz="1800" b="1" dirty="0" smtClean="0">
                <a:solidFill>
                  <a:schemeClr val="bg2"/>
                </a:solidFill>
              </a:rPr>
              <a:t>образования «Демидовский район» Смоленской области </a:t>
            </a:r>
          </a:p>
          <a:p>
            <a:pPr algn="ctr"/>
            <a:r>
              <a:rPr lang="ru-RU" sz="1800" b="1" dirty="0" smtClean="0">
                <a:solidFill>
                  <a:schemeClr val="bg2"/>
                </a:solidFill>
              </a:rPr>
              <a:t> с 2022 по 2024 год</a:t>
            </a:r>
            <a:r>
              <a:rPr lang="ru-RU" sz="1800" b="1" dirty="0">
                <a:solidFill>
                  <a:schemeClr val="bg2"/>
                </a:solidFill>
              </a:rPr>
              <a:t> </a:t>
            </a:r>
            <a:r>
              <a:rPr lang="ru-RU" sz="1800" b="1" dirty="0" smtClean="0">
                <a:solidFill>
                  <a:schemeClr val="bg2"/>
                </a:solidFill>
              </a:rPr>
              <a:t> (тыс</a:t>
            </a:r>
            <a:r>
              <a:rPr lang="ru-RU" sz="1800" b="1" dirty="0">
                <a:solidFill>
                  <a:schemeClr val="bg2"/>
                </a:solidFill>
              </a:rPr>
              <a:t>. </a:t>
            </a:r>
            <a:r>
              <a:rPr lang="ru-RU" sz="1800" b="1" dirty="0" smtClean="0">
                <a:solidFill>
                  <a:schemeClr val="bg2"/>
                </a:solidFill>
              </a:rPr>
              <a:t>рублей)</a:t>
            </a:r>
          </a:p>
        </p:txBody>
      </p:sp>
      <p:graphicFrame>
        <p:nvGraphicFramePr>
          <p:cNvPr id="47130" name="Object 26"/>
          <p:cNvGraphicFramePr>
            <a:graphicFrameLocks noGrp="1" noChangeAspect="1"/>
          </p:cNvGraphicFramePr>
          <p:nvPr>
            <p:ph idx="4294967295"/>
            <p:extLst>
              <p:ext uri="{D42A27DB-BD31-4B8C-83A1-F6EECF244321}">
                <p14:modId xmlns:p14="http://schemas.microsoft.com/office/powerpoint/2010/main" val="621297361"/>
              </p:ext>
            </p:extLst>
          </p:nvPr>
        </p:nvGraphicFramePr>
        <p:xfrm>
          <a:off x="831850" y="2879725"/>
          <a:ext cx="7610475" cy="2390775"/>
        </p:xfrm>
        <a:graphic>
          <a:graphicData uri="http://schemas.openxmlformats.org/presentationml/2006/ole">
            <mc:AlternateContent xmlns:mc="http://schemas.openxmlformats.org/markup-compatibility/2006">
              <mc:Choice xmlns:v="urn:schemas-microsoft-com:vml" Requires="v">
                <p:oleObj spid="_x0000_s47702" name="Лист" r:id="rId4" imgW="10944225" imgH="3438413" progId="Excel.Sheet.8">
                  <p:embed/>
                </p:oleObj>
              </mc:Choice>
              <mc:Fallback>
                <p:oleObj name="Лист" r:id="rId4" imgW="10944225" imgH="3438413" progId="Excel.Sheet.8">
                  <p:embed/>
                  <p:pic>
                    <p:nvPicPr>
                      <p:cNvPr id="0" name="Picture 190"/>
                      <p:cNvPicPr>
                        <a:picLocks noGrp="1" noChangeAspect="1" noChangeArrowheads="1"/>
                      </p:cNvPicPr>
                      <p:nvPr/>
                    </p:nvPicPr>
                    <p:blipFill>
                      <a:blip r:embed="rId5"/>
                      <a:srcRect/>
                      <a:stretch>
                        <a:fillRect/>
                      </a:stretch>
                    </p:blipFill>
                    <p:spPr bwMode="auto">
                      <a:xfrm>
                        <a:off x="831850" y="2879725"/>
                        <a:ext cx="7610475" cy="2390775"/>
                      </a:xfrm>
                      <a:prstGeom prst="rect">
                        <a:avLst/>
                      </a:prstGeom>
                      <a:noFill/>
                      <a:extLst/>
                    </p:spPr>
                  </p:pic>
                </p:oleObj>
              </mc:Fallback>
            </mc:AlternateContent>
          </a:graphicData>
        </a:graphic>
      </p:graphicFrame>
      <p:sp>
        <p:nvSpPr>
          <p:cNvPr id="4713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BAE86598-9F53-46C6-94E3-BD1F96031E86}" type="slidenum">
              <a:rPr lang="en-US" altLang="ru-RU" sz="1200">
                <a:solidFill>
                  <a:srgbClr val="898989"/>
                </a:solidFill>
                <a:latin typeface="Calibri" pitchFamily="34" charset="0"/>
              </a:rPr>
              <a:pPr algn="r"/>
              <a:t>24</a:t>
            </a:fld>
            <a:endParaRPr lang="en-US" altLang="ru-RU" sz="1200">
              <a:solidFill>
                <a:srgbClr val="898989"/>
              </a:solidFill>
              <a:latin typeface="Calibri" pitchFamily="34" charset="0"/>
            </a:endParaRPr>
          </a:p>
        </p:txBody>
      </p:sp>
      <p:pic>
        <p:nvPicPr>
          <p:cNvPr id="47133" name="Picture 33" descr="b1cb1436e9410fde3fb153c1f87c02ec"/>
          <p:cNvPicPr>
            <a:picLocks noChangeAspect="1" noChangeArrowheads="1"/>
          </p:cNvPicPr>
          <p:nvPr/>
        </p:nvPicPr>
        <p:blipFill>
          <a:blip r:embed="rId6" cstate="print"/>
          <a:srcRect/>
          <a:stretch>
            <a:fillRect/>
          </a:stretch>
        </p:blipFill>
        <p:spPr bwMode="auto">
          <a:xfrm>
            <a:off x="6156176" y="476251"/>
            <a:ext cx="2987824" cy="2304678"/>
          </a:xfrm>
          <a:prstGeom prst="rect">
            <a:avLst/>
          </a:prstGeom>
          <a:noFill/>
          <a:ln w="9525">
            <a:noFill/>
            <a:miter lim="800000"/>
            <a:headEnd/>
            <a:tailEnd/>
          </a:ln>
          <a:effectLst>
            <a:softEdge rad="127000"/>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55" name="Text Box 3"/>
          <p:cNvSpPr txBox="1">
            <a:spLocks noChangeArrowheads="1"/>
          </p:cNvSpPr>
          <p:nvPr/>
        </p:nvSpPr>
        <p:spPr bwMode="auto">
          <a:xfrm>
            <a:off x="468313" y="404813"/>
            <a:ext cx="8351837" cy="581025"/>
          </a:xfrm>
          <a:prstGeom prst="rect">
            <a:avLst/>
          </a:prstGeom>
          <a:noFill/>
          <a:ln w="9525">
            <a:noFill/>
            <a:miter lim="800000"/>
            <a:headEnd/>
            <a:tailEnd/>
          </a:ln>
        </p:spPr>
        <p:txBody>
          <a:bodyPr>
            <a:spAutoFit/>
          </a:bodyPr>
          <a:lstStyle/>
          <a:p>
            <a:pPr algn="ctr"/>
            <a:r>
              <a:rPr lang="ru-RU" sz="1600" b="1" dirty="0">
                <a:solidFill>
                  <a:schemeClr val="tx2"/>
                </a:solidFill>
              </a:rPr>
              <a:t>Налоговые и неналоговые доходы бюджета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2022-2024 годы, </a:t>
            </a:r>
            <a:r>
              <a:rPr lang="ru-RU" sz="1600" b="1" dirty="0">
                <a:solidFill>
                  <a:schemeClr val="tx2"/>
                </a:solidFill>
              </a:rPr>
              <a:t>тыс. рублей</a:t>
            </a:r>
          </a:p>
        </p:txBody>
      </p:sp>
      <p:graphicFrame>
        <p:nvGraphicFramePr>
          <p:cNvPr id="48154" name="Object 26"/>
          <p:cNvGraphicFramePr>
            <a:graphicFrameLocks noGrp="1" noChangeAspect="1"/>
          </p:cNvGraphicFramePr>
          <p:nvPr>
            <p:ph idx="4294967295"/>
            <p:extLst>
              <p:ext uri="{D42A27DB-BD31-4B8C-83A1-F6EECF244321}">
                <p14:modId xmlns:p14="http://schemas.microsoft.com/office/powerpoint/2010/main" val="2498744529"/>
              </p:ext>
            </p:extLst>
          </p:nvPr>
        </p:nvGraphicFramePr>
        <p:xfrm>
          <a:off x="588963" y="1341438"/>
          <a:ext cx="8193087" cy="4679950"/>
        </p:xfrm>
        <a:graphic>
          <a:graphicData uri="http://schemas.openxmlformats.org/presentationml/2006/ole">
            <mc:AlternateContent xmlns:mc="http://schemas.openxmlformats.org/markup-compatibility/2006">
              <mc:Choice xmlns:v="urn:schemas-microsoft-com:vml" Requires="v">
                <p:oleObj spid="_x0000_s48713" name="Лист" r:id="rId3" imgW="7020037" imgH="4009913" progId="Excel.Sheet.8">
                  <p:embed/>
                </p:oleObj>
              </mc:Choice>
              <mc:Fallback>
                <p:oleObj name="Лист" r:id="rId3" imgW="7020037" imgH="4009913" progId="Excel.Sheet.8">
                  <p:embed/>
                  <p:pic>
                    <p:nvPicPr>
                      <p:cNvPr id="0" name="Picture 186"/>
                      <p:cNvPicPr>
                        <a:picLocks noGrp="1" noChangeAspect="1" noChangeArrowheads="1"/>
                      </p:cNvPicPr>
                      <p:nvPr/>
                    </p:nvPicPr>
                    <p:blipFill>
                      <a:blip r:embed="rId4"/>
                      <a:srcRect/>
                      <a:stretch>
                        <a:fillRect/>
                      </a:stretch>
                    </p:blipFill>
                    <p:spPr bwMode="auto">
                      <a:xfrm>
                        <a:off x="588963" y="1341438"/>
                        <a:ext cx="8193087" cy="4679950"/>
                      </a:xfrm>
                      <a:prstGeom prst="rect">
                        <a:avLst/>
                      </a:prstGeom>
                      <a:noFill/>
                      <a:extLst/>
                    </p:spPr>
                  </p:pic>
                </p:oleObj>
              </mc:Fallback>
            </mc:AlternateContent>
          </a:graphicData>
        </a:graphic>
      </p:graphicFrame>
      <p:sp>
        <p:nvSpPr>
          <p:cNvPr id="48156"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0BC69FE7-B0F4-486D-872D-9A4FEE51D2CE}" type="slidenum">
              <a:rPr lang="en-US" altLang="ru-RU" sz="1200">
                <a:solidFill>
                  <a:srgbClr val="898989"/>
                </a:solidFill>
                <a:latin typeface="Calibri" pitchFamily="34" charset="0"/>
              </a:rPr>
              <a:pPr algn="r"/>
              <a:t>25</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9" name="Text Box 3"/>
          <p:cNvSpPr txBox="1">
            <a:spLocks noChangeArrowheads="1"/>
          </p:cNvSpPr>
          <p:nvPr/>
        </p:nvSpPr>
        <p:spPr bwMode="auto">
          <a:xfrm>
            <a:off x="323850" y="515938"/>
            <a:ext cx="8640763" cy="830997"/>
          </a:xfrm>
          <a:prstGeom prst="rect">
            <a:avLst/>
          </a:prstGeom>
          <a:noFill/>
          <a:ln w="9525">
            <a:noFill/>
            <a:miter lim="800000"/>
            <a:headEnd/>
            <a:tailEnd/>
          </a:ln>
        </p:spPr>
        <p:txBody>
          <a:bodyPr>
            <a:spAutoFit/>
          </a:bodyPr>
          <a:lstStyle/>
          <a:p>
            <a:pPr algn="ctr"/>
            <a:r>
              <a:rPr lang="ru-RU" sz="1600" b="1" dirty="0">
                <a:solidFill>
                  <a:schemeClr val="tx2"/>
                </a:solidFill>
              </a:rPr>
              <a:t>Структура налоговых и неналоговых доходов бюджета</a:t>
            </a:r>
          </a:p>
          <a:p>
            <a:pPr algn="ctr"/>
            <a:r>
              <a:rPr lang="ru-RU" sz="1600" b="1" dirty="0">
                <a:solidFill>
                  <a:schemeClr val="tx2"/>
                </a:solidFill>
              </a:rPr>
              <a:t>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2022 </a:t>
            </a:r>
            <a:r>
              <a:rPr lang="ru-RU" sz="1600" b="1" dirty="0">
                <a:solidFill>
                  <a:schemeClr val="tx2"/>
                </a:solidFill>
              </a:rPr>
              <a:t>год </a:t>
            </a:r>
          </a:p>
          <a:p>
            <a:pPr algn="ctr"/>
            <a:r>
              <a:rPr lang="ru-RU" sz="1600" b="1" dirty="0">
                <a:solidFill>
                  <a:schemeClr val="tx2"/>
                </a:solidFill>
              </a:rPr>
              <a:t>всего налоговых и неналоговых доходов – </a:t>
            </a:r>
            <a:r>
              <a:rPr lang="ru-RU" sz="1600" b="1" dirty="0" smtClean="0">
                <a:solidFill>
                  <a:schemeClr val="tx2"/>
                </a:solidFill>
              </a:rPr>
              <a:t>44566,7 </a:t>
            </a:r>
            <a:r>
              <a:rPr lang="ru-RU" sz="1600" b="1" dirty="0" smtClean="0">
                <a:solidFill>
                  <a:schemeClr val="tx2"/>
                </a:solidFill>
              </a:rPr>
              <a:t>тыс</a:t>
            </a:r>
            <a:r>
              <a:rPr lang="ru-RU" sz="1600" b="1" dirty="0">
                <a:solidFill>
                  <a:schemeClr val="tx2"/>
                </a:solidFill>
              </a:rPr>
              <a:t>. рублей</a:t>
            </a:r>
          </a:p>
        </p:txBody>
      </p:sp>
      <p:graphicFrame>
        <p:nvGraphicFramePr>
          <p:cNvPr id="49178" name="Object 26"/>
          <p:cNvGraphicFramePr>
            <a:graphicFrameLocks noGrp="1" noChangeAspect="1"/>
          </p:cNvGraphicFramePr>
          <p:nvPr>
            <p:ph idx="4294967295"/>
            <p:extLst>
              <p:ext uri="{D42A27DB-BD31-4B8C-83A1-F6EECF244321}">
                <p14:modId xmlns:p14="http://schemas.microsoft.com/office/powerpoint/2010/main" val="3275424750"/>
              </p:ext>
            </p:extLst>
          </p:nvPr>
        </p:nvGraphicFramePr>
        <p:xfrm>
          <a:off x="325438" y="1690688"/>
          <a:ext cx="8636000" cy="4121150"/>
        </p:xfrm>
        <a:graphic>
          <a:graphicData uri="http://schemas.openxmlformats.org/presentationml/2006/ole">
            <mc:AlternateContent xmlns:mc="http://schemas.openxmlformats.org/markup-compatibility/2006">
              <mc:Choice xmlns:v="urn:schemas-microsoft-com:vml" Requires="v">
                <p:oleObj spid="_x0000_s49737" name="Лист" r:id="rId3" imgW="9001125" imgH="4295663" progId="Excel.Sheet.8">
                  <p:embed/>
                </p:oleObj>
              </mc:Choice>
              <mc:Fallback>
                <p:oleObj name="Лист" r:id="rId3" imgW="9001125" imgH="4295663" progId="Excel.Sheet.8">
                  <p:embed/>
                  <p:pic>
                    <p:nvPicPr>
                      <p:cNvPr id="0" name="Picture 185"/>
                      <p:cNvPicPr>
                        <a:picLocks noGrp="1" noChangeAspect="1" noChangeArrowheads="1"/>
                      </p:cNvPicPr>
                      <p:nvPr/>
                    </p:nvPicPr>
                    <p:blipFill>
                      <a:blip r:embed="rId4"/>
                      <a:srcRect/>
                      <a:stretch>
                        <a:fillRect/>
                      </a:stretch>
                    </p:blipFill>
                    <p:spPr bwMode="auto">
                      <a:xfrm>
                        <a:off x="325438" y="1690688"/>
                        <a:ext cx="8636000" cy="4121150"/>
                      </a:xfrm>
                      <a:prstGeom prst="rect">
                        <a:avLst/>
                      </a:prstGeom>
                      <a:noFill/>
                      <a:extLst/>
                    </p:spPr>
                  </p:pic>
                </p:oleObj>
              </mc:Fallback>
            </mc:AlternateContent>
          </a:graphicData>
        </a:graphic>
      </p:graphicFrame>
      <p:sp>
        <p:nvSpPr>
          <p:cNvPr id="49180"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2AA3E5CD-43A1-43F6-8D9E-B0CE11DDD2CB}" type="slidenum">
              <a:rPr lang="en-US" altLang="ru-RU" sz="1200">
                <a:solidFill>
                  <a:srgbClr val="898989"/>
                </a:solidFill>
                <a:latin typeface="Calibri" pitchFamily="34" charset="0"/>
              </a:rPr>
              <a:pPr algn="r"/>
              <a:t>26</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2023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44193,5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3877051981"/>
              </p:ext>
            </p:extLst>
          </p:nvPr>
        </p:nvGraphicFramePr>
        <p:xfrm>
          <a:off x="468313" y="1700213"/>
          <a:ext cx="8280400" cy="4240212"/>
        </p:xfrm>
        <a:graphic>
          <a:graphicData uri="http://schemas.openxmlformats.org/presentationml/2006/ole">
            <mc:AlternateContent xmlns:mc="http://schemas.openxmlformats.org/markup-compatibility/2006">
              <mc:Choice xmlns:v="urn:schemas-microsoft-com:vml" Requires="v">
                <p:oleObj spid="_x0000_s169407" name="Лист" r:id="rId3" imgW="8248762" imgH="3514725" progId="Excel.Sheet.8">
                  <p:embed/>
                </p:oleObj>
              </mc:Choice>
              <mc:Fallback>
                <p:oleObj name="Лист" r:id="rId3" imgW="8248762" imgH="3514725" progId="Excel.Sheet.8">
                  <p:embed/>
                  <p:pic>
                    <p:nvPicPr>
                      <p:cNvPr id="0" name="Picture 48"/>
                      <p:cNvPicPr>
                        <a:picLocks noGrp="1" noChangeAspect="1" noChangeArrowheads="1"/>
                      </p:cNvPicPr>
                      <p:nvPr/>
                    </p:nvPicPr>
                    <p:blipFill>
                      <a:blip r:embed="rId4"/>
                      <a:srcRect/>
                      <a:stretch>
                        <a:fillRect/>
                      </a:stretch>
                    </p:blipFill>
                    <p:spPr bwMode="auto">
                      <a:xfrm>
                        <a:off x="468313" y="1700213"/>
                        <a:ext cx="8280400" cy="4240212"/>
                      </a:xfrm>
                      <a:prstGeom prst="rect">
                        <a:avLst/>
                      </a:prstGeom>
                      <a:noFill/>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2024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44939,1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206597522"/>
              </p:ext>
            </p:extLst>
          </p:nvPr>
        </p:nvGraphicFramePr>
        <p:xfrm>
          <a:off x="251520" y="1268760"/>
          <a:ext cx="8784976" cy="5196533"/>
        </p:xfrm>
        <a:graphic>
          <a:graphicData uri="http://schemas.openxmlformats.org/presentationml/2006/ole">
            <mc:AlternateContent xmlns:mc="http://schemas.openxmlformats.org/markup-compatibility/2006">
              <mc:Choice xmlns:v="urn:schemas-microsoft-com:vml" Requires="v">
                <p:oleObj spid="_x0000_s170432" name="Лист" r:id="rId3" imgW="8820262" imgH="4352813" progId="Excel.Sheet.8">
                  <p:embed/>
                </p:oleObj>
              </mc:Choice>
              <mc:Fallback>
                <p:oleObj name="Лист" r:id="rId3" imgW="8820262" imgH="4352813" progId="Excel.Sheet.8">
                  <p:embed/>
                  <p:pic>
                    <p:nvPicPr>
                      <p:cNvPr id="0" name="Picture 48"/>
                      <p:cNvPicPr>
                        <a:picLocks noGrp="1" noChangeAspect="1" noChangeArrowheads="1"/>
                      </p:cNvPicPr>
                      <p:nvPr/>
                    </p:nvPicPr>
                    <p:blipFill>
                      <a:blip r:embed="rId4"/>
                      <a:srcRect/>
                      <a:stretch>
                        <a:fillRect/>
                      </a:stretch>
                    </p:blipFill>
                    <p:spPr bwMode="auto">
                      <a:xfrm>
                        <a:off x="251520" y="1268760"/>
                        <a:ext cx="8784976" cy="5196533"/>
                      </a:xfrm>
                      <a:prstGeom prst="rect">
                        <a:avLst/>
                      </a:prstGeom>
                      <a:noFill/>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51" name="Text Box 3"/>
          <p:cNvSpPr txBox="1">
            <a:spLocks noChangeArrowheads="1"/>
          </p:cNvSpPr>
          <p:nvPr/>
        </p:nvSpPr>
        <p:spPr bwMode="auto">
          <a:xfrm>
            <a:off x="395288" y="333375"/>
            <a:ext cx="8215312" cy="830997"/>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налоговых доходов в </a:t>
            </a:r>
            <a:r>
              <a:rPr lang="ru-RU" sz="1600" b="1" dirty="0" smtClean="0">
                <a:solidFill>
                  <a:schemeClr val="tx2"/>
                </a:solidFill>
              </a:rPr>
              <a:t>бюджет </a:t>
            </a:r>
            <a:r>
              <a:rPr lang="ru-RU" sz="1600" b="1" dirty="0">
                <a:solidFill>
                  <a:schemeClr val="tx2"/>
                </a:solidFill>
              </a:rPr>
              <a:t>муниципального </a:t>
            </a:r>
            <a:r>
              <a:rPr lang="ru-RU" sz="1600" b="1" dirty="0" smtClean="0">
                <a:solidFill>
                  <a:schemeClr val="tx2"/>
                </a:solidFill>
              </a:rPr>
              <a:t>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2022 </a:t>
            </a:r>
            <a:r>
              <a:rPr lang="ru-RU" sz="1600" b="1" dirty="0">
                <a:solidFill>
                  <a:schemeClr val="tx2"/>
                </a:solidFill>
              </a:rPr>
              <a:t>по </a:t>
            </a:r>
            <a:r>
              <a:rPr lang="ru-RU" sz="1600" b="1" dirty="0" smtClean="0">
                <a:solidFill>
                  <a:schemeClr val="tx2"/>
                </a:solidFill>
              </a:rPr>
              <a:t>2024 </a:t>
            </a:r>
            <a:r>
              <a:rPr lang="ru-RU" sz="1600" b="1" dirty="0">
                <a:solidFill>
                  <a:schemeClr val="tx2"/>
                </a:solidFill>
              </a:rPr>
              <a:t>годы, тыс. </a:t>
            </a:r>
            <a:r>
              <a:rPr lang="ru-RU" sz="1600" b="1" dirty="0" smtClean="0">
                <a:solidFill>
                  <a:schemeClr val="tx2"/>
                </a:solidFill>
              </a:rPr>
              <a:t>рублей</a:t>
            </a:r>
          </a:p>
          <a:p>
            <a:pPr algn="ctr"/>
            <a:endParaRPr lang="ru-RU" sz="1600" b="1" dirty="0">
              <a:solidFill>
                <a:schemeClr val="tx2"/>
              </a:solidFill>
            </a:endParaRPr>
          </a:p>
        </p:txBody>
      </p:sp>
      <p:graphicFrame>
        <p:nvGraphicFramePr>
          <p:cNvPr id="52250" name="Object 26"/>
          <p:cNvGraphicFramePr>
            <a:graphicFrameLocks noGrp="1" noChangeAspect="1"/>
          </p:cNvGraphicFramePr>
          <p:nvPr>
            <p:ph idx="4294967295"/>
            <p:extLst>
              <p:ext uri="{D42A27DB-BD31-4B8C-83A1-F6EECF244321}">
                <p14:modId xmlns:p14="http://schemas.microsoft.com/office/powerpoint/2010/main" val="1551800354"/>
              </p:ext>
            </p:extLst>
          </p:nvPr>
        </p:nvGraphicFramePr>
        <p:xfrm>
          <a:off x="644525" y="1693863"/>
          <a:ext cx="8524875" cy="4216400"/>
        </p:xfrm>
        <a:graphic>
          <a:graphicData uri="http://schemas.openxmlformats.org/presentationml/2006/ole">
            <mc:AlternateContent xmlns:mc="http://schemas.openxmlformats.org/markup-compatibility/2006">
              <mc:Choice xmlns:v="urn:schemas-microsoft-com:vml" Requires="v">
                <p:oleObj spid="_x0000_s52806" name="Лист" r:id="rId3" imgW="8972550" imgH="4438538" progId="Excel.Sheet.8">
                  <p:embed/>
                </p:oleObj>
              </mc:Choice>
              <mc:Fallback>
                <p:oleObj name="Лист" r:id="rId3" imgW="8972550" imgH="4438538" progId="Excel.Sheet.8">
                  <p:embed/>
                  <p:pic>
                    <p:nvPicPr>
                      <p:cNvPr id="0" name="Picture 182"/>
                      <p:cNvPicPr>
                        <a:picLocks noGrp="1" noChangeAspect="1" noChangeArrowheads="1"/>
                      </p:cNvPicPr>
                      <p:nvPr/>
                    </p:nvPicPr>
                    <p:blipFill>
                      <a:blip r:embed="rId4"/>
                      <a:srcRect/>
                      <a:stretch>
                        <a:fillRect/>
                      </a:stretch>
                    </p:blipFill>
                    <p:spPr bwMode="auto">
                      <a:xfrm>
                        <a:off x="644525" y="1693863"/>
                        <a:ext cx="8524875" cy="4216400"/>
                      </a:xfrm>
                      <a:prstGeom prst="rect">
                        <a:avLst/>
                      </a:prstGeom>
                      <a:noFill/>
                      <a:extLst/>
                    </p:spPr>
                  </p:pic>
                </p:oleObj>
              </mc:Fallback>
            </mc:AlternateContent>
          </a:graphicData>
        </a:graphic>
      </p:graphicFrame>
      <p:sp>
        <p:nvSpPr>
          <p:cNvPr id="5225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D7FB315D-9767-4C7D-8E6E-447066BF7365}" type="slidenum">
              <a:rPr lang="en-US" altLang="ru-RU" sz="1200">
                <a:solidFill>
                  <a:srgbClr val="898989"/>
                </a:solidFill>
                <a:latin typeface="Calibri" pitchFamily="34" charset="0"/>
              </a:rPr>
              <a:pPr algn="r"/>
              <a:t>29</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chair1"/>
          <p:cNvSpPr>
            <a:spLocks noEditPoints="1" noChangeArrowheads="1"/>
          </p:cNvSpPr>
          <p:nvPr/>
        </p:nvSpPr>
        <p:spPr bwMode="auto">
          <a:xfrm>
            <a:off x="179388" y="1484313"/>
            <a:ext cx="2952750" cy="3600871"/>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99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0" name="Text Box 7"/>
          <p:cNvSpPr txBox="1">
            <a:spLocks noChangeArrowheads="1"/>
          </p:cNvSpPr>
          <p:nvPr/>
        </p:nvSpPr>
        <p:spPr bwMode="auto">
          <a:xfrm>
            <a:off x="601663" y="1614488"/>
            <a:ext cx="2216150" cy="363537"/>
          </a:xfrm>
          <a:prstGeom prst="rect">
            <a:avLst/>
          </a:prstGeom>
          <a:noFill/>
          <a:ln w="9525">
            <a:noFill/>
            <a:miter lim="800000"/>
            <a:headEnd/>
            <a:tailEnd/>
          </a:ln>
        </p:spPr>
        <p:txBody>
          <a:bodyPr/>
          <a:lstStyle/>
          <a:p>
            <a:pPr algn="ctr"/>
            <a:r>
              <a:rPr lang="ru-RU" sz="1600" dirty="0" smtClean="0"/>
              <a:t>Доходы бюджета</a:t>
            </a:r>
            <a:endParaRPr lang="ru-RU" sz="1600" dirty="0"/>
          </a:p>
        </p:txBody>
      </p:sp>
      <p:sp>
        <p:nvSpPr>
          <p:cNvPr id="58371" name="Text Box 8"/>
          <p:cNvSpPr txBox="1">
            <a:spLocks noChangeArrowheads="1"/>
          </p:cNvSpPr>
          <p:nvPr/>
        </p:nvSpPr>
        <p:spPr bwMode="auto">
          <a:xfrm>
            <a:off x="508000" y="3140968"/>
            <a:ext cx="2384425" cy="1296144"/>
          </a:xfrm>
          <a:prstGeom prst="rect">
            <a:avLst/>
          </a:prstGeom>
          <a:noFill/>
          <a:ln w="9525">
            <a:noFill/>
            <a:miter lim="800000"/>
            <a:headEnd/>
            <a:tailEnd/>
          </a:ln>
        </p:spPr>
        <p:txBody>
          <a:bodyPr/>
          <a:lstStyle/>
          <a:p>
            <a:pPr algn="ctr"/>
            <a:r>
              <a:rPr lang="ru-RU" b="1" dirty="0" smtClean="0"/>
              <a:t>Безвозмездные и безвозвратные поступления денежных средств в бюджет</a:t>
            </a:r>
            <a:endParaRPr lang="ru-RU" b="1" dirty="0"/>
          </a:p>
        </p:txBody>
      </p:sp>
      <p:sp>
        <p:nvSpPr>
          <p:cNvPr id="31753" name="chair1"/>
          <p:cNvSpPr>
            <a:spLocks noEditPoints="1" noChangeArrowheads="1"/>
          </p:cNvSpPr>
          <p:nvPr/>
        </p:nvSpPr>
        <p:spPr bwMode="auto">
          <a:xfrm>
            <a:off x="6300788" y="1412875"/>
            <a:ext cx="2714625" cy="3672309"/>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FFFF99"/>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3" name="Text Box 10"/>
          <p:cNvSpPr txBox="1">
            <a:spLocks noChangeArrowheads="1"/>
          </p:cNvSpPr>
          <p:nvPr/>
        </p:nvSpPr>
        <p:spPr bwMode="auto">
          <a:xfrm>
            <a:off x="6659563" y="1412875"/>
            <a:ext cx="2036762" cy="619125"/>
          </a:xfrm>
          <a:prstGeom prst="rect">
            <a:avLst/>
          </a:prstGeom>
          <a:noFill/>
          <a:ln w="9525">
            <a:noFill/>
            <a:miter lim="800000"/>
            <a:headEnd/>
            <a:tailEnd/>
          </a:ln>
        </p:spPr>
        <p:txBody>
          <a:bodyPr/>
          <a:lstStyle/>
          <a:p>
            <a:pPr algn="ctr"/>
            <a:r>
              <a:rPr lang="ru-RU" sz="2000" b="1" dirty="0" err="1" smtClean="0">
                <a:solidFill>
                  <a:srgbClr val="0000FF"/>
                </a:solidFill>
              </a:rPr>
              <a:t>Межбюджетныетрансферты</a:t>
            </a:r>
            <a:endParaRPr lang="ru-RU" dirty="0"/>
          </a:p>
        </p:txBody>
      </p:sp>
      <p:sp>
        <p:nvSpPr>
          <p:cNvPr id="58374" name="Text Box 11"/>
          <p:cNvSpPr txBox="1">
            <a:spLocks noChangeArrowheads="1"/>
          </p:cNvSpPr>
          <p:nvPr/>
        </p:nvSpPr>
        <p:spPr bwMode="auto">
          <a:xfrm>
            <a:off x="6588125" y="2924944"/>
            <a:ext cx="2120900" cy="1944216"/>
          </a:xfrm>
          <a:prstGeom prst="rect">
            <a:avLst/>
          </a:prstGeom>
          <a:noFill/>
          <a:ln w="9525">
            <a:noFill/>
            <a:miter lim="800000"/>
            <a:headEnd/>
            <a:tailEnd/>
          </a:ln>
        </p:spPr>
        <p:txBody>
          <a:bodyPr/>
          <a:lstStyle/>
          <a:p>
            <a:pPr algn="ctr"/>
            <a:r>
              <a:rPr lang="ru-RU" b="1" dirty="0" smtClean="0"/>
              <a:t>Основной вид безвозмездных перечислений, это денежные средства, перечисляемые из одного бюджета бюджетной системы РФ другому</a:t>
            </a:r>
            <a:endParaRPr lang="ru-RU" b="1" dirty="0"/>
          </a:p>
          <a:p>
            <a:endParaRPr lang="ru-RU" b="1" dirty="0"/>
          </a:p>
        </p:txBody>
      </p:sp>
      <p:sp>
        <p:nvSpPr>
          <p:cNvPr id="31756" name="chair1"/>
          <p:cNvSpPr>
            <a:spLocks noEditPoints="1" noChangeArrowheads="1"/>
          </p:cNvSpPr>
          <p:nvPr/>
        </p:nvSpPr>
        <p:spPr bwMode="auto">
          <a:xfrm>
            <a:off x="3417887" y="1466007"/>
            <a:ext cx="2714625" cy="3619177"/>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CCFF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6" name="Text Box 13"/>
          <p:cNvSpPr txBox="1">
            <a:spLocks noChangeArrowheads="1"/>
          </p:cNvSpPr>
          <p:nvPr/>
        </p:nvSpPr>
        <p:spPr bwMode="auto">
          <a:xfrm>
            <a:off x="3779838" y="1412875"/>
            <a:ext cx="1990725" cy="619125"/>
          </a:xfrm>
          <a:prstGeom prst="rect">
            <a:avLst/>
          </a:prstGeom>
          <a:noFill/>
          <a:ln w="9525">
            <a:noFill/>
            <a:miter lim="800000"/>
            <a:headEnd/>
            <a:tailEnd/>
          </a:ln>
        </p:spPr>
        <p:txBody>
          <a:bodyPr/>
          <a:lstStyle/>
          <a:p>
            <a:pPr algn="ctr"/>
            <a:r>
              <a:rPr lang="ru-RU" sz="2000" b="1" dirty="0" smtClean="0">
                <a:solidFill>
                  <a:srgbClr val="0000FF"/>
                </a:solidFill>
              </a:rPr>
              <a:t>Расходы </a:t>
            </a:r>
            <a:r>
              <a:rPr lang="ru-RU" sz="2000" b="1" dirty="0">
                <a:solidFill>
                  <a:srgbClr val="0000FF"/>
                </a:solidFill>
              </a:rPr>
              <a:t>бюджета</a:t>
            </a:r>
            <a:endParaRPr lang="ru-RU" dirty="0"/>
          </a:p>
        </p:txBody>
      </p:sp>
      <p:sp>
        <p:nvSpPr>
          <p:cNvPr id="58377" name="Text Box 14"/>
          <p:cNvSpPr txBox="1">
            <a:spLocks noChangeArrowheads="1"/>
          </p:cNvSpPr>
          <p:nvPr/>
        </p:nvSpPr>
        <p:spPr bwMode="auto">
          <a:xfrm>
            <a:off x="3779838" y="3140969"/>
            <a:ext cx="2120900" cy="1440556"/>
          </a:xfrm>
          <a:prstGeom prst="rect">
            <a:avLst/>
          </a:prstGeom>
          <a:noFill/>
          <a:ln w="9525">
            <a:noFill/>
            <a:miter lim="800000"/>
            <a:headEnd/>
            <a:tailEnd/>
          </a:ln>
        </p:spPr>
        <p:txBody>
          <a:bodyPr/>
          <a:lstStyle/>
          <a:p>
            <a:pPr algn="ctr"/>
            <a:r>
              <a:rPr lang="ru-RU" b="1" dirty="0" smtClean="0"/>
              <a:t>Выплачиваемые из бюджета денежные средства</a:t>
            </a:r>
            <a:endParaRPr lang="ru-RU" b="1" dirty="0"/>
          </a:p>
        </p:txBody>
      </p:sp>
      <p:sp>
        <p:nvSpPr>
          <p:cNvPr id="31759" name="AutoShape 15"/>
          <p:cNvSpPr>
            <a:spLocks noChangeArrowheads="1"/>
          </p:cNvSpPr>
          <p:nvPr/>
        </p:nvSpPr>
        <p:spPr bwMode="auto">
          <a:xfrm>
            <a:off x="201860" y="5301207"/>
            <a:ext cx="8785225" cy="864171"/>
          </a:xfrm>
          <a:prstGeom prst="flowChartAlternateProcess">
            <a:avLst/>
          </a:prstGeom>
          <a:gradFill rotWithShape="1">
            <a:gsLst>
              <a:gs pos="0">
                <a:srgbClr val="FFFF99"/>
              </a:gs>
              <a:gs pos="100000">
                <a:srgbClr val="FFCC00"/>
              </a:gs>
            </a:gsLst>
            <a:lin ang="2700000" scaled="1"/>
          </a:gradFill>
          <a:ln w="9525">
            <a:solidFill>
              <a:srgbClr val="000000"/>
            </a:solidFill>
            <a:miter lim="800000"/>
            <a:headEnd/>
            <a:tailEnd/>
          </a:ln>
          <a:effectLst>
            <a:outerShdw dist="107763" dir="18900000" algn="ctr" rotWithShape="0">
              <a:srgbClr val="FF9900">
                <a:alpha val="50000"/>
              </a:srgbClr>
            </a:outerShdw>
          </a:effectLst>
        </p:spPr>
        <p:txBody>
          <a:bodyPr/>
          <a:lstStyle/>
          <a:p>
            <a:pPr>
              <a:defRPr/>
            </a:pPr>
            <a:endParaRPr lang="ru-RU"/>
          </a:p>
        </p:txBody>
      </p:sp>
      <p:sp>
        <p:nvSpPr>
          <p:cNvPr id="58379" name="Text Box 16"/>
          <p:cNvSpPr txBox="1">
            <a:spLocks noChangeArrowheads="1"/>
          </p:cNvSpPr>
          <p:nvPr/>
        </p:nvSpPr>
        <p:spPr bwMode="auto">
          <a:xfrm>
            <a:off x="179387" y="5373216"/>
            <a:ext cx="8785225" cy="792163"/>
          </a:xfrm>
          <a:prstGeom prst="rect">
            <a:avLst/>
          </a:prstGeom>
          <a:noFill/>
          <a:ln w="9525">
            <a:noFill/>
            <a:miter lim="800000"/>
            <a:headEnd/>
            <a:tailEnd/>
          </a:ln>
        </p:spPr>
        <p:txBody>
          <a:bodyPr/>
          <a:lstStyle/>
          <a:p>
            <a:pPr algn="ctr"/>
            <a:r>
              <a:rPr lang="ru-RU" sz="1500" b="1" i="1" dirty="0">
                <a:solidFill>
                  <a:srgbClr val="800000"/>
                </a:solidFill>
              </a:rPr>
              <a:t>Сбалансированность бюджета (равенство доходов и расходов) – один из основополагающих принципов при составлении бюджета, когда это равенство нарушается, возникает дефицит, либо профицит бюджета</a:t>
            </a:r>
            <a:endParaRPr lang="ru-RU" sz="1500" dirty="0"/>
          </a:p>
        </p:txBody>
      </p:sp>
      <p:sp>
        <p:nvSpPr>
          <p:cNvPr id="58380" name="Text Box 17"/>
          <p:cNvSpPr txBox="1">
            <a:spLocks noChangeArrowheads="1"/>
          </p:cNvSpPr>
          <p:nvPr/>
        </p:nvSpPr>
        <p:spPr bwMode="auto">
          <a:xfrm>
            <a:off x="539750" y="6165379"/>
            <a:ext cx="8072438" cy="587846"/>
          </a:xfrm>
          <a:prstGeom prst="rect">
            <a:avLst/>
          </a:prstGeom>
          <a:noFill/>
          <a:ln w="9525">
            <a:noFill/>
            <a:miter lim="800000"/>
            <a:headEnd/>
            <a:tailEnd/>
          </a:ln>
        </p:spPr>
        <p:txBody>
          <a:bodyPr/>
          <a:lstStyle/>
          <a:p>
            <a:r>
              <a:rPr lang="ru-RU" sz="1500" b="1" dirty="0">
                <a:solidFill>
                  <a:srgbClr val="0000FF"/>
                </a:solidFill>
              </a:rPr>
              <a:t>ДЕФИЦИТ</a:t>
            </a:r>
            <a:r>
              <a:rPr lang="ru-RU" sz="1500" dirty="0">
                <a:solidFill>
                  <a:srgbClr val="0000FF"/>
                </a:solidFill>
              </a:rPr>
              <a:t> бюджета - превышение расходов бюджета над его доходами.</a:t>
            </a:r>
          </a:p>
          <a:p>
            <a:r>
              <a:rPr lang="ru-RU" sz="1500" b="1" dirty="0">
                <a:solidFill>
                  <a:srgbClr val="0000FF"/>
                </a:solidFill>
              </a:rPr>
              <a:t>ПРОФИЦИТ</a:t>
            </a:r>
            <a:r>
              <a:rPr lang="ru-RU" sz="1500" dirty="0">
                <a:solidFill>
                  <a:srgbClr val="0000FF"/>
                </a:solidFill>
              </a:rPr>
              <a:t> бюджета - превышение доходов бюджета над его расходами.</a:t>
            </a:r>
          </a:p>
          <a:p>
            <a:endParaRPr lang="ru-RU" sz="1500" dirty="0">
              <a:solidFill>
                <a:srgbClr val="0000FF"/>
              </a:solidFill>
            </a:endParaRPr>
          </a:p>
          <a:p>
            <a:endParaRPr lang="ru-RU" sz="1500" dirty="0"/>
          </a:p>
        </p:txBody>
      </p:sp>
      <p:sp>
        <p:nvSpPr>
          <p:cNvPr id="5838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FC74417-929C-4764-8947-4C81B1DE0C53}" type="slidenum">
              <a:rPr lang="en-US" altLang="ru-RU" sz="1200">
                <a:solidFill>
                  <a:srgbClr val="898989"/>
                </a:solidFill>
                <a:latin typeface="Calibri" pitchFamily="34" charset="0"/>
              </a:rPr>
              <a:pPr algn="r"/>
              <a:t>3</a:t>
            </a:fld>
            <a:endParaRPr lang="en-US" altLang="ru-RU" sz="1200">
              <a:solidFill>
                <a:srgbClr val="898989"/>
              </a:solidFill>
              <a:latin typeface="Calibri" pitchFamily="34" charset="0"/>
            </a:endParaRPr>
          </a:p>
        </p:txBody>
      </p:sp>
      <p:pic>
        <p:nvPicPr>
          <p:cNvPr id="58382" name="Picture 20" descr="Hangisi_do_ru_hangisi_yanl___23848643320190946"/>
          <p:cNvPicPr>
            <a:picLocks noChangeAspect="1" noChangeArrowheads="1"/>
          </p:cNvPicPr>
          <p:nvPr/>
        </p:nvPicPr>
        <p:blipFill>
          <a:blip r:embed="rId2" cstate="print"/>
          <a:srcRect/>
          <a:stretch>
            <a:fillRect/>
          </a:stretch>
        </p:blipFill>
        <p:spPr bwMode="auto">
          <a:xfrm>
            <a:off x="6300788" y="0"/>
            <a:ext cx="1547812" cy="1331913"/>
          </a:xfrm>
          <a:prstGeom prst="rect">
            <a:avLst/>
          </a:prstGeom>
          <a:noFill/>
          <a:ln w="9525">
            <a:noFill/>
            <a:miter lim="800000"/>
            <a:headEnd/>
            <a:tailEnd/>
          </a:ln>
        </p:spPr>
      </p:pic>
      <p:sp>
        <p:nvSpPr>
          <p:cNvPr id="58383" name="Text Box 21"/>
          <p:cNvSpPr txBox="1">
            <a:spLocks noChangeArrowheads="1"/>
          </p:cNvSpPr>
          <p:nvPr/>
        </p:nvSpPr>
        <p:spPr bwMode="auto">
          <a:xfrm>
            <a:off x="1331913" y="476250"/>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1200" b="1" dirty="0" smtClean="0">
                <a:solidFill>
                  <a:srgbClr val="008000"/>
                </a:solidFill>
              </a:rPr>
              <a:t> Доходы бюджета, расходы бюджета, межбюджетные трансферты</a:t>
            </a:r>
            <a:endParaRPr lang="ru-RU" sz="12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539750" y="404813"/>
            <a:ext cx="8070850"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неналоговых доходов в бюджет </a:t>
            </a:r>
            <a:r>
              <a:rPr lang="ru-RU" sz="1600" b="1" dirty="0" smtClean="0">
                <a:solidFill>
                  <a:schemeClr val="tx2"/>
                </a:solidFill>
              </a:rPr>
              <a:t>Демидовского </a:t>
            </a:r>
            <a:r>
              <a:rPr lang="ru-RU" sz="1600" b="1" dirty="0">
                <a:solidFill>
                  <a:schemeClr val="tx2"/>
                </a:solidFill>
              </a:rPr>
              <a:t>муниципального района с </a:t>
            </a:r>
            <a:r>
              <a:rPr lang="ru-RU" sz="1600" b="1" dirty="0" smtClean="0">
                <a:solidFill>
                  <a:schemeClr val="tx2"/>
                </a:solidFill>
              </a:rPr>
              <a:t>2022 </a:t>
            </a:r>
            <a:r>
              <a:rPr lang="ru-RU" sz="1600" b="1" dirty="0">
                <a:solidFill>
                  <a:schemeClr val="tx2"/>
                </a:solidFill>
              </a:rPr>
              <a:t>по </a:t>
            </a:r>
            <a:r>
              <a:rPr lang="ru-RU" sz="1600" b="1" dirty="0" smtClean="0">
                <a:solidFill>
                  <a:schemeClr val="tx2"/>
                </a:solidFill>
              </a:rPr>
              <a:t>2024 </a:t>
            </a:r>
            <a:r>
              <a:rPr lang="ru-RU" sz="1600" b="1" dirty="0">
                <a:solidFill>
                  <a:schemeClr val="tx2"/>
                </a:solidFill>
              </a:rPr>
              <a:t>годы</a:t>
            </a:r>
          </a:p>
        </p:txBody>
      </p:sp>
      <p:graphicFrame>
        <p:nvGraphicFramePr>
          <p:cNvPr id="75778" name="Object 5"/>
          <p:cNvGraphicFramePr>
            <a:graphicFrameLocks noGrp="1" noChangeAspect="1"/>
          </p:cNvGraphicFramePr>
          <p:nvPr>
            <p:ph idx="4294967295"/>
            <p:extLst>
              <p:ext uri="{D42A27DB-BD31-4B8C-83A1-F6EECF244321}">
                <p14:modId xmlns:p14="http://schemas.microsoft.com/office/powerpoint/2010/main" val="869810260"/>
              </p:ext>
            </p:extLst>
          </p:nvPr>
        </p:nvGraphicFramePr>
        <p:xfrm>
          <a:off x="254000" y="1674813"/>
          <a:ext cx="8588375" cy="4235450"/>
        </p:xfrm>
        <a:graphic>
          <a:graphicData uri="http://schemas.openxmlformats.org/presentationml/2006/ole">
            <mc:AlternateContent xmlns:mc="http://schemas.openxmlformats.org/markup-compatibility/2006">
              <mc:Choice xmlns:v="urn:schemas-microsoft-com:vml" Requires="v">
                <p:oleObj spid="_x0000_s76335" name="Лист" r:id="rId4" imgW="8305912" imgH="4095638" progId="Excel.Sheet.8">
                  <p:embed/>
                </p:oleObj>
              </mc:Choice>
              <mc:Fallback>
                <p:oleObj name="Лист" r:id="rId4" imgW="8305912" imgH="4095638" progId="Excel.Sheet.8">
                  <p:embed/>
                  <p:pic>
                    <p:nvPicPr>
                      <p:cNvPr id="0" name="Picture 158"/>
                      <p:cNvPicPr>
                        <a:picLocks noGrp="1" noChangeAspect="1" noChangeArrowheads="1"/>
                      </p:cNvPicPr>
                      <p:nvPr/>
                    </p:nvPicPr>
                    <p:blipFill>
                      <a:blip r:embed="rId5"/>
                      <a:srcRect/>
                      <a:stretch>
                        <a:fillRect/>
                      </a:stretch>
                    </p:blipFill>
                    <p:spPr bwMode="auto">
                      <a:xfrm>
                        <a:off x="254000" y="1674813"/>
                        <a:ext cx="8588375" cy="423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DD59EC3-A1D8-42C0-A2D5-52C07F35C6E4}" type="slidenum">
              <a:rPr lang="en-US" altLang="ru-RU" sz="1200">
                <a:solidFill>
                  <a:srgbClr val="898989"/>
                </a:solidFill>
                <a:latin typeface="Calibri" pitchFamily="34" charset="0"/>
              </a:rPr>
              <a:pPr algn="r"/>
              <a:t>30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8467935"/>
              </p:ext>
            </p:extLst>
          </p:nvPr>
        </p:nvGraphicFramePr>
        <p:xfrm>
          <a:off x="357158" y="1412776"/>
          <a:ext cx="8643999" cy="4556700"/>
        </p:xfrm>
        <a:graphic>
          <a:graphicData uri="http://schemas.openxmlformats.org/drawingml/2006/table">
            <a:tbl>
              <a:tblPr firstRow="1" bandRow="1">
                <a:tableStyleId>{5C22544A-7EE6-4342-B048-85BDC9FD1C3A}</a:tableStyleId>
              </a:tblPr>
              <a:tblGrid>
                <a:gridCol w="3854802"/>
                <a:gridCol w="1152128"/>
                <a:gridCol w="1080120"/>
                <a:gridCol w="936104"/>
                <a:gridCol w="792088"/>
                <a:gridCol w="828757"/>
              </a:tblGrid>
              <a:tr h="584602">
                <a:tc>
                  <a:txBody>
                    <a:bodyPr/>
                    <a:lstStyle/>
                    <a:p>
                      <a:r>
                        <a:rPr lang="ru-RU" dirty="0" smtClean="0"/>
                        <a:t>н</a:t>
                      </a:r>
                      <a:endParaRPr lang="ru-RU" dirty="0"/>
                    </a:p>
                  </a:txBody>
                  <a:tcPr>
                    <a:noFill/>
                  </a:tcPr>
                </a:tc>
                <a:tc>
                  <a:txBody>
                    <a:bodyPr/>
                    <a:lstStyle/>
                    <a:p>
                      <a:pPr algn="ctr"/>
                      <a:r>
                        <a:rPr lang="ru-RU" dirty="0" smtClean="0"/>
                        <a:t>2020 факт</a:t>
                      </a:r>
                      <a:endParaRPr lang="ru-RU" dirty="0"/>
                    </a:p>
                  </a:txBody>
                  <a:tcPr/>
                </a:tc>
                <a:tc>
                  <a:txBody>
                    <a:bodyPr/>
                    <a:lstStyle/>
                    <a:p>
                      <a:pPr algn="ctr"/>
                      <a:r>
                        <a:rPr lang="ru-RU" dirty="0" smtClean="0"/>
                        <a:t>2021</a:t>
                      </a:r>
                    </a:p>
                    <a:p>
                      <a:pPr algn="ctr"/>
                      <a:r>
                        <a:rPr lang="ru-RU" dirty="0" smtClean="0"/>
                        <a:t>оценка</a:t>
                      </a:r>
                      <a:endParaRPr lang="ru-RU" dirty="0"/>
                    </a:p>
                  </a:txBody>
                  <a:tcPr/>
                </a:tc>
                <a:tc>
                  <a:txBody>
                    <a:bodyPr/>
                    <a:lstStyle/>
                    <a:p>
                      <a:pPr algn="ctr"/>
                      <a:r>
                        <a:rPr lang="ru-RU" dirty="0" smtClean="0"/>
                        <a:t>2022</a:t>
                      </a:r>
                    </a:p>
                    <a:p>
                      <a:pPr algn="ctr"/>
                      <a:r>
                        <a:rPr lang="ru-RU" dirty="0" smtClean="0"/>
                        <a:t>план</a:t>
                      </a:r>
                      <a:endParaRPr lang="ru-RU" dirty="0"/>
                    </a:p>
                  </a:txBody>
                  <a:tcPr/>
                </a:tc>
                <a:tc>
                  <a:txBody>
                    <a:bodyPr/>
                    <a:lstStyle/>
                    <a:p>
                      <a:pPr algn="ctr"/>
                      <a:r>
                        <a:rPr lang="ru-RU" dirty="0" smtClean="0"/>
                        <a:t>2023план</a:t>
                      </a:r>
                      <a:endParaRPr lang="ru-RU" dirty="0"/>
                    </a:p>
                  </a:txBody>
                  <a:tcPr/>
                </a:tc>
                <a:tc>
                  <a:txBody>
                    <a:bodyPr/>
                    <a:lstStyle/>
                    <a:p>
                      <a:pPr algn="ctr"/>
                      <a:r>
                        <a:rPr lang="ru-RU" dirty="0" smtClean="0"/>
                        <a:t>2024 план</a:t>
                      </a:r>
                      <a:endParaRPr lang="ru-RU" dirty="0"/>
                    </a:p>
                  </a:txBody>
                  <a:tcPr/>
                </a:tc>
              </a:tr>
              <a:tr h="810974">
                <a:tc>
                  <a:txBody>
                    <a:bodyPr/>
                    <a:lstStyle/>
                    <a:p>
                      <a:pPr>
                        <a:spcAft>
                          <a:spcPts val="0"/>
                        </a:spcAft>
                      </a:pPr>
                      <a:r>
                        <a:rPr lang="ru-RU" sz="1600" dirty="0" smtClean="0">
                          <a:effectLst/>
                          <a:latin typeface="Times New Roman" pitchFamily="18" charset="0"/>
                          <a:cs typeface="Times New Roman" pitchFamily="18" charset="0"/>
                        </a:rPr>
                        <a:t>Налог на доходы с физических лиц</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27227,3</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27268,5</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28770,6</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29976,3</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31412,2</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692656">
                <a:tc>
                  <a:txBody>
                    <a:bodyPr/>
                    <a:lstStyle/>
                    <a:p>
                      <a:pPr>
                        <a:spcAft>
                          <a:spcPts val="0"/>
                        </a:spcAft>
                      </a:pPr>
                      <a:r>
                        <a:rPr lang="ru-RU" sz="1600" dirty="0" smtClean="0">
                          <a:effectLst/>
                          <a:latin typeface="Times New Roman" pitchFamily="18" charset="0"/>
                          <a:cs typeface="Times New Roman" pitchFamily="18" charset="0"/>
                        </a:rPr>
                        <a:t>Акцизы</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8268,1</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9028,4</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9382,1</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9583,6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9778,5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864096">
                <a:tc>
                  <a:txBody>
                    <a:bodyPr/>
                    <a:lstStyle/>
                    <a:p>
                      <a:pPr>
                        <a:spcAft>
                          <a:spcPts val="0"/>
                        </a:spcAft>
                      </a:pPr>
                      <a:r>
                        <a:rPr lang="ru-RU" sz="1600" dirty="0" smtClean="0">
                          <a:effectLst/>
                          <a:latin typeface="Times New Roman" pitchFamily="18" charset="0"/>
                          <a:ea typeface="Times New Roman"/>
                          <a:cs typeface="Times New Roman" pitchFamily="18" charset="0"/>
                        </a:rPr>
                        <a:t>Налоги на совокупный доход</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5276,6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2892,0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2246,9</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2338,4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2432,1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92088">
                <a:tc>
                  <a:txBody>
                    <a:bodyPr/>
                    <a:lstStyle/>
                    <a:p>
                      <a:pPr>
                        <a:spcAft>
                          <a:spcPts val="0"/>
                        </a:spcAft>
                      </a:pPr>
                      <a:r>
                        <a:rPr lang="ru-RU" sz="1600" dirty="0" smtClean="0">
                          <a:effectLst/>
                          <a:latin typeface="Times New Roman" pitchFamily="18" charset="0"/>
                          <a:ea typeface="Times New Roman"/>
                          <a:cs typeface="Times New Roman" pitchFamily="18" charset="0"/>
                        </a:rPr>
                        <a:t>Доходы</a:t>
                      </a:r>
                      <a:r>
                        <a:rPr lang="ru-RU" sz="1600" baseline="0" dirty="0" smtClean="0">
                          <a:effectLst/>
                          <a:latin typeface="Times New Roman" pitchFamily="18" charset="0"/>
                          <a:ea typeface="Times New Roman"/>
                          <a:cs typeface="Times New Roman" pitchFamily="18" charset="0"/>
                        </a:rPr>
                        <a:t> от использования имущества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1657,6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1486,0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1247,3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1055,4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1055,4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56806">
                <a:tc>
                  <a:txBody>
                    <a:bodyPr/>
                    <a:lstStyle/>
                    <a:p>
                      <a:pPr>
                        <a:spcAft>
                          <a:spcPts val="0"/>
                        </a:spcAft>
                      </a:pPr>
                      <a:r>
                        <a:rPr lang="ru-RU" sz="1600" dirty="0" smtClean="0">
                          <a:effectLst/>
                          <a:latin typeface="Times New Roman" pitchFamily="18" charset="0"/>
                          <a:ea typeface="Times New Roman"/>
                          <a:cs typeface="Times New Roman" pitchFamily="18" charset="0"/>
                        </a:rPr>
                        <a:t>Штрафы,</a:t>
                      </a:r>
                      <a:r>
                        <a:rPr lang="ru-RU" sz="1600" baseline="0" dirty="0" smtClean="0">
                          <a:effectLst/>
                          <a:latin typeface="Times New Roman" pitchFamily="18" charset="0"/>
                          <a:ea typeface="Times New Roman"/>
                          <a:cs typeface="Times New Roman" pitchFamily="18" charset="0"/>
                        </a:rPr>
                        <a:t> санкции, возмещение ущерба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238,8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770,0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395,4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202,8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210,6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285720" y="428604"/>
            <a:ext cx="8429684" cy="584775"/>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Информация об основных налоговых и неналоговых доходах в динамике за 2020-2024 годы</a:t>
            </a:r>
            <a:endParaRPr lang="ru-RU" b="1" i="1" dirty="0" smtClean="0">
              <a:solidFill>
                <a:srgbClr val="002060"/>
              </a:solidFill>
              <a:ea typeface="Times New Roman" pitchFamily="18" charset="0"/>
              <a:cs typeface="Times New Roman" pitchFamily="18" charset="0"/>
            </a:endParaRPr>
          </a:p>
        </p:txBody>
      </p:sp>
      <p:sp>
        <p:nvSpPr>
          <p:cNvPr id="4" name="Прямоугольник 3"/>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3463319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99" name="Text Box 3"/>
          <p:cNvSpPr txBox="1">
            <a:spLocks noChangeArrowheads="1"/>
          </p:cNvSpPr>
          <p:nvPr/>
        </p:nvSpPr>
        <p:spPr bwMode="auto">
          <a:xfrm>
            <a:off x="1258888" y="476250"/>
            <a:ext cx="7010400" cy="825500"/>
          </a:xfrm>
          <a:prstGeom prst="rect">
            <a:avLst/>
          </a:prstGeom>
          <a:noFill/>
          <a:ln w="9525">
            <a:noFill/>
            <a:miter lim="800000"/>
            <a:headEnd/>
            <a:tailEnd/>
          </a:ln>
        </p:spPr>
        <p:txBody>
          <a:bodyPr>
            <a:spAutoFit/>
          </a:bodyPr>
          <a:lstStyle/>
          <a:p>
            <a:pPr algn="ctr"/>
            <a:r>
              <a:rPr lang="ru-RU" sz="1600" b="1" dirty="0">
                <a:solidFill>
                  <a:schemeClr val="tx2"/>
                </a:solidFill>
              </a:rPr>
              <a:t>Безвозмездные поступления в бюджет </a:t>
            </a:r>
          </a:p>
          <a:p>
            <a:pPr algn="ctr"/>
            <a:r>
              <a:rPr lang="ru-RU" sz="1600" b="1" dirty="0" smtClean="0">
                <a:solidFill>
                  <a:schemeClr val="tx2"/>
                </a:solidFill>
              </a:rPr>
              <a:t>муниципального образования «Демидовский район»  Смоленской области  с 2022 по 2024 годы, </a:t>
            </a:r>
            <a:r>
              <a:rPr lang="ru-RU" sz="1600" b="1" dirty="0">
                <a:solidFill>
                  <a:schemeClr val="tx2"/>
                </a:solidFill>
              </a:rPr>
              <a:t>тыс. рублей</a:t>
            </a:r>
          </a:p>
        </p:txBody>
      </p:sp>
      <p:sp>
        <p:nvSpPr>
          <p:cNvPr id="5430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A8D1F1F1-6F8E-4487-A2B6-1C82E15F434C}" type="slidenum">
              <a:rPr lang="en-US" altLang="ru-RU" sz="1200">
                <a:solidFill>
                  <a:srgbClr val="898989"/>
                </a:solidFill>
                <a:latin typeface="Calibri" pitchFamily="34" charset="0"/>
              </a:rPr>
              <a:pPr algn="r"/>
              <a:t>32</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412841612"/>
              </p:ext>
            </p:extLst>
          </p:nvPr>
        </p:nvGraphicFramePr>
        <p:xfrm>
          <a:off x="71438" y="1328738"/>
          <a:ext cx="9040812" cy="2963862"/>
        </p:xfrm>
        <a:graphic>
          <a:graphicData uri="http://schemas.openxmlformats.org/presentationml/2006/ole">
            <mc:AlternateContent xmlns:mc="http://schemas.openxmlformats.org/markup-compatibility/2006">
              <mc:Choice xmlns:v="urn:schemas-microsoft-com:vml" Requires="v">
                <p:oleObj spid="_x0000_s54877" name="Лист" r:id="rId4" imgW="9210675" imgH="2390775" progId="Excel.Sheet.8">
                  <p:embed/>
                </p:oleObj>
              </mc:Choice>
              <mc:Fallback>
                <p:oleObj name="Лист" r:id="rId4" imgW="9210675" imgH="2390775" progId="Excel.Sheet.8">
                  <p:embed/>
                  <p:pic>
                    <p:nvPicPr>
                      <p:cNvPr id="0" name="Объект 4"/>
                      <p:cNvPicPr>
                        <a:picLocks noGrp="1" noChangeAspect="1" noChangeArrowheads="1"/>
                      </p:cNvPicPr>
                      <p:nvPr/>
                    </p:nvPicPr>
                    <p:blipFill>
                      <a:blip r:embed="rId5"/>
                      <a:srcRect/>
                      <a:stretch>
                        <a:fillRect/>
                      </a:stretch>
                    </p:blipFill>
                    <p:spPr bwMode="auto">
                      <a:xfrm>
                        <a:off x="71438" y="1328738"/>
                        <a:ext cx="9040812" cy="2963862"/>
                      </a:xfrm>
                      <a:prstGeom prst="rect">
                        <a:avLst/>
                      </a:prstGeom>
                      <a:noFill/>
                      <a:ln>
                        <a:noFill/>
                      </a:ln>
                      <a:extLst/>
                    </p:spPr>
                  </p:pic>
                </p:oleObj>
              </mc:Fallback>
            </mc:AlternateContent>
          </a:graphicData>
        </a:graphic>
      </p:graphicFrame>
      <p:sp>
        <p:nvSpPr>
          <p:cNvPr id="6" name="TextBox 5"/>
          <p:cNvSpPr txBox="1"/>
          <p:nvPr/>
        </p:nvSpPr>
        <p:spPr>
          <a:xfrm>
            <a:off x="129527" y="6102647"/>
            <a:ext cx="1274121" cy="461665"/>
          </a:xfrm>
          <a:prstGeom prst="rect">
            <a:avLst/>
          </a:prstGeom>
          <a:noFill/>
        </p:spPr>
        <p:txBody>
          <a:bodyPr wrap="square" rtlCol="0">
            <a:spAutoFit/>
          </a:bodyPr>
          <a:lstStyle/>
          <a:p>
            <a:r>
              <a:rPr lang="ru-RU" sz="1200" dirty="0" smtClean="0"/>
              <a:t>В расчете на душу населения</a:t>
            </a:r>
            <a:endParaRPr lang="ru-RU" sz="1200" dirty="0"/>
          </a:p>
        </p:txBody>
      </p:sp>
      <p:sp>
        <p:nvSpPr>
          <p:cNvPr id="7" name="TextBox 6"/>
          <p:cNvSpPr txBox="1"/>
          <p:nvPr/>
        </p:nvSpPr>
        <p:spPr>
          <a:xfrm>
            <a:off x="1547664" y="6142770"/>
            <a:ext cx="504056" cy="307777"/>
          </a:xfrm>
          <a:prstGeom prst="rect">
            <a:avLst/>
          </a:prstGeom>
          <a:noFill/>
        </p:spPr>
        <p:txBody>
          <a:bodyPr wrap="square" rtlCol="0">
            <a:spAutoFit/>
          </a:bodyPr>
          <a:lstStyle/>
          <a:p>
            <a:r>
              <a:rPr lang="ru-RU" dirty="0" smtClean="0"/>
              <a:t>30,2</a:t>
            </a:r>
          </a:p>
        </p:txBody>
      </p:sp>
      <p:sp>
        <p:nvSpPr>
          <p:cNvPr id="8" name="TextBox 7"/>
          <p:cNvSpPr txBox="1"/>
          <p:nvPr/>
        </p:nvSpPr>
        <p:spPr>
          <a:xfrm>
            <a:off x="3694915" y="6133892"/>
            <a:ext cx="504056" cy="307777"/>
          </a:xfrm>
          <a:prstGeom prst="rect">
            <a:avLst/>
          </a:prstGeom>
          <a:noFill/>
        </p:spPr>
        <p:txBody>
          <a:bodyPr wrap="square" rtlCol="0">
            <a:spAutoFit/>
          </a:bodyPr>
          <a:lstStyle/>
          <a:p>
            <a:r>
              <a:rPr lang="en-US" dirty="0" smtClean="0"/>
              <a:t>35,8</a:t>
            </a:r>
            <a:endParaRPr lang="ru-RU" dirty="0"/>
          </a:p>
        </p:txBody>
      </p:sp>
      <p:sp>
        <p:nvSpPr>
          <p:cNvPr id="9" name="TextBox 8"/>
          <p:cNvSpPr txBox="1"/>
          <p:nvPr/>
        </p:nvSpPr>
        <p:spPr>
          <a:xfrm>
            <a:off x="5652120" y="6133892"/>
            <a:ext cx="504056" cy="307777"/>
          </a:xfrm>
          <a:prstGeom prst="rect">
            <a:avLst/>
          </a:prstGeom>
          <a:noFill/>
        </p:spPr>
        <p:txBody>
          <a:bodyPr wrap="square" rtlCol="0">
            <a:spAutoFit/>
          </a:bodyPr>
          <a:lstStyle/>
          <a:p>
            <a:r>
              <a:rPr lang="en-US" dirty="0" smtClean="0"/>
              <a:t>28,1</a:t>
            </a:r>
            <a:endParaRPr lang="ru-RU" dirty="0" smtClean="0"/>
          </a:p>
        </p:txBody>
      </p:sp>
      <p:sp>
        <p:nvSpPr>
          <p:cNvPr id="10" name="TextBox 9"/>
          <p:cNvSpPr txBox="1"/>
          <p:nvPr/>
        </p:nvSpPr>
        <p:spPr>
          <a:xfrm>
            <a:off x="7596957" y="6179590"/>
            <a:ext cx="504056" cy="307777"/>
          </a:xfrm>
          <a:prstGeom prst="rect">
            <a:avLst/>
          </a:prstGeom>
          <a:noFill/>
        </p:spPr>
        <p:txBody>
          <a:bodyPr wrap="square" rtlCol="0">
            <a:spAutoFit/>
          </a:bodyPr>
          <a:lstStyle/>
          <a:p>
            <a:r>
              <a:rPr lang="en-US" dirty="0" smtClean="0"/>
              <a:t>27,7</a:t>
            </a:r>
            <a:endParaRPr lang="ru-RU"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23" name="Text Box 3"/>
          <p:cNvSpPr txBox="1">
            <a:spLocks noChangeArrowheads="1"/>
          </p:cNvSpPr>
          <p:nvPr/>
        </p:nvSpPr>
        <p:spPr bwMode="auto">
          <a:xfrm>
            <a:off x="468313" y="476250"/>
            <a:ext cx="7758112" cy="584775"/>
          </a:xfrm>
          <a:prstGeom prst="rect">
            <a:avLst/>
          </a:prstGeom>
          <a:noFill/>
          <a:ln w="9525">
            <a:noFill/>
            <a:miter lim="800000"/>
            <a:headEnd/>
            <a:tailEnd/>
          </a:ln>
        </p:spPr>
        <p:txBody>
          <a:bodyPr>
            <a:spAutoFit/>
          </a:bodyPr>
          <a:lstStyle/>
          <a:p>
            <a:pPr algn="ctr"/>
            <a:r>
              <a:rPr lang="ru-RU" sz="1600" b="1" dirty="0">
                <a:solidFill>
                  <a:schemeClr val="tx2"/>
                </a:solidFill>
              </a:rPr>
              <a:t>Структура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с 202</a:t>
            </a:r>
            <a:r>
              <a:rPr lang="en-US" sz="1600" b="1" dirty="0" smtClean="0">
                <a:solidFill>
                  <a:schemeClr val="tx2"/>
                </a:solidFill>
              </a:rPr>
              <a:t>2</a:t>
            </a:r>
            <a:r>
              <a:rPr lang="ru-RU" sz="1600" b="1" dirty="0" smtClean="0">
                <a:solidFill>
                  <a:schemeClr val="tx2"/>
                </a:solidFill>
              </a:rPr>
              <a:t> по 202</a:t>
            </a:r>
            <a:r>
              <a:rPr lang="en-US" sz="1600" b="1" dirty="0" smtClean="0">
                <a:solidFill>
                  <a:schemeClr val="tx2"/>
                </a:solidFill>
              </a:rPr>
              <a:t>4</a:t>
            </a:r>
            <a:r>
              <a:rPr lang="ru-RU" sz="1600" b="1" dirty="0" smtClean="0">
                <a:solidFill>
                  <a:schemeClr val="tx2"/>
                </a:solidFill>
              </a:rPr>
              <a:t> год</a:t>
            </a:r>
          </a:p>
        </p:txBody>
      </p:sp>
      <p:graphicFrame>
        <p:nvGraphicFramePr>
          <p:cNvPr id="55322" name="Object 26"/>
          <p:cNvGraphicFramePr>
            <a:graphicFrameLocks noGrp="1" noChangeAspect="1"/>
          </p:cNvGraphicFramePr>
          <p:nvPr>
            <p:ph idx="4294967295"/>
            <p:extLst>
              <p:ext uri="{D42A27DB-BD31-4B8C-83A1-F6EECF244321}">
                <p14:modId xmlns:p14="http://schemas.microsoft.com/office/powerpoint/2010/main" val="3474625434"/>
              </p:ext>
            </p:extLst>
          </p:nvPr>
        </p:nvGraphicFramePr>
        <p:xfrm>
          <a:off x="390525" y="2103438"/>
          <a:ext cx="8429625" cy="3892550"/>
        </p:xfrm>
        <a:graphic>
          <a:graphicData uri="http://schemas.openxmlformats.org/presentationml/2006/ole">
            <mc:AlternateContent xmlns:mc="http://schemas.openxmlformats.org/markup-compatibility/2006">
              <mc:Choice xmlns:v="urn:schemas-microsoft-com:vml" Requires="v">
                <p:oleObj spid="_x0000_s55900" name="Лист" r:id="rId3" imgW="9363075" imgH="4324350" progId="Excel.Sheet.8">
                  <p:embed/>
                </p:oleObj>
              </mc:Choice>
              <mc:Fallback>
                <p:oleObj name="Лист" r:id="rId3" imgW="9363075" imgH="4324350" progId="Excel.Sheet.8">
                  <p:embed/>
                  <p:pic>
                    <p:nvPicPr>
                      <p:cNvPr id="0" name="Picture 190"/>
                      <p:cNvPicPr>
                        <a:picLocks noGrp="1" noChangeAspect="1" noChangeArrowheads="1"/>
                      </p:cNvPicPr>
                      <p:nvPr/>
                    </p:nvPicPr>
                    <p:blipFill>
                      <a:blip r:embed="rId4"/>
                      <a:srcRect/>
                      <a:stretch>
                        <a:fillRect/>
                      </a:stretch>
                    </p:blipFill>
                    <p:spPr bwMode="auto">
                      <a:xfrm>
                        <a:off x="390525" y="2103438"/>
                        <a:ext cx="8429625" cy="3892550"/>
                      </a:xfrm>
                      <a:prstGeom prst="rect">
                        <a:avLst/>
                      </a:prstGeom>
                      <a:noFill/>
                      <a:extLst/>
                    </p:spPr>
                  </p:pic>
                </p:oleObj>
              </mc:Fallback>
            </mc:AlternateContent>
          </a:graphicData>
        </a:graphic>
      </p:graphicFrame>
      <p:sp>
        <p:nvSpPr>
          <p:cNvPr id="55324"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DDEFA7D-E166-4637-84E6-6804B75F17DB}" type="slidenum">
              <a:rPr lang="en-US" altLang="ru-RU" sz="1200">
                <a:solidFill>
                  <a:srgbClr val="898989"/>
                </a:solidFill>
                <a:latin typeface="Calibri" pitchFamily="34" charset="0"/>
              </a:rPr>
              <a:pPr algn="r"/>
              <a:t>33</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1" name="Text Box 3"/>
          <p:cNvSpPr txBox="1">
            <a:spLocks noChangeArrowheads="1"/>
          </p:cNvSpPr>
          <p:nvPr/>
        </p:nvSpPr>
        <p:spPr bwMode="auto">
          <a:xfrm>
            <a:off x="611188" y="404813"/>
            <a:ext cx="7999412"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a:t>
            </a:r>
            <a:r>
              <a:rPr lang="en-US" sz="1600" b="1" dirty="0" smtClean="0">
                <a:solidFill>
                  <a:schemeClr val="tx2"/>
                </a:solidFill>
              </a:rPr>
              <a:t>2</a:t>
            </a:r>
            <a:r>
              <a:rPr lang="ru-RU" sz="1600" b="1" dirty="0" smtClean="0">
                <a:solidFill>
                  <a:schemeClr val="tx2"/>
                </a:solidFill>
              </a:rPr>
              <a:t> </a:t>
            </a:r>
            <a:r>
              <a:rPr lang="ru-RU" sz="1600" b="1" dirty="0">
                <a:solidFill>
                  <a:schemeClr val="tx2"/>
                </a:solidFill>
              </a:rPr>
              <a:t>по </a:t>
            </a:r>
            <a:r>
              <a:rPr lang="ru-RU" sz="1600" b="1" dirty="0" smtClean="0">
                <a:solidFill>
                  <a:schemeClr val="tx2"/>
                </a:solidFill>
              </a:rPr>
              <a:t>202</a:t>
            </a:r>
            <a:r>
              <a:rPr lang="en-US" sz="1600" b="1" dirty="0" smtClean="0">
                <a:solidFill>
                  <a:schemeClr val="tx2"/>
                </a:solidFill>
              </a:rPr>
              <a:t>4</a:t>
            </a:r>
            <a:r>
              <a:rPr lang="ru-RU" sz="1600" b="1" dirty="0" smtClean="0">
                <a:solidFill>
                  <a:schemeClr val="tx2"/>
                </a:solidFill>
              </a:rPr>
              <a:t> </a:t>
            </a:r>
            <a:r>
              <a:rPr lang="ru-RU" sz="1600" b="1" dirty="0">
                <a:solidFill>
                  <a:schemeClr val="tx2"/>
                </a:solidFill>
              </a:rPr>
              <a:t>годы, тыс. рублей</a:t>
            </a:r>
          </a:p>
        </p:txBody>
      </p:sp>
      <p:graphicFrame>
        <p:nvGraphicFramePr>
          <p:cNvPr id="64520" name="Object 8"/>
          <p:cNvGraphicFramePr>
            <a:graphicFrameLocks noGrp="1" noChangeAspect="1"/>
          </p:cNvGraphicFramePr>
          <p:nvPr>
            <p:ph idx="4294967295"/>
            <p:extLst>
              <p:ext uri="{D42A27DB-BD31-4B8C-83A1-F6EECF244321}">
                <p14:modId xmlns:p14="http://schemas.microsoft.com/office/powerpoint/2010/main" val="2740434588"/>
              </p:ext>
            </p:extLst>
          </p:nvPr>
        </p:nvGraphicFramePr>
        <p:xfrm>
          <a:off x="574675" y="2266950"/>
          <a:ext cx="8294688" cy="2897188"/>
        </p:xfrm>
        <a:graphic>
          <a:graphicData uri="http://schemas.openxmlformats.org/presentationml/2006/ole">
            <mc:AlternateContent xmlns:mc="http://schemas.openxmlformats.org/markup-compatibility/2006">
              <mc:Choice xmlns:v="urn:schemas-microsoft-com:vml" Requires="v">
                <p:oleObj spid="_x0000_s65094" name="Лист" r:id="rId3" imgW="8753475" imgH="3057525" progId="Excel.Sheet.8">
                  <p:embed/>
                </p:oleObj>
              </mc:Choice>
              <mc:Fallback>
                <p:oleObj name="Лист" r:id="rId3" imgW="8753475" imgH="3057525" progId="Excel.Sheet.8">
                  <p:embed/>
                  <p:pic>
                    <p:nvPicPr>
                      <p:cNvPr id="0" name="Picture 172"/>
                      <p:cNvPicPr>
                        <a:picLocks noGrp="1" noChangeAspect="1" noChangeArrowheads="1"/>
                      </p:cNvPicPr>
                      <p:nvPr/>
                    </p:nvPicPr>
                    <p:blipFill>
                      <a:blip r:embed="rId4"/>
                      <a:srcRect/>
                      <a:stretch>
                        <a:fillRect/>
                      </a:stretch>
                    </p:blipFill>
                    <p:spPr bwMode="auto">
                      <a:xfrm>
                        <a:off x="574675" y="2266950"/>
                        <a:ext cx="8294688" cy="2897188"/>
                      </a:xfrm>
                      <a:prstGeom prst="rect">
                        <a:avLst/>
                      </a:prstGeom>
                      <a:noFill/>
                      <a:extLst/>
                    </p:spPr>
                  </p:pic>
                </p:oleObj>
              </mc:Fallback>
            </mc:AlternateContent>
          </a:graphicData>
        </a:graphic>
      </p:graphicFrame>
      <p:sp>
        <p:nvSpPr>
          <p:cNvPr id="6452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CC095CC5-EEF4-45F1-B69F-A3D18D0BA87B}" type="slidenum">
              <a:rPr lang="en-US" altLang="ru-RU" sz="1200">
                <a:solidFill>
                  <a:srgbClr val="898989"/>
                </a:solidFill>
                <a:latin typeface="Calibri" pitchFamily="34" charset="0"/>
              </a:rPr>
              <a:pPr algn="r"/>
              <a:t>34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857224" y="500042"/>
            <a:ext cx="6984776" cy="1214446"/>
          </a:xfrm>
          <a:prstGeom prst="rect">
            <a:avLst/>
          </a:prstGeom>
          <a:noFill/>
          <a:ln w="9525">
            <a:noFill/>
            <a:miter lim="800000"/>
            <a:headEnd/>
            <a:tailEnd/>
          </a:ln>
        </p:spPr>
        <p:txBody>
          <a:bodyPr lIns="0" rIns="0" bIns="0" anchor="b"/>
          <a:lstStyle/>
          <a:p>
            <a:pPr algn="ctr"/>
            <a:r>
              <a:rPr lang="ru-RU" altLang="ru-RU" sz="2000" b="1" dirty="0" smtClean="0">
                <a:solidFill>
                  <a:srgbClr val="C00000"/>
                </a:solidFill>
                <a:cs typeface="Times New Roman" pitchFamily="18" charset="0"/>
              </a:rPr>
              <a:t>Основные параметры консолидированного бюджета</a:t>
            </a:r>
          </a:p>
          <a:p>
            <a:pPr algn="ctr"/>
            <a:r>
              <a:rPr lang="ru-RU" altLang="ru-RU" sz="2000" b="1" dirty="0" smtClean="0">
                <a:solidFill>
                  <a:srgbClr val="C00000"/>
                </a:solidFill>
                <a:cs typeface="Times New Roman" pitchFamily="18" charset="0"/>
              </a:rPr>
              <a:t>Демидовского района на 202</a:t>
            </a:r>
            <a:r>
              <a:rPr lang="en-US" altLang="ru-RU" sz="2000" b="1" dirty="0" smtClean="0">
                <a:solidFill>
                  <a:srgbClr val="C00000"/>
                </a:solidFill>
                <a:cs typeface="Times New Roman" pitchFamily="18" charset="0"/>
              </a:rPr>
              <a:t>2</a:t>
            </a:r>
            <a:r>
              <a:rPr lang="ru-RU" altLang="ru-RU" sz="2000" b="1" dirty="0" smtClean="0">
                <a:solidFill>
                  <a:srgbClr val="C00000"/>
                </a:solidFill>
                <a:cs typeface="Times New Roman" pitchFamily="18" charset="0"/>
              </a:rPr>
              <a:t>  год   и на плановый период 202</a:t>
            </a:r>
            <a:r>
              <a:rPr lang="en-US" altLang="ru-RU" sz="2000" b="1" dirty="0" smtClean="0">
                <a:solidFill>
                  <a:srgbClr val="C00000"/>
                </a:solidFill>
                <a:cs typeface="Times New Roman" pitchFamily="18" charset="0"/>
              </a:rPr>
              <a:t>3</a:t>
            </a:r>
            <a:r>
              <a:rPr lang="ru-RU" altLang="ru-RU" sz="2000" b="1" dirty="0" smtClean="0">
                <a:solidFill>
                  <a:srgbClr val="C00000"/>
                </a:solidFill>
                <a:cs typeface="Times New Roman" pitchFamily="18" charset="0"/>
              </a:rPr>
              <a:t> и 202</a:t>
            </a:r>
            <a:r>
              <a:rPr lang="en-US" altLang="ru-RU" sz="2000" b="1" dirty="0" smtClean="0">
                <a:solidFill>
                  <a:srgbClr val="C00000"/>
                </a:solidFill>
                <a:cs typeface="Times New Roman" pitchFamily="18" charset="0"/>
              </a:rPr>
              <a:t>4</a:t>
            </a:r>
            <a:r>
              <a:rPr lang="ru-RU" altLang="ru-RU" sz="2000" b="1" dirty="0" smtClean="0">
                <a:solidFill>
                  <a:srgbClr val="C00000"/>
                </a:solidFill>
                <a:cs typeface="Times New Roman" pitchFamily="18" charset="0"/>
              </a:rPr>
              <a:t> годов</a:t>
            </a:r>
          </a:p>
        </p:txBody>
      </p:sp>
      <p:graphicFrame>
        <p:nvGraphicFramePr>
          <p:cNvPr id="2" name="Таблица 1"/>
          <p:cNvGraphicFramePr>
            <a:graphicFrameLocks noGrp="1"/>
          </p:cNvGraphicFramePr>
          <p:nvPr>
            <p:extLst>
              <p:ext uri="{D42A27DB-BD31-4B8C-83A1-F6EECF244321}">
                <p14:modId xmlns:p14="http://schemas.microsoft.com/office/powerpoint/2010/main" val="4081946682"/>
              </p:ext>
            </p:extLst>
          </p:nvPr>
        </p:nvGraphicFramePr>
        <p:xfrm>
          <a:off x="1115616" y="2708920"/>
          <a:ext cx="7128792" cy="2408202"/>
        </p:xfrm>
        <a:graphic>
          <a:graphicData uri="http://schemas.openxmlformats.org/drawingml/2006/table">
            <a:tbl>
              <a:tblPr firstRow="1" bandRow="1">
                <a:tableStyleId>{5C22544A-7EE6-4342-B048-85BDC9FD1C3A}</a:tableStyleId>
              </a:tblPr>
              <a:tblGrid>
                <a:gridCol w="1584176"/>
                <a:gridCol w="2160240"/>
                <a:gridCol w="1609115"/>
                <a:gridCol w="1775261"/>
              </a:tblGrid>
              <a:tr h="720080">
                <a:tc>
                  <a:txBody>
                    <a:bodyPr/>
                    <a:lstStyle/>
                    <a:p>
                      <a:r>
                        <a:rPr lang="ru-RU" sz="1400" dirty="0" smtClean="0">
                          <a:solidFill>
                            <a:schemeClr val="tx1"/>
                          </a:solidFill>
                        </a:rPr>
                        <a:t>Показатели</a:t>
                      </a:r>
                      <a:endParaRPr lang="ru-RU" sz="1400" dirty="0">
                        <a:solidFill>
                          <a:schemeClr val="tx1"/>
                        </a:solidFill>
                      </a:endParaRPr>
                    </a:p>
                  </a:txBody>
                  <a:tcPr/>
                </a:tc>
                <a:tc>
                  <a:txBody>
                    <a:bodyPr/>
                    <a:lstStyle/>
                    <a:p>
                      <a:pPr algn="ctr"/>
                      <a:r>
                        <a:rPr lang="ru-RU" sz="2000" dirty="0" smtClean="0">
                          <a:solidFill>
                            <a:schemeClr val="tx1"/>
                          </a:solidFill>
                        </a:rPr>
                        <a:t>202</a:t>
                      </a:r>
                      <a:r>
                        <a:rPr lang="en-US" sz="2000" dirty="0" smtClean="0">
                          <a:solidFill>
                            <a:schemeClr val="tx1"/>
                          </a:solidFill>
                        </a:rPr>
                        <a:t>2</a:t>
                      </a:r>
                      <a:r>
                        <a:rPr lang="ru-RU" sz="2000" dirty="0" smtClean="0">
                          <a:solidFill>
                            <a:schemeClr val="tx1"/>
                          </a:solidFill>
                        </a:rPr>
                        <a:t> год</a:t>
                      </a:r>
                      <a:endParaRPr lang="ru-RU" sz="2000" dirty="0">
                        <a:solidFill>
                          <a:schemeClr val="tx1"/>
                        </a:solidFill>
                      </a:endParaRPr>
                    </a:p>
                  </a:txBody>
                  <a:tcPr/>
                </a:tc>
                <a:tc>
                  <a:txBody>
                    <a:bodyPr/>
                    <a:lstStyle/>
                    <a:p>
                      <a:pPr algn="ctr"/>
                      <a:r>
                        <a:rPr lang="ru-RU" sz="2000" dirty="0" smtClean="0">
                          <a:solidFill>
                            <a:schemeClr val="tx1"/>
                          </a:solidFill>
                        </a:rPr>
                        <a:t>202</a:t>
                      </a:r>
                      <a:r>
                        <a:rPr lang="en-US" sz="2000" dirty="0" smtClean="0">
                          <a:solidFill>
                            <a:schemeClr val="tx1"/>
                          </a:solidFill>
                        </a:rPr>
                        <a:t>3</a:t>
                      </a:r>
                      <a:r>
                        <a:rPr lang="ru-RU" sz="2000" dirty="0" smtClean="0">
                          <a:solidFill>
                            <a:schemeClr val="tx1"/>
                          </a:solidFill>
                        </a:rPr>
                        <a:t> год</a:t>
                      </a:r>
                      <a:endParaRPr lang="ru-RU" sz="2000" dirty="0">
                        <a:solidFill>
                          <a:schemeClr val="tx1"/>
                        </a:solidFill>
                      </a:endParaRPr>
                    </a:p>
                  </a:txBody>
                  <a:tcPr/>
                </a:tc>
                <a:tc>
                  <a:txBody>
                    <a:bodyPr/>
                    <a:lstStyle/>
                    <a:p>
                      <a:pPr algn="ctr"/>
                      <a:r>
                        <a:rPr lang="ru-RU" sz="2000" dirty="0" smtClean="0">
                          <a:solidFill>
                            <a:schemeClr val="tx1"/>
                          </a:solidFill>
                        </a:rPr>
                        <a:t>202</a:t>
                      </a:r>
                      <a:r>
                        <a:rPr lang="en-US" sz="2000" dirty="0" smtClean="0">
                          <a:solidFill>
                            <a:schemeClr val="tx1"/>
                          </a:solidFill>
                        </a:rPr>
                        <a:t>4</a:t>
                      </a:r>
                      <a:r>
                        <a:rPr lang="ru-RU" sz="2000" dirty="0" smtClean="0">
                          <a:solidFill>
                            <a:schemeClr val="tx1"/>
                          </a:solidFill>
                        </a:rPr>
                        <a:t> год</a:t>
                      </a:r>
                      <a:endParaRPr lang="ru-RU" sz="2000" dirty="0">
                        <a:solidFill>
                          <a:schemeClr val="tx1"/>
                        </a:solidFill>
                      </a:endParaRPr>
                    </a:p>
                  </a:txBody>
                  <a:tcPr/>
                </a:tc>
              </a:tr>
              <a:tr h="524021">
                <a:tc>
                  <a:txBody>
                    <a:bodyPr/>
                    <a:lstStyle/>
                    <a:p>
                      <a:r>
                        <a:rPr lang="ru-RU" dirty="0" smtClean="0"/>
                        <a:t>ДОХОДЫ</a:t>
                      </a:r>
                      <a:endParaRPr lang="ru-RU" dirty="0"/>
                    </a:p>
                  </a:txBody>
                  <a:tcPr/>
                </a:tc>
                <a:tc>
                  <a:txBody>
                    <a:bodyPr/>
                    <a:lstStyle/>
                    <a:p>
                      <a:pPr algn="ctr"/>
                      <a:r>
                        <a:rPr lang="en-US" sz="2000" baseline="0" dirty="0" smtClean="0"/>
                        <a:t>582 974,8</a:t>
                      </a:r>
                      <a:endParaRPr lang="ru-RU" sz="2000" dirty="0" smtClean="0"/>
                    </a:p>
                  </a:txBody>
                  <a:tcPr/>
                </a:tc>
                <a:tc>
                  <a:txBody>
                    <a:bodyPr/>
                    <a:lstStyle/>
                    <a:p>
                      <a:pPr algn="ctr"/>
                      <a:r>
                        <a:rPr lang="ru-RU" sz="2000" dirty="0" smtClean="0"/>
                        <a:t>520 </a:t>
                      </a:r>
                      <a:r>
                        <a:rPr lang="en-US" sz="2000" dirty="0" smtClean="0"/>
                        <a:t>5</a:t>
                      </a:r>
                      <a:r>
                        <a:rPr lang="ru-RU" sz="2000" dirty="0" smtClean="0"/>
                        <a:t>9</a:t>
                      </a:r>
                      <a:r>
                        <a:rPr lang="en-US" sz="2000" dirty="0" smtClean="0"/>
                        <a:t>6</a:t>
                      </a:r>
                      <a:r>
                        <a:rPr lang="ru-RU" sz="2000" dirty="0" smtClean="0"/>
                        <a:t>,</a:t>
                      </a:r>
                      <a:r>
                        <a:rPr lang="en-US" sz="2000" dirty="0" smtClean="0"/>
                        <a:t>6</a:t>
                      </a:r>
                      <a:endParaRPr lang="ru-RU" sz="2000" dirty="0"/>
                    </a:p>
                  </a:txBody>
                  <a:tcPr/>
                </a:tc>
                <a:tc>
                  <a:txBody>
                    <a:bodyPr/>
                    <a:lstStyle/>
                    <a:p>
                      <a:pPr algn="ctr"/>
                      <a:r>
                        <a:rPr lang="ru-RU" sz="2000" dirty="0" smtClean="0"/>
                        <a:t>499 20</a:t>
                      </a:r>
                      <a:r>
                        <a:rPr lang="en-US" sz="2000" dirty="0" smtClean="0"/>
                        <a:t>1</a:t>
                      </a:r>
                      <a:r>
                        <a:rPr lang="ru-RU" sz="2000" dirty="0" smtClean="0"/>
                        <a:t>,</a:t>
                      </a:r>
                      <a:r>
                        <a:rPr lang="en-US" sz="2000" dirty="0" smtClean="0"/>
                        <a:t>9</a:t>
                      </a:r>
                      <a:endParaRPr lang="ru-RU" sz="2000" dirty="0"/>
                    </a:p>
                  </a:txBody>
                  <a:tcPr/>
                </a:tc>
              </a:tr>
              <a:tr h="524021">
                <a:tc>
                  <a:txBody>
                    <a:bodyPr/>
                    <a:lstStyle/>
                    <a:p>
                      <a:r>
                        <a:rPr lang="ru-RU" dirty="0" smtClean="0"/>
                        <a:t>РАСХОДЫ</a:t>
                      </a:r>
                      <a:endParaRPr lang="ru-RU" dirty="0"/>
                    </a:p>
                  </a:txBody>
                  <a:tcPr/>
                </a:tc>
                <a:tc>
                  <a:txBody>
                    <a:bodyPr/>
                    <a:lstStyle/>
                    <a:p>
                      <a:pPr algn="ctr"/>
                      <a:r>
                        <a:rPr lang="en-US" sz="2000" dirty="0" smtClean="0"/>
                        <a:t>598 037,1</a:t>
                      </a:r>
                      <a:endParaRPr lang="ru-RU" sz="2000" dirty="0"/>
                    </a:p>
                  </a:txBody>
                  <a:tcPr/>
                </a:tc>
                <a:tc>
                  <a:txBody>
                    <a:bodyPr/>
                    <a:lstStyle/>
                    <a:p>
                      <a:pPr algn="ctr"/>
                      <a:r>
                        <a:rPr lang="ru-RU" sz="2000" dirty="0" smtClean="0"/>
                        <a:t>520 </a:t>
                      </a:r>
                      <a:r>
                        <a:rPr lang="en-US" sz="2000" dirty="0" smtClean="0"/>
                        <a:t>596,6</a:t>
                      </a:r>
                      <a:endParaRPr lang="ru-RU" sz="2000" dirty="0" smtClean="0"/>
                    </a:p>
                  </a:txBody>
                  <a:tcPr/>
                </a:tc>
                <a:tc>
                  <a:txBody>
                    <a:bodyPr/>
                    <a:lstStyle/>
                    <a:p>
                      <a:pPr algn="ctr"/>
                      <a:r>
                        <a:rPr lang="ru-RU" sz="2000" dirty="0" smtClean="0"/>
                        <a:t>499 20</a:t>
                      </a:r>
                      <a:r>
                        <a:rPr lang="en-US" sz="2000" dirty="0" smtClean="0"/>
                        <a:t>1</a:t>
                      </a:r>
                      <a:r>
                        <a:rPr lang="ru-RU" sz="2000" dirty="0" smtClean="0"/>
                        <a:t>,</a:t>
                      </a:r>
                      <a:r>
                        <a:rPr lang="en-US" sz="2000" dirty="0" smtClean="0"/>
                        <a:t>9</a:t>
                      </a:r>
                      <a:endParaRPr lang="ru-RU" sz="2000" dirty="0" smtClean="0"/>
                    </a:p>
                  </a:txBody>
                  <a:tcPr/>
                </a:tc>
              </a:tr>
              <a:tr h="524021">
                <a:tc>
                  <a:txBody>
                    <a:bodyPr/>
                    <a:lstStyle/>
                    <a:p>
                      <a:r>
                        <a:rPr lang="ru-RU" dirty="0" smtClean="0"/>
                        <a:t>Дефицит(-)</a:t>
                      </a:r>
                    </a:p>
                    <a:p>
                      <a:r>
                        <a:rPr lang="ru-RU" dirty="0" smtClean="0"/>
                        <a:t>Профицит(+)</a:t>
                      </a:r>
                      <a:endParaRPr lang="ru-RU" dirty="0"/>
                    </a:p>
                  </a:txBody>
                  <a:tcPr/>
                </a:tc>
                <a:tc>
                  <a:txBody>
                    <a:bodyPr/>
                    <a:lstStyle/>
                    <a:p>
                      <a:pPr algn="ctr"/>
                      <a:r>
                        <a:rPr lang="ru-RU" sz="2000" dirty="0" smtClean="0"/>
                        <a:t>-</a:t>
                      </a:r>
                      <a:r>
                        <a:rPr lang="en-US" sz="2000" dirty="0" smtClean="0"/>
                        <a:t>9 041,9</a:t>
                      </a:r>
                      <a:endParaRPr lang="ru-RU" sz="2000" dirty="0"/>
                    </a:p>
                  </a:txBody>
                  <a:tcPr/>
                </a:tc>
                <a:tc>
                  <a:txBody>
                    <a:bodyPr/>
                    <a:lstStyle/>
                    <a:p>
                      <a:pPr algn="ctr"/>
                      <a:r>
                        <a:rPr lang="ru-RU" sz="2000" dirty="0" smtClean="0"/>
                        <a:t>0,0</a:t>
                      </a:r>
                      <a:endParaRPr lang="ru-RU" sz="2000" dirty="0"/>
                    </a:p>
                  </a:txBody>
                  <a:tcPr/>
                </a:tc>
                <a:tc>
                  <a:txBody>
                    <a:bodyPr/>
                    <a:lstStyle/>
                    <a:p>
                      <a:pPr algn="ctr"/>
                      <a:r>
                        <a:rPr lang="ru-RU" sz="2000" dirty="0" smtClean="0"/>
                        <a:t>0,0</a:t>
                      </a:r>
                      <a:endParaRPr lang="ru-RU" sz="2000" dirty="0"/>
                    </a:p>
                  </a:txBody>
                  <a:tcPr/>
                </a:tc>
              </a:tr>
            </a:tbl>
          </a:graphicData>
        </a:graphic>
      </p:graphicFrame>
      <p:sp>
        <p:nvSpPr>
          <p:cNvPr id="9" name="Прямоугольник 8"/>
          <p:cNvSpPr/>
          <p:nvPr/>
        </p:nvSpPr>
        <p:spPr>
          <a:xfrm>
            <a:off x="7072330" y="221455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1D175259-E316-43B5-9896-D0C7ABAC3889}" type="slidenum">
              <a:rPr lang="en-US" altLang="ru-RU" smtClean="0"/>
              <a:pPr>
                <a:defRPr/>
              </a:pPr>
              <a:t>36</a:t>
            </a:fld>
            <a:endParaRPr lang="en-US" altLang="ru-RU"/>
          </a:p>
        </p:txBody>
      </p:sp>
      <p:sp>
        <p:nvSpPr>
          <p:cNvPr id="7" name="Заголовок 4"/>
          <p:cNvSpPr txBox="1">
            <a:spLocks/>
          </p:cNvSpPr>
          <p:nvPr/>
        </p:nvSpPr>
        <p:spPr bwMode="auto">
          <a:xfrm>
            <a:off x="428596" y="1142984"/>
            <a:ext cx="8424936" cy="200368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Сведения о налоговых льготах: на уровне бюджета муниципального района налоговые льготы не предоставлялись </a:t>
            </a:r>
            <a:endParaRPr lang="ru-RU" sz="2400" dirty="0">
              <a:latin typeface="Times New Roman" panose="02020603050405020304" pitchFamily="18" charset="0"/>
              <a:cs typeface="Times New Roman" panose="02020603050405020304" pitchFamily="18" charset="0"/>
            </a:endParaRPr>
          </a:p>
        </p:txBody>
      </p:sp>
      <p:sp>
        <p:nvSpPr>
          <p:cNvPr id="8" name="Заголовок 4"/>
          <p:cNvSpPr txBox="1">
            <a:spLocks/>
          </p:cNvSpPr>
          <p:nvPr/>
        </p:nvSpPr>
        <p:spPr bwMode="auto">
          <a:xfrm>
            <a:off x="467544" y="3356992"/>
            <a:ext cx="8424936" cy="2367136"/>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Основные налогоплательщики района (уд. вес в сумме налоговых доходов -13,9%): </a:t>
            </a:r>
          </a:p>
          <a:p>
            <a:pPr>
              <a:buFont typeface="Arial" charset="0"/>
              <a:buNone/>
              <a:defRPr/>
            </a:pPr>
            <a:r>
              <a:rPr lang="ru-RU" sz="2400" dirty="0" smtClean="0">
                <a:latin typeface="Times New Roman" panose="02020603050405020304" pitchFamily="18" charset="0"/>
                <a:cs typeface="Times New Roman" panose="02020603050405020304" pitchFamily="18" charset="0"/>
              </a:rPr>
              <a:t>ПО «Феникс», ПАО «</a:t>
            </a:r>
            <a:r>
              <a:rPr lang="ru-RU" sz="2400" dirty="0" err="1" smtClean="0">
                <a:latin typeface="Times New Roman" panose="02020603050405020304" pitchFamily="18" charset="0"/>
                <a:cs typeface="Times New Roman" panose="02020603050405020304" pitchFamily="18" charset="0"/>
              </a:rPr>
              <a:t>Россети</a:t>
            </a:r>
            <a:r>
              <a:rPr lang="ru-RU" sz="2400" dirty="0" smtClean="0">
                <a:latin typeface="Times New Roman" panose="02020603050405020304" pitchFamily="18" charset="0"/>
                <a:cs typeface="Times New Roman" panose="02020603050405020304" pitchFamily="18" charset="0"/>
              </a:rPr>
              <a:t> Центр», </a:t>
            </a:r>
          </a:p>
          <a:p>
            <a:pPr>
              <a:buFont typeface="Arial" charset="0"/>
              <a:buNone/>
              <a:defRPr/>
            </a:pPr>
            <a:r>
              <a:rPr lang="ru-RU" sz="2400" dirty="0" smtClean="0">
                <a:latin typeface="Times New Roman" panose="02020603050405020304" pitchFamily="18" charset="0"/>
                <a:cs typeface="Times New Roman" panose="02020603050405020304" pitchFamily="18" charset="0"/>
              </a:rPr>
              <a:t> ООО «Аспект», ООО «Фабрика «Шарм», ПО «</a:t>
            </a:r>
            <a:r>
              <a:rPr lang="ru-RU" sz="2400" dirty="0" err="1" smtClean="0">
                <a:latin typeface="Times New Roman" panose="02020603050405020304" pitchFamily="18" charset="0"/>
                <a:cs typeface="Times New Roman" panose="02020603050405020304" pitchFamily="18" charset="0"/>
              </a:rPr>
              <a:t>Хлебокомбинат</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6423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2022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2320635679"/>
              </p:ext>
            </p:extLst>
          </p:nvPr>
        </p:nvGraphicFramePr>
        <p:xfrm>
          <a:off x="620713" y="1571625"/>
          <a:ext cx="8226425" cy="4113213"/>
        </p:xfrm>
        <a:graphic>
          <a:graphicData uri="http://schemas.openxmlformats.org/presentationml/2006/ole">
            <mc:AlternateContent xmlns:mc="http://schemas.openxmlformats.org/markup-compatibility/2006">
              <mc:Choice xmlns:v="urn:schemas-microsoft-com:vml" Requires="v">
                <p:oleObj spid="_x0000_s77449" name="Лист" r:id="rId3" imgW="7772400" imgH="3886200" progId="Excel.Sheet.8">
                  <p:embed/>
                </p:oleObj>
              </mc:Choice>
              <mc:Fallback>
                <p:oleObj name="Лист" r:id="rId3" imgW="7772400" imgH="3886200" progId="Excel.Sheet.8">
                  <p:embed/>
                  <p:pic>
                    <p:nvPicPr>
                      <p:cNvPr id="0" name="Picture 227"/>
                      <p:cNvPicPr>
                        <a:picLocks noGrp="1" noChangeAspect="1" noChangeArrowheads="1"/>
                      </p:cNvPicPr>
                      <p:nvPr/>
                    </p:nvPicPr>
                    <p:blipFill>
                      <a:blip r:embed="rId4"/>
                      <a:srcRect/>
                      <a:stretch>
                        <a:fillRect/>
                      </a:stretch>
                    </p:blipFill>
                    <p:spPr bwMode="auto">
                      <a:xfrm>
                        <a:off x="620713" y="1571625"/>
                        <a:ext cx="8226425" cy="4113213"/>
                      </a:xfrm>
                      <a:prstGeom prst="rect">
                        <a:avLst/>
                      </a:prstGeom>
                      <a:noFill/>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2023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38</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4285576267"/>
              </p:ext>
            </p:extLst>
          </p:nvPr>
        </p:nvGraphicFramePr>
        <p:xfrm>
          <a:off x="325438" y="1341438"/>
          <a:ext cx="8756650" cy="4083050"/>
        </p:xfrm>
        <a:graphic>
          <a:graphicData uri="http://schemas.openxmlformats.org/presentationml/2006/ole">
            <mc:AlternateContent xmlns:mc="http://schemas.openxmlformats.org/markup-compatibility/2006">
              <mc:Choice xmlns:v="urn:schemas-microsoft-com:vml" Requires="v">
                <p:oleObj spid="_x0000_s140773" name="Лист" r:id="rId3" imgW="7781925" imgH="3629025" progId="Excel.Sheet.8">
                  <p:embed/>
                </p:oleObj>
              </mc:Choice>
              <mc:Fallback>
                <p:oleObj name="Лист" r:id="rId3" imgW="7781925" imgH="3629025" progId="Excel.Sheet.8">
                  <p:embed/>
                  <p:pic>
                    <p:nvPicPr>
                      <p:cNvPr id="0" name="Object 60"/>
                      <p:cNvPicPr>
                        <a:picLocks noGrp="1" noChangeAspect="1" noChangeArrowheads="1"/>
                      </p:cNvPicPr>
                      <p:nvPr/>
                    </p:nvPicPr>
                    <p:blipFill>
                      <a:blip r:embed="rId4"/>
                      <a:srcRect/>
                      <a:stretch>
                        <a:fillRect/>
                      </a:stretch>
                    </p:blipFill>
                    <p:spPr bwMode="auto">
                      <a:xfrm>
                        <a:off x="325438" y="1341438"/>
                        <a:ext cx="8756650" cy="40830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1292389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2024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39</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1009587181"/>
              </p:ext>
            </p:extLst>
          </p:nvPr>
        </p:nvGraphicFramePr>
        <p:xfrm>
          <a:off x="325438" y="1204913"/>
          <a:ext cx="8696325" cy="4419600"/>
        </p:xfrm>
        <a:graphic>
          <a:graphicData uri="http://schemas.openxmlformats.org/presentationml/2006/ole">
            <mc:AlternateContent xmlns:mc="http://schemas.openxmlformats.org/markup-compatibility/2006">
              <mc:Choice xmlns:v="urn:schemas-microsoft-com:vml" Requires="v">
                <p:oleObj spid="_x0000_s141789" name="Лист" r:id="rId3" imgW="7762875" imgH="3686175" progId="Excel.Sheet.8">
                  <p:embed/>
                </p:oleObj>
              </mc:Choice>
              <mc:Fallback>
                <p:oleObj name="Лист" r:id="rId3" imgW="7762875" imgH="3686175" progId="Excel.Sheet.8">
                  <p:embed/>
                  <p:pic>
                    <p:nvPicPr>
                      <p:cNvPr id="0" name="Object 60"/>
                      <p:cNvPicPr>
                        <a:picLocks noGrp="1" noChangeAspect="1" noChangeArrowheads="1"/>
                      </p:cNvPicPr>
                      <p:nvPr/>
                    </p:nvPicPr>
                    <p:blipFill>
                      <a:blip r:embed="rId4"/>
                      <a:srcRect/>
                      <a:stretch>
                        <a:fillRect/>
                      </a:stretch>
                    </p:blipFill>
                    <p:spPr bwMode="auto">
                      <a:xfrm>
                        <a:off x="325438" y="1204913"/>
                        <a:ext cx="8696325" cy="44196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0683654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63" descr="ogoom"/>
          <p:cNvPicPr>
            <a:picLocks noGrp="1" noChangeAspect="1" noChangeArrowheads="1"/>
          </p:cNvPicPr>
          <p:nvPr>
            <p:ph type="title"/>
          </p:nvPr>
        </p:nvPicPr>
        <p:blipFill>
          <a:blip r:embed="rId2" cstate="print"/>
          <a:srcRect/>
          <a:stretch>
            <a:fillRect/>
          </a:stretch>
        </p:blipFill>
        <p:spPr>
          <a:xfrm>
            <a:off x="6516688" y="188913"/>
            <a:ext cx="1150937" cy="954087"/>
          </a:xfrm>
        </p:spPr>
      </p:pic>
      <p:sp>
        <p:nvSpPr>
          <p:cNvPr id="59394"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a:p>
        </p:txBody>
      </p:sp>
      <p:sp>
        <p:nvSpPr>
          <p:cNvPr id="59395" name="Text Box 66"/>
          <p:cNvSpPr txBox="1">
            <a:spLocks noChangeArrowheads="1"/>
          </p:cNvSpPr>
          <p:nvPr/>
        </p:nvSpPr>
        <p:spPr bwMode="auto">
          <a:xfrm>
            <a:off x="827088" y="188913"/>
            <a:ext cx="5995987" cy="433387"/>
          </a:xfrm>
          <a:prstGeom prst="rect">
            <a:avLst/>
          </a:prstGeom>
          <a:noFill/>
          <a:ln w="9525">
            <a:noFill/>
            <a:miter lim="800000"/>
            <a:headEnd/>
            <a:tailEnd/>
          </a:ln>
        </p:spPr>
        <p:txBody>
          <a:bodyPr/>
          <a:lstStyle/>
          <a:p>
            <a:r>
              <a:rPr lang="en-US" sz="3600">
                <a:solidFill>
                  <a:srgbClr val="008000"/>
                </a:solidFill>
              </a:rPr>
              <a:t>@ </a:t>
            </a:r>
            <a:r>
              <a:rPr lang="ru-RU" sz="3600">
                <a:solidFill>
                  <a:srgbClr val="008000"/>
                </a:solidFill>
              </a:rPr>
              <a:t>какие бывают бюджеты?</a:t>
            </a:r>
            <a:endParaRPr lang="ru-RU"/>
          </a:p>
        </p:txBody>
      </p:sp>
      <p:sp>
        <p:nvSpPr>
          <p:cNvPr id="59396" name="Oval 68"/>
          <p:cNvSpPr>
            <a:spLocks noChangeArrowheads="1"/>
          </p:cNvSpPr>
          <p:nvPr/>
        </p:nvSpPr>
        <p:spPr bwMode="auto">
          <a:xfrm>
            <a:off x="315913" y="124142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7" name="Text Box 69"/>
          <p:cNvSpPr txBox="1">
            <a:spLocks noChangeArrowheads="1"/>
          </p:cNvSpPr>
          <p:nvPr/>
        </p:nvSpPr>
        <p:spPr bwMode="auto">
          <a:xfrm>
            <a:off x="539750" y="1412875"/>
            <a:ext cx="1584325" cy="250825"/>
          </a:xfrm>
          <a:prstGeom prst="rect">
            <a:avLst/>
          </a:prstGeom>
          <a:solidFill>
            <a:srgbClr val="CCFFCC"/>
          </a:solidFill>
          <a:ln w="9525">
            <a:noFill/>
            <a:miter lim="800000"/>
            <a:headEnd/>
            <a:tailEnd/>
          </a:ln>
        </p:spPr>
        <p:txBody>
          <a:bodyPr/>
          <a:lstStyle/>
          <a:p>
            <a:pPr algn="ctr"/>
            <a:r>
              <a:rPr lang="ru-RU" b="1">
                <a:solidFill>
                  <a:srgbClr val="008000"/>
                </a:solidFill>
              </a:rPr>
              <a:t>Семейные бюджеты</a:t>
            </a:r>
            <a:endParaRPr lang="ru-RU"/>
          </a:p>
        </p:txBody>
      </p:sp>
      <p:sp>
        <p:nvSpPr>
          <p:cNvPr id="59398" name="Oval 71"/>
          <p:cNvSpPr>
            <a:spLocks noChangeArrowheads="1"/>
          </p:cNvSpPr>
          <p:nvPr/>
        </p:nvSpPr>
        <p:spPr bwMode="auto">
          <a:xfrm>
            <a:off x="6877050" y="119697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9"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r>
              <a:rPr lang="ru-RU" b="1">
                <a:solidFill>
                  <a:srgbClr val="008000"/>
                </a:solidFill>
              </a:rPr>
              <a:t>Бюджеты предприятий, организаций</a:t>
            </a:r>
            <a:endParaRPr lang="ru-RU"/>
          </a:p>
        </p:txBody>
      </p:sp>
      <p:sp>
        <p:nvSpPr>
          <p:cNvPr id="59400"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a:p>
        </p:txBody>
      </p:sp>
      <p:sp>
        <p:nvSpPr>
          <p:cNvPr id="59401"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b="1"/>
              <a:t>Бюджетная система Российской Федерации</a:t>
            </a:r>
            <a:endParaRPr lang="ru-RU"/>
          </a:p>
        </p:txBody>
      </p:sp>
      <p:sp>
        <p:nvSpPr>
          <p:cNvPr id="59402"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03"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b="1"/>
              <a:t>Консолидированный Бюджет Российской Федерации</a:t>
            </a:r>
            <a:endParaRPr lang="ru-RU"/>
          </a:p>
        </p:txBody>
      </p:sp>
      <p:sp>
        <p:nvSpPr>
          <p:cNvPr id="59404"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5"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b="1"/>
              <a:t>Бюджеты государственных</a:t>
            </a:r>
          </a:p>
          <a:p>
            <a:pPr algn="ctr"/>
            <a:r>
              <a:rPr lang="ru-RU" b="1"/>
              <a:t>внебюджетных фондов</a:t>
            </a:r>
            <a:endParaRPr lang="ru-RU"/>
          </a:p>
        </p:txBody>
      </p:sp>
      <p:sp>
        <p:nvSpPr>
          <p:cNvPr id="59406"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t>=</a:t>
            </a:r>
            <a:endParaRPr lang="ru-RU"/>
          </a:p>
        </p:txBody>
      </p:sp>
      <p:sp>
        <p:nvSpPr>
          <p:cNvPr id="59407"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t>+</a:t>
            </a:r>
            <a:endParaRPr lang="ru-RU"/>
          </a:p>
        </p:txBody>
      </p:sp>
      <p:sp>
        <p:nvSpPr>
          <p:cNvPr id="59408"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9"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b="1"/>
              <a:t>Государственные</a:t>
            </a:r>
          </a:p>
          <a:p>
            <a:pPr algn="ctr"/>
            <a:r>
              <a:rPr lang="ru-RU" b="1"/>
              <a:t>внебюджетные фонды</a:t>
            </a:r>
          </a:p>
          <a:p>
            <a:pPr algn="ctr"/>
            <a:r>
              <a:rPr lang="ru-RU" b="1"/>
              <a:t>Российской Федерации</a:t>
            </a:r>
            <a:endParaRPr lang="ru-RU"/>
          </a:p>
        </p:txBody>
      </p:sp>
      <p:sp>
        <p:nvSpPr>
          <p:cNvPr id="59410"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11"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b="1"/>
              <a:t>Территориальные фонды обязательного медицинского страхования</a:t>
            </a:r>
            <a:endParaRPr lang="ru-RU"/>
          </a:p>
        </p:txBody>
      </p:sp>
      <p:sp>
        <p:nvSpPr>
          <p:cNvPr id="59412"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a:p>
        </p:txBody>
      </p:sp>
      <p:sp>
        <p:nvSpPr>
          <p:cNvPr id="59413"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b="1"/>
              <a:t>Федеральный бюджет</a:t>
            </a:r>
            <a:endParaRPr lang="ru-RU"/>
          </a:p>
        </p:txBody>
      </p:sp>
      <p:sp>
        <p:nvSpPr>
          <p:cNvPr id="59414"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b="1"/>
              <a:t>Консолидированные бюджеты субъектов Российской Федерации</a:t>
            </a:r>
          </a:p>
        </p:txBody>
      </p:sp>
      <p:sp>
        <p:nvSpPr>
          <p:cNvPr id="59415"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16"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b="1"/>
              <a:t>Консолидированные бюджеты</a:t>
            </a:r>
          </a:p>
          <a:p>
            <a:pPr algn="ctr"/>
            <a:r>
              <a:rPr lang="ru-RU" b="1"/>
              <a:t>муниципальных районов</a:t>
            </a:r>
            <a:endParaRPr lang="ru-RU"/>
          </a:p>
        </p:txBody>
      </p:sp>
      <p:sp>
        <p:nvSpPr>
          <p:cNvPr id="59417"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a:p>
        </p:txBody>
      </p:sp>
      <p:sp>
        <p:nvSpPr>
          <p:cNvPr id="59418"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a:p>
        </p:txBody>
      </p:sp>
      <p:sp>
        <p:nvSpPr>
          <p:cNvPr id="59419"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a:p>
        </p:txBody>
      </p:sp>
      <p:sp>
        <p:nvSpPr>
          <p:cNvPr id="59420"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a:p>
        </p:txBody>
      </p:sp>
      <p:sp>
        <p:nvSpPr>
          <p:cNvPr id="59421"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a:p>
        </p:txBody>
      </p:sp>
      <p:sp>
        <p:nvSpPr>
          <p:cNvPr id="59422"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3"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a:p>
        </p:txBody>
      </p:sp>
      <p:sp>
        <p:nvSpPr>
          <p:cNvPr id="59424"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5"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b="1"/>
              <a:t>Бюджеты</a:t>
            </a:r>
          </a:p>
          <a:p>
            <a:pPr algn="ctr"/>
            <a:r>
              <a:rPr lang="ru-RU" b="1"/>
              <a:t>городских округов</a:t>
            </a:r>
            <a:endParaRPr lang="ru-RU"/>
          </a:p>
        </p:txBody>
      </p:sp>
      <p:sp>
        <p:nvSpPr>
          <p:cNvPr id="59426"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a:p>
        </p:txBody>
      </p:sp>
      <p:sp>
        <p:nvSpPr>
          <p:cNvPr id="59427"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8"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b="1"/>
              <a:t>Бюджеты поселений</a:t>
            </a:r>
            <a:r>
              <a:rPr lang="ru-RU" sz="1500" b="1"/>
              <a:t> </a:t>
            </a:r>
            <a:endParaRPr lang="ru-RU"/>
          </a:p>
        </p:txBody>
      </p:sp>
      <p:sp>
        <p:nvSpPr>
          <p:cNvPr id="59429"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30"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b="1"/>
              <a:t>Бюджеты муниципальных районов</a:t>
            </a:r>
            <a:endParaRPr lang="ru-RU"/>
          </a:p>
        </p:txBody>
      </p:sp>
      <p:sp>
        <p:nvSpPr>
          <p:cNvPr id="59431"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sp>
        <p:nvSpPr>
          <p:cNvPr id="59432"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grpSp>
        <p:nvGrpSpPr>
          <p:cNvPr id="59433" name="Group 73"/>
          <p:cNvGrpSpPr>
            <a:grpSpLocks/>
          </p:cNvGrpSpPr>
          <p:nvPr/>
        </p:nvGrpSpPr>
        <p:grpSpPr bwMode="auto">
          <a:xfrm>
            <a:off x="3208338" y="733425"/>
            <a:ext cx="2427287" cy="874713"/>
            <a:chOff x="2021" y="462"/>
            <a:chExt cx="1529" cy="551"/>
          </a:xfrm>
        </p:grpSpPr>
        <p:sp>
          <p:nvSpPr>
            <p:cNvPr id="59438" name="Oval 121"/>
            <p:cNvSpPr>
              <a:spLocks noChangeArrowheads="1"/>
            </p:cNvSpPr>
            <p:nvPr/>
          </p:nvSpPr>
          <p:spPr bwMode="auto">
            <a:xfrm>
              <a:off x="2021" y="462"/>
              <a:ext cx="1529" cy="551"/>
            </a:xfrm>
            <a:prstGeom prst="ellipse">
              <a:avLst/>
            </a:prstGeom>
            <a:solidFill>
              <a:srgbClr val="CCFFCC"/>
            </a:solidFill>
            <a:ln w="9525">
              <a:solidFill>
                <a:srgbClr val="000000"/>
              </a:solidFill>
              <a:round/>
              <a:headEnd/>
              <a:tailEnd/>
            </a:ln>
          </p:spPr>
          <p:txBody>
            <a:bodyPr/>
            <a:lstStyle/>
            <a:p>
              <a:endParaRPr lang="ru-RU"/>
            </a:p>
          </p:txBody>
        </p:sp>
        <p:sp>
          <p:nvSpPr>
            <p:cNvPr id="59439" name="Text Box 122"/>
            <p:cNvSpPr txBox="1">
              <a:spLocks noChangeArrowheads="1"/>
            </p:cNvSpPr>
            <p:nvPr/>
          </p:nvSpPr>
          <p:spPr bwMode="auto">
            <a:xfrm>
              <a:off x="2096" y="519"/>
              <a:ext cx="1389" cy="446"/>
            </a:xfrm>
            <a:prstGeom prst="rect">
              <a:avLst/>
            </a:prstGeom>
            <a:noFill/>
            <a:ln w="9525">
              <a:noFill/>
              <a:miter lim="800000"/>
              <a:headEnd/>
              <a:tailEnd/>
            </a:ln>
          </p:spPr>
          <p:txBody>
            <a:bodyPr/>
            <a:lstStyle/>
            <a:p>
              <a:pPr algn="ctr"/>
              <a:r>
                <a:rPr lang="ru-RU" b="1">
                  <a:solidFill>
                    <a:srgbClr val="008000"/>
                  </a:solidFill>
                </a:rPr>
                <a:t>Бюджеты бюджетной системы Российской Федерации</a:t>
              </a:r>
              <a:endParaRPr lang="ru-RU"/>
            </a:p>
          </p:txBody>
        </p:sp>
      </p:grpSp>
      <p:sp>
        <p:nvSpPr>
          <p:cNvPr id="5943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4761933-3AA2-497A-AB62-39E8A0A938B3}" type="slidenum">
              <a:rPr lang="en-US" altLang="ru-RU" sz="1200">
                <a:solidFill>
                  <a:srgbClr val="898989"/>
                </a:solidFill>
                <a:latin typeface="Calibri" pitchFamily="34" charset="0"/>
              </a:rPr>
              <a:pPr algn="r"/>
              <a:t>4</a:t>
            </a:fld>
            <a:endParaRPr lang="en-US" altLang="ru-RU" sz="1200">
              <a:solidFill>
                <a:srgbClr val="898989"/>
              </a:solidFill>
              <a:latin typeface="Calibri" pitchFamily="34" charset="0"/>
            </a:endParaRPr>
          </a:p>
        </p:txBody>
      </p:sp>
      <p:sp>
        <p:nvSpPr>
          <p:cNvPr id="59435"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b="1"/>
              <a:t>Бюджеты субъектов</a:t>
            </a:r>
          </a:p>
          <a:p>
            <a:pPr algn="ctr"/>
            <a:r>
              <a:rPr lang="ru-RU" b="1"/>
              <a:t>Российской Федерации</a:t>
            </a:r>
          </a:p>
          <a:p>
            <a:pPr algn="ctr"/>
            <a:r>
              <a:rPr lang="ru-RU" b="1"/>
              <a:t>(региональные бюджеты)</a:t>
            </a:r>
          </a:p>
        </p:txBody>
      </p:sp>
      <p:sp>
        <p:nvSpPr>
          <p:cNvPr id="59436"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a:p>
        </p:txBody>
      </p:sp>
      <p:pic>
        <p:nvPicPr>
          <p:cNvPr id="59437" name="Picture 68" descr="5e8d37256a24b9cc30e45045e464e"/>
          <p:cNvPicPr>
            <a:picLocks noChangeAspect="1" noChangeArrowheads="1"/>
          </p:cNvPicPr>
          <p:nvPr/>
        </p:nvPicPr>
        <p:blipFill>
          <a:blip r:embed="rId3" cstate="print"/>
          <a:srcRect/>
          <a:stretch>
            <a:fillRect/>
          </a:stretch>
        </p:blipFill>
        <p:spPr bwMode="auto">
          <a:xfrm>
            <a:off x="107950" y="4581525"/>
            <a:ext cx="2519363" cy="193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42918"/>
            <a:ext cx="9144000" cy="857256"/>
          </a:xfrm>
        </p:spPr>
        <p:txBody>
          <a:bodyPr/>
          <a:lstStyle/>
          <a:p>
            <a:pPr algn="ctr"/>
            <a:r>
              <a:rPr lang="ru-RU" sz="3000" dirty="0" smtClean="0"/>
              <a:t>Расходы в расчете на душу населения в 2022 г.</a:t>
            </a:r>
            <a:r>
              <a:rPr lang="ru-RU" sz="3200" dirty="0" smtClean="0"/>
              <a:t/>
            </a:r>
            <a:br>
              <a:rPr lang="ru-RU" sz="3200" dirty="0" smtClean="0"/>
            </a:br>
            <a:endParaRPr lang="ru-RU" sz="2000" dirty="0"/>
          </a:p>
        </p:txBody>
      </p:sp>
      <p:graphicFrame>
        <p:nvGraphicFramePr>
          <p:cNvPr id="9" name="Содержимое 8"/>
          <p:cNvGraphicFramePr>
            <a:graphicFrameLocks noGrp="1"/>
          </p:cNvGraphicFramePr>
          <p:nvPr>
            <p:ph idx="1"/>
            <p:extLst>
              <p:ext uri="{D42A27DB-BD31-4B8C-83A1-F6EECF244321}">
                <p14:modId xmlns:p14="http://schemas.microsoft.com/office/powerpoint/2010/main" val="255980441"/>
              </p:ext>
            </p:extLst>
          </p:nvPr>
        </p:nvGraphicFramePr>
        <p:xfrm>
          <a:off x="500034" y="1643050"/>
          <a:ext cx="8229600" cy="4572000"/>
        </p:xfrm>
        <a:graphic>
          <a:graphicData uri="http://schemas.openxmlformats.org/drawingml/2006/table">
            <a:tbl>
              <a:tblPr firstRow="1" bandRow="1">
                <a:tableStyleId>{5C22544A-7EE6-4342-B048-85BDC9FD1C3A}</a:tableStyleId>
              </a:tblPr>
              <a:tblGrid>
                <a:gridCol w="2143140"/>
                <a:gridCol w="6086460"/>
              </a:tblGrid>
              <a:tr h="583569">
                <a:tc>
                  <a:txBody>
                    <a:bodyPr/>
                    <a:lstStyle/>
                    <a:p>
                      <a:pPr algn="ctr"/>
                      <a:r>
                        <a:rPr lang="en-US" dirty="0" smtClean="0"/>
                        <a:t>40 246</a:t>
                      </a:r>
                      <a:endParaRPr lang="ru-RU" dirty="0" smtClean="0"/>
                    </a:p>
                    <a:p>
                      <a:pPr algn="ctr"/>
                      <a:r>
                        <a:rPr lang="ru-RU" dirty="0" smtClean="0"/>
                        <a:t> рубля в год</a:t>
                      </a:r>
                      <a:endParaRPr lang="ru-RU" dirty="0"/>
                    </a:p>
                  </a:txBody>
                  <a:tcPr/>
                </a:tc>
                <a:tc>
                  <a:txBody>
                    <a:bodyPr/>
                    <a:lstStyle/>
                    <a:p>
                      <a:r>
                        <a:rPr lang="ru-RU" dirty="0" smtClean="0"/>
                        <a:t>Расходов местного бюджета (всего) приходится на одного гражданина</a:t>
                      </a:r>
                    </a:p>
                    <a:p>
                      <a:endParaRPr lang="ru-RU" dirty="0" smtClean="0"/>
                    </a:p>
                  </a:txBody>
                  <a:tcPr/>
                </a:tc>
              </a:tr>
              <a:tr h="653919">
                <a:tc>
                  <a:txBody>
                    <a:bodyPr/>
                    <a:lstStyle/>
                    <a:p>
                      <a:pPr algn="ctr"/>
                      <a:r>
                        <a:rPr lang="en-US" dirty="0" smtClean="0"/>
                        <a:t>22 749</a:t>
                      </a:r>
                      <a:endParaRPr lang="ru-RU" dirty="0" smtClean="0"/>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образование приходится на одного гражданина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3 </a:t>
                      </a:r>
                      <a:r>
                        <a:rPr lang="en-US" dirty="0" smtClean="0"/>
                        <a:t>445</a:t>
                      </a:r>
                      <a:endParaRPr lang="ru-RU" dirty="0" smtClean="0"/>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общегосударственные вопросы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4 </a:t>
                      </a:r>
                      <a:r>
                        <a:rPr lang="en-US" dirty="0" smtClean="0"/>
                        <a:t>383</a:t>
                      </a:r>
                      <a:endParaRPr lang="ru-RU" dirty="0" smtClean="0"/>
                    </a:p>
                    <a:p>
                      <a:pPr algn="ctr"/>
                      <a:r>
                        <a:rPr lang="ru-RU" dirty="0" smtClean="0"/>
                        <a:t>рубля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культуру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2 </a:t>
                      </a:r>
                      <a:r>
                        <a:rPr lang="en-US" dirty="0" smtClean="0"/>
                        <a:t>449</a:t>
                      </a:r>
                      <a:endParaRPr lang="ru-RU" dirty="0" smtClean="0"/>
                    </a:p>
                    <a:p>
                      <a:pPr algn="ctr"/>
                      <a:r>
                        <a:rPr lang="ru-RU" dirty="0" smtClean="0"/>
                        <a:t> 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социальную политику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438 398,7</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9" name="Скругленный прямоугольник 8"/>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err="1" smtClean="0">
                <a:latin typeface="Times New Roman"/>
                <a:ea typeface="Times New Roman"/>
                <a:cs typeface="Times New Roman"/>
              </a:rPr>
              <a:t>Непрограммные</a:t>
            </a:r>
            <a:r>
              <a:rPr lang="ru-RU" sz="1800" b="1" i="1" dirty="0" smtClean="0">
                <a:latin typeface="Times New Roman"/>
                <a:ea typeface="Times New Roman"/>
                <a:cs typeface="Times New Roman"/>
              </a:rPr>
              <a:t> расходы</a:t>
            </a:r>
          </a:p>
          <a:p>
            <a:pPr algn="ctr"/>
            <a:endParaRPr lang="ru-RU" dirty="0"/>
          </a:p>
        </p:txBody>
      </p:sp>
      <p:sp>
        <p:nvSpPr>
          <p:cNvPr id="8" name="Скругленный прямоугольник 7"/>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Расходы в рамках муниципальных программ</a:t>
            </a:r>
          </a:p>
          <a:p>
            <a:pPr algn="ctr"/>
            <a:endParaRPr lang="ru-RU" dirty="0"/>
          </a:p>
        </p:txBody>
      </p:sp>
      <p:sp>
        <p:nvSpPr>
          <p:cNvPr id="5" name="Скругленный прямоугольник 4"/>
          <p:cNvSpPr/>
          <p:nvPr/>
        </p:nvSpPr>
        <p:spPr>
          <a:xfrm>
            <a:off x="1785918" y="2000240"/>
            <a:ext cx="1857388"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Расходы местного бюджета</a:t>
            </a:r>
          </a:p>
          <a:p>
            <a:pPr algn="ctr"/>
            <a:endParaRPr lang="ru-RU" b="1" dirty="0"/>
          </a:p>
        </p:txBody>
      </p:sp>
      <p:sp>
        <p:nvSpPr>
          <p:cNvPr id="11" name="Скругленный прямоугольник 10"/>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2022</a:t>
            </a:r>
            <a:endParaRPr lang="ru-RU" sz="2400" dirty="0">
              <a:solidFill>
                <a:srgbClr val="C00000"/>
              </a:solidFill>
            </a:endParaRPr>
          </a:p>
        </p:txBody>
      </p:sp>
      <p:sp>
        <p:nvSpPr>
          <p:cNvPr id="160770" name="Rectangle 2"/>
          <p:cNvSpPr>
            <a:spLocks noChangeArrowheads="1"/>
          </p:cNvSpPr>
          <p:nvPr/>
        </p:nvSpPr>
        <p:spPr bwMode="auto">
          <a:xfrm>
            <a:off x="785786" y="0"/>
            <a:ext cx="7798672" cy="2231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2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ctr" defTabSz="914400" rtl="0" eaLnBrk="1" fontAlgn="base" latinLnBrk="0" hangingPunct="1">
              <a:lnSpc>
                <a:spcPct val="100000"/>
              </a:lnSpc>
              <a:spcBef>
                <a:spcPct val="0"/>
              </a:spcBef>
              <a:spcAft>
                <a:spcPct val="0"/>
              </a:spcAft>
              <a:buClrTx/>
              <a:buSzTx/>
              <a:buFontTx/>
              <a:buNone/>
              <a:tabLst>
                <a:tab pos="457200" algn="l"/>
              </a:tabLst>
            </a:pPr>
            <a:r>
              <a:rPr kumimoji="0" lang="ru-RU" sz="2600" b="0"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МУНИЦИПАЛЬНЫЕ    ПРОГРАММЫ</a:t>
            </a:r>
          </a:p>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Бюджета муниципального образования</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«Демидовский район» Смоленской области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2022 - 2024</a:t>
            </a:r>
            <a:r>
              <a:rPr kumimoji="0" lang="ru-RU" sz="20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Равно 16"/>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Плюс 17"/>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433 399,3</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(9</a:t>
            </a:r>
            <a:r>
              <a:rPr lang="en-US" sz="1600" b="1" i="1" dirty="0" smtClean="0">
                <a:solidFill>
                  <a:srgbClr val="7D5CDA"/>
                </a:solidFill>
                <a:latin typeface="Times New Roman" pitchFamily="18" charset="0"/>
                <a:cs typeface="Times New Roman" pitchFamily="18" charset="0"/>
              </a:rPr>
              <a:t>8,9</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0" name="Скругленный прямоугольник 19"/>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4 999,4</a:t>
            </a:r>
            <a:endParaRPr lang="ru-RU" sz="2000" b="1" dirty="0" smtClean="0">
              <a:solidFill>
                <a:srgbClr val="C00000"/>
              </a:solidFill>
              <a:latin typeface="Times New Roman" pitchFamily="18" charset="0"/>
              <a:cs typeface="Times New Roman" pitchFamily="18" charset="0"/>
            </a:endParaRPr>
          </a:p>
          <a:p>
            <a:pPr algn="ctr"/>
            <a:r>
              <a:rPr lang="ru-RU" sz="1600" b="1" i="1" dirty="0" smtClean="0">
                <a:solidFill>
                  <a:srgbClr val="7D5CDA"/>
                </a:solidFill>
                <a:latin typeface="Times New Roman" pitchFamily="18" charset="0"/>
                <a:cs typeface="Times New Roman" pitchFamily="18" charset="0"/>
              </a:rPr>
              <a:t>(</a:t>
            </a:r>
            <a:r>
              <a:rPr lang="en-US" sz="1600" b="1" i="1" dirty="0" smtClean="0">
                <a:solidFill>
                  <a:srgbClr val="7D5CDA"/>
                </a:solidFill>
                <a:latin typeface="Times New Roman" pitchFamily="18" charset="0"/>
                <a:cs typeface="Times New Roman" pitchFamily="18" charset="0"/>
              </a:rPr>
              <a:t>1,1</a:t>
            </a:r>
            <a:r>
              <a:rPr lang="ru-RU" sz="1600" b="1" i="1" dirty="0" smtClean="0">
                <a:solidFill>
                  <a:srgbClr val="7D5CDA"/>
                </a:solidFill>
                <a:latin typeface="Times New Roman" pitchFamily="18" charset="0"/>
                <a:cs typeface="Times New Roman" pitchFamily="18" charset="0"/>
              </a:rPr>
              <a:t>%)</a:t>
            </a:r>
            <a:endParaRPr lang="ru-RU" sz="1600" b="1" i="1" dirty="0">
              <a:solidFill>
                <a:srgbClr val="7D5CDA"/>
              </a:solidFill>
              <a:latin typeface="Times New Roman" pitchFamily="18" charset="0"/>
              <a:cs typeface="Times New Roman" pitchFamily="18" charset="0"/>
            </a:endParaRPr>
          </a:p>
        </p:txBody>
      </p:sp>
      <p:sp>
        <p:nvSpPr>
          <p:cNvPr id="21" name="Скругленный прямоугольник 20"/>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2023</a:t>
            </a:r>
            <a:endParaRPr lang="ru-RU" sz="2400" dirty="0">
              <a:solidFill>
                <a:srgbClr val="C00000"/>
              </a:solidFill>
            </a:endParaRPr>
          </a:p>
        </p:txBody>
      </p:sp>
      <p:sp>
        <p:nvSpPr>
          <p:cNvPr id="22" name="Скругленный прямоугольник 21"/>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2024</a:t>
            </a:r>
            <a:endParaRPr lang="ru-RU" sz="2400" dirty="0">
              <a:solidFill>
                <a:srgbClr val="C00000"/>
              </a:solidFill>
            </a:endParaRPr>
          </a:p>
        </p:txBody>
      </p:sp>
      <p:sp>
        <p:nvSpPr>
          <p:cNvPr id="23" name="Скругленный прямоугольник 22"/>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346 </a:t>
            </a:r>
            <a:r>
              <a:rPr lang="en-US" sz="2000" b="1" dirty="0" smtClean="0">
                <a:solidFill>
                  <a:srgbClr val="C00000"/>
                </a:solidFill>
                <a:latin typeface="Times New Roman" pitchFamily="18" charset="0"/>
                <a:cs typeface="Times New Roman" pitchFamily="18" charset="0"/>
              </a:rPr>
              <a:t>3</a:t>
            </a:r>
            <a:r>
              <a:rPr lang="ru-RU" sz="2000" b="1" dirty="0" smtClean="0">
                <a:solidFill>
                  <a:srgbClr val="C00000"/>
                </a:solidFill>
                <a:latin typeface="Times New Roman" pitchFamily="18" charset="0"/>
                <a:cs typeface="Times New Roman" pitchFamily="18" charset="0"/>
              </a:rPr>
              <a:t>55,7</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4" name="Скругленный прямоугольник 23"/>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340 284,5</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5" name="Скругленный прямоугольник 24"/>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343 </a:t>
            </a:r>
            <a:r>
              <a:rPr lang="en-US" sz="2000" b="1" dirty="0" smtClean="0">
                <a:solidFill>
                  <a:srgbClr val="C00000"/>
                </a:solidFill>
                <a:latin typeface="Times New Roman" pitchFamily="18" charset="0"/>
                <a:cs typeface="Times New Roman" pitchFamily="18" charset="0"/>
              </a:rPr>
              <a:t>2</a:t>
            </a:r>
            <a:r>
              <a:rPr lang="ru-RU" sz="2000" b="1" dirty="0" smtClean="0">
                <a:solidFill>
                  <a:srgbClr val="C00000"/>
                </a:solidFill>
                <a:latin typeface="Times New Roman" pitchFamily="18" charset="0"/>
                <a:cs typeface="Times New Roman" pitchFamily="18" charset="0"/>
              </a:rPr>
              <a:t>82,4</a:t>
            </a:r>
          </a:p>
          <a:p>
            <a:pPr algn="ctr"/>
            <a:r>
              <a:rPr lang="ru-RU" sz="1600" b="1" i="1" dirty="0" smtClean="0">
                <a:solidFill>
                  <a:srgbClr val="7D5CDA"/>
                </a:solidFill>
                <a:latin typeface="Times New Roman" pitchFamily="18" charset="0"/>
                <a:cs typeface="Times New Roman" pitchFamily="18" charset="0"/>
              </a:rPr>
              <a:t>(99,1%)</a:t>
            </a:r>
            <a:endParaRPr lang="ru-RU" sz="1600" b="1" i="1" dirty="0">
              <a:solidFill>
                <a:srgbClr val="7D5CDA"/>
              </a:solidFill>
              <a:latin typeface="Times New Roman" pitchFamily="18" charset="0"/>
              <a:cs typeface="Times New Roman" pitchFamily="18" charset="0"/>
            </a:endParaRPr>
          </a:p>
        </p:txBody>
      </p:sp>
      <p:sp>
        <p:nvSpPr>
          <p:cNvPr id="26" name="Скругленный прямоугольник 25"/>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337 321,1</a:t>
            </a:r>
          </a:p>
          <a:p>
            <a:pPr algn="ctr"/>
            <a:r>
              <a:rPr lang="ru-RU" sz="1600" b="1" i="1" dirty="0" smtClean="0">
                <a:solidFill>
                  <a:srgbClr val="7D5CDA"/>
                </a:solidFill>
                <a:latin typeface="Times New Roman" pitchFamily="18" charset="0"/>
                <a:cs typeface="Times New Roman" pitchFamily="18" charset="0"/>
              </a:rPr>
              <a:t>(99,1%)</a:t>
            </a:r>
            <a:endParaRPr lang="ru-RU" sz="1600" b="1" i="1" dirty="0">
              <a:solidFill>
                <a:srgbClr val="7D5CDA"/>
              </a:solidFill>
              <a:latin typeface="Times New Roman" pitchFamily="18" charset="0"/>
              <a:cs typeface="Times New Roman" pitchFamily="18" charset="0"/>
            </a:endParaRPr>
          </a:p>
        </p:txBody>
      </p:sp>
      <p:sp>
        <p:nvSpPr>
          <p:cNvPr id="27" name="Скругленный прямоугольник 26"/>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3 073,3</a:t>
            </a:r>
          </a:p>
          <a:p>
            <a:pPr algn="ctr"/>
            <a:r>
              <a:rPr lang="ru-RU" sz="1600" b="1" i="1" dirty="0" smtClean="0">
                <a:solidFill>
                  <a:srgbClr val="7D5CDA"/>
                </a:solidFill>
                <a:latin typeface="Times New Roman" pitchFamily="18" charset="0"/>
                <a:cs typeface="Times New Roman" pitchFamily="18" charset="0"/>
              </a:rPr>
              <a:t>(0,9%)</a:t>
            </a:r>
            <a:endParaRPr lang="ru-RU" sz="1600" b="1" i="1" dirty="0">
              <a:solidFill>
                <a:srgbClr val="7D5CDA"/>
              </a:solidFill>
              <a:latin typeface="Times New Roman" pitchFamily="18" charset="0"/>
              <a:cs typeface="Times New Roman" pitchFamily="18" charset="0"/>
            </a:endParaRPr>
          </a:p>
        </p:txBody>
      </p:sp>
      <p:sp>
        <p:nvSpPr>
          <p:cNvPr id="28" name="Скругленный прямоугольник 27"/>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2 963,4</a:t>
            </a:r>
          </a:p>
          <a:p>
            <a:pPr algn="ctr"/>
            <a:r>
              <a:rPr lang="ru-RU" sz="1600" b="1" i="1" dirty="0" smtClean="0">
                <a:solidFill>
                  <a:srgbClr val="7D5CDA"/>
                </a:solidFill>
                <a:latin typeface="Times New Roman" pitchFamily="18" charset="0"/>
                <a:cs typeface="Times New Roman" pitchFamily="18" charset="0"/>
              </a:rPr>
              <a:t>(0,9%)</a:t>
            </a:r>
            <a:endParaRPr lang="ru-RU" sz="1600" b="1" i="1" dirty="0">
              <a:solidFill>
                <a:srgbClr val="7D5CDA"/>
              </a:solidFill>
              <a:latin typeface="Times New Roman" pitchFamily="18" charset="0"/>
              <a:cs typeface="Times New Roman" pitchFamily="18" charset="0"/>
            </a:endParaRPr>
          </a:p>
        </p:txBody>
      </p:sp>
      <p:sp>
        <p:nvSpPr>
          <p:cNvPr id="29" name="Прямоугольник 28"/>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287090759"/>
              </p:ext>
            </p:extLst>
          </p:nvPr>
        </p:nvGraphicFramePr>
        <p:xfrm>
          <a:off x="179512" y="714356"/>
          <a:ext cx="8821644" cy="6152798"/>
        </p:xfrm>
        <a:graphic>
          <a:graphicData uri="http://schemas.openxmlformats.org/drawingml/2006/table">
            <a:tbl>
              <a:tblPr>
                <a:tableStyleId>{16D9F66E-5EB9-4882-86FB-DCBF35E3C3E4}</a:tableStyleId>
              </a:tblPr>
              <a:tblGrid>
                <a:gridCol w="7107132"/>
                <a:gridCol w="571504"/>
                <a:gridCol w="571504"/>
                <a:gridCol w="571504"/>
              </a:tblGrid>
              <a:tr h="140307">
                <a:tc>
                  <a:txBody>
                    <a:bodyPr/>
                    <a:lstStyle/>
                    <a:p>
                      <a:pPr algn="ctr" fontAlgn="ctr"/>
                      <a:r>
                        <a:rPr lang="ru-RU" sz="900" b="1" u="none" strike="noStrike" dirty="0">
                          <a:latin typeface="Times New Roman" pitchFamily="18" charset="0"/>
                          <a:cs typeface="Times New Roman" pitchFamily="18" charset="0"/>
                        </a:rPr>
                        <a:t> </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2022</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2023</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2024</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r>
              <a:tr h="1403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жильем молодых семей»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621,70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748,8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504,5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дорожно-транспортного комплекса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36 744,3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9 628,6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9 823,5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2051">
                <a:tc>
                  <a:txBody>
                    <a:bodyPr/>
                    <a:lstStyle/>
                    <a:p>
                      <a:pPr algn="l" fontAlgn="t"/>
                      <a:r>
                        <a:rPr lang="ru-RU" sz="900" b="1" i="0" u="none" strike="noStrike" dirty="0" smtClean="0">
                          <a:solidFill>
                            <a:srgbClr val="000066"/>
                          </a:solidFill>
                          <a:latin typeface="Times New Roman" pitchFamily="18" charset="0"/>
                          <a:cs typeface="Times New Roman" pitchFamily="18" charset="0"/>
                        </a:rPr>
                        <a:t>Муниципальная программа «Развитие водохозяйственного комплекса Демидовского района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физической культуры и спорта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 </a:t>
                      </a:r>
                      <a:r>
                        <a:rPr lang="en-US" sz="1000" b="1" i="0" u="none" strike="noStrike" dirty="0" smtClean="0">
                          <a:solidFill>
                            <a:srgbClr val="000066"/>
                          </a:solidFill>
                          <a:latin typeface="Times New Roman" pitchFamily="18" charset="0"/>
                          <a:cs typeface="Times New Roman" pitchFamily="18" charset="0"/>
                        </a:rPr>
                        <a:t>844,4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20 374,9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3 984,9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8167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образования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260 651,9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214 </a:t>
                      </a:r>
                      <a:r>
                        <a:rPr lang="en-US" sz="1000" b="1" i="0" u="none" strike="noStrike" dirty="0" smtClean="0">
                          <a:solidFill>
                            <a:srgbClr val="000066"/>
                          </a:solidFill>
                          <a:latin typeface="Times New Roman" pitchFamily="18" charset="0"/>
                          <a:cs typeface="Times New Roman" pitchFamily="18" charset="0"/>
                        </a:rPr>
                        <a:t>4</a:t>
                      </a:r>
                      <a:r>
                        <a:rPr lang="ru-RU" sz="1000" b="1" i="0" u="none" strike="noStrike" dirty="0" smtClean="0">
                          <a:solidFill>
                            <a:srgbClr val="000066"/>
                          </a:solidFill>
                          <a:latin typeface="Times New Roman" pitchFamily="18" charset="0"/>
                          <a:cs typeface="Times New Roman" pitchFamily="18" charset="0"/>
                        </a:rPr>
                        <a:t>30,4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220 062,1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59182">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культуры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54 979,6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38 387,9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44 259,1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«Гражданско – патриотическое воспитание граждан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89,7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93,3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малого и среднего предпринимательства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42,0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46,0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72,8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75,7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«Развитие  добровольчества (</a:t>
                      </a:r>
                      <a:r>
                        <a:rPr lang="ru-RU" sz="900" b="1" u="none" strike="noStrike" dirty="0" err="1" smtClean="0">
                          <a:solidFill>
                            <a:srgbClr val="000066"/>
                          </a:solidFill>
                          <a:latin typeface="Times New Roman" pitchFamily="18" charset="0"/>
                          <a:cs typeface="Times New Roman" pitchFamily="18" charset="0"/>
                        </a:rPr>
                        <a:t>волонтерства</a:t>
                      </a:r>
                      <a:r>
                        <a:rPr lang="ru-RU" sz="900" b="1" u="none" strike="noStrike" dirty="0" smtClean="0">
                          <a:solidFill>
                            <a:srgbClr val="000066"/>
                          </a:solidFill>
                          <a:latin typeface="Times New Roman" pitchFamily="18" charset="0"/>
                          <a:cs typeface="Times New Roman" pitchFamily="18" charset="0"/>
                        </a:rPr>
                        <a:t>) в муниципальном  образовании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7072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«Демографическое развитие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4016">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«Доступная среда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70,0 </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117,0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117,0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35 343,2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34 390,9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34 104,2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«Поддержка общественных некоммерческих организаций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431,8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3199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 </a:t>
                      </a:r>
                      <a:r>
                        <a:rPr lang="en-US" sz="1000" b="1" i="0" u="none" strike="noStrike" dirty="0" smtClean="0">
                          <a:solidFill>
                            <a:srgbClr val="000066"/>
                          </a:solidFill>
                          <a:latin typeface="Times New Roman" pitchFamily="18" charset="0"/>
                          <a:cs typeface="Times New Roman" pitchFamily="18" charset="0"/>
                        </a:rPr>
                        <a:t>311,8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19 943,8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17 369,1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16 913,9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270,5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«Организация автотранспортного обслуживания органов местного самоуправления муниципального образования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6 039,6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4 934,2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4 722,9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 </a:t>
                      </a:r>
                      <a:r>
                        <a:rPr lang="en-US" sz="1000" b="1" i="0" u="none" strike="noStrike" dirty="0" smtClean="0">
                          <a:solidFill>
                            <a:srgbClr val="000066"/>
                          </a:solidFill>
                          <a:latin typeface="Times New Roman" pitchFamily="18" charset="0"/>
                          <a:cs typeface="Times New Roman" pitchFamily="18" charset="0"/>
                        </a:rPr>
                        <a:t>547,2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2 349,1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2 264,0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«Разработка</a:t>
                      </a:r>
                      <a:r>
                        <a:rPr lang="ru-RU" sz="900" b="1" u="none" strike="noStrike" baseline="0" dirty="0" smtClean="0">
                          <a:solidFill>
                            <a:srgbClr val="000066"/>
                          </a:solidFill>
                          <a:latin typeface="Times New Roman" pitchFamily="18" charset="0"/>
                          <a:cs typeface="Times New Roman" pitchFamily="18" charset="0"/>
                        </a:rPr>
                        <a:t> проектов генеральных планов и правил землепользования и застройки сельских поселений</a:t>
                      </a:r>
                      <a:r>
                        <a:rPr lang="ru-RU" sz="900" b="1" u="none" strike="noStrike" dirty="0" smtClean="0">
                          <a:solidFill>
                            <a:srgbClr val="000066"/>
                          </a:solidFill>
                          <a:latin typeface="Times New Roman" pitchFamily="18" charset="0"/>
                          <a:cs typeface="Times New Roman" pitchFamily="18" charset="0"/>
                        </a:rPr>
                        <a:t> Демидовского района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0307">
                <a:tc>
                  <a:txBody>
                    <a:bodyPr/>
                    <a:lstStyle/>
                    <a:p>
                      <a:pPr algn="r" fontAlgn="t"/>
                      <a:r>
                        <a:rPr lang="ru-RU" sz="900" b="1" u="none" strike="noStrike" dirty="0" smtClean="0">
                          <a:solidFill>
                            <a:srgbClr val="000066"/>
                          </a:solidFill>
                          <a:latin typeface="Times New Roman" pitchFamily="18" charset="0"/>
                          <a:cs typeface="Times New Roman" pitchFamily="18" charset="0"/>
                        </a:rPr>
                        <a:t>ВСЕГО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en-US" sz="1000" b="1" i="0" u="none" strike="noStrike" dirty="0" smtClean="0">
                          <a:solidFill>
                            <a:srgbClr val="000066"/>
                          </a:solidFill>
                          <a:latin typeface="Times New Roman" pitchFamily="18" charset="0"/>
                          <a:cs typeface="Times New Roman" pitchFamily="18" charset="0"/>
                        </a:rPr>
                        <a:t>433 399,3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343 </a:t>
                      </a:r>
                      <a:r>
                        <a:rPr lang="en-US" sz="1000" b="1" i="0" u="none" strike="noStrike" dirty="0" smtClean="0">
                          <a:solidFill>
                            <a:srgbClr val="000066"/>
                          </a:solidFill>
                          <a:latin typeface="Times New Roman" pitchFamily="18" charset="0"/>
                          <a:cs typeface="Times New Roman" pitchFamily="18" charset="0"/>
                        </a:rPr>
                        <a:t>3</a:t>
                      </a:r>
                      <a:r>
                        <a:rPr lang="ru-RU" sz="1000" b="1" i="0" u="none" strike="noStrike" dirty="0" smtClean="0">
                          <a:solidFill>
                            <a:srgbClr val="000066"/>
                          </a:solidFill>
                          <a:latin typeface="Times New Roman" pitchFamily="18" charset="0"/>
                          <a:cs typeface="Times New Roman" pitchFamily="18" charset="0"/>
                        </a:rPr>
                        <a:t>82,4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337 321,1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bl>
          </a:graphicData>
        </a:graphic>
      </p:graphicFrame>
      <p:sp>
        <p:nvSpPr>
          <p:cNvPr id="156674" name="Rectangle 2"/>
          <p:cNvSpPr>
            <a:spLocks noChangeArrowheads="1"/>
          </p:cNvSpPr>
          <p:nvPr/>
        </p:nvSpPr>
        <p:spPr bwMode="auto">
          <a:xfrm>
            <a:off x="253269" y="357166"/>
            <a:ext cx="81439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r>
              <a:rPr kumimoji="0" lang="ru-RU" sz="18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Как выглядит бюджет  муниципального образования  «Демидовский район» в разрезе  муниципальных программ</a:t>
            </a:r>
            <a:endParaRPr kumimoji="0" lang="ru-RU" sz="900" b="0" i="0" u="none" strike="noStrike" cap="none" normalizeH="0" baseline="0" dirty="0" smtClean="0">
              <a:ln>
                <a:noFill/>
              </a:ln>
              <a:solidFill>
                <a:srgbClr val="C00000"/>
              </a:solidFill>
              <a:effectLst/>
              <a:latin typeface="Arial" pitchFamily="34" charset="0"/>
              <a:cs typeface="Arial" pitchFamily="34" charset="0"/>
            </a:endParaRPr>
          </a:p>
        </p:txBody>
      </p:sp>
      <p:sp>
        <p:nvSpPr>
          <p:cNvPr id="5" name="Прямоугольник 4"/>
          <p:cNvSpPr/>
          <p:nvPr/>
        </p:nvSpPr>
        <p:spPr>
          <a:xfrm>
            <a:off x="7927449" y="35716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a:t>
            </a:r>
            <a:endParaRPr lang="ru-RU" sz="2000" b="1" i="1" dirty="0">
              <a:solidFill>
                <a:schemeClr val="accent1">
                  <a:lumMod val="25000"/>
                </a:schemeClr>
              </a:solidFill>
            </a:endParaRPr>
          </a:p>
        </p:txBody>
      </p:sp>
      <p:sp>
        <p:nvSpPr>
          <p:cNvPr id="4" name="TextBox 3"/>
          <p:cNvSpPr txBox="1"/>
          <p:nvPr/>
        </p:nvSpPr>
        <p:spPr>
          <a:xfrm>
            <a:off x="642910" y="1285860"/>
            <a:ext cx="8001056" cy="4585871"/>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a:t>
            </a:r>
            <a:r>
              <a:rPr lang="ru-RU" sz="1800" dirty="0" smtClean="0"/>
              <a:t>- поддержка органами местного самоуправления муниципального образования «Демидовский район» Смоленской области молодых семей, проживающих на территории муниципального образования «Демидовский район» Смоленской области, признанных в установленном порядке нуждающимися в улучшении жилищных условий, в решении жилищной проблемы</a:t>
            </a:r>
          </a:p>
          <a:p>
            <a:r>
              <a:rPr lang="ru-RU" sz="2000" i="1" u="sng" dirty="0" smtClean="0">
                <a:solidFill>
                  <a:schemeClr val="accent1">
                    <a:lumMod val="25000"/>
                  </a:schemeClr>
                </a:solidFill>
              </a:rPr>
              <a:t>Задачи программы:</a:t>
            </a:r>
          </a:p>
          <a:p>
            <a:r>
              <a:rPr lang="ru-RU" sz="1800" dirty="0" smtClean="0"/>
              <a:t>1) предоставление молодым семьям социальных выплат на приобретение жилья эконом класса или строительство индивидуального жилого дома эконом класса (далее также - социальная выплата);</a:t>
            </a:r>
          </a:p>
          <a:p>
            <a:r>
              <a:rPr lang="ru-RU" sz="1800" dirty="0" smtClean="0"/>
              <a:t>2) создание на территории муниципального образования «Демидовский район» Смоленской области условий для привлечения молодыми семьями собственных средств, дополнительных финансовых средств кредитных и других организаций, предоставляющих жилищные кредиты и займы, в том числе ипотечные,  для приобретения жилья  или строительства жилого дома эконом класса (далее также – кредиты или займы).</a:t>
            </a:r>
            <a:endParaRPr lang="ru-RU" sz="1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657195723"/>
              </p:ext>
            </p:extLst>
          </p:nvPr>
        </p:nvGraphicFramePr>
        <p:xfrm>
          <a:off x="500034" y="1714488"/>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dirty="0" smtClean="0">
                          <a:solidFill>
                            <a:schemeClr val="accent1">
                              <a:lumMod val="25000"/>
                            </a:schemeClr>
                          </a:solidFill>
                          <a:latin typeface="Times New Roman" pitchFamily="18" charset="0"/>
                          <a:cs typeface="Times New Roman" pitchFamily="18" charset="0"/>
                        </a:rPr>
                        <a:t>«Предоставление молодым семьям социальных выплат на приобретение или строительство жилья </a:t>
                      </a:r>
                      <a:r>
                        <a:rPr lang="ru-RU" dirty="0" err="1" smtClean="0">
                          <a:solidFill>
                            <a:schemeClr val="accent1">
                              <a:lumMod val="25000"/>
                            </a:schemeClr>
                          </a:solidFill>
                          <a:latin typeface="Times New Roman" pitchFamily="18" charset="0"/>
                          <a:cs typeface="Times New Roman" pitchFamily="18" charset="0"/>
                        </a:rPr>
                        <a:t>экономкласса</a:t>
                      </a:r>
                      <a:r>
                        <a:rPr lang="ru-RU" dirty="0" smtClean="0">
                          <a:solidFill>
                            <a:schemeClr val="accent1">
                              <a:lumMod val="25000"/>
                            </a:schemeClr>
                          </a:solidFill>
                          <a:latin typeface="Times New Roman" pitchFamily="18" charset="0"/>
                          <a:cs typeface="Times New Roman" pitchFamily="18" charset="0"/>
                        </a:rPr>
                        <a:t>»</a:t>
                      </a:r>
                      <a:endParaRPr lang="ru-RU"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621,7</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748,8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504,5</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643834" y="135729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p:txBody>
      </p:sp>
      <p:sp>
        <p:nvSpPr>
          <p:cNvPr id="3" name="TextBox 2"/>
          <p:cNvSpPr txBox="1"/>
          <p:nvPr/>
        </p:nvSpPr>
        <p:spPr>
          <a:xfrm>
            <a:off x="500034" y="1714488"/>
            <a:ext cx="8643966" cy="4862870"/>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обеспечение сохранности автомобильных дорог общего пользования между населенными пунктами МО«Демидовский район»</a:t>
            </a:r>
          </a:p>
          <a:p>
            <a:r>
              <a:rPr lang="ru-RU" sz="1800" dirty="0" smtClean="0"/>
              <a:t>- увеличение срока службы дорожных покрытий, сооружений</a:t>
            </a:r>
          </a:p>
          <a:p>
            <a:pPr>
              <a:buFontTx/>
              <a:buChar char="-"/>
            </a:pPr>
            <a:r>
              <a:rPr lang="ru-RU" sz="1800" dirty="0" smtClean="0"/>
              <a:t>улучшение технического состояния автомобильных дорог общего пользования между населенными пунктами МО«Демидовский район»</a:t>
            </a:r>
          </a:p>
          <a:p>
            <a:pPr>
              <a:buFontTx/>
              <a:buChar char="-"/>
            </a:pPr>
            <a:r>
              <a:rPr lang="ru-RU" sz="1800" dirty="0" smtClean="0"/>
              <a:t> обеспечение  транспортного обслуживания населения автомобильным транспортом на пригородных  маршрутах  в границах МО«Демидовский район»  </a:t>
            </a:r>
          </a:p>
          <a:p>
            <a:r>
              <a:rPr lang="ru-RU" sz="2000" i="1" u="sng" dirty="0" smtClean="0">
                <a:solidFill>
                  <a:schemeClr val="accent1">
                    <a:lumMod val="25000"/>
                  </a:schemeClr>
                </a:solidFill>
              </a:rPr>
              <a:t>Задачи программы:</a:t>
            </a:r>
          </a:p>
          <a:p>
            <a:r>
              <a:rPr lang="ru-RU" sz="1800" dirty="0" smtClean="0"/>
              <a:t>- содержание дорог на современном уровне эстетики и безопасности</a:t>
            </a:r>
          </a:p>
          <a:p>
            <a:r>
              <a:rPr lang="ru-RU" sz="1800" dirty="0" smtClean="0"/>
              <a:t>- своевременность и плановость уборки дорог от снега, наледи, мусора</a:t>
            </a:r>
          </a:p>
          <a:p>
            <a:pPr>
              <a:buFontTx/>
              <a:buChar char="-"/>
            </a:pPr>
            <a:r>
              <a:rPr lang="ru-RU" sz="1800" dirty="0" smtClean="0"/>
              <a:t> ремонт существующей сети автомобильных дорог общего пользования между населенными пунктами МО«Демидовский район», улучшение их транспортно-эксплуатационного состояния для обеспечения безопасности дорожного движения</a:t>
            </a:r>
          </a:p>
          <a:p>
            <a:pPr>
              <a:buFontTx/>
              <a:buChar char="-"/>
            </a:pPr>
            <a:r>
              <a:rPr lang="ru-RU" sz="1800" dirty="0" smtClean="0"/>
              <a:t> совершенствование системы организации дорожного движения в Демидовском районе</a:t>
            </a:r>
          </a:p>
          <a:p>
            <a:pPr>
              <a:buFontTx/>
              <a:buChar char="-"/>
            </a:pPr>
            <a:r>
              <a:rPr lang="ru-RU" sz="1800" dirty="0" smtClean="0"/>
              <a:t> обеспечение жителей Демидовского района доступностью транспортных услуг</a:t>
            </a:r>
            <a:endParaRPr lang="ru-RU" sz="1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6415" y="404664"/>
            <a:ext cx="7858180" cy="892552"/>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a:t>
            </a:r>
            <a:r>
              <a:rPr lang="ru-RU" sz="16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p:txBody>
      </p:sp>
      <p:graphicFrame>
        <p:nvGraphicFramePr>
          <p:cNvPr id="4" name="Таблица 3"/>
          <p:cNvGraphicFramePr>
            <a:graphicFrameLocks noGrp="1"/>
          </p:cNvGraphicFramePr>
          <p:nvPr>
            <p:extLst>
              <p:ext uri="{D42A27DB-BD31-4B8C-83A1-F6EECF244321}">
                <p14:modId xmlns:p14="http://schemas.microsoft.com/office/powerpoint/2010/main" val="2432862310"/>
              </p:ext>
            </p:extLst>
          </p:nvPr>
        </p:nvGraphicFramePr>
        <p:xfrm>
          <a:off x="456352" y="1480228"/>
          <a:ext cx="8572559" cy="3015615"/>
        </p:xfrm>
        <a:graphic>
          <a:graphicData uri="http://schemas.openxmlformats.org/drawingml/2006/table">
            <a:tbl>
              <a:tblPr firstRow="1" bandRow="1">
                <a:tableStyleId>{5C22544A-7EE6-4342-B048-85BDC9FD1C3A}</a:tableStyleId>
              </a:tblPr>
              <a:tblGrid>
                <a:gridCol w="5444764"/>
                <a:gridCol w="1126151"/>
                <a:gridCol w="958028"/>
                <a:gridCol w="1043616"/>
              </a:tblGrid>
              <a:tr h="216024">
                <a:tc>
                  <a:txBody>
                    <a:bodyPr/>
                    <a:lstStyle/>
                    <a:p>
                      <a:pPr algn="ctr"/>
                      <a:r>
                        <a:rPr lang="ru-RU" sz="1600" i="1" dirty="0" smtClean="0">
                          <a:latin typeface="Times New Roman" pitchFamily="18" charset="0"/>
                          <a:cs typeface="Times New Roman" pitchFamily="18" charset="0"/>
                        </a:rPr>
                        <a:t>ПОКАЗАТЕЛИ</a:t>
                      </a:r>
                      <a:endParaRPr lang="ru-RU" sz="1600" i="1" dirty="0">
                        <a:latin typeface="Times New Roman" pitchFamily="18" charset="0"/>
                        <a:cs typeface="Times New Roman" pitchFamily="18" charset="0"/>
                      </a:endParaRPr>
                    </a:p>
                  </a:txBody>
                  <a:tcPr/>
                </a:tc>
                <a:tc>
                  <a:txBody>
                    <a:bodyPr/>
                    <a:lstStyle/>
                    <a:p>
                      <a:pPr algn="ctr"/>
                      <a:r>
                        <a:rPr lang="ru-RU" sz="1600" b="1" i="1" dirty="0" smtClean="0"/>
                        <a:t>2022</a:t>
                      </a:r>
                      <a:endParaRPr lang="ru-RU" sz="1600" b="1" i="1" dirty="0"/>
                    </a:p>
                  </a:txBody>
                  <a:tcPr/>
                </a:tc>
                <a:tc>
                  <a:txBody>
                    <a:bodyPr/>
                    <a:lstStyle/>
                    <a:p>
                      <a:pPr algn="ctr"/>
                      <a:r>
                        <a:rPr lang="ru-RU" sz="1600" i="1" dirty="0" smtClean="0"/>
                        <a:t>2023</a:t>
                      </a:r>
                      <a:endParaRPr lang="ru-RU" sz="1600" i="1" dirty="0"/>
                    </a:p>
                  </a:txBody>
                  <a:tcPr/>
                </a:tc>
                <a:tc>
                  <a:txBody>
                    <a:bodyPr/>
                    <a:lstStyle/>
                    <a:p>
                      <a:pPr algn="ctr"/>
                      <a:r>
                        <a:rPr lang="ru-RU" sz="1600" i="1" dirty="0" smtClean="0"/>
                        <a:t>2024</a:t>
                      </a:r>
                      <a:endParaRPr lang="ru-RU" sz="1600" i="1" dirty="0"/>
                    </a:p>
                  </a:txBody>
                  <a:tcPr/>
                </a:tc>
              </a:tr>
              <a:tr h="27270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36 744,3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9 628,6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9 823,5</a:t>
                      </a:r>
                      <a:endParaRPr lang="ru-RU" sz="1400" b="1" i="1" dirty="0">
                        <a:solidFill>
                          <a:schemeClr val="accent1">
                            <a:lumMod val="25000"/>
                          </a:schemeClr>
                        </a:solidFill>
                      </a:endParaRPr>
                    </a:p>
                  </a:txBody>
                  <a:tcPr/>
                </a:tc>
              </a:tr>
              <a:tr h="471958">
                <a:tc>
                  <a:txBody>
                    <a:bodyPr/>
                    <a:lstStyle/>
                    <a:p>
                      <a:pPr algn="l" fontAlgn="t"/>
                      <a:r>
                        <a:rPr lang="ru-RU" sz="1400" b="0" i="0" u="none" strike="noStrike" dirty="0">
                          <a:solidFill>
                            <a:schemeClr val="accent1">
                              <a:lumMod val="25000"/>
                            </a:schemeClr>
                          </a:solidFill>
                          <a:latin typeface="Times New Roman" pitchFamily="18" charset="0"/>
                          <a:cs typeface="Times New Roman" pitchFamily="18" charset="0"/>
                        </a:rPr>
                        <a:t>  </a:t>
                      </a: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a:solidFill>
                            <a:schemeClr val="accent1">
                              <a:lumMod val="25000"/>
                            </a:schemeClr>
                          </a:solidFill>
                          <a:latin typeface="Times New Roman" pitchFamily="18" charset="0"/>
                          <a:cs typeface="Times New Roman" pitchFamily="18" charset="0"/>
                        </a:rPr>
                        <a:t>«Содержание и ремонт автомобильных дорог общего пользования между населенными пунктами в границах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34 987,1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9 583,6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9 778,5</a:t>
                      </a:r>
                      <a:endParaRPr lang="ru-RU" sz="1400" b="1" i="1" dirty="0">
                        <a:solidFill>
                          <a:schemeClr val="accent1">
                            <a:lumMod val="25000"/>
                          </a:schemeClr>
                        </a:solidFill>
                      </a:endParaRPr>
                    </a:p>
                  </a:txBody>
                  <a:tcPr/>
                </a:tc>
              </a:tr>
              <a:tr h="197325">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«Обеспечение  безопасности дорожного движения на территории муниципального образования «Демидовский район» Смоленской области»</a:t>
                      </a:r>
                      <a:endParaRPr lang="ru-RU" sz="14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1 020,0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45,0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45,0</a:t>
                      </a:r>
                      <a:endParaRPr lang="ru-RU" sz="1400" b="1" i="1" dirty="0">
                        <a:solidFill>
                          <a:schemeClr val="accent1">
                            <a:lumMod val="25000"/>
                          </a:schemeClr>
                        </a:solidFill>
                      </a:endParaRPr>
                    </a:p>
                  </a:txBody>
                  <a:tcPr/>
                </a:tc>
              </a:tr>
              <a:tr h="506223">
                <a:tc>
                  <a:txBody>
                    <a:bodyPr/>
                    <a:lstStyle/>
                    <a:p>
                      <a:pPr algn="l" fontAlgn="t"/>
                      <a:r>
                        <a:rPr lang="ru-RU" sz="1400" b="0" i="0" u="none" strike="noStrike" dirty="0">
                          <a:solidFill>
                            <a:schemeClr val="accent1">
                              <a:lumMod val="25000"/>
                            </a:schemeClr>
                          </a:solidFill>
                          <a:latin typeface="Times New Roman" pitchFamily="18" charset="0"/>
                          <a:cs typeface="Times New Roman" pitchFamily="18" charset="0"/>
                        </a:rPr>
                        <a:t>  </a:t>
                      </a: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737,2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5" name="Прямоугольник 4"/>
          <p:cNvSpPr/>
          <p:nvPr/>
        </p:nvSpPr>
        <p:spPr>
          <a:xfrm>
            <a:off x="7812360" y="1120959"/>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a:t>
            </a:r>
            <a:endParaRPr lang="ru-RU" sz="2000" b="1" i="1" dirty="0">
              <a:solidFill>
                <a:schemeClr val="accent1">
                  <a:lumMod val="25000"/>
                </a:schemeClr>
              </a:solidFill>
            </a:endParaRPr>
          </a:p>
        </p:txBody>
      </p:sp>
      <p:sp>
        <p:nvSpPr>
          <p:cNvPr id="3" name="TextBox 2"/>
          <p:cNvSpPr txBox="1"/>
          <p:nvPr/>
        </p:nvSpPr>
        <p:spPr>
          <a:xfrm>
            <a:off x="500034" y="1714488"/>
            <a:ext cx="8643966" cy="320087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создание условий для сохранения в исправном состоянии и обеспечения безаварийной эксплуатации гидротехнических сооружений, расположенных на территории муниципального образования «Демидовский район» Смоленской области;</a:t>
            </a:r>
          </a:p>
          <a:p>
            <a:r>
              <a:rPr lang="ru-RU" sz="1800" dirty="0" smtClean="0"/>
              <a:t>- восстановление водных объектов до состояния, обеспечивающего экологически благоприятные условия жизни населения.</a:t>
            </a:r>
          </a:p>
          <a:p>
            <a:r>
              <a:rPr lang="ru-RU" sz="2000" i="1" u="sng" dirty="0" smtClean="0">
                <a:solidFill>
                  <a:schemeClr val="accent1">
                    <a:lumMod val="25000"/>
                  </a:schemeClr>
                </a:solidFill>
              </a:rPr>
              <a:t>Задачи программы:</a:t>
            </a:r>
          </a:p>
          <a:p>
            <a:r>
              <a:rPr lang="ru-RU" sz="1800" dirty="0" smtClean="0"/>
              <a:t>- проведение инвентаризации бесхозяйных подземных водозаборных сооружений, разработка проектов и проведение работ по ликвидационному тампонажу бесхозяйных подземных водозаборных скважин;</a:t>
            </a:r>
          </a:p>
          <a:p>
            <a:r>
              <a:rPr lang="ru-RU" sz="1800" dirty="0" smtClean="0"/>
              <a:t>- осуществление капитального ремонта бесхозяйных гидротехнических сооружений.</a:t>
            </a:r>
            <a:endParaRPr lang="ru-RU" sz="1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396726305"/>
              </p:ext>
            </p:extLst>
          </p:nvPr>
        </p:nvGraphicFramePr>
        <p:xfrm>
          <a:off x="357158" y="1785926"/>
          <a:ext cx="8572559" cy="1175313"/>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280112">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p>
                  </a:txBody>
                  <a:tcPr/>
                </a:tc>
                <a:tc>
                  <a:txBody>
                    <a:bodyPr/>
                    <a:lstStyle/>
                    <a:p>
                      <a:pPr algn="ctr"/>
                      <a:r>
                        <a:rPr lang="ru-RU" sz="1400" b="1" i="1" dirty="0" smtClean="0">
                          <a:solidFill>
                            <a:schemeClr val="accent1">
                              <a:lumMod val="25000"/>
                            </a:schemeClr>
                          </a:solidFill>
                        </a:rPr>
                        <a:t>10,0</a:t>
                      </a:r>
                      <a:endParaRPr lang="ru-RU" sz="1400" b="1" i="1" dirty="0">
                        <a:solidFill>
                          <a:schemeClr val="accent1">
                            <a:lumMod val="25000"/>
                          </a:schemeClr>
                        </a:solidFill>
                      </a:endParaRPr>
                    </a:p>
                  </a:txBody>
                  <a:tcPr/>
                </a:tc>
              </a:tr>
              <a:tr h="197325">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«Гарантированное обеспечение водными ресурсами»</a:t>
                      </a:r>
                      <a:endParaRPr lang="ru-RU" sz="14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p:txBody>
      </p:sp>
      <p:sp>
        <p:nvSpPr>
          <p:cNvPr id="3" name="TextBox 2"/>
          <p:cNvSpPr txBox="1"/>
          <p:nvPr/>
        </p:nvSpPr>
        <p:spPr>
          <a:xfrm>
            <a:off x="500034" y="1714488"/>
            <a:ext cx="8501122" cy="486287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увеличение числа людей, занимающихся физической культурой и спортом, до 15 процентов от общей численности населения  Демидовского района Смоленской области.</a:t>
            </a:r>
          </a:p>
          <a:p>
            <a:endParaRPr lang="ru-RU" sz="1800" dirty="0" smtClean="0"/>
          </a:p>
          <a:p>
            <a:r>
              <a:rPr lang="ru-RU" sz="2000" i="1" u="sng" dirty="0" smtClean="0">
                <a:solidFill>
                  <a:schemeClr val="accent1">
                    <a:lumMod val="25000"/>
                  </a:schemeClr>
                </a:solidFill>
              </a:rPr>
              <a:t>Задачи программы:</a:t>
            </a:r>
          </a:p>
          <a:p>
            <a:r>
              <a:rPr lang="ru-RU" sz="1800" dirty="0" smtClean="0"/>
              <a:t>- увеличение численности детей, подростков и молодежи, регулярно занимающихся физической культурой и спортом, до 40 процентов от общего количества детей,  подростков  и     молодежи,     посещающих занятия физической культурой в      образовательных учреждениях  Демидовского района Смоленской области</a:t>
            </a:r>
          </a:p>
          <a:p>
            <a:r>
              <a:rPr lang="ru-RU" sz="1800" dirty="0" smtClean="0"/>
              <a:t>- увеличение    количества подготовленных спортсменов  высокого   класса,     выступающих  на   областных,  российских и международных спортивных соревнованиях</a:t>
            </a:r>
          </a:p>
          <a:p>
            <a:r>
              <a:rPr lang="ru-RU" sz="1800" dirty="0" smtClean="0"/>
              <a:t>- создание детских спортивных клубов</a:t>
            </a:r>
          </a:p>
          <a:p>
            <a:r>
              <a:rPr lang="ru-RU" sz="1800" dirty="0" smtClean="0"/>
              <a:t>- повышение эффективности пропаганды здорового образа жизни, физической культуры и спорта на территории МО«Демидовский район»</a:t>
            </a:r>
          </a:p>
          <a:p>
            <a:r>
              <a:rPr lang="ru-RU" sz="1800" dirty="0" smtClean="0"/>
              <a:t>- создание и поддержка групп «Здоровья».</a:t>
            </a:r>
          </a:p>
          <a:p>
            <a:pPr>
              <a:buFontTx/>
              <a:buChar char="-"/>
            </a:pPr>
            <a:endParaRPr lang="ru-RU"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84" name="Text Box 5"/>
          <p:cNvSpPr txBox="1">
            <a:spLocks noChangeArrowheads="1"/>
          </p:cNvSpPr>
          <p:nvPr/>
        </p:nvSpPr>
        <p:spPr bwMode="auto">
          <a:xfrm>
            <a:off x="7938" y="493713"/>
            <a:ext cx="2195512" cy="1833562"/>
          </a:xfrm>
          <a:prstGeom prst="rect">
            <a:avLst/>
          </a:prstGeom>
          <a:noFill/>
          <a:ln w="9525">
            <a:noFill/>
            <a:miter lim="800000"/>
            <a:headEnd/>
            <a:tailEnd/>
          </a:ln>
        </p:spPr>
        <p:txBody>
          <a:bodyPr wrap="none"/>
          <a:lstStyle/>
          <a:p>
            <a:endParaRPr lang="ru-RU"/>
          </a:p>
        </p:txBody>
      </p:sp>
      <p:sp>
        <p:nvSpPr>
          <p:cNvPr id="35885" name="Slide Number Placeholder 5"/>
          <p:cNvSpPr txBox="1">
            <a:spLocks noGrp="1"/>
          </p:cNvSpPr>
          <p:nvPr/>
        </p:nvSpPr>
        <p:spPr bwMode="auto">
          <a:xfrm>
            <a:off x="8748713" y="6661150"/>
            <a:ext cx="298450" cy="196850"/>
          </a:xfrm>
          <a:prstGeom prst="rect">
            <a:avLst/>
          </a:prstGeom>
          <a:noFill/>
          <a:ln w="9525">
            <a:noFill/>
            <a:miter lim="800000"/>
            <a:headEnd/>
            <a:tailEnd/>
          </a:ln>
        </p:spPr>
        <p:txBody>
          <a:bodyPr anchor="ctr"/>
          <a:lstStyle/>
          <a:p>
            <a:pPr algn="r"/>
            <a:fld id="{7E462CB9-19AB-442A-8A43-AA8514548757}" type="slidenum">
              <a:rPr lang="en-US" altLang="ru-RU" sz="1200">
                <a:solidFill>
                  <a:srgbClr val="898989"/>
                </a:solidFill>
                <a:latin typeface="Calibri" pitchFamily="34" charset="0"/>
              </a:rPr>
              <a:pPr algn="r"/>
              <a:t>5</a:t>
            </a:fld>
            <a:endParaRPr lang="en-US" altLang="ru-RU" sz="1200">
              <a:solidFill>
                <a:srgbClr val="898989"/>
              </a:solidFill>
              <a:latin typeface="Calibri" pitchFamily="34" charset="0"/>
            </a:endParaRPr>
          </a:p>
        </p:txBody>
      </p:sp>
      <p:grpSp>
        <p:nvGrpSpPr>
          <p:cNvPr id="35886" name="Group 44"/>
          <p:cNvGrpSpPr>
            <a:grpSpLocks/>
          </p:cNvGrpSpPr>
          <p:nvPr/>
        </p:nvGrpSpPr>
        <p:grpSpPr bwMode="auto">
          <a:xfrm>
            <a:off x="755576" y="179388"/>
            <a:ext cx="7993047" cy="6345956"/>
            <a:chOff x="68" y="73"/>
            <a:chExt cx="5601" cy="4083"/>
          </a:xfrm>
        </p:grpSpPr>
        <p:pic>
          <p:nvPicPr>
            <p:cNvPr id="35887" name="Picture 42" descr="consolidate"/>
            <p:cNvPicPr>
              <a:picLocks noChangeAspect="1" noChangeArrowheads="1"/>
            </p:cNvPicPr>
            <p:nvPr/>
          </p:nvPicPr>
          <p:blipFill>
            <a:blip r:embed="rId2" cstate="print"/>
            <a:srcRect/>
            <a:stretch>
              <a:fillRect/>
            </a:stretch>
          </p:blipFill>
          <p:spPr bwMode="auto">
            <a:xfrm>
              <a:off x="68" y="73"/>
              <a:ext cx="1361" cy="1124"/>
            </a:xfrm>
            <a:prstGeom prst="rect">
              <a:avLst/>
            </a:prstGeom>
            <a:solidFill>
              <a:srgbClr val="CCFFFF"/>
            </a:solidFill>
            <a:ln w="9525">
              <a:noFill/>
              <a:miter lim="800000"/>
              <a:headEnd/>
              <a:tailEnd/>
            </a:ln>
          </p:spPr>
        </p:pic>
        <p:sp>
          <p:nvSpPr>
            <p:cNvPr id="35846" name="AutoShape 6"/>
            <p:cNvSpPr>
              <a:spLocks noChangeArrowheads="1"/>
            </p:cNvSpPr>
            <p:nvPr/>
          </p:nvSpPr>
          <p:spPr bwMode="auto">
            <a:xfrm>
              <a:off x="1445" y="128"/>
              <a:ext cx="4224" cy="954"/>
            </a:xfrm>
            <a:prstGeom prst="flowChartAlternateProcess">
              <a:avLst/>
            </a:prstGeom>
            <a:gradFill rotWithShape="1">
              <a:gsLst>
                <a:gs pos="0">
                  <a:srgbClr val="CCFFFF"/>
                </a:gs>
                <a:gs pos="100000">
                  <a:srgbClr val="99CCFF"/>
                </a:gs>
              </a:gsLst>
              <a:path path="rect">
                <a:fillToRect r="100000" b="100000"/>
              </a:path>
            </a:gradFill>
            <a:ln w="9525">
              <a:noFill/>
              <a:miter lim="800000"/>
              <a:headEnd/>
              <a:tailEnd/>
            </a:ln>
            <a:effectLst>
              <a:outerShdw dist="107763" dir="8100000" algn="ctr" rotWithShape="0">
                <a:srgbClr val="333399">
                  <a:alpha val="50000"/>
                </a:srgbClr>
              </a:outerShdw>
            </a:effectLst>
          </p:spPr>
          <p:txBody>
            <a:bodyPr/>
            <a:lstStyle/>
            <a:p>
              <a:pPr>
                <a:defRPr/>
              </a:pPr>
              <a:endParaRPr lang="ru-RU"/>
            </a:p>
          </p:txBody>
        </p:sp>
        <p:sp>
          <p:nvSpPr>
            <p:cNvPr id="35889" name="Text Box 7"/>
            <p:cNvSpPr txBox="1">
              <a:spLocks noChangeArrowheads="1"/>
            </p:cNvSpPr>
            <p:nvPr/>
          </p:nvSpPr>
          <p:spPr bwMode="auto">
            <a:xfrm>
              <a:off x="1522" y="181"/>
              <a:ext cx="4070" cy="884"/>
            </a:xfrm>
            <a:prstGeom prst="rect">
              <a:avLst/>
            </a:prstGeom>
            <a:noFill/>
            <a:ln w="9525">
              <a:noFill/>
              <a:miter lim="800000"/>
              <a:headEnd/>
              <a:tailEnd/>
            </a:ln>
          </p:spPr>
          <p:txBody>
            <a:bodyPr/>
            <a:lstStyle/>
            <a:p>
              <a:r>
                <a:rPr lang="ru-RU" sz="2000" b="1" dirty="0">
                  <a:solidFill>
                    <a:srgbClr val="000080"/>
                  </a:solidFill>
                </a:rPr>
                <a:t>Консолидированный бюджет</a:t>
              </a:r>
              <a:r>
                <a:rPr lang="ru-RU" sz="2000" dirty="0">
                  <a:solidFill>
                    <a:srgbClr val="000080"/>
                  </a:solidFill>
                </a:rPr>
                <a:t> — это свод </a:t>
              </a:r>
              <a:r>
                <a:rPr lang="ru-RU" sz="2000" dirty="0">
                  <a:hlinkClick r:id="rId3" tooltip="Бюджет"/>
                </a:rPr>
                <a:t>бюджетов</a:t>
              </a:r>
              <a:r>
                <a:rPr lang="ru-RU" sz="2000" dirty="0">
                  <a:solidFill>
                    <a:srgbClr val="000080"/>
                  </a:solidFill>
                </a:rPr>
                <a:t> всех уровней на соответствующей территории, используемый при </a:t>
              </a:r>
              <a:r>
                <a:rPr lang="ru-RU" sz="2000" dirty="0">
                  <a:hlinkClick r:id="rId4" tooltip="Прогнозирование"/>
                </a:rPr>
                <a:t>прогнозировании</a:t>
              </a:r>
              <a:r>
                <a:rPr lang="ru-RU" sz="2000" dirty="0">
                  <a:solidFill>
                    <a:srgbClr val="000080"/>
                  </a:solidFill>
                </a:rPr>
                <a:t>, расчетах, </a:t>
              </a:r>
              <a:r>
                <a:rPr lang="ru-RU" sz="2000" dirty="0">
                  <a:hlinkClick r:id="rId5" tooltip="Анализ"/>
                </a:rPr>
                <a:t>анализе</a:t>
              </a:r>
              <a:r>
                <a:rPr lang="ru-RU" sz="2000" dirty="0">
                  <a:solidFill>
                    <a:srgbClr val="000080"/>
                  </a:solidFill>
                </a:rPr>
                <a:t>.</a:t>
              </a:r>
              <a:endParaRPr lang="ru-RU" sz="2000" dirty="0"/>
            </a:p>
          </p:txBody>
        </p:sp>
        <p:graphicFrame>
          <p:nvGraphicFramePr>
            <p:cNvPr id="2" name="Схема 1"/>
            <p:cNvGraphicFramePr/>
            <p:nvPr>
              <p:extLst>
                <p:ext uri="{D42A27DB-BD31-4B8C-83A1-F6EECF244321}">
                  <p14:modId xmlns:p14="http://schemas.microsoft.com/office/powerpoint/2010/main" val="1875140697"/>
                </p:ext>
              </p:extLst>
            </p:nvPr>
          </p:nvGraphicFramePr>
          <p:xfrm>
            <a:off x="68" y="1333"/>
            <a:ext cx="5579" cy="28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2439353778"/>
              </p:ext>
            </p:extLst>
          </p:nvPr>
        </p:nvGraphicFramePr>
        <p:xfrm>
          <a:off x="539552" y="1706986"/>
          <a:ext cx="8429685" cy="4364774"/>
        </p:xfrm>
        <a:graphic>
          <a:graphicData uri="http://schemas.openxmlformats.org/drawingml/2006/table">
            <a:tbl>
              <a:tblPr firstRow="1" bandRow="1">
                <a:tableStyleId>{5C22544A-7EE6-4342-B048-85BDC9FD1C3A}</a:tableStyleId>
              </a:tblPr>
              <a:tblGrid>
                <a:gridCol w="4824536"/>
                <a:gridCol w="1296144"/>
                <a:gridCol w="1152128"/>
                <a:gridCol w="1156877"/>
              </a:tblGrid>
              <a:tr h="504056">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425778">
                <a:tc>
                  <a:txBody>
                    <a:bodyPr/>
                    <a:lstStyle/>
                    <a:p>
                      <a:r>
                        <a:rPr lang="ru-RU" sz="1400" b="0" i="0" dirty="0" smtClean="0">
                          <a:solidFill>
                            <a:schemeClr val="accent1">
                              <a:lumMod val="25000"/>
                            </a:schemeClr>
                          </a:solidFill>
                          <a:latin typeface="Times New Roman" pitchFamily="18" charset="0"/>
                          <a:cs typeface="Times New Roman" pitchFamily="18" charset="0"/>
                        </a:rPr>
                        <a:t>ВСЕГО</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400" b="1" i="1" dirty="0" smtClean="0">
                          <a:solidFill>
                            <a:schemeClr val="accent1">
                              <a:lumMod val="25000"/>
                            </a:schemeClr>
                          </a:solidFill>
                        </a:rPr>
                        <a:t>10 </a:t>
                      </a:r>
                      <a:r>
                        <a:rPr lang="en-US" sz="1400" b="1" i="1" dirty="0" smtClean="0">
                          <a:solidFill>
                            <a:schemeClr val="accent1">
                              <a:lumMod val="25000"/>
                            </a:schemeClr>
                          </a:solidFill>
                        </a:rPr>
                        <a:t>844,4</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20 374,9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3 984,9</a:t>
                      </a:r>
                      <a:endParaRPr lang="ru-RU" sz="1400" b="1" i="1" dirty="0">
                        <a:solidFill>
                          <a:schemeClr val="accent1">
                            <a:lumMod val="25000"/>
                          </a:schemeClr>
                        </a:solidFill>
                      </a:endParaRPr>
                    </a:p>
                  </a:txBody>
                  <a:tcPr/>
                </a:tc>
              </a:tr>
              <a:tr h="587372">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1" i="1"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«Проведение спортивно-массовых мероприятий»</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120,0</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9578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en-US" sz="1400" b="1" i="1" dirty="0" smtClean="0">
                          <a:solidFill>
                            <a:schemeClr val="accent1">
                              <a:lumMod val="25000"/>
                            </a:schemeClr>
                          </a:solidFill>
                        </a:rPr>
                        <a:t>266,3</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386,3</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386,3</a:t>
                      </a:r>
                      <a:endParaRPr lang="ru-RU" sz="1400"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«Внедрение Всероссийского физкультурно-спортивного</a:t>
                      </a:r>
                      <a:r>
                        <a:rPr lang="ru-RU" sz="1400" b="0" i="0" baseline="0" dirty="0" smtClean="0">
                          <a:solidFill>
                            <a:schemeClr val="accent1">
                              <a:lumMod val="25000"/>
                            </a:schemeClr>
                          </a:solidFill>
                          <a:latin typeface="Times New Roman" pitchFamily="18" charset="0"/>
                          <a:cs typeface="Times New Roman" pitchFamily="18" charset="0"/>
                        </a:rPr>
                        <a:t> комплекса «Готов к труду и обороне» (ГТО)</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515,</a:t>
                      </a:r>
                      <a:r>
                        <a:rPr lang="en-US" sz="1400" b="1" i="1" dirty="0" smtClean="0">
                          <a:solidFill>
                            <a:schemeClr val="accent1">
                              <a:lumMod val="25000"/>
                            </a:schemeClr>
                          </a:solidFill>
                        </a:rPr>
                        <a:t>5</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en-US"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en-US" sz="1400" b="1" i="1" dirty="0" smtClean="0">
                          <a:solidFill>
                            <a:schemeClr val="accent1">
                              <a:lumMod val="25000"/>
                            </a:schemeClr>
                          </a:solidFill>
                        </a:rPr>
                        <a:t>0,0</a:t>
                      </a:r>
                      <a:endParaRPr lang="ru-RU" sz="1400"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1" i="1"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«Развитие инфраструктуры физической культуры и спорта, в том числе для лиц с ограниченным</a:t>
                      </a:r>
                      <a:r>
                        <a:rPr lang="ru-RU" sz="1400" b="0" i="0" baseline="0" dirty="0" smtClean="0">
                          <a:solidFill>
                            <a:schemeClr val="accent1">
                              <a:lumMod val="25000"/>
                            </a:schemeClr>
                          </a:solidFill>
                          <a:latin typeface="Times New Roman" pitchFamily="18" charset="0"/>
                          <a:cs typeface="Times New Roman" pitchFamily="18" charset="0"/>
                        </a:rPr>
                        <a:t> возможностями здоровья и инвалидов»</a:t>
                      </a:r>
                      <a:endParaRPr lang="ru-RU" sz="1400" b="0" i="0" dirty="0" smtClean="0">
                        <a:solidFill>
                          <a:schemeClr val="accent1">
                            <a:lumMod val="25000"/>
                          </a:schemeClr>
                        </a:solidFill>
                        <a:latin typeface="Times New Roman" pitchFamily="18" charset="0"/>
                        <a:cs typeface="Times New Roman" pitchFamily="18" charset="0"/>
                      </a:endParaRPr>
                    </a:p>
                    <a:p>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9 942,6</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19 988,6</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3 598,6</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640682" y="130026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образования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4" name="TextBox 3"/>
          <p:cNvSpPr txBox="1"/>
          <p:nvPr/>
        </p:nvSpPr>
        <p:spPr>
          <a:xfrm>
            <a:off x="357158" y="1428736"/>
            <a:ext cx="8786842" cy="517064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 обеспечение устойчивого развития и совершенствования системы дошкольного образования в МО«Демидовский район»</a:t>
            </a:r>
          </a:p>
          <a:p>
            <a:pPr>
              <a:buFontTx/>
              <a:buChar char="-"/>
            </a:pPr>
            <a:r>
              <a:rPr lang="ru-RU" sz="1800" dirty="0" smtClean="0"/>
              <a:t>повышение качества, доступности и эффективности бесплатного общего образования в муниципальных бюджетных образовательных учреждениях Демидовского района Смоленской области</a:t>
            </a:r>
          </a:p>
          <a:p>
            <a:pPr>
              <a:buFontTx/>
              <a:buChar char="-"/>
            </a:pPr>
            <a:r>
              <a:rPr lang="ru-RU" sz="1800" dirty="0" smtClean="0"/>
              <a:t> повышение качества и доступности дополнительного образования детей на территории МО«Демидовский район»</a:t>
            </a:r>
          </a:p>
          <a:p>
            <a:pPr>
              <a:buFontTx/>
              <a:buChar char="-"/>
            </a:pPr>
            <a:r>
              <a:rPr lang="ru-RU" sz="1800" dirty="0" smtClean="0"/>
              <a:t> создание оптимальных условий, направленных на формирование системы оздоровления и отдыха   детей,   проживающих на территории МО «Демидовский район» и за его пределами</a:t>
            </a:r>
          </a:p>
          <a:p>
            <a:r>
              <a:rPr lang="ru-RU" sz="2000" i="1" u="sng" dirty="0" smtClean="0">
                <a:solidFill>
                  <a:schemeClr val="accent1">
                    <a:lumMod val="25000"/>
                  </a:schemeClr>
                </a:solidFill>
              </a:rPr>
              <a:t>Задачи программы:</a:t>
            </a:r>
          </a:p>
          <a:p>
            <a:pPr>
              <a:buFontTx/>
              <a:buChar char="-"/>
            </a:pPr>
            <a:r>
              <a:rPr lang="ru-RU" sz="1800" dirty="0" smtClean="0"/>
              <a:t>повышение уровня компетентности и профессионального  мастерства педагогов и руководителей ДОУ</a:t>
            </a:r>
          </a:p>
          <a:p>
            <a:pPr>
              <a:buFontTx/>
              <a:buChar char="-"/>
            </a:pPr>
            <a:r>
              <a:rPr lang="ru-RU" sz="1800" dirty="0" smtClean="0"/>
              <a:t>обеспечение условий для содержания детей и работы сотрудников ДОУ</a:t>
            </a:r>
          </a:p>
          <a:p>
            <a:r>
              <a:rPr lang="ru-RU" sz="1800" dirty="0" smtClean="0"/>
              <a:t>- обновление состава и компетенций педагогических кадров, создание механизмов мотивации педагогов к повышению качества  работы и непрерывному профессиональному развитию</a:t>
            </a:r>
            <a:endParaRPr lang="ru-RU" sz="1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728344446"/>
              </p:ext>
            </p:extLst>
          </p:nvPr>
        </p:nvGraphicFramePr>
        <p:xfrm>
          <a:off x="699243" y="1134231"/>
          <a:ext cx="8174142" cy="5023485"/>
        </p:xfrm>
        <a:graphic>
          <a:graphicData uri="http://schemas.openxmlformats.org/drawingml/2006/table">
            <a:tbl>
              <a:tblPr firstRow="1" bandRow="1">
                <a:tableStyleId>{5C22544A-7EE6-4342-B048-85BDC9FD1C3A}</a:tableStyleId>
              </a:tblPr>
              <a:tblGrid>
                <a:gridCol w="5112568"/>
                <a:gridCol w="1008112"/>
                <a:gridCol w="936104"/>
                <a:gridCol w="1117358"/>
              </a:tblGrid>
              <a:tr h="213591">
                <a:tc>
                  <a:txBody>
                    <a:bodyPr/>
                    <a:lstStyle/>
                    <a:p>
                      <a:pPr algn="ctr"/>
                      <a:r>
                        <a:rPr lang="ru-RU" sz="1200" i="1" dirty="0" smtClean="0">
                          <a:latin typeface="Times New Roman" pitchFamily="18" charset="0"/>
                          <a:cs typeface="Times New Roman" pitchFamily="18" charset="0"/>
                        </a:rPr>
                        <a:t>ПОКАЗАТЕЛИ</a:t>
                      </a:r>
                      <a:endParaRPr lang="ru-RU" sz="1200" i="1" dirty="0">
                        <a:latin typeface="Times New Roman" pitchFamily="18" charset="0"/>
                        <a:cs typeface="Times New Roman" pitchFamily="18" charset="0"/>
                      </a:endParaRPr>
                    </a:p>
                  </a:txBody>
                  <a:tcPr/>
                </a:tc>
                <a:tc>
                  <a:txBody>
                    <a:bodyPr/>
                    <a:lstStyle/>
                    <a:p>
                      <a:pPr algn="ctr"/>
                      <a:r>
                        <a:rPr lang="ru-RU" sz="1200" b="1" i="1" dirty="0" smtClean="0"/>
                        <a:t>2022</a:t>
                      </a:r>
                      <a:endParaRPr lang="ru-RU" sz="1200" b="1" i="1" dirty="0"/>
                    </a:p>
                  </a:txBody>
                  <a:tcPr/>
                </a:tc>
                <a:tc>
                  <a:txBody>
                    <a:bodyPr/>
                    <a:lstStyle/>
                    <a:p>
                      <a:pPr algn="ctr"/>
                      <a:r>
                        <a:rPr lang="ru-RU" sz="1200" i="1" dirty="0" smtClean="0"/>
                        <a:t>2023</a:t>
                      </a:r>
                      <a:endParaRPr lang="ru-RU" sz="1200" i="1" dirty="0"/>
                    </a:p>
                  </a:txBody>
                  <a:tcPr/>
                </a:tc>
                <a:tc>
                  <a:txBody>
                    <a:bodyPr/>
                    <a:lstStyle/>
                    <a:p>
                      <a:pPr algn="ctr"/>
                      <a:r>
                        <a:rPr lang="ru-RU" sz="1200" i="1" dirty="0" smtClean="0"/>
                        <a:t>2024</a:t>
                      </a:r>
                      <a:endParaRPr lang="ru-RU" sz="1200" i="1" dirty="0"/>
                    </a:p>
                  </a:txBody>
                  <a:tcPr/>
                </a:tc>
              </a:tr>
              <a:tr h="185775">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200" b="1" i="1" dirty="0" smtClean="0">
                          <a:solidFill>
                            <a:schemeClr val="accent1">
                              <a:lumMod val="25000"/>
                            </a:schemeClr>
                          </a:solidFill>
                        </a:rPr>
                        <a:t>260 651,9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214 </a:t>
                      </a:r>
                      <a:r>
                        <a:rPr lang="en-US" sz="1200" b="1" i="1" dirty="0" smtClean="0">
                          <a:solidFill>
                            <a:schemeClr val="accent1">
                              <a:lumMod val="25000"/>
                            </a:schemeClr>
                          </a:solidFill>
                        </a:rPr>
                        <a:t>4</a:t>
                      </a:r>
                      <a:r>
                        <a:rPr lang="ru-RU" sz="1200" b="1" i="1" dirty="0" smtClean="0">
                          <a:solidFill>
                            <a:schemeClr val="accent1">
                              <a:lumMod val="25000"/>
                            </a:schemeClr>
                          </a:solidFill>
                        </a:rPr>
                        <a:t>30,4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220 062,1</a:t>
                      </a:r>
                      <a:endParaRPr lang="ru-RU" sz="1200" b="1" i="1" dirty="0">
                        <a:solidFill>
                          <a:schemeClr val="accent1">
                            <a:lumMod val="25000"/>
                          </a:schemeClr>
                        </a:solidFill>
                      </a:endParaRPr>
                    </a:p>
                  </a:txBody>
                  <a:tcPr/>
                </a:tc>
              </a:tr>
              <a:tr h="155775">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 Региональные проекты, обеспечивающие достижение результатов федеральных проектов, входящих в состав национальных проектов</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8 </a:t>
                      </a:r>
                      <a:r>
                        <a:rPr lang="en-US" sz="1200" b="1" i="1" dirty="0" smtClean="0">
                          <a:solidFill>
                            <a:schemeClr val="accent1">
                              <a:lumMod val="25000"/>
                            </a:schemeClr>
                          </a:solidFill>
                        </a:rPr>
                        <a:t>244,3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9 864,7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12 097,9</a:t>
                      </a:r>
                      <a:endParaRPr lang="ru-RU" sz="1200" b="1" i="1" dirty="0">
                        <a:solidFill>
                          <a:schemeClr val="accent1">
                            <a:lumMod val="25000"/>
                          </a:schemeClr>
                        </a:solidFill>
                      </a:endParaRPr>
                    </a:p>
                  </a:txBody>
                  <a:tcPr/>
                </a:tc>
              </a:tr>
              <a:tr h="155775">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«Развитие дошкольного образования в муниципальном образовании </a:t>
                      </a:r>
                      <a:r>
                        <a:rPr lang="ru-RU" sz="1200" b="0" i="0"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Демидовский район» Смоленской области»</a:t>
                      </a:r>
                    </a:p>
                  </a:txBody>
                  <a:tcPr marL="9525" marR="9525" marT="9525" marB="0"/>
                </a:tc>
                <a:tc>
                  <a:txBody>
                    <a:bodyPr/>
                    <a:lstStyle/>
                    <a:p>
                      <a:pPr algn="ctr"/>
                      <a:r>
                        <a:rPr lang="en-US" sz="1200" b="1" i="1" dirty="0" smtClean="0">
                          <a:solidFill>
                            <a:schemeClr val="accent1">
                              <a:lumMod val="25000"/>
                            </a:schemeClr>
                          </a:solidFill>
                        </a:rPr>
                        <a:t>32 061,0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25 289,3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25 988,6</a:t>
                      </a:r>
                      <a:endParaRPr lang="ru-RU" sz="1200" b="1" i="1" dirty="0">
                        <a:solidFill>
                          <a:schemeClr val="accent1">
                            <a:lumMod val="25000"/>
                          </a:schemeClr>
                        </a:solidFill>
                      </a:endParaRPr>
                    </a:p>
                  </a:txBody>
                  <a:tcPr/>
                </a:tc>
              </a:tr>
              <a:tr h="191179">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«Развитие начального, основного общего, среднего общего образования в муниципальном образовании «Демидовский район» Смоленской области»</a:t>
                      </a:r>
                    </a:p>
                  </a:txBody>
                  <a:tcPr marL="9525" marR="9525" marT="9525" marB="0"/>
                </a:tc>
                <a:tc>
                  <a:txBody>
                    <a:bodyPr/>
                    <a:lstStyle/>
                    <a:p>
                      <a:pPr algn="ctr"/>
                      <a:r>
                        <a:rPr lang="en-US" sz="1200" b="1" i="1" dirty="0" smtClean="0">
                          <a:solidFill>
                            <a:schemeClr val="accent1">
                              <a:lumMod val="25000"/>
                            </a:schemeClr>
                          </a:solidFill>
                        </a:rPr>
                        <a:t>180 838,4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146 </a:t>
                      </a:r>
                      <a:r>
                        <a:rPr lang="en-US" sz="1200" b="1" i="1" dirty="0" smtClean="0">
                          <a:solidFill>
                            <a:schemeClr val="accent1">
                              <a:lumMod val="25000"/>
                            </a:schemeClr>
                          </a:solidFill>
                        </a:rPr>
                        <a:t>4</a:t>
                      </a:r>
                      <a:r>
                        <a:rPr lang="ru-RU" sz="1200" b="1" i="1" dirty="0" smtClean="0">
                          <a:solidFill>
                            <a:schemeClr val="accent1">
                              <a:lumMod val="25000"/>
                            </a:schemeClr>
                          </a:solidFill>
                        </a:rPr>
                        <a:t>59,8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149 492,1</a:t>
                      </a:r>
                      <a:endParaRPr lang="ru-RU" sz="1200" b="1" i="1" dirty="0">
                        <a:solidFill>
                          <a:schemeClr val="accent1">
                            <a:lumMod val="25000"/>
                          </a:schemeClr>
                        </a:solidFill>
                      </a:endParaRPr>
                    </a:p>
                  </a:txBody>
                  <a:tcPr/>
                </a:tc>
              </a:tr>
              <a:tr h="267658">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    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1"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Развитие дополнительного образования детей в муниципальном образовании «Демидовский район» Смоленской области»</a:t>
                      </a:r>
                    </a:p>
                  </a:txBody>
                  <a:tcPr marL="9525" marR="9525" marT="9525" marB="0"/>
                </a:tc>
                <a:tc>
                  <a:txBody>
                    <a:bodyPr/>
                    <a:lstStyle/>
                    <a:p>
                      <a:pPr algn="ctr"/>
                      <a:r>
                        <a:rPr lang="en-US" sz="1200" b="1" i="1" dirty="0" smtClean="0">
                          <a:solidFill>
                            <a:schemeClr val="accent1">
                              <a:lumMod val="25000"/>
                            </a:schemeClr>
                          </a:solidFill>
                        </a:rPr>
                        <a:t>11 624,0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9 672,7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9 672,7</a:t>
                      </a:r>
                      <a:endParaRPr lang="ru-RU" sz="1200" b="1" i="1" dirty="0">
                        <a:solidFill>
                          <a:schemeClr val="accent1">
                            <a:lumMod val="25000"/>
                          </a:schemeClr>
                        </a:solidFill>
                      </a:endParaRPr>
                    </a:p>
                  </a:txBody>
                  <a:tcPr/>
                </a:tc>
              </a:tr>
              <a:tr h="214314">
                <a:tc>
                  <a:txBody>
                    <a:bodyPr/>
                    <a:lstStyle/>
                    <a:p>
                      <a:pPr algn="l" fontAlgn="t"/>
                      <a:r>
                        <a:rPr lang="ru-RU" sz="1200" b="1"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образовательных учреждений»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8 </a:t>
                      </a:r>
                      <a:r>
                        <a:rPr lang="en-US" sz="1200" b="1" i="1" dirty="0" smtClean="0">
                          <a:solidFill>
                            <a:schemeClr val="accent1">
                              <a:lumMod val="25000"/>
                            </a:schemeClr>
                          </a:solidFill>
                        </a:rPr>
                        <a:t>476,0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5 640,2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5 395,0</a:t>
                      </a:r>
                      <a:endParaRPr lang="ru-RU" sz="1200" b="1" i="1" dirty="0">
                        <a:solidFill>
                          <a:schemeClr val="accent1">
                            <a:lumMod val="25000"/>
                          </a:schemeClr>
                        </a:solidFill>
                      </a:endParaRPr>
                    </a:p>
                  </a:txBody>
                  <a:tcPr/>
                </a:tc>
              </a:tr>
              <a:tr h="282413">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Организация отдыха и оздоровления детей в каникулярное время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340,2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 340,2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340,2</a:t>
                      </a:r>
                      <a:endParaRPr lang="ru-RU" sz="1200" b="1" i="1" dirty="0">
                        <a:solidFill>
                          <a:schemeClr val="accent1">
                            <a:lumMod val="25000"/>
                          </a:schemeClr>
                        </a:solidFill>
                      </a:endParaRPr>
                    </a:p>
                  </a:txBody>
                  <a:tcPr/>
                </a:tc>
              </a:tr>
              <a:tr h="187649">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Молодежная политика в муниципальном образовании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80,0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156,0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162,2</a:t>
                      </a:r>
                      <a:endParaRPr lang="ru-RU" sz="1200" b="1" i="1" dirty="0">
                        <a:solidFill>
                          <a:schemeClr val="accent1">
                            <a:lumMod val="25000"/>
                          </a:schemeClr>
                        </a:solidFill>
                      </a:endParaRPr>
                    </a:p>
                  </a:txBody>
                  <a:tcPr/>
                </a:tc>
              </a:tr>
              <a:tr h="187649">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образованию Администрации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 </a:t>
                      </a:r>
                      <a:r>
                        <a:rPr lang="en-US" sz="1200" b="1" i="1" dirty="0" smtClean="0">
                          <a:solidFill>
                            <a:schemeClr val="accent1">
                              <a:lumMod val="25000"/>
                            </a:schemeClr>
                          </a:solidFill>
                        </a:rPr>
                        <a:t>934,1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2 658,5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2 564,4</a:t>
                      </a:r>
                      <a:endParaRPr lang="ru-RU" sz="1200" b="1" i="1" dirty="0">
                        <a:solidFill>
                          <a:schemeClr val="accent1">
                            <a:lumMod val="25000"/>
                          </a:schemeClr>
                        </a:solidFill>
                      </a:endParaRPr>
                    </a:p>
                  </a:txBody>
                  <a:tcPr/>
                </a:tc>
              </a:tr>
              <a:tr h="187649">
                <a:tc>
                  <a:txBody>
                    <a:bodyPr/>
                    <a:lstStyle/>
                    <a:p>
                      <a:pPr algn="l" fontAlgn="t"/>
                      <a:r>
                        <a:rPr lang="en-US" sz="1200" b="1" i="1"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smtClean="0">
                          <a:solidFill>
                            <a:schemeClr val="accent1">
                              <a:lumMod val="25000"/>
                            </a:schemeClr>
                          </a:solidFill>
                          <a:latin typeface="Times New Roman" pitchFamily="18" charset="0"/>
                          <a:cs typeface="Times New Roman" pitchFamily="18" charset="0"/>
                        </a:rPr>
                        <a:t>«Выплаты пособий, вознаграждений и другие расходы социального характера»</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16 </a:t>
                      </a:r>
                      <a:r>
                        <a:rPr lang="en-US" sz="1200" b="1" i="1" dirty="0" smtClean="0">
                          <a:solidFill>
                            <a:schemeClr val="accent1">
                              <a:lumMod val="25000"/>
                            </a:schemeClr>
                          </a:solidFill>
                        </a:rPr>
                        <a:t>053,9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14 349,0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14 349,0</a:t>
                      </a:r>
                      <a:endParaRPr lang="ru-RU" sz="1200" b="1" i="1" dirty="0">
                        <a:solidFill>
                          <a:schemeClr val="accent1">
                            <a:lumMod val="25000"/>
                          </a:schemeClr>
                        </a:solidFill>
                      </a:endParaRPr>
                    </a:p>
                  </a:txBody>
                  <a:tcPr/>
                </a:tc>
              </a:tr>
            </a:tbl>
          </a:graphicData>
        </a:graphic>
      </p:graphicFrame>
      <p:sp>
        <p:nvSpPr>
          <p:cNvPr id="3" name="TextBox 2"/>
          <p:cNvSpPr txBox="1"/>
          <p:nvPr/>
        </p:nvSpPr>
        <p:spPr>
          <a:xfrm>
            <a:off x="642910" y="285728"/>
            <a:ext cx="8286808" cy="553998"/>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b="1" i="1" dirty="0" smtClean="0">
                <a:solidFill>
                  <a:schemeClr val="accent1">
                    <a:lumMod val="25000"/>
                  </a:schemeClr>
                </a:solidFill>
              </a:rPr>
              <a:t>«Развитие образования в муниципальном образовании «Демидовский район» Смоленской области» </a:t>
            </a:r>
            <a:endParaRPr lang="ru-RU" b="1" i="1" dirty="0">
              <a:solidFill>
                <a:schemeClr val="accent1">
                  <a:lumMod val="25000"/>
                </a:schemeClr>
              </a:solidFill>
            </a:endParaRPr>
          </a:p>
        </p:txBody>
      </p:sp>
      <p:sp>
        <p:nvSpPr>
          <p:cNvPr id="4" name="Прямоугольник 3"/>
          <p:cNvSpPr/>
          <p:nvPr/>
        </p:nvSpPr>
        <p:spPr>
          <a:xfrm>
            <a:off x="7927449" y="857232"/>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500034" y="1500174"/>
            <a:ext cx="8429684" cy="4001095"/>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создание социально-экономических условий для развития культуры   в</a:t>
            </a:r>
          </a:p>
          <a:p>
            <a:r>
              <a:rPr lang="ru-RU" sz="1800" dirty="0" smtClean="0"/>
              <a:t> муниципальном  образовании «Демидовский район» Смоленской области;</a:t>
            </a:r>
          </a:p>
          <a:p>
            <a:r>
              <a:rPr lang="ru-RU" sz="1800" dirty="0" smtClean="0"/>
              <a:t>- организация </a:t>
            </a:r>
            <a:r>
              <a:rPr lang="ru-RU" sz="1800" dirty="0" err="1" smtClean="0"/>
              <a:t>культурно-досуговой</a:t>
            </a:r>
            <a:r>
              <a:rPr lang="ru-RU" sz="1800" dirty="0" smtClean="0"/>
              <a:t> деятельности в муниципальном образовании «Демидовский район» Смоленской области </a:t>
            </a:r>
          </a:p>
          <a:p>
            <a:r>
              <a:rPr lang="ru-RU" sz="1800" dirty="0" smtClean="0"/>
              <a:t>- обеспечение качественного предоставления дополнительного образования детей в области  культуры и искусства;</a:t>
            </a:r>
          </a:p>
          <a:p>
            <a:r>
              <a:rPr lang="ru-RU" sz="1800" dirty="0" smtClean="0"/>
              <a:t>- организация библиотечного обслуживания населения в муниципальном образовании «Демидовский район» Смоленской области </a:t>
            </a:r>
          </a:p>
          <a:p>
            <a:r>
              <a:rPr lang="ru-RU" sz="1800" dirty="0" smtClean="0"/>
              <a:t>- организация музейного обслуживания населения муниципального образования «Демидовский район»  Смоленской области </a:t>
            </a:r>
          </a:p>
          <a:p>
            <a:r>
              <a:rPr lang="ru-RU" sz="1800" dirty="0" smtClean="0"/>
              <a:t>- развитие внутреннего и выездного туризма в муниципальном образовании «Демидовский район» Смоленской области </a:t>
            </a:r>
          </a:p>
          <a:p>
            <a:r>
              <a:rPr lang="ru-RU" sz="1800" dirty="0" smtClean="0"/>
              <a:t>- бухгалтерское обслуживание учреждений культуры</a:t>
            </a:r>
            <a:endParaRPr lang="ru-RU" sz="1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17564"/>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555517336"/>
              </p:ext>
            </p:extLst>
          </p:nvPr>
        </p:nvGraphicFramePr>
        <p:xfrm>
          <a:off x="91784" y="1484784"/>
          <a:ext cx="8856984" cy="4770120"/>
        </p:xfrm>
        <a:graphic>
          <a:graphicData uri="http://schemas.openxmlformats.org/drawingml/2006/table">
            <a:tbl>
              <a:tblPr firstRow="1" bandRow="1">
                <a:tableStyleId>{5C22544A-7EE6-4342-B048-85BDC9FD1C3A}</a:tableStyleId>
              </a:tblPr>
              <a:tblGrid>
                <a:gridCol w="5904656"/>
                <a:gridCol w="1152128"/>
                <a:gridCol w="936104"/>
                <a:gridCol w="864096"/>
              </a:tblGrid>
              <a:tr h="303567">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2022</a:t>
                      </a:r>
                      <a:endParaRPr lang="ru-RU" sz="1400" b="1" i="1" dirty="0"/>
                    </a:p>
                  </a:txBody>
                  <a:tcPr/>
                </a:tc>
                <a:tc>
                  <a:txBody>
                    <a:bodyPr/>
                    <a:lstStyle/>
                    <a:p>
                      <a:pPr algn="ctr"/>
                      <a:r>
                        <a:rPr lang="ru-RU" sz="1400" i="1" dirty="0" smtClean="0"/>
                        <a:t>2023</a:t>
                      </a:r>
                      <a:endParaRPr lang="ru-RU" sz="1400" i="1" dirty="0"/>
                    </a:p>
                  </a:txBody>
                  <a:tcPr/>
                </a:tc>
                <a:tc>
                  <a:txBody>
                    <a:bodyPr/>
                    <a:lstStyle/>
                    <a:p>
                      <a:pPr algn="ctr"/>
                      <a:r>
                        <a:rPr lang="ru-RU" sz="1400" i="1" dirty="0" smtClean="0"/>
                        <a:t>2024</a:t>
                      </a:r>
                      <a:endParaRPr lang="ru-RU" sz="1400" i="1" dirty="0"/>
                    </a:p>
                  </a:txBody>
                  <a:tcPr/>
                </a:tc>
              </a:tr>
              <a:tr h="208674">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200" b="1" i="1" dirty="0" smtClean="0">
                          <a:solidFill>
                            <a:schemeClr val="accent1">
                              <a:lumMod val="25000"/>
                            </a:schemeClr>
                          </a:solidFill>
                        </a:rPr>
                        <a:t>54 979,6</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38 387,9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44 259,1</a:t>
                      </a:r>
                      <a:endParaRPr lang="ru-RU" sz="1200" b="1" i="1" dirty="0">
                        <a:solidFill>
                          <a:schemeClr val="accent1">
                            <a:lumMod val="25000"/>
                          </a:schemeClr>
                        </a:solidFill>
                      </a:endParaRPr>
                    </a:p>
                  </a:txBody>
                  <a:tcPr/>
                </a:tc>
              </a:tr>
              <a:tr h="0">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Региональные проекты, обеспечивающие достижение результатов федеральных проектов, входящих в состав национальных проектов</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121,7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59,4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6</a:t>
                      </a:r>
                      <a:r>
                        <a:rPr lang="ru-RU" sz="1200" b="1" i="1" baseline="0" dirty="0" smtClean="0">
                          <a:solidFill>
                            <a:schemeClr val="accent1">
                              <a:lumMod val="25000"/>
                            </a:schemeClr>
                          </a:solidFill>
                        </a:rPr>
                        <a:t> 804,9</a:t>
                      </a:r>
                      <a:endParaRPr lang="ru-RU" sz="1200" b="1" i="1" dirty="0">
                        <a:solidFill>
                          <a:schemeClr val="accent1">
                            <a:lumMod val="25000"/>
                          </a:schemeClr>
                        </a:solidFill>
                      </a:endParaRPr>
                    </a:p>
                  </a:txBody>
                  <a:tcPr/>
                </a:tc>
              </a:tr>
              <a:tr h="0">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«Музейное обслуживание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 </a:t>
                      </a:r>
                      <a:r>
                        <a:rPr lang="en-US" sz="1200" b="1" i="1" dirty="0" smtClean="0">
                          <a:solidFill>
                            <a:schemeClr val="accent1">
                              <a:lumMod val="25000"/>
                            </a:schemeClr>
                          </a:solidFill>
                        </a:rPr>
                        <a:t>509,7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1 835,9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1 651,8</a:t>
                      </a:r>
                      <a:endParaRPr lang="ru-RU" sz="1200" b="1" i="1" dirty="0">
                        <a:solidFill>
                          <a:schemeClr val="accent1">
                            <a:lumMod val="25000"/>
                          </a:schemeClr>
                        </a:solidFill>
                      </a:endParaRPr>
                    </a:p>
                  </a:txBody>
                  <a:tcPr/>
                </a:tc>
              </a:tr>
              <a:tr h="191179">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«Предоставление дополнительного образования детей в области культуры и искусства на территории муниципального образования «Демидовский район» Смоленской области»</a:t>
                      </a:r>
                    </a:p>
                  </a:txBody>
                  <a:tcPr marL="9525" marR="9525" marT="9525" marB="0"/>
                </a:tc>
                <a:tc>
                  <a:txBody>
                    <a:bodyPr/>
                    <a:lstStyle/>
                    <a:p>
                      <a:pPr algn="ctr"/>
                      <a:r>
                        <a:rPr lang="en-US" sz="1200" b="1" i="1" dirty="0" smtClean="0">
                          <a:solidFill>
                            <a:schemeClr val="accent1">
                              <a:lumMod val="25000"/>
                            </a:schemeClr>
                          </a:solidFill>
                        </a:rPr>
                        <a:t>6 525,8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5 758,4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5 758,4</a:t>
                      </a:r>
                      <a:endParaRPr lang="ru-RU" sz="1200" b="1" i="1" dirty="0">
                        <a:solidFill>
                          <a:schemeClr val="accent1">
                            <a:lumMod val="25000"/>
                          </a:schemeClr>
                        </a:solidFill>
                      </a:endParaRPr>
                    </a:p>
                  </a:txBody>
                  <a:tcPr/>
                </a:tc>
              </a:tr>
              <a:tr h="267658">
                <a:tc>
                  <a:txBody>
                    <a:bodyPr/>
                    <a:lstStyle/>
                    <a:p>
                      <a:pPr algn="l" fontAlgn="t"/>
                      <a:r>
                        <a:rPr lang="ru-RU" sz="1200" b="1"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библиотечного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en-US" sz="1200" b="1" i="1" dirty="0" smtClean="0">
                          <a:solidFill>
                            <a:schemeClr val="accent1">
                              <a:lumMod val="25000"/>
                            </a:schemeClr>
                          </a:solidFill>
                        </a:rPr>
                        <a:t>15 604,4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13 026,6</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12 743,6</a:t>
                      </a:r>
                      <a:endParaRPr lang="ru-RU" sz="1200" b="1" i="1" dirty="0">
                        <a:solidFill>
                          <a:schemeClr val="accent1">
                            <a:lumMod val="25000"/>
                          </a:schemeClr>
                        </a:solidFill>
                      </a:endParaRPr>
                    </a:p>
                  </a:txBody>
                  <a:tcPr/>
                </a:tc>
              </a:tr>
              <a:tr h="142876">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1" u="none" strike="noStrike" dirty="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Организация культурно-досугового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en-US" sz="1200" b="1" i="1" dirty="0" smtClean="0">
                          <a:solidFill>
                            <a:schemeClr val="accent1">
                              <a:lumMod val="25000"/>
                            </a:schemeClr>
                          </a:solidFill>
                        </a:rPr>
                        <a:t>25 007,8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14 853,4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14 562,8</a:t>
                      </a:r>
                      <a:endParaRPr lang="ru-RU" sz="1200" b="1" i="1" dirty="0">
                        <a:solidFill>
                          <a:schemeClr val="accent1">
                            <a:lumMod val="25000"/>
                          </a:schemeClr>
                        </a:solidFill>
                      </a:endParaRPr>
                    </a:p>
                  </a:txBody>
                  <a:tcPr/>
                </a:tc>
              </a:tr>
              <a:tr h="176809">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учреждений культуры» «Демидовский район» Смоленской области»</a:t>
                      </a:r>
                    </a:p>
                  </a:txBody>
                  <a:tcPr marL="9525" marR="9525" marT="9525" marB="0"/>
                </a:tc>
                <a:tc>
                  <a:txBody>
                    <a:bodyPr/>
                    <a:lstStyle/>
                    <a:p>
                      <a:pPr algn="ctr"/>
                      <a:r>
                        <a:rPr lang="en-US" sz="1200" b="1" i="1" dirty="0" smtClean="0">
                          <a:solidFill>
                            <a:schemeClr val="accent1">
                              <a:lumMod val="25000"/>
                            </a:schemeClr>
                          </a:solidFill>
                        </a:rPr>
                        <a:t>2 109,1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1 786,5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1 708,0</a:t>
                      </a:r>
                      <a:endParaRPr lang="ru-RU" sz="1200" b="1" i="1" dirty="0">
                        <a:solidFill>
                          <a:schemeClr val="accent1">
                            <a:lumMod val="25000"/>
                          </a:schemeClr>
                        </a:solidFill>
                      </a:endParaRPr>
                    </a:p>
                  </a:txBody>
                  <a:tcPr/>
                </a:tc>
              </a:tr>
              <a:tr h="187649">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 Комплекс процессных мероприятий "Государственная поддержка учреждений культуры"</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909,1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187649">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культуре Администрации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 </a:t>
                      </a:r>
                      <a:r>
                        <a:rPr lang="en-US" sz="1200" b="1" i="1" dirty="0" smtClean="0">
                          <a:solidFill>
                            <a:schemeClr val="accent1">
                              <a:lumMod val="25000"/>
                            </a:schemeClr>
                          </a:solidFill>
                        </a:rPr>
                        <a:t>157,1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1 067,7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1 029,6</a:t>
                      </a:r>
                      <a:endParaRPr lang="ru-RU" sz="1200" b="1" i="1" dirty="0">
                        <a:solidFill>
                          <a:schemeClr val="accent1">
                            <a:lumMod val="25000"/>
                          </a:schemeClr>
                        </a:solidFill>
                      </a:endParaRPr>
                    </a:p>
                  </a:txBody>
                  <a:tcPr/>
                </a:tc>
              </a:tr>
              <a:tr h="187649">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 "Реализация мероприятий федеральной целевой программы "Увековечение памяти погибших при защите Отечества на 2019 - 2024 годы"</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a:t>
                      </a:r>
                      <a:r>
                        <a:rPr lang="ru-RU" sz="1200" b="1" i="1" baseline="0" dirty="0" smtClean="0">
                          <a:solidFill>
                            <a:schemeClr val="accent1">
                              <a:lumMod val="25000"/>
                            </a:schemeClr>
                          </a:solidFill>
                        </a:rPr>
                        <a:t> 034,9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bl>
          </a:graphicData>
        </a:graphic>
      </p:graphicFrame>
      <p:sp>
        <p:nvSpPr>
          <p:cNvPr id="4" name="Прямоугольник 3"/>
          <p:cNvSpPr/>
          <p:nvPr/>
        </p:nvSpPr>
        <p:spPr>
          <a:xfrm>
            <a:off x="7786708" y="1117782"/>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«Гражданско – патриотическое воспитание граждан в муниципальном образовании «Демидовский район» Смоленской области» </a:t>
            </a:r>
          </a:p>
        </p:txBody>
      </p:sp>
      <p:sp>
        <p:nvSpPr>
          <p:cNvPr id="3" name="TextBox 2"/>
          <p:cNvSpPr txBox="1"/>
          <p:nvPr/>
        </p:nvSpPr>
        <p:spPr>
          <a:xfrm>
            <a:off x="285720" y="1643050"/>
            <a:ext cx="8858280" cy="543225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00" dirty="0" smtClean="0">
                <a:solidFill>
                  <a:schemeClr val="accent1">
                    <a:lumMod val="25000"/>
                  </a:schemeClr>
                </a:solidFill>
              </a:rPr>
              <a:t>р</a:t>
            </a:r>
            <a:r>
              <a:rPr lang="ru-RU" sz="1700" dirty="0" smtClean="0"/>
              <a:t>азвитие и совершенствование системы гражданско-патриотического воспитания граждан в муниципальном образовании «Демидовский район» Смоленской области и повышение уровня консолидации общества для решения задач обеспечения национальной безопасности и устойчивого развития Российской Федерации, укрепления чувства сопричастности граждан к истории и культуре России.</a:t>
            </a:r>
          </a:p>
          <a:p>
            <a:endParaRPr lang="ru-RU" sz="1700" dirty="0" smtClean="0"/>
          </a:p>
          <a:p>
            <a:r>
              <a:rPr lang="ru-RU" sz="2000" i="1" u="sng" dirty="0" smtClean="0">
                <a:solidFill>
                  <a:schemeClr val="accent1">
                    <a:lumMod val="25000"/>
                  </a:schemeClr>
                </a:solidFill>
              </a:rPr>
              <a:t>Задачи программы:</a:t>
            </a:r>
          </a:p>
          <a:p>
            <a:r>
              <a:rPr lang="ru-RU" sz="1800" dirty="0" smtClean="0"/>
              <a:t>- </a:t>
            </a:r>
            <a:r>
              <a:rPr lang="ru-RU" sz="1700" dirty="0" smtClean="0"/>
              <a:t>проведение научно-обоснованной управленческой и организаторской деятельности по созданию условий для эффективного </a:t>
            </a:r>
            <a:r>
              <a:rPr lang="ru-RU" sz="1700" dirty="0" err="1" smtClean="0"/>
              <a:t>гражданско</a:t>
            </a:r>
            <a:r>
              <a:rPr lang="ru-RU" sz="1700" dirty="0" smtClean="0"/>
              <a:t> - патриотического воспитания граждан.</a:t>
            </a:r>
            <a:endParaRPr lang="ru-RU" sz="1700" b="1" dirty="0" smtClean="0"/>
          </a:p>
          <a:p>
            <a:r>
              <a:rPr lang="ru-RU" sz="1700" dirty="0" smtClean="0"/>
              <a:t>- утверждение в сознании подрастающего поколения и граждан патриотических ценностей, взглядов и убеждений, уважения к культурному и историческому наследию Демидовского края, Смоленщины и России.</a:t>
            </a:r>
            <a:endParaRPr lang="ru-RU" sz="1700" b="1" dirty="0" smtClean="0"/>
          </a:p>
          <a:p>
            <a:r>
              <a:rPr lang="ru-RU" sz="1700" dirty="0" smtClean="0"/>
              <a:t>- воспитание чувства гордости, любви и уважения к  малой Родине, к Смоленщине, к России.</a:t>
            </a:r>
            <a:endParaRPr lang="ru-RU" sz="1700" b="1" dirty="0" smtClean="0"/>
          </a:p>
          <a:p>
            <a:r>
              <a:rPr lang="ru-RU" sz="1700" dirty="0" smtClean="0"/>
              <a:t>- воспитание чувства уважения к пожилым людям.</a:t>
            </a:r>
            <a:endParaRPr lang="ru-RU" sz="1700" b="1" dirty="0" smtClean="0"/>
          </a:p>
          <a:p>
            <a:pPr>
              <a:buFontTx/>
              <a:buChar char="-"/>
            </a:pPr>
            <a:r>
              <a:rPr lang="ru-RU" sz="1700" dirty="0" smtClean="0"/>
              <a:t> повышение престижа военной службы.</a:t>
            </a:r>
            <a:endParaRPr lang="ru-RU" sz="1700" b="1" dirty="0" smtClean="0"/>
          </a:p>
          <a:p>
            <a:pPr>
              <a:buFontTx/>
              <a:buChar char="-"/>
            </a:pPr>
            <a:r>
              <a:rPr lang="ru-RU" sz="1700" dirty="0" smtClean="0"/>
              <a:t> создание   условий      для  повышения активности участия граждан в  мероприятиях, посвященных патриотическому прошлому России, Смоленщины, Родного края.</a:t>
            </a:r>
            <a:endParaRPr lang="ru-RU" sz="1700" b="1" dirty="0" smtClean="0"/>
          </a:p>
          <a:p>
            <a:r>
              <a:rPr lang="ru-RU" sz="1700" dirty="0" smtClean="0"/>
              <a:t>- воспитание бережного отношения к памятникам истории, культуры и архитектуры. </a:t>
            </a:r>
            <a:endParaRPr lang="ru-RU" sz="1700" b="1" dirty="0" smtClean="0"/>
          </a:p>
          <a:p>
            <a:endParaRPr lang="ru-RU" sz="1700" dirty="0" smtClean="0"/>
          </a:p>
          <a:p>
            <a:endParaRPr lang="ru-RU" sz="1700" i="1" u="sng" dirty="0" smtClean="0">
              <a:solidFill>
                <a:schemeClr val="accent1">
                  <a:lumMod val="25000"/>
                </a:schemeClr>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500042"/>
            <a:ext cx="8715404"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«Гражданско – патриотическое воспитание граждан в муниципальном образовании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1414138736"/>
              </p:ext>
            </p:extLst>
          </p:nvPr>
        </p:nvGraphicFramePr>
        <p:xfrm>
          <a:off x="357158" y="2071678"/>
          <a:ext cx="8572559" cy="426712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50,0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89,7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93,3</a:t>
                      </a:r>
                      <a:endParaRPr lang="ru-RU" sz="1400" b="1" i="1" dirty="0">
                        <a:solidFill>
                          <a:schemeClr val="accent1">
                            <a:lumMod val="25000"/>
                          </a:schemeClr>
                        </a:solidFill>
                      </a:endParaRPr>
                    </a:p>
                  </a:txBody>
                  <a:tcPr/>
                </a:tc>
              </a:tr>
              <a:tr h="975444">
                <a:tc>
                  <a:txBody>
                    <a:bodyPr/>
                    <a:lstStyle/>
                    <a:p>
                      <a:pPr algn="l" fontAlgn="t"/>
                      <a:r>
                        <a:rPr lang="ru-RU" sz="1500" b="1" i="1"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Совершенствование системы патриотического воспитания граждан в Смоленской области, форм и методов работы, организация и проведение мероприятий по гражданско-патриотическому воспитанию граждан»</a:t>
                      </a:r>
                    </a:p>
                  </a:txBody>
                  <a:tcPr marL="9525" marR="9525" marT="9525" marB="0"/>
                </a:tc>
                <a:tc>
                  <a:txBody>
                    <a:bodyPr/>
                    <a:lstStyle/>
                    <a:p>
                      <a:pPr algn="ctr"/>
                      <a:r>
                        <a:rPr lang="ru-RU" sz="1400" b="1" i="1" dirty="0" smtClean="0">
                          <a:solidFill>
                            <a:schemeClr val="accent1">
                              <a:lumMod val="25000"/>
                            </a:schemeClr>
                          </a:solidFill>
                        </a:rPr>
                        <a:t>22,3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40,6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44,2</a:t>
                      </a:r>
                      <a:endParaRPr lang="ru-RU" sz="1400" b="1" i="1" dirty="0">
                        <a:solidFill>
                          <a:schemeClr val="accent1">
                            <a:lumMod val="25000"/>
                          </a:schemeClr>
                        </a:solidFill>
                      </a:endParaRPr>
                    </a:p>
                  </a:txBody>
                  <a:tcPr/>
                </a:tc>
              </a:tr>
              <a:tr h="571504">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Поддержка Районного поискового объединения им. Героя Советского Союза П.Д. Хренова»</a:t>
                      </a:r>
                    </a:p>
                  </a:txBody>
                  <a:tcPr marL="9525" marR="9525" marT="9525" marB="0"/>
                </a:tc>
                <a:tc>
                  <a:txBody>
                    <a:bodyPr/>
                    <a:lstStyle/>
                    <a:p>
                      <a:pPr algn="ctr"/>
                      <a:r>
                        <a:rPr lang="ru-RU" sz="1400" b="1" i="1" dirty="0" smtClean="0">
                          <a:solidFill>
                            <a:schemeClr val="accent1">
                              <a:lumMod val="25000"/>
                            </a:schemeClr>
                          </a:solidFill>
                        </a:rPr>
                        <a:t>14,6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30,0</a:t>
                      </a:r>
                      <a:endParaRPr lang="ru-RU" sz="1400" b="1" i="1" dirty="0">
                        <a:solidFill>
                          <a:schemeClr val="accent1">
                            <a:lumMod val="25000"/>
                          </a:schemeClr>
                        </a:solidFill>
                      </a:endParaRPr>
                    </a:p>
                  </a:txBody>
                  <a:tcPr/>
                </a:tc>
              </a:tr>
              <a:tr h="857256">
                <a:tc>
                  <a:txBody>
                    <a:bodyPr/>
                    <a:lstStyle/>
                    <a:p>
                      <a:pPr algn="l" fontAlgn="t"/>
                      <a:r>
                        <a:rPr lang="ru-RU" sz="1500" b="0" i="1"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Повышение престижа военной службы в молодежной среде и реализация комплекса воспитательных и развивающих мероприятий для допризывной молодежи»</a:t>
                      </a:r>
                    </a:p>
                  </a:txBody>
                  <a:tcPr marL="9525" marR="9525" marT="9525" marB="0"/>
                </a:tc>
                <a:tc>
                  <a:txBody>
                    <a:bodyPr/>
                    <a:lstStyle/>
                    <a:p>
                      <a:pPr algn="ctr"/>
                      <a:r>
                        <a:rPr lang="ru-RU" sz="1400" b="1" i="1" dirty="0" smtClean="0">
                          <a:solidFill>
                            <a:schemeClr val="accent1">
                              <a:lumMod val="25000"/>
                            </a:schemeClr>
                          </a:solidFill>
                        </a:rPr>
                        <a:t>8,0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14,0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14,0</a:t>
                      </a:r>
                      <a:endParaRPr lang="ru-RU" sz="1400" b="1" i="1" dirty="0">
                        <a:solidFill>
                          <a:schemeClr val="accent1">
                            <a:lumMod val="25000"/>
                          </a:schemeClr>
                        </a:solidFill>
                      </a:endParaRPr>
                    </a:p>
                  </a:txBody>
                  <a:tcPr/>
                </a:tc>
              </a:tr>
              <a:tr h="677988">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Мероприятия, направленные на развитие системы духовно-нравственного воспитания граждан»</a:t>
                      </a:r>
                    </a:p>
                  </a:txBody>
                  <a:tcPr marL="9525" marR="9525" marT="9525" marB="0"/>
                </a:tc>
                <a:tc>
                  <a:txBody>
                    <a:bodyPr/>
                    <a:lstStyle/>
                    <a:p>
                      <a:pPr algn="ctr"/>
                      <a:r>
                        <a:rPr lang="ru-RU" sz="1400" b="1" i="1" dirty="0" smtClean="0">
                          <a:solidFill>
                            <a:schemeClr val="accent1">
                              <a:lumMod val="25000"/>
                            </a:schemeClr>
                          </a:solidFill>
                        </a:rPr>
                        <a:t>5,1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5,1</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71448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sp>
        <p:nvSpPr>
          <p:cNvPr id="3" name="TextBox 2"/>
          <p:cNvSpPr txBox="1"/>
          <p:nvPr/>
        </p:nvSpPr>
        <p:spPr>
          <a:xfrm>
            <a:off x="285720" y="1643050"/>
            <a:ext cx="8858280" cy="5232202"/>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600" dirty="0" smtClean="0"/>
              <a:t>обеспечение благоприятных условий для развития малого и среднего предпринимательства и повышение его роли в социально-экономическом развитии муниципального образования «Демидовский район» Смоленской области.</a:t>
            </a:r>
          </a:p>
          <a:p>
            <a:r>
              <a:rPr lang="ru-RU" sz="2000" i="1" u="sng" dirty="0" smtClean="0">
                <a:solidFill>
                  <a:schemeClr val="accent1">
                    <a:lumMod val="25000"/>
                  </a:schemeClr>
                </a:solidFill>
              </a:rPr>
              <a:t>Задачи программы:</a:t>
            </a:r>
          </a:p>
          <a:p>
            <a:r>
              <a:rPr lang="ru-RU" sz="1800" dirty="0" smtClean="0"/>
              <a:t>- </a:t>
            </a:r>
            <a:r>
              <a:rPr lang="ru-RU" sz="1500" dirty="0" smtClean="0"/>
              <a:t>совершенствование нормативно-правовой базы и мониторинга деятельности субъектов малого и среднего предпринимательства;</a:t>
            </a:r>
          </a:p>
          <a:p>
            <a:r>
              <a:rPr lang="ru-RU" sz="1500" dirty="0" smtClean="0"/>
              <a:t>- финансовая и имущественная поддержка малого и среднего предпринимательства;</a:t>
            </a:r>
          </a:p>
          <a:p>
            <a:r>
              <a:rPr lang="ru-RU" sz="1500" dirty="0" smtClean="0"/>
              <a:t>- информационная поддержка субъектов малого и среднего предпринимательства;</a:t>
            </a:r>
          </a:p>
          <a:p>
            <a:r>
              <a:rPr lang="ru-RU" sz="1500" dirty="0" smtClean="0"/>
              <a:t>- консультативная поддержка малого и среднего предпринимательства;</a:t>
            </a:r>
          </a:p>
          <a:p>
            <a:pPr>
              <a:buFontTx/>
              <a:buChar char="-"/>
            </a:pPr>
            <a:r>
              <a:rPr lang="ru-RU" sz="1500" dirty="0" smtClean="0"/>
              <a:t>содействие росту конкурентоспособности и продвижению продукции субъектов малого и среднего предпринимательства на товарные рынки.</a:t>
            </a:r>
          </a:p>
          <a:p>
            <a:pPr>
              <a:buFontTx/>
              <a:buChar char="-"/>
            </a:pPr>
            <a:r>
              <a:rPr lang="ru-RU" sz="1500" dirty="0" smtClean="0"/>
              <a:t>увеличение доли малых и средних предприятий в общем числе предприятий, осуществляющих деятельность на территории МО«Демидовский район» до 35%;</a:t>
            </a:r>
          </a:p>
          <a:p>
            <a:pPr>
              <a:buFontTx/>
              <a:buChar char="-"/>
            </a:pPr>
            <a:r>
              <a:rPr lang="ru-RU" sz="1500" dirty="0" smtClean="0"/>
              <a:t> увеличение оборота малых и средних предприятий, осуществляющих деятельность на территории МО«Демидовский район» в 2,5 раза;</a:t>
            </a:r>
          </a:p>
          <a:p>
            <a:pPr>
              <a:buFontTx/>
              <a:buChar char="-"/>
            </a:pPr>
            <a:r>
              <a:rPr lang="ru-RU" sz="1500" dirty="0" smtClean="0"/>
              <a:t> увеличение доли среднесписочной численности работников (без внешних совместителей) занятых у субъектов малого и среднего предпринимательства, в общей численности населения Демидовского района Смоленской области до 3,3%;</a:t>
            </a:r>
          </a:p>
          <a:p>
            <a:pPr>
              <a:buFontTx/>
              <a:buChar char="-"/>
            </a:pPr>
            <a:r>
              <a:rPr lang="ru-RU" sz="1500" dirty="0" smtClean="0"/>
              <a:t>увеличение доли обрабатывающей промышленности в обороте субъектов малого и среднего предпринимательства (без учета индивидуальных предпринимателей) до 20%;</a:t>
            </a:r>
          </a:p>
          <a:p>
            <a:pPr>
              <a:buFontTx/>
              <a:buChar char="-"/>
            </a:pPr>
            <a:r>
              <a:rPr lang="ru-RU" sz="1500" dirty="0" smtClean="0"/>
              <a:t>объем инвестиций в основной капитал малых предприятий (за исключением бюджетных средств).</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8143932"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853544557"/>
              </p:ext>
            </p:extLst>
          </p:nvPr>
        </p:nvGraphicFramePr>
        <p:xfrm>
          <a:off x="500034" y="2214554"/>
          <a:ext cx="8429685" cy="394208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b="0" i="0" dirty="0" smtClean="0">
                          <a:solidFill>
                            <a:schemeClr val="accent1">
                              <a:lumMod val="25000"/>
                            </a:schemeClr>
                          </a:solidFill>
                          <a:latin typeface="Times New Roman" pitchFamily="18" charset="0"/>
                          <a:cs typeface="Times New Roman" pitchFamily="18" charset="0"/>
                        </a:rPr>
                        <a:t>ВСЕГО</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42,0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44,0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46,0</a:t>
                      </a:r>
                      <a:endParaRPr lang="ru-RU"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«Финансовая и имущественная поддержка субъектов малого и среднего предпринимательства»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27,0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28,0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29,0</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«Организация  и проведение</a:t>
                      </a:r>
                      <a:r>
                        <a:rPr lang="ru-RU" b="0" i="0" baseline="0" dirty="0" smtClean="0">
                          <a:solidFill>
                            <a:schemeClr val="accent1">
                              <a:lumMod val="25000"/>
                            </a:schemeClr>
                          </a:solidFill>
                          <a:latin typeface="Times New Roman" pitchFamily="18" charset="0"/>
                          <a:cs typeface="Times New Roman" pitchFamily="18" charset="0"/>
                        </a:rPr>
                        <a:t> информационной кампании по формированию положительного образа предпринимателя, популяризации предпринимательства в обществе</a:t>
                      </a:r>
                      <a:r>
                        <a:rPr lang="ru-RU" b="0" i="0" dirty="0" smtClean="0">
                          <a:solidFill>
                            <a:schemeClr val="accent1">
                              <a:lumMod val="25000"/>
                            </a:schemeClr>
                          </a:solidFill>
                          <a:latin typeface="Times New Roman" pitchFamily="18" charset="0"/>
                          <a:cs typeface="Times New Roman" pitchFamily="18" charset="0"/>
                        </a:rPr>
                        <a:t>»</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15,0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16,0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17,0</a:t>
                      </a:r>
                    </a:p>
                  </a:txBody>
                  <a:tcPr/>
                </a:tc>
              </a:tr>
            </a:tbl>
          </a:graphicData>
        </a:graphic>
      </p:graphicFrame>
      <p:sp>
        <p:nvSpPr>
          <p:cNvPr id="4" name="Прямоугольник 3"/>
          <p:cNvSpPr/>
          <p:nvPr/>
        </p:nvSpPr>
        <p:spPr>
          <a:xfrm>
            <a:off x="7643834" y="178592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51244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dirty="0" smtClean="0"/>
              <a:t>обеспечение безопасности граждан от криминогенных угроз и  защита личности от преступных посягательств на территории муниципального образования «Демидовский район» Смоленской области; снижение темпов роста заболеваемости наркоманией, алкоголизмом, токсикоманией детей и молодежи путем координации деятельности всех муниципальных учреждений, организаций и общественных объединений в направлении профилактики, профилактика </a:t>
            </a:r>
            <a:r>
              <a:rPr lang="ru-RU" dirty="0" err="1" smtClean="0"/>
              <a:t>табакокурения</a:t>
            </a:r>
            <a:r>
              <a:rPr lang="ru-RU" dirty="0" smtClean="0"/>
              <a:t>; </a:t>
            </a:r>
            <a:r>
              <a:rPr lang="ru-RU" dirty="0" err="1" smtClean="0"/>
              <a:t>профилактика</a:t>
            </a:r>
            <a:r>
              <a:rPr lang="ru-RU" dirty="0" smtClean="0"/>
              <a:t> правонарушений</a:t>
            </a:r>
          </a:p>
          <a:p>
            <a:r>
              <a:rPr lang="ru-RU" sz="2000" i="1" u="sng" dirty="0" smtClean="0">
                <a:solidFill>
                  <a:schemeClr val="accent1">
                    <a:lumMod val="25000"/>
                  </a:schemeClr>
                </a:solidFill>
              </a:rPr>
              <a:t>Задачи программы:</a:t>
            </a:r>
          </a:p>
          <a:p>
            <a:r>
              <a:rPr lang="ru-RU" sz="1800" dirty="0" smtClean="0"/>
              <a:t>- </a:t>
            </a:r>
            <a:r>
              <a:rPr lang="ru-RU" dirty="0" smtClean="0"/>
              <a:t>Создание комплекса социальных, образовательных и медико-психологических мероприятий, направленных на профилактику наркомании и других зависимостей; борьбы с преступностью, безнадзорностью, беспризорностью несовершеннолетних; </a:t>
            </a:r>
            <a:r>
              <a:rPr lang="ru-RU" dirty="0" err="1" smtClean="0"/>
              <a:t>ресоциализацию</a:t>
            </a:r>
            <a:r>
              <a:rPr lang="ru-RU" dirty="0" smtClean="0"/>
              <a:t> лиц, освободившихся из мест лишения свободы.;</a:t>
            </a:r>
          </a:p>
          <a:p>
            <a:r>
              <a:rPr lang="ru-RU" sz="1500" dirty="0" smtClean="0"/>
              <a:t>- к</a:t>
            </a:r>
            <a:r>
              <a:rPr lang="ru-RU" dirty="0" smtClean="0"/>
              <a:t>онцентрация  усилий  правоохранительных  органов  по  борьбе  с  наиболее опасными формами незаконного оборота  наркотиков; формирование негативного общественного отношения к незаконному   потреблению наркотиков; профилактика правонарушений связанных с незаконным оборотом наркотиков; проведение операции «Без наркотиков»</a:t>
            </a:r>
            <a:r>
              <a:rPr lang="ru-RU" sz="1500" dirty="0" smtClean="0"/>
              <a:t>;</a:t>
            </a:r>
          </a:p>
          <a:p>
            <a:r>
              <a:rPr lang="ru-RU" sz="1500" dirty="0" smtClean="0"/>
              <a:t>- </a:t>
            </a:r>
            <a:r>
              <a:rPr lang="ru-RU" dirty="0" smtClean="0"/>
              <a:t>создание системы мониторинга наркомании и других зависимостей;</a:t>
            </a:r>
          </a:p>
          <a:p>
            <a:r>
              <a:rPr lang="ru-RU" dirty="0" smtClean="0"/>
              <a:t>- пропаганда здорового образа жизни среди населения;</a:t>
            </a:r>
          </a:p>
          <a:p>
            <a:r>
              <a:rPr lang="ru-RU" dirty="0" smtClean="0"/>
              <a:t>- информационно-правовое обеспечение населения по вопросам зависимостей и правонарушений</a:t>
            </a:r>
          </a:p>
          <a:p>
            <a:r>
              <a:rPr lang="ru-RU" dirty="0" smtClean="0"/>
              <a:t>- формирование отрицательного отношения к зависимостям;</a:t>
            </a:r>
          </a:p>
          <a:p>
            <a:r>
              <a:rPr lang="ru-RU" dirty="0" smtClean="0"/>
              <a:t>- организация методической помощи специалистам в сфере профилактики зависимостей и правонарушений;</a:t>
            </a:r>
          </a:p>
          <a:p>
            <a:pPr>
              <a:buFontTx/>
              <a:buChar char="-"/>
            </a:pPr>
            <a:r>
              <a:rPr lang="ru-RU" dirty="0" smtClean="0"/>
              <a:t>снижение уровня преступности на территории МО«Демидовский район»;</a:t>
            </a:r>
          </a:p>
          <a:p>
            <a:pPr>
              <a:buFontTx/>
              <a:buChar char="-"/>
            </a:pPr>
            <a:r>
              <a:rPr lang="ru-RU" dirty="0" smtClean="0"/>
              <a:t> выявление и устранение причин и условий, способствующих совершению правонарушений;</a:t>
            </a:r>
          </a:p>
          <a:p>
            <a:pPr>
              <a:buFontTx/>
              <a:buChar char="-"/>
            </a:pPr>
            <a:r>
              <a:rPr lang="ru-RU" dirty="0" smtClean="0"/>
              <a:t>профилактика правонарушений в рамках отдельной отрасли, сферы управления, предприятия, организации, учреждения.</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descr="http://fs.homegate.ru/file/266753.jpg"/>
          <p:cNvPicPr>
            <a:picLocks noGrp="1" noChangeAspect="1" noChangeArrowheads="1"/>
          </p:cNvPicPr>
          <p:nvPr>
            <p:ph type="title"/>
          </p:nvPr>
        </p:nvPicPr>
        <p:blipFill>
          <a:blip r:embed="rId2" cstate="print"/>
          <a:srcRect/>
          <a:stretch>
            <a:fillRect/>
          </a:stretch>
        </p:blipFill>
        <p:spPr>
          <a:xfrm>
            <a:off x="468313" y="333375"/>
            <a:ext cx="1862137" cy="1943100"/>
          </a:xfrm>
          <a:solidFill>
            <a:srgbClr val="000000"/>
          </a:solidFill>
        </p:spPr>
      </p:pic>
      <p:grpSp>
        <p:nvGrpSpPr>
          <p:cNvPr id="62466" name="Group 5"/>
          <p:cNvGrpSpPr>
            <a:grpSpLocks/>
          </p:cNvGrpSpPr>
          <p:nvPr/>
        </p:nvGrpSpPr>
        <p:grpSpPr bwMode="auto">
          <a:xfrm>
            <a:off x="179388" y="0"/>
            <a:ext cx="8964612" cy="6742113"/>
            <a:chOff x="1157" y="359"/>
            <a:chExt cx="15115" cy="11087"/>
          </a:xfrm>
        </p:grpSpPr>
        <p:sp>
          <p:nvSpPr>
            <p:cNvPr id="62468"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a:p>
          </p:txBody>
        </p:sp>
        <p:sp>
          <p:nvSpPr>
            <p:cNvPr id="62469"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a:p>
          </p:txBody>
        </p:sp>
        <p:sp>
          <p:nvSpPr>
            <p:cNvPr id="62470"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sz="1800" b="1">
                  <a:solidFill>
                    <a:srgbClr val="008000"/>
                  </a:solidFill>
                </a:rPr>
                <a:t>ЭТАПЫ БЮДЖЕТНОГО ПРОЦЕССА</a:t>
              </a:r>
              <a:endParaRPr lang="ru-RU"/>
            </a:p>
          </p:txBody>
        </p:sp>
        <p:grpSp>
          <p:nvGrpSpPr>
            <p:cNvPr id="62471" name="Group 9"/>
            <p:cNvGrpSpPr>
              <a:grpSpLocks/>
            </p:cNvGrpSpPr>
            <p:nvPr/>
          </p:nvGrpSpPr>
          <p:grpSpPr bwMode="auto">
            <a:xfrm>
              <a:off x="1157" y="6496"/>
              <a:ext cx="4296" cy="1890"/>
              <a:chOff x="1128" y="5207"/>
              <a:chExt cx="4296" cy="1890"/>
            </a:xfrm>
          </p:grpSpPr>
          <p:sp>
            <p:nvSpPr>
              <p:cNvPr id="62493"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4"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1. Составление проекта бюджета</a:t>
                </a:r>
                <a:endParaRPr lang="ru-RU"/>
              </a:p>
            </p:txBody>
          </p:sp>
        </p:grpSp>
        <p:sp>
          <p:nvSpPr>
            <p:cNvPr id="62472"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73"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rPr>
                <a:t>2. Рассмотрение проекта бюджета</a:t>
              </a:r>
              <a:endParaRPr lang="ru-RU"/>
            </a:p>
          </p:txBody>
        </p:sp>
        <p:grpSp>
          <p:nvGrpSpPr>
            <p:cNvPr id="62474" name="Group 14"/>
            <p:cNvGrpSpPr>
              <a:grpSpLocks/>
            </p:cNvGrpSpPr>
            <p:nvPr/>
          </p:nvGrpSpPr>
          <p:grpSpPr bwMode="auto">
            <a:xfrm>
              <a:off x="10643" y="6496"/>
              <a:ext cx="4296" cy="1890"/>
              <a:chOff x="1128" y="5207"/>
              <a:chExt cx="4296" cy="1890"/>
            </a:xfrm>
          </p:grpSpPr>
          <p:sp>
            <p:nvSpPr>
              <p:cNvPr id="6249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3. Утверждение бюджета</a:t>
                </a:r>
                <a:endParaRPr lang="ru-RU"/>
              </a:p>
            </p:txBody>
          </p:sp>
        </p:grpSp>
        <p:sp>
          <p:nvSpPr>
            <p:cNvPr id="62475"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76"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77" name="Group 19"/>
            <p:cNvGrpSpPr>
              <a:grpSpLocks/>
            </p:cNvGrpSpPr>
            <p:nvPr/>
          </p:nvGrpSpPr>
          <p:grpSpPr bwMode="auto">
            <a:xfrm>
              <a:off x="10739" y="9556"/>
              <a:ext cx="4296" cy="1890"/>
              <a:chOff x="1128" y="5207"/>
              <a:chExt cx="4296" cy="1890"/>
            </a:xfrm>
          </p:grpSpPr>
          <p:sp>
            <p:nvSpPr>
              <p:cNvPr id="62489"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0"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4. Исполнение бюджета</a:t>
                </a:r>
                <a:endParaRPr lang="ru-RU"/>
              </a:p>
            </p:txBody>
          </p:sp>
        </p:grpSp>
        <p:sp>
          <p:nvSpPr>
            <p:cNvPr id="6247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a:p>
          </p:txBody>
        </p:sp>
        <p:grpSp>
          <p:nvGrpSpPr>
            <p:cNvPr id="62479" name="Group 23"/>
            <p:cNvGrpSpPr>
              <a:grpSpLocks/>
            </p:cNvGrpSpPr>
            <p:nvPr/>
          </p:nvGrpSpPr>
          <p:grpSpPr bwMode="auto">
            <a:xfrm>
              <a:off x="5951" y="9556"/>
              <a:ext cx="4296" cy="1890"/>
              <a:chOff x="1128" y="5207"/>
              <a:chExt cx="4296" cy="1890"/>
            </a:xfrm>
          </p:grpSpPr>
          <p:sp>
            <p:nvSpPr>
              <p:cNvPr id="62487"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8"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5. Формирование отчета об исполнении бюджета</a:t>
                </a:r>
                <a:endParaRPr lang="ru-RU"/>
              </a:p>
            </p:txBody>
          </p:sp>
        </p:grpSp>
        <p:sp>
          <p:nvSpPr>
            <p:cNvPr id="62480"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81" name="Group 27"/>
            <p:cNvGrpSpPr>
              <a:grpSpLocks/>
            </p:cNvGrpSpPr>
            <p:nvPr/>
          </p:nvGrpSpPr>
          <p:grpSpPr bwMode="auto">
            <a:xfrm>
              <a:off x="1157" y="9556"/>
              <a:ext cx="4296" cy="1890"/>
              <a:chOff x="1128" y="5207"/>
              <a:chExt cx="4296" cy="1890"/>
            </a:xfrm>
          </p:grpSpPr>
          <p:sp>
            <p:nvSpPr>
              <p:cNvPr id="62485"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6"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6. Муниципальный финансовый контроль</a:t>
                </a:r>
                <a:endParaRPr lang="ru-RU"/>
              </a:p>
            </p:txBody>
          </p:sp>
        </p:grpSp>
        <p:sp>
          <p:nvSpPr>
            <p:cNvPr id="62482"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83" name="Text Box 31"/>
            <p:cNvSpPr txBox="1">
              <a:spLocks noChangeArrowheads="1"/>
            </p:cNvSpPr>
            <p:nvPr/>
          </p:nvSpPr>
          <p:spPr bwMode="auto">
            <a:xfrm>
              <a:off x="5453" y="689"/>
              <a:ext cx="7627" cy="2052"/>
            </a:xfrm>
            <a:prstGeom prst="rect">
              <a:avLst/>
            </a:prstGeom>
            <a:noFill/>
            <a:ln w="9525">
              <a:noFill/>
              <a:miter lim="800000"/>
              <a:headEnd/>
              <a:tailEnd/>
            </a:ln>
          </p:spPr>
          <p:txBody>
            <a:bodyPr/>
            <a:lstStyle/>
            <a:p>
              <a:r>
                <a:rPr lang="en-US" sz="3600">
                  <a:solidFill>
                    <a:srgbClr val="008000"/>
                  </a:solidFill>
                </a:rPr>
                <a:t>@</a:t>
              </a:r>
              <a:r>
                <a:rPr lang="ru-RU" sz="3600">
                  <a:solidFill>
                    <a:srgbClr val="008000"/>
                  </a:solidFill>
                </a:rPr>
                <a:t> что такое бюджетный процесс?</a:t>
              </a:r>
            </a:p>
            <a:p>
              <a:endParaRPr lang="ru-RU"/>
            </a:p>
          </p:txBody>
        </p:sp>
        <p:sp>
          <p:nvSpPr>
            <p:cNvPr id="62484"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sz="1800" b="1">
                  <a:solidFill>
                    <a:srgbClr val="0000FF"/>
                  </a:solidFill>
                </a:rPr>
                <a:t>Бюджетный процесс - ежегодное формирование и исполнение бюджета</a:t>
              </a:r>
              <a:endParaRPr lang="ru-RU"/>
            </a:p>
          </p:txBody>
        </p:sp>
      </p:grpSp>
      <p:sp>
        <p:nvSpPr>
          <p:cNvPr id="6246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336E076-8305-4436-A4BD-41BB715A55D6}" type="slidenum">
              <a:rPr lang="en-US" altLang="ru-RU" sz="1200">
                <a:solidFill>
                  <a:srgbClr val="898989"/>
                </a:solidFill>
                <a:latin typeface="Calibri" pitchFamily="34" charset="0"/>
              </a:rPr>
              <a:pPr algn="r"/>
              <a:t>6</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500042"/>
            <a:ext cx="864396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41286286"/>
              </p:ext>
            </p:extLst>
          </p:nvPr>
        </p:nvGraphicFramePr>
        <p:xfrm>
          <a:off x="500034" y="2214554"/>
          <a:ext cx="8429685" cy="366776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0" i="0" dirty="0" smtClean="0">
                          <a:solidFill>
                            <a:schemeClr val="accent1">
                              <a:lumMod val="25000"/>
                            </a:schemeClr>
                          </a:solidFill>
                          <a:latin typeface="Times New Roman" pitchFamily="18" charset="0"/>
                          <a:cs typeface="Times New Roman" pitchFamily="18" charset="0"/>
                        </a:rPr>
                        <a:t>ВСЕГО</a:t>
                      </a:r>
                    </a:p>
                  </a:txBody>
                  <a:tcPr/>
                </a:tc>
                <a:tc>
                  <a:txBody>
                    <a:bodyPr/>
                    <a:lstStyle/>
                    <a:p>
                      <a:pPr algn="ctr"/>
                      <a:r>
                        <a:rPr lang="ru-RU" b="1" i="1" dirty="0" smtClean="0">
                          <a:solidFill>
                            <a:schemeClr val="accent1">
                              <a:lumMod val="25000"/>
                            </a:schemeClr>
                          </a:solidFill>
                        </a:rPr>
                        <a:t>40,0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72,8</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75,7</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«Профилактика и борьба с незаконным оборотом и употреблением наркотиков, а также других зависимостей, пропаганда здорового образа жизни среди населения»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10,3</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18,0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20,9</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«Профилактика правонарушений»</a:t>
                      </a:r>
                    </a:p>
                    <a:p>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29,7</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54,8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smtClean="0">
                          <a:solidFill>
                            <a:schemeClr val="accent1">
                              <a:lumMod val="25000"/>
                            </a:schemeClr>
                          </a:solidFill>
                        </a:rPr>
                        <a:t>54,8</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786710"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4062651"/>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pPr lvl="0"/>
            <a:r>
              <a:rPr lang="ru-RU" sz="2000" dirty="0" smtClean="0">
                <a:solidFill>
                  <a:schemeClr val="accent1">
                    <a:lumMod val="25000"/>
                  </a:schemeClr>
                </a:solidFill>
              </a:rPr>
              <a:t>- </a:t>
            </a:r>
            <a:r>
              <a:rPr lang="ru-RU" sz="1800" dirty="0" smtClean="0"/>
              <a:t>модернизация объектов коммунального назначения;</a:t>
            </a:r>
          </a:p>
          <a:p>
            <a:pPr lvl="0"/>
            <a:r>
              <a:rPr lang="ru-RU" sz="1800" dirty="0" smtClean="0"/>
              <a:t>- модернизация систем водоотведения;</a:t>
            </a:r>
          </a:p>
          <a:p>
            <a:pPr lvl="0"/>
            <a:r>
              <a:rPr lang="ru-RU" sz="1800" dirty="0" smtClean="0"/>
              <a:t>- снижение аварийности на объектах коммунального назначения;</a:t>
            </a:r>
          </a:p>
          <a:p>
            <a:pPr lvl="0">
              <a:buFontTx/>
              <a:buChar char="-"/>
            </a:pPr>
            <a:r>
              <a:rPr lang="ru-RU" sz="1800" dirty="0" smtClean="0"/>
              <a:t>повышение срока службы тепловых сетей;</a:t>
            </a:r>
          </a:p>
          <a:p>
            <a:pPr lvl="0">
              <a:buFontTx/>
              <a:buChar char="-"/>
            </a:pPr>
            <a:r>
              <a:rPr lang="ru-RU" sz="1800" dirty="0" smtClean="0"/>
              <a:t>снижение эксплуатационных расходов;</a:t>
            </a:r>
          </a:p>
          <a:p>
            <a:pPr lvl="0"/>
            <a:r>
              <a:rPr lang="ru-RU" sz="1800" dirty="0" smtClean="0"/>
              <a:t>-повышение надежности и эффективности работы объектов коммунального назначения.</a:t>
            </a:r>
          </a:p>
          <a:p>
            <a:pPr lvl="0"/>
            <a:endParaRPr lang="ru-RU" sz="1800" dirty="0" smtClean="0"/>
          </a:p>
          <a:p>
            <a:r>
              <a:rPr lang="ru-RU" sz="2000" i="1" u="sng" dirty="0" smtClean="0">
                <a:solidFill>
                  <a:schemeClr val="accent1">
                    <a:lumMod val="25000"/>
                  </a:schemeClr>
                </a:solidFill>
              </a:rPr>
              <a:t>Задачи программы:</a:t>
            </a:r>
          </a:p>
          <a:p>
            <a:pPr lvl="0"/>
            <a:r>
              <a:rPr lang="ru-RU" sz="1800" dirty="0" smtClean="0"/>
              <a:t>- перевод на автономное газовое отопление;</a:t>
            </a:r>
          </a:p>
          <a:p>
            <a:pPr lvl="0"/>
            <a:r>
              <a:rPr lang="ru-RU" sz="1800" dirty="0" smtClean="0"/>
              <a:t>- развитие систем теплоснабжения;</a:t>
            </a:r>
          </a:p>
          <a:p>
            <a:pPr lvl="0"/>
            <a:r>
              <a:rPr lang="ru-RU" sz="1800" dirty="0" smtClean="0"/>
              <a:t>- реконструкция существующих тепловых сетей;</a:t>
            </a:r>
          </a:p>
          <a:p>
            <a:r>
              <a:rPr lang="ru-RU" sz="1800" dirty="0" smtClean="0"/>
              <a:t>- бесперебойное снабжение теплом</a:t>
            </a:r>
            <a:endParaRPr lang="ru-RU" sz="1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746984712"/>
              </p:ext>
            </p:extLst>
          </p:nvPr>
        </p:nvGraphicFramePr>
        <p:xfrm>
          <a:off x="500034" y="2214554"/>
          <a:ext cx="8429685" cy="14954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0" i="0" dirty="0" smtClean="0">
                          <a:solidFill>
                            <a:schemeClr val="accent1">
                              <a:lumMod val="25000"/>
                            </a:schemeClr>
                          </a:solidFill>
                          <a:latin typeface="Times New Roman" pitchFamily="18" charset="0"/>
                          <a:cs typeface="Times New Roman" pitchFamily="18" charset="0"/>
                        </a:rPr>
                        <a:t>«Снижение аварийности на объектах коммунального назначения»</a:t>
                      </a:r>
                    </a:p>
                    <a:p>
                      <a:endParaRPr lang="ru-RU" sz="16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600" b="1" i="1" dirty="0" smtClean="0">
                          <a:solidFill>
                            <a:schemeClr val="accent1">
                              <a:lumMod val="25000"/>
                            </a:schemeClr>
                          </a:solidFill>
                        </a:rPr>
                        <a:t>5,0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добровольчества (</a:t>
            </a:r>
            <a:r>
              <a:rPr lang="ru-RU" sz="2000" b="1" i="1" dirty="0" err="1" smtClean="0">
                <a:solidFill>
                  <a:schemeClr val="accent1">
                    <a:lumMod val="25000"/>
                  </a:schemeClr>
                </a:solidFill>
              </a:rPr>
              <a:t>волонтерства</a:t>
            </a:r>
            <a:r>
              <a:rPr lang="ru-RU" sz="2000" b="1" i="1" dirty="0" smtClean="0">
                <a:solidFill>
                  <a:schemeClr val="accent1">
                    <a:lumMod val="25000"/>
                  </a:schemeClr>
                </a:solidFill>
              </a:rPr>
              <a:t>)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750776" cy="4185761"/>
          </a:xfrm>
          <a:prstGeom prst="rect">
            <a:avLst/>
          </a:prstGeom>
          <a:noFill/>
        </p:spPr>
        <p:txBody>
          <a:bodyPr wrap="square" rtlCol="0">
            <a:spAutoFit/>
          </a:bodyPr>
          <a:lstStyle/>
          <a:p>
            <a:r>
              <a:rPr lang="ru-RU" i="1" u="sng" dirty="0" smtClean="0">
                <a:solidFill>
                  <a:schemeClr val="accent1">
                    <a:lumMod val="25000"/>
                  </a:schemeClr>
                </a:solidFill>
              </a:rPr>
              <a:t>Цель программы – </a:t>
            </a:r>
            <a:r>
              <a:rPr lang="ru-RU" dirty="0"/>
              <a:t>вовлечение в добровольческую (волонтерскую) деятельность граждан всех возрастов, проживающих на территории муниципального образования «Демидовский район» Смоленской области</a:t>
            </a:r>
            <a:endParaRPr lang="ru-RU" i="1" u="sng" dirty="0" smtClean="0">
              <a:solidFill>
                <a:schemeClr val="accent1">
                  <a:lumMod val="25000"/>
                </a:schemeClr>
              </a:solidFill>
            </a:endParaRPr>
          </a:p>
          <a:p>
            <a:r>
              <a:rPr lang="ru-RU" i="1" u="sng" dirty="0" smtClean="0">
                <a:solidFill>
                  <a:schemeClr val="accent1">
                    <a:lumMod val="25000"/>
                  </a:schemeClr>
                </a:solidFill>
              </a:rPr>
              <a:t>Задачи программы:</a:t>
            </a:r>
            <a:endParaRPr lang="ru-RU" dirty="0" smtClean="0">
              <a:solidFill>
                <a:schemeClr val="accent1">
                  <a:lumMod val="25000"/>
                </a:schemeClr>
              </a:solidFill>
            </a:endParaRPr>
          </a:p>
          <a:p>
            <a:r>
              <a:rPr lang="ru-RU" dirty="0"/>
              <a:t>-</a:t>
            </a:r>
            <a:r>
              <a:rPr lang="ru-RU" dirty="0" smtClean="0"/>
              <a:t> </a:t>
            </a:r>
            <a:r>
              <a:rPr lang="ru-RU" dirty="0"/>
              <a:t>Совершенствование межведомственного взаимодействия в сфере развития добровольческого (волонтерского) движения в муниципальном образовании «Демидовский район» Смоленской области.</a:t>
            </a:r>
          </a:p>
          <a:p>
            <a:r>
              <a:rPr lang="ru-RU" dirty="0"/>
              <a:t>-</a:t>
            </a:r>
            <a:r>
              <a:rPr lang="ru-RU" dirty="0" smtClean="0"/>
              <a:t> </a:t>
            </a:r>
            <a:r>
              <a:rPr lang="ru-RU" dirty="0"/>
              <a:t>Создание условий, обеспечивающих востребованность участия добровольческих (волонтерских) организаций и добровольцев (волонтеров) в решении социальных задач, а также повышение признания добровольчества (</a:t>
            </a:r>
            <a:r>
              <a:rPr lang="ru-RU" dirty="0" err="1"/>
              <a:t>волонтерства</a:t>
            </a:r>
            <a:r>
              <a:rPr lang="ru-RU" dirty="0"/>
              <a:t>) в обществе. </a:t>
            </a:r>
          </a:p>
          <a:p>
            <a:r>
              <a:rPr lang="ru-RU" dirty="0"/>
              <a:t>-</a:t>
            </a:r>
            <a:r>
              <a:rPr lang="ru-RU" dirty="0" smtClean="0"/>
              <a:t> </a:t>
            </a:r>
            <a:r>
              <a:rPr lang="ru-RU" dirty="0"/>
              <a:t>Поддержка деятельности существующих и создание условий для возникновения новых добровольческих (волонтерских) организаций.</a:t>
            </a:r>
          </a:p>
          <a:p>
            <a:r>
              <a:rPr lang="ru-RU" dirty="0" smtClean="0"/>
              <a:t>- Создание </a:t>
            </a:r>
            <a:r>
              <a:rPr lang="ru-RU" dirty="0"/>
              <a:t>инфраструктуры добровольческой деятельности на территории муниципального образования «Демидовский район» Смоленской области.</a:t>
            </a:r>
          </a:p>
          <a:p>
            <a:r>
              <a:rPr lang="ru-RU" dirty="0"/>
              <a:t>-</a:t>
            </a:r>
            <a:r>
              <a:rPr lang="ru-RU" dirty="0" smtClean="0"/>
              <a:t> </a:t>
            </a:r>
            <a:r>
              <a:rPr lang="ru-RU" dirty="0"/>
              <a:t>Развитие инфраструктуры методической, информационной, консультационной, образовательной и ресурсной поддержки добровольческой (волонтерской) деятельности.</a:t>
            </a:r>
          </a:p>
          <a:p>
            <a:r>
              <a:rPr lang="ru-RU" dirty="0"/>
              <a:t>-</a:t>
            </a:r>
            <a:r>
              <a:rPr lang="ru-RU" dirty="0" smtClean="0"/>
              <a:t> </a:t>
            </a:r>
            <a:r>
              <a:rPr lang="ru-RU" dirty="0"/>
              <a:t>Расширение масштабов межсекторного взаимодействия в сфере добровольчества (</a:t>
            </a:r>
            <a:r>
              <a:rPr lang="ru-RU" dirty="0" err="1"/>
              <a:t>волонтерства</a:t>
            </a:r>
            <a:r>
              <a:rPr lang="ru-RU" dirty="0"/>
              <a:t>), включая взаимодействие добровольческих (волонтерских) организаций с другими организациями некоммерческого сектора, бизнесом, органами государственной власти и органами местного самоуправления, государственными и муниципальными учреждениями, средствами массовой информации, международными, религиозными и другими заинтересованными организациями.</a:t>
            </a:r>
            <a:endParaRPr lang="ru-RU" dirty="0" smtClean="0">
              <a:solidFill>
                <a:schemeClr val="accent1">
                  <a:lumMod val="25000"/>
                </a:schemeClr>
              </a:solidFill>
            </a:endParaRPr>
          </a:p>
        </p:txBody>
      </p:sp>
    </p:spTree>
    <p:extLst>
      <p:ext uri="{BB962C8B-B14F-4D97-AF65-F5344CB8AC3E}">
        <p14:creationId xmlns:p14="http://schemas.microsoft.com/office/powerpoint/2010/main" val="36645254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добровольчества (</a:t>
            </a:r>
            <a:r>
              <a:rPr lang="ru-RU" sz="2000" b="1" i="1" dirty="0" err="1" smtClean="0">
                <a:solidFill>
                  <a:schemeClr val="accent1">
                    <a:lumMod val="25000"/>
                  </a:schemeClr>
                </a:solidFill>
              </a:rPr>
              <a:t>волонтерства</a:t>
            </a:r>
            <a:r>
              <a:rPr lang="ru-RU" sz="2000" b="1" i="1" dirty="0" smtClean="0">
                <a:solidFill>
                  <a:schemeClr val="accent1">
                    <a:lumMod val="25000"/>
                  </a:schemeClr>
                </a:solidFill>
              </a:rPr>
              <a:t>) в муниципальном образовании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188034928"/>
              </p:ext>
            </p:extLst>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«Проведение значимых событий на территории Смоленской области»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35,0</a:t>
                      </a: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40,0</a:t>
                      </a: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26958713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503214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50" dirty="0" smtClean="0">
                <a:solidFill>
                  <a:schemeClr val="accent1">
                    <a:lumMod val="25000"/>
                  </a:schemeClr>
                </a:solidFill>
              </a:rPr>
              <a:t>с</a:t>
            </a:r>
            <a:r>
              <a:rPr lang="ru-RU" sz="1750" dirty="0" smtClean="0"/>
              <a:t>табилизация численности населения и создание условий для ее роста. Повышение качества жизни населения и увеличение ожидаемой продолжительности жизни</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pPr>
              <a:buFontTx/>
              <a:buChar char="-"/>
            </a:pPr>
            <a:r>
              <a:rPr lang="ru-RU" sz="1750" dirty="0" smtClean="0"/>
              <a:t>укрепление института семьи, повышение ее престижа в общественном мнении; </a:t>
            </a:r>
          </a:p>
          <a:p>
            <a:pPr>
              <a:buFontTx/>
              <a:buChar char="-"/>
            </a:pPr>
            <a:r>
              <a:rPr lang="ru-RU" sz="1750" dirty="0" smtClean="0"/>
              <a:t> ориентирование системы ценностей населения на устойчивую, юридически оформленную семью с несколькими детьми. Стимулирование рождаемости, снижение количества абортов;</a:t>
            </a:r>
          </a:p>
          <a:p>
            <a:r>
              <a:rPr lang="ru-RU" sz="1750" dirty="0" smtClean="0"/>
              <a:t>- снижение доли детей-сирот и детей, оставшихся без попечения родителей, находящихся в государственных и муниципальных учреждениях. Формирование общественного мнения на реализацию права ребенка жить и воспитываться в семье; развитие всех форм семейного устройства детей, оставшихся без попечения родителей;</a:t>
            </a:r>
          </a:p>
          <a:p>
            <a:pPr>
              <a:buFontTx/>
              <a:buChar char="-"/>
            </a:pPr>
            <a:r>
              <a:rPr lang="ru-RU" sz="1750" dirty="0" smtClean="0"/>
              <a:t>сохранение и укрепление здоровья населения, увеличение продолжительности активной жизни, создание условий и формирование мотивации для ведения здорового образа жизни, существенное снижение уровня заболеваемости социально значимыми  и представляющими опасности для окружающих заболеваниями;</a:t>
            </a:r>
          </a:p>
          <a:p>
            <a:pPr>
              <a:buFontTx/>
              <a:buChar char="-"/>
            </a:pPr>
            <a:r>
              <a:rPr lang="ru-RU" sz="1750" dirty="0" smtClean="0"/>
              <a:t> улучшение жилищных условий молодых семей, снижение уровня бедности;</a:t>
            </a:r>
          </a:p>
          <a:p>
            <a:pPr>
              <a:buFontTx/>
              <a:buChar char="-"/>
            </a:pPr>
            <a:r>
              <a:rPr lang="ru-RU" sz="1750" dirty="0" smtClean="0"/>
              <a:t> регулирование внутренних миграционных потоков, привлечение молодых  специалистов.</a:t>
            </a:r>
            <a:endParaRPr lang="ru-RU" sz="1750" dirty="0" smtClean="0">
              <a:solidFill>
                <a:schemeClr val="accent1">
                  <a:lumMod val="25000"/>
                </a:schemeClr>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816107736"/>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«Организация социально значимых мероприятий для детей и семей с детьми»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3508653"/>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повышение доступности информационных ресурсов для лиц с ограниченными возможностями;</a:t>
            </a:r>
          </a:p>
          <a:p>
            <a:r>
              <a:rPr lang="ru-RU" sz="1800" dirty="0" smtClean="0"/>
              <a:t>- создание условий для улучшения качества жизни инвалидов;</a:t>
            </a:r>
          </a:p>
          <a:p>
            <a:r>
              <a:rPr lang="ru-RU" sz="1800" dirty="0" smtClean="0"/>
              <a:t>- повышение  доступности социально значимых объектов.</a:t>
            </a:r>
          </a:p>
          <a:p>
            <a:pPr lvl="0"/>
            <a:endParaRPr lang="ru-RU" sz="1800" dirty="0" smtClean="0"/>
          </a:p>
          <a:p>
            <a:r>
              <a:rPr lang="ru-RU" sz="2000" i="1" u="sng" dirty="0" smtClean="0">
                <a:solidFill>
                  <a:schemeClr val="accent1">
                    <a:lumMod val="25000"/>
                  </a:schemeClr>
                </a:solidFill>
              </a:rPr>
              <a:t>Задачи программы:</a:t>
            </a:r>
          </a:p>
          <a:p>
            <a:r>
              <a:rPr lang="ru-RU" sz="1800" dirty="0" smtClean="0"/>
              <a:t>- обеспечение беспрепятственного доступа лиц с ограниченными возможностями к пользованию информационными ресурсами;</a:t>
            </a:r>
          </a:p>
          <a:p>
            <a:r>
              <a:rPr lang="ru-RU" sz="1800" dirty="0" smtClean="0"/>
              <a:t>- повышение уровня социальной адаптации инвалидов;</a:t>
            </a:r>
          </a:p>
          <a:p>
            <a:r>
              <a:rPr lang="ru-RU" sz="1800" dirty="0" smtClean="0"/>
              <a:t>- обеспечение беспрепятственного доступа лиц с ограниченными возможностями к социально значимым объектам.</a:t>
            </a:r>
            <a:endParaRPr lang="ru-RU" sz="18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350026650"/>
              </p:ext>
            </p:extLst>
          </p:nvPr>
        </p:nvGraphicFramePr>
        <p:xfrm>
          <a:off x="357158" y="1785926"/>
          <a:ext cx="8572559" cy="212971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70,0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117,0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117,0</a:t>
                      </a:r>
                      <a:endParaRPr lang="ru-RU" sz="1400" b="1" i="1" dirty="0">
                        <a:solidFill>
                          <a:schemeClr val="accent1">
                            <a:lumMod val="25000"/>
                          </a:schemeClr>
                        </a:solidFill>
                      </a:endParaRPr>
                    </a:p>
                  </a:txBody>
                  <a:tcPr/>
                </a:tc>
              </a:tr>
              <a:tr h="475378">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«Повышение уровня социальной адаптации инвалидов»</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5,0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5,0</a:t>
                      </a:r>
                      <a:endParaRPr lang="ru-RU" sz="1400" b="1" i="1" dirty="0">
                        <a:solidFill>
                          <a:schemeClr val="accent1">
                            <a:lumMod val="25000"/>
                          </a:schemeClr>
                        </a:solidFill>
                      </a:endParaRPr>
                    </a:p>
                  </a:txBody>
                  <a:tcPr/>
                </a:tc>
              </a:tr>
              <a:tr h="571504">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 «Обеспечение беспрепятственного доступа лиц с ограниченными возможностями к социально значимым объектам»</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70,0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112,0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112,0</a:t>
                      </a:r>
                      <a:endParaRPr lang="ru-RU" sz="1400" b="1" i="1" dirty="0">
                        <a:solidFill>
                          <a:schemeClr val="accent1">
                            <a:lumMod val="25000"/>
                          </a:schemeClr>
                        </a:solidFill>
                      </a:endParaRPr>
                    </a:p>
                  </a:txBody>
                  <a:tcPr/>
                </a:tc>
              </a:tr>
            </a:tbl>
          </a:graphicData>
        </a:graphic>
      </p:graphicFrame>
      <p:sp>
        <p:nvSpPr>
          <p:cNvPr id="7" name="Прямоугольник 6"/>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4924425"/>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1600" dirty="0" smtClean="0">
                <a:solidFill>
                  <a:schemeClr val="accent1">
                    <a:lumMod val="25000"/>
                  </a:schemeClr>
                </a:solidFill>
              </a:rPr>
              <a:t>- </a:t>
            </a:r>
            <a:r>
              <a:rPr lang="ru-RU" sz="1600" dirty="0" smtClean="0"/>
              <a:t>обеспечение долгосрочной сбалансированности и устойчивости бюджетной системы муниципального образования «Демидовский район» Смоленской области;</a:t>
            </a:r>
          </a:p>
          <a:p>
            <a:r>
              <a:rPr lang="ru-RU" sz="1600" dirty="0" smtClean="0"/>
              <a:t> - эффективное управление муниципальным долгом;</a:t>
            </a:r>
          </a:p>
          <a:p>
            <a:r>
              <a:rPr lang="ru-RU" sz="1600" dirty="0" smtClean="0"/>
              <a:t> - создание условий для эффективного выполнения полномочий органов местного самоуправления поселений, входящих в состав муниципального образования «Демидовский район» Смоленской области </a:t>
            </a:r>
          </a:p>
          <a:p>
            <a:pPr lvl="0"/>
            <a:endParaRPr lang="ru-RU" sz="1800" dirty="0" smtClean="0"/>
          </a:p>
          <a:p>
            <a:r>
              <a:rPr lang="ru-RU" sz="2000" i="1" u="sng" dirty="0" smtClean="0">
                <a:solidFill>
                  <a:schemeClr val="accent1">
                    <a:lumMod val="25000"/>
                  </a:schemeClr>
                </a:solidFill>
              </a:rPr>
              <a:t>Задачи программы:</a:t>
            </a:r>
          </a:p>
          <a:p>
            <a:r>
              <a:rPr lang="ru-RU" sz="1600" dirty="0" smtClean="0"/>
              <a:t>- совершенствование составления и организации исполнения бюджета муниципального района, оперативное и эффективное управление денежными потоками, повышение эффективности и прозрачности бюджетной отчетности; </a:t>
            </a:r>
          </a:p>
          <a:p>
            <a:r>
              <a:rPr lang="ru-RU" sz="1600" dirty="0" smtClean="0"/>
              <a:t>- ведение учета использования бюджетных ассигнований резервного фонда Администрации муниципального образования «Демидовский район» Смоленской области; </a:t>
            </a:r>
          </a:p>
          <a:p>
            <a:r>
              <a:rPr lang="ru-RU" sz="1600" dirty="0" smtClean="0"/>
              <a:t>- достижение приемлемых, и экономически обоснованных объема и структуры муниципального долга, минимизация стоимости заимствования;</a:t>
            </a:r>
          </a:p>
          <a:p>
            <a:r>
              <a:rPr lang="ru-RU" sz="1600" dirty="0" smtClean="0"/>
              <a:t>- стимулирование органов местного  самоуправления поселений к укреплению и развитию собственной доходной базы, обеспечение выравнивания  их финансовых возможностей по  исполнению полномочий  по вопросам местного значения.</a:t>
            </a:r>
            <a:endParaRPr lang="ru-RU"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6" descr="money_6d42b053"/>
          <p:cNvPicPr>
            <a:picLocks noChangeAspect="1" noChangeArrowheads="1"/>
          </p:cNvPicPr>
          <p:nvPr/>
        </p:nvPicPr>
        <p:blipFill>
          <a:blip r:embed="rId2" cstate="print"/>
          <a:srcRect/>
          <a:stretch>
            <a:fillRect/>
          </a:stretch>
        </p:blipFill>
        <p:spPr bwMode="auto">
          <a:xfrm>
            <a:off x="0" y="0"/>
            <a:ext cx="2411413" cy="2355850"/>
          </a:xfrm>
          <a:prstGeom prst="rect">
            <a:avLst/>
          </a:prstGeom>
          <a:noFill/>
          <a:ln w="9525">
            <a:noFill/>
            <a:miter lim="800000"/>
            <a:headEnd/>
            <a:tailEnd/>
          </a:ln>
        </p:spPr>
      </p:pic>
      <p:grpSp>
        <p:nvGrpSpPr>
          <p:cNvPr id="63490" name="Group 27"/>
          <p:cNvGrpSpPr>
            <a:grpSpLocks/>
          </p:cNvGrpSpPr>
          <p:nvPr/>
        </p:nvGrpSpPr>
        <p:grpSpPr bwMode="auto">
          <a:xfrm>
            <a:off x="468313" y="260350"/>
            <a:ext cx="8281987" cy="6192838"/>
            <a:chOff x="476" y="164"/>
            <a:chExt cx="5217" cy="3901"/>
          </a:xfrm>
        </p:grpSpPr>
        <p:sp>
          <p:nvSpPr>
            <p:cNvPr id="63492" name="Rectangle 4"/>
            <p:cNvSpPr>
              <a:spLocks noChangeArrowheads="1"/>
            </p:cNvSpPr>
            <p:nvPr/>
          </p:nvSpPr>
          <p:spPr bwMode="auto">
            <a:xfrm>
              <a:off x="1519" y="164"/>
              <a:ext cx="4037" cy="577"/>
            </a:xfrm>
            <a:prstGeom prst="rect">
              <a:avLst/>
            </a:prstGeom>
            <a:noFill/>
            <a:ln w="9525">
              <a:noFill/>
              <a:miter lim="800000"/>
              <a:headEnd/>
              <a:tailEnd/>
            </a:ln>
          </p:spPr>
          <p:txBody>
            <a:bodyPr>
              <a:spAutoFit/>
            </a:bodyPr>
            <a:lstStyle/>
            <a:p>
              <a:pPr algn="ctr"/>
              <a:r>
                <a:rPr lang="ru-RU" sz="1800" b="1">
                  <a:solidFill>
                    <a:schemeClr val="hlink"/>
                  </a:solidFill>
                </a:rPr>
                <a:t>Доходы бюджета</a:t>
              </a:r>
            </a:p>
            <a:p>
              <a:pPr algn="ctr"/>
              <a:r>
                <a:rPr lang="ru-RU" sz="1800" b="1">
                  <a:solidFill>
                    <a:srgbClr val="000066"/>
                  </a:solidFill>
                </a:rPr>
                <a:t>Доходы бюджета – это безвозмездные и безвозвратные</a:t>
              </a:r>
            </a:p>
            <a:p>
              <a:pPr algn="ctr"/>
              <a:r>
                <a:rPr lang="ru-RU" sz="1800" b="1">
                  <a:solidFill>
                    <a:srgbClr val="000066"/>
                  </a:solidFill>
                </a:rPr>
                <a:t>поступления денежных средств в бюджет.</a:t>
              </a:r>
            </a:p>
          </p:txBody>
        </p:sp>
        <p:sp>
          <p:nvSpPr>
            <p:cNvPr id="63493" name="AutoShape 12"/>
            <p:cNvSpPr>
              <a:spLocks noChangeArrowheads="1"/>
            </p:cNvSpPr>
            <p:nvPr/>
          </p:nvSpPr>
          <p:spPr bwMode="auto">
            <a:xfrm>
              <a:off x="2426" y="981"/>
              <a:ext cx="2495"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800" b="1">
                  <a:solidFill>
                    <a:schemeClr val="bg1"/>
                  </a:solidFill>
                </a:rPr>
                <a:t>Доходы бюджета</a:t>
              </a:r>
            </a:p>
          </p:txBody>
        </p:sp>
        <p:sp>
          <p:nvSpPr>
            <p:cNvPr id="63494" name="AutoShape 13"/>
            <p:cNvSpPr>
              <a:spLocks noChangeArrowheads="1"/>
            </p:cNvSpPr>
            <p:nvPr/>
          </p:nvSpPr>
          <p:spPr bwMode="auto">
            <a:xfrm>
              <a:off x="476"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a:solidFill>
                    <a:schemeClr val="bg1"/>
                  </a:solidFill>
                </a:rPr>
                <a:t>Налоговые доходы</a:t>
              </a:r>
            </a:p>
          </p:txBody>
        </p:sp>
        <p:sp>
          <p:nvSpPr>
            <p:cNvPr id="63495" name="AutoShape 14"/>
            <p:cNvSpPr>
              <a:spLocks noChangeArrowheads="1"/>
            </p:cNvSpPr>
            <p:nvPr/>
          </p:nvSpPr>
          <p:spPr bwMode="auto">
            <a:xfrm>
              <a:off x="2245"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Неналоговые доходы</a:t>
              </a:r>
            </a:p>
          </p:txBody>
        </p:sp>
        <p:sp>
          <p:nvSpPr>
            <p:cNvPr id="63496" name="AutoShape 15"/>
            <p:cNvSpPr>
              <a:spLocks noChangeArrowheads="1"/>
            </p:cNvSpPr>
            <p:nvPr/>
          </p:nvSpPr>
          <p:spPr bwMode="auto">
            <a:xfrm>
              <a:off x="4014"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Безвозмездные поступления</a:t>
              </a:r>
            </a:p>
          </p:txBody>
        </p:sp>
        <p:sp>
          <p:nvSpPr>
            <p:cNvPr id="63497" name="AutoShape 16"/>
            <p:cNvSpPr>
              <a:spLocks noChangeArrowheads="1"/>
            </p:cNvSpPr>
            <p:nvPr/>
          </p:nvSpPr>
          <p:spPr bwMode="auto">
            <a:xfrm>
              <a:off x="476" y="1797"/>
              <a:ext cx="1678" cy="2268"/>
            </a:xfrm>
            <a:prstGeom prst="flowChartAlternateProcess">
              <a:avLst/>
            </a:prstGeom>
            <a:solidFill>
              <a:srgbClr val="FF9933"/>
            </a:solidFill>
            <a:ln w="9525">
              <a:solidFill>
                <a:srgbClr val="C0C0C0"/>
              </a:solidFill>
              <a:miter lim="800000"/>
              <a:headEnd/>
              <a:tailEnd/>
            </a:ln>
          </p:spPr>
          <p:txBody>
            <a:bodyPr wrap="none" anchor="ctr"/>
            <a:lstStyle/>
            <a:p>
              <a:pPr algn="ctr"/>
              <a:r>
                <a:rPr lang="ru-RU" sz="1600" b="1" dirty="0"/>
                <a:t>Поступления от уплаты</a:t>
              </a:r>
            </a:p>
            <a:p>
              <a:pPr algn="ctr"/>
              <a:r>
                <a:rPr lang="ru-RU" sz="1600" b="1" dirty="0"/>
                <a:t>налогов, установленных</a:t>
              </a:r>
            </a:p>
            <a:p>
              <a:pPr algn="ctr"/>
              <a:r>
                <a:rPr lang="ru-RU" sz="1600" b="1" dirty="0"/>
                <a:t>Налоговым кодексом</a:t>
              </a:r>
            </a:p>
            <a:p>
              <a:pPr algn="ctr"/>
              <a:r>
                <a:rPr lang="ru-RU" sz="1600" b="1" dirty="0"/>
                <a:t>Российской Федерации,</a:t>
              </a:r>
            </a:p>
            <a:p>
              <a:pPr algn="ctr"/>
              <a:r>
                <a:rPr lang="ru-RU" sz="1600" b="1" dirty="0"/>
                <a:t>например:</a:t>
              </a:r>
            </a:p>
            <a:p>
              <a:pPr algn="ctr"/>
              <a:r>
                <a:rPr lang="ru-RU" sz="1600" b="1" dirty="0"/>
                <a:t>- акцизы;</a:t>
              </a:r>
            </a:p>
            <a:p>
              <a:pPr algn="ctr"/>
              <a:r>
                <a:rPr lang="ru-RU" sz="1600" b="1" dirty="0"/>
                <a:t>- налог на доходы</a:t>
              </a:r>
            </a:p>
            <a:p>
              <a:pPr algn="ctr"/>
              <a:r>
                <a:rPr lang="ru-RU" sz="1600" b="1" dirty="0"/>
                <a:t>физических лиц</a:t>
              </a:r>
              <a:r>
                <a:rPr lang="ru-RU" sz="1600" b="1" dirty="0" smtClean="0"/>
                <a:t>;</a:t>
              </a:r>
            </a:p>
            <a:p>
              <a:pPr algn="ctr"/>
              <a:r>
                <a:rPr lang="ru-RU" sz="1600" b="1" dirty="0" smtClean="0"/>
                <a:t>-налоги на совокупный</a:t>
              </a:r>
            </a:p>
            <a:p>
              <a:pPr algn="ctr"/>
              <a:r>
                <a:rPr lang="ru-RU" sz="1600" b="1" dirty="0" smtClean="0"/>
                <a:t> доход,</a:t>
              </a:r>
              <a:endParaRPr lang="ru-RU" sz="1600" b="1" dirty="0"/>
            </a:p>
            <a:p>
              <a:pPr algn="ctr"/>
              <a:r>
                <a:rPr lang="ru-RU" sz="1600" b="1" dirty="0"/>
                <a:t>- другие налоги.</a:t>
              </a:r>
            </a:p>
          </p:txBody>
        </p:sp>
        <p:sp>
          <p:nvSpPr>
            <p:cNvPr id="63498" name="AutoShape 17"/>
            <p:cNvSpPr>
              <a:spLocks noChangeArrowheads="1"/>
            </p:cNvSpPr>
            <p:nvPr/>
          </p:nvSpPr>
          <p:spPr bwMode="auto">
            <a:xfrm>
              <a:off x="2245"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 уплаты</a:t>
              </a:r>
            </a:p>
            <a:p>
              <a:pPr algn="ctr"/>
              <a:r>
                <a:rPr lang="ru-RU" sz="1600" b="1"/>
                <a:t>других платежей и сборов,</a:t>
              </a:r>
            </a:p>
            <a:p>
              <a:pPr algn="ctr"/>
              <a:r>
                <a:rPr lang="ru-RU" sz="1600" b="1"/>
                <a:t>установленных</a:t>
              </a:r>
            </a:p>
            <a:p>
              <a:pPr algn="ctr"/>
              <a:r>
                <a:rPr lang="ru-RU" sz="1600" b="1"/>
                <a:t>Законодательством</a:t>
              </a:r>
            </a:p>
            <a:p>
              <a:pPr algn="ctr"/>
              <a:r>
                <a:rPr lang="ru-RU" sz="1600" b="1"/>
                <a:t>Российской Федерации,</a:t>
              </a:r>
            </a:p>
            <a:p>
              <a:pPr algn="ctr"/>
              <a:r>
                <a:rPr lang="ru-RU" sz="1600" b="1"/>
                <a:t>а также</a:t>
              </a:r>
            </a:p>
            <a:p>
              <a:pPr algn="ctr"/>
              <a:r>
                <a:rPr lang="ru-RU" sz="1600" b="1"/>
                <a:t>штрафов за нарушение</a:t>
              </a:r>
            </a:p>
            <a:p>
              <a:pPr algn="ctr"/>
              <a:r>
                <a:rPr lang="ru-RU" sz="1600" b="1"/>
                <a:t>законодательства,</a:t>
              </a:r>
            </a:p>
            <a:p>
              <a:pPr algn="ctr"/>
              <a:r>
                <a:rPr lang="ru-RU" sz="1600" b="1"/>
                <a:t>например:</a:t>
              </a:r>
            </a:p>
            <a:p>
              <a:pPr algn="ctr"/>
              <a:r>
                <a:rPr lang="ru-RU" sz="1600" b="1"/>
                <a:t>-доходы от использования</a:t>
              </a:r>
            </a:p>
            <a:p>
              <a:pPr algn="ctr"/>
              <a:r>
                <a:rPr lang="ru-RU" sz="1600" b="1"/>
                <a:t>муниципального имущества</a:t>
              </a:r>
            </a:p>
            <a:p>
              <a:pPr algn="ctr"/>
              <a:r>
                <a:rPr lang="ru-RU" sz="1600" b="1"/>
                <a:t>и земли;</a:t>
              </a:r>
            </a:p>
            <a:p>
              <a:pPr algn="ctr"/>
              <a:r>
                <a:rPr lang="ru-RU" sz="1600" b="1"/>
                <a:t>- штрафные санкции;</a:t>
              </a:r>
            </a:p>
            <a:p>
              <a:pPr algn="ctr"/>
              <a:r>
                <a:rPr lang="ru-RU" sz="1600" b="1"/>
                <a:t>- другие.</a:t>
              </a:r>
            </a:p>
          </p:txBody>
        </p:sp>
        <p:sp>
          <p:nvSpPr>
            <p:cNvPr id="63499" name="AutoShape 18"/>
            <p:cNvSpPr>
              <a:spLocks noChangeArrowheads="1"/>
            </p:cNvSpPr>
            <p:nvPr/>
          </p:nvSpPr>
          <p:spPr bwMode="auto">
            <a:xfrm>
              <a:off x="4014"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a:t>
              </a:r>
            </a:p>
            <a:p>
              <a:pPr algn="ctr"/>
              <a:r>
                <a:rPr lang="ru-RU" sz="1600" b="1"/>
                <a:t>других бюджетов</a:t>
              </a:r>
            </a:p>
            <a:p>
              <a:pPr algn="ctr"/>
              <a:r>
                <a:rPr lang="ru-RU" sz="1600" b="1"/>
                <a:t>бюджетной системы</a:t>
              </a:r>
            </a:p>
            <a:p>
              <a:pPr algn="ctr"/>
              <a:r>
                <a:rPr lang="ru-RU" sz="1600" b="1"/>
                <a:t>(межбюджетные</a:t>
              </a:r>
            </a:p>
            <a:p>
              <a:pPr algn="ctr"/>
              <a:r>
                <a:rPr lang="ru-RU" sz="1600" b="1"/>
                <a:t>трансферты),</a:t>
              </a:r>
            </a:p>
            <a:p>
              <a:pPr algn="ctr"/>
              <a:r>
                <a:rPr lang="ru-RU" sz="1600" b="1"/>
                <a:t>организаций,</a:t>
              </a:r>
            </a:p>
            <a:p>
              <a:pPr algn="ctr"/>
              <a:r>
                <a:rPr lang="ru-RU" sz="1600" b="1"/>
                <a:t>граждан (кроме</a:t>
              </a:r>
            </a:p>
            <a:p>
              <a:pPr algn="ctr"/>
              <a:r>
                <a:rPr lang="ru-RU" sz="1600" b="1"/>
                <a:t>налоговых и</a:t>
              </a:r>
            </a:p>
            <a:p>
              <a:pPr algn="ctr"/>
              <a:r>
                <a:rPr lang="ru-RU" sz="1600" b="1"/>
                <a:t>неналоговых</a:t>
              </a:r>
            </a:p>
            <a:p>
              <a:pPr algn="ctr"/>
              <a:r>
                <a:rPr lang="ru-RU" sz="1600" b="1"/>
                <a:t>доходов).</a:t>
              </a:r>
            </a:p>
          </p:txBody>
        </p:sp>
        <p:sp>
          <p:nvSpPr>
            <p:cNvPr id="63500" name="Line 21"/>
            <p:cNvSpPr>
              <a:spLocks noChangeShapeType="1"/>
            </p:cNvSpPr>
            <p:nvPr/>
          </p:nvSpPr>
          <p:spPr bwMode="auto">
            <a:xfrm>
              <a:off x="3651" y="1298"/>
              <a:ext cx="0" cy="91"/>
            </a:xfrm>
            <a:prstGeom prst="line">
              <a:avLst/>
            </a:prstGeom>
            <a:noFill/>
            <a:ln w="9525">
              <a:solidFill>
                <a:schemeClr val="tx1"/>
              </a:solidFill>
              <a:round/>
              <a:headEnd/>
              <a:tailEnd/>
            </a:ln>
          </p:spPr>
          <p:txBody>
            <a:bodyPr/>
            <a:lstStyle/>
            <a:p>
              <a:endParaRPr lang="ru-RU"/>
            </a:p>
          </p:txBody>
        </p:sp>
        <p:sp>
          <p:nvSpPr>
            <p:cNvPr id="63501" name="Line 22"/>
            <p:cNvSpPr>
              <a:spLocks noChangeShapeType="1"/>
            </p:cNvSpPr>
            <p:nvPr/>
          </p:nvSpPr>
          <p:spPr bwMode="auto">
            <a:xfrm flipH="1">
              <a:off x="1292" y="1389"/>
              <a:ext cx="2359" cy="0"/>
            </a:xfrm>
            <a:prstGeom prst="line">
              <a:avLst/>
            </a:prstGeom>
            <a:noFill/>
            <a:ln w="9525">
              <a:solidFill>
                <a:schemeClr val="tx1"/>
              </a:solidFill>
              <a:round/>
              <a:headEnd/>
              <a:tailEnd/>
            </a:ln>
          </p:spPr>
          <p:txBody>
            <a:bodyPr/>
            <a:lstStyle/>
            <a:p>
              <a:endParaRPr lang="ru-RU"/>
            </a:p>
          </p:txBody>
        </p:sp>
        <p:sp>
          <p:nvSpPr>
            <p:cNvPr id="63502" name="Line 23"/>
            <p:cNvSpPr>
              <a:spLocks noChangeShapeType="1"/>
            </p:cNvSpPr>
            <p:nvPr/>
          </p:nvSpPr>
          <p:spPr bwMode="auto">
            <a:xfrm>
              <a:off x="1292" y="1389"/>
              <a:ext cx="0" cy="91"/>
            </a:xfrm>
            <a:prstGeom prst="line">
              <a:avLst/>
            </a:prstGeom>
            <a:noFill/>
            <a:ln w="9525">
              <a:solidFill>
                <a:schemeClr val="tx1"/>
              </a:solidFill>
              <a:round/>
              <a:headEnd/>
              <a:tailEnd/>
            </a:ln>
          </p:spPr>
          <p:txBody>
            <a:bodyPr/>
            <a:lstStyle/>
            <a:p>
              <a:endParaRPr lang="ru-RU"/>
            </a:p>
          </p:txBody>
        </p:sp>
        <p:sp>
          <p:nvSpPr>
            <p:cNvPr id="63503" name="Line 24"/>
            <p:cNvSpPr>
              <a:spLocks noChangeShapeType="1"/>
            </p:cNvSpPr>
            <p:nvPr/>
          </p:nvSpPr>
          <p:spPr bwMode="auto">
            <a:xfrm>
              <a:off x="3651" y="1389"/>
              <a:ext cx="1270" cy="0"/>
            </a:xfrm>
            <a:prstGeom prst="line">
              <a:avLst/>
            </a:prstGeom>
            <a:noFill/>
            <a:ln w="9525">
              <a:solidFill>
                <a:schemeClr val="tx1"/>
              </a:solidFill>
              <a:round/>
              <a:headEnd/>
              <a:tailEnd/>
            </a:ln>
          </p:spPr>
          <p:txBody>
            <a:bodyPr/>
            <a:lstStyle/>
            <a:p>
              <a:endParaRPr lang="ru-RU"/>
            </a:p>
          </p:txBody>
        </p:sp>
        <p:sp>
          <p:nvSpPr>
            <p:cNvPr id="63504" name="Line 25"/>
            <p:cNvSpPr>
              <a:spLocks noChangeShapeType="1"/>
            </p:cNvSpPr>
            <p:nvPr/>
          </p:nvSpPr>
          <p:spPr bwMode="auto">
            <a:xfrm>
              <a:off x="4921" y="1389"/>
              <a:ext cx="0" cy="91"/>
            </a:xfrm>
            <a:prstGeom prst="line">
              <a:avLst/>
            </a:prstGeom>
            <a:noFill/>
            <a:ln w="9525">
              <a:solidFill>
                <a:schemeClr val="tx1"/>
              </a:solidFill>
              <a:round/>
              <a:headEnd/>
              <a:tailEnd/>
            </a:ln>
          </p:spPr>
          <p:txBody>
            <a:bodyPr/>
            <a:lstStyle/>
            <a:p>
              <a:endParaRPr lang="ru-RU"/>
            </a:p>
          </p:txBody>
        </p:sp>
        <p:sp>
          <p:nvSpPr>
            <p:cNvPr id="63505" name="Line 26"/>
            <p:cNvSpPr>
              <a:spLocks noChangeShapeType="1"/>
            </p:cNvSpPr>
            <p:nvPr/>
          </p:nvSpPr>
          <p:spPr bwMode="auto">
            <a:xfrm>
              <a:off x="3107" y="1389"/>
              <a:ext cx="0" cy="91"/>
            </a:xfrm>
            <a:prstGeom prst="line">
              <a:avLst/>
            </a:prstGeom>
            <a:noFill/>
            <a:ln w="9525">
              <a:solidFill>
                <a:schemeClr val="tx1"/>
              </a:solidFill>
              <a:round/>
              <a:headEnd/>
              <a:tailEnd/>
            </a:ln>
          </p:spPr>
          <p:txBody>
            <a:bodyPr/>
            <a:lstStyle/>
            <a:p>
              <a:endParaRPr lang="ru-RU"/>
            </a:p>
          </p:txBody>
        </p:sp>
      </p:grpSp>
      <p:sp>
        <p:nvSpPr>
          <p:cNvPr id="63491" name="Slide Number Placeholder 5"/>
          <p:cNvSpPr txBox="1">
            <a:spLocks noGrp="1"/>
          </p:cNvSpPr>
          <p:nvPr/>
        </p:nvSpPr>
        <p:spPr bwMode="auto">
          <a:xfrm>
            <a:off x="8748713" y="6492875"/>
            <a:ext cx="395287" cy="365125"/>
          </a:xfrm>
          <a:prstGeom prst="rect">
            <a:avLst/>
          </a:prstGeom>
          <a:noFill/>
          <a:ln w="9525">
            <a:noFill/>
            <a:miter lim="800000"/>
            <a:headEnd/>
            <a:tailEnd/>
          </a:ln>
        </p:spPr>
        <p:txBody>
          <a:bodyPr anchor="ctr"/>
          <a:lstStyle/>
          <a:p>
            <a:pPr algn="r"/>
            <a:fld id="{286EFBFE-1767-4DE9-B1C3-0153FDAF9989}" type="slidenum">
              <a:rPr lang="en-US" altLang="ru-RU" sz="1200">
                <a:solidFill>
                  <a:srgbClr val="898989"/>
                </a:solidFill>
                <a:latin typeface="Calibri" pitchFamily="34" charset="0"/>
              </a:rPr>
              <a:pPr algn="r"/>
              <a:t>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69693483"/>
              </p:ext>
            </p:extLst>
          </p:nvPr>
        </p:nvGraphicFramePr>
        <p:xfrm>
          <a:off x="357158" y="1785926"/>
          <a:ext cx="8572559" cy="3137535"/>
        </p:xfrm>
        <a:graphic>
          <a:graphicData uri="http://schemas.openxmlformats.org/drawingml/2006/table">
            <a:tbl>
              <a:tblPr firstRow="1" bandRow="1">
                <a:tableStyleId>{5C22544A-7EE6-4342-B048-85BDC9FD1C3A}</a:tableStyleId>
              </a:tblPr>
              <a:tblGrid>
                <a:gridCol w="5444764"/>
                <a:gridCol w="1126151"/>
                <a:gridCol w="958028"/>
                <a:gridCol w="1043616"/>
              </a:tblGrid>
              <a:tr h="285752">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400" b="1" i="1" dirty="0" smtClean="0">
                          <a:solidFill>
                            <a:schemeClr val="accent1">
                              <a:lumMod val="25000"/>
                            </a:schemeClr>
                          </a:solidFill>
                        </a:rPr>
                        <a:t>35 343,2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34 390,9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34 104,2</a:t>
                      </a:r>
                      <a:endParaRPr lang="ru-RU" sz="1400" b="1" i="1" dirty="0">
                        <a:solidFill>
                          <a:schemeClr val="accent1">
                            <a:lumMod val="25000"/>
                          </a:schemeClr>
                        </a:solidFill>
                      </a:endParaRPr>
                    </a:p>
                  </a:txBody>
                  <a:tcPr/>
                </a:tc>
              </a:tr>
              <a:tr h="475378">
                <a:tc>
                  <a:txBody>
                    <a:bodyPr/>
                    <a:lstStyle/>
                    <a:p>
                      <a:pPr algn="l" fontAlgn="t"/>
                      <a:r>
                        <a:rPr lang="ru-RU" sz="1600" b="1" i="1"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a:solidFill>
                            <a:schemeClr val="accent1">
                              <a:lumMod val="25000"/>
                            </a:schemeClr>
                          </a:solidFill>
                          <a:latin typeface="Times New Roman" pitchFamily="18" charset="0"/>
                          <a:cs typeface="Times New Roman" pitchFamily="18" charset="0"/>
                        </a:rPr>
                        <a:t>«Нормативно-методическое обеспечение и организация бюджетного процесса»</a:t>
                      </a:r>
                    </a:p>
                  </a:txBody>
                  <a:tcPr marL="9525" marR="9525" marT="9525" marB="0"/>
                </a:tc>
                <a:tc>
                  <a:txBody>
                    <a:bodyPr/>
                    <a:lstStyle/>
                    <a:p>
                      <a:pPr algn="ctr"/>
                      <a:r>
                        <a:rPr lang="ru-RU" sz="1400" b="1" i="1" dirty="0" smtClean="0">
                          <a:solidFill>
                            <a:schemeClr val="accent1">
                              <a:lumMod val="25000"/>
                            </a:schemeClr>
                          </a:solidFill>
                        </a:rPr>
                        <a:t>5 </a:t>
                      </a:r>
                      <a:r>
                        <a:rPr lang="en-US" sz="1400" b="1" i="1" dirty="0" smtClean="0">
                          <a:solidFill>
                            <a:schemeClr val="accent1">
                              <a:lumMod val="25000"/>
                            </a:schemeClr>
                          </a:solidFill>
                        </a:rPr>
                        <a:t>965,5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5 063,6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4 883,4</a:t>
                      </a:r>
                      <a:endParaRPr lang="ru-RU" sz="1400" b="1" i="1" dirty="0">
                        <a:solidFill>
                          <a:schemeClr val="accent1">
                            <a:lumMod val="25000"/>
                          </a:schemeClr>
                        </a:solidFill>
                      </a:endParaRPr>
                    </a:p>
                  </a:txBody>
                  <a:tcPr/>
                </a:tc>
              </a:tr>
              <a:tr h="679334">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a:solidFill>
                            <a:schemeClr val="accent1">
                              <a:lumMod val="25000"/>
                            </a:schemeClr>
                          </a:solidFill>
                          <a:latin typeface="Times New Roman" pitchFamily="18" charset="0"/>
                          <a:cs typeface="Times New Roman" pitchFamily="18" charset="0"/>
                        </a:rPr>
                        <a:t>«Управление муниципальным долгом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r>
              <a:tr h="677988">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a:solidFill>
                            <a:schemeClr val="accent1">
                              <a:lumMod val="25000"/>
                            </a:schemeClr>
                          </a:solidFill>
                          <a:latin typeface="Times New Roman" pitchFamily="18" charset="0"/>
                          <a:cs typeface="Times New Roman" pitchFamily="18" charset="0"/>
                        </a:rPr>
                        <a:t>«Выравнивание бюджетной обеспеченности поселений, входящих в состав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29 374,0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29 323,6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29 217,1</a:t>
                      </a:r>
                      <a:endParaRPr lang="ru-RU" sz="1400" b="1" i="1" dirty="0">
                        <a:solidFill>
                          <a:schemeClr val="accent1">
                            <a:lumMod val="25000"/>
                          </a:schemeClr>
                        </a:solidFill>
                      </a:endParaRPr>
                    </a:p>
                  </a:txBody>
                  <a:tcPr/>
                </a:tc>
              </a:tr>
            </a:tbl>
          </a:graphicData>
        </a:graphic>
      </p:graphicFrame>
      <p:sp>
        <p:nvSpPr>
          <p:cNvPr id="3" name="TextBox 2"/>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4" name="Прямоугольник 3"/>
          <p:cNvSpPr/>
          <p:nvPr/>
        </p:nvSpPr>
        <p:spPr>
          <a:xfrm>
            <a:off x="7786710"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p:txBody>
      </p:sp>
      <p:sp>
        <p:nvSpPr>
          <p:cNvPr id="3" name="TextBox 2"/>
          <p:cNvSpPr txBox="1"/>
          <p:nvPr/>
        </p:nvSpPr>
        <p:spPr>
          <a:xfrm>
            <a:off x="285720" y="1857364"/>
            <a:ext cx="8715436" cy="313162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создание правовых и экономических условий для поддержки общественных некоммерческих организаций социальной направленности  муниципального образования «Демидовский район» Смоленской области.</a:t>
            </a:r>
          </a:p>
          <a:p>
            <a:endParaRPr lang="ru-RU" sz="1750" dirty="0" smtClean="0"/>
          </a:p>
          <a:p>
            <a:r>
              <a:rPr lang="ru-RU" sz="2000" i="1" u="sng" dirty="0" smtClean="0">
                <a:solidFill>
                  <a:schemeClr val="accent1">
                    <a:lumMod val="25000"/>
                  </a:schemeClr>
                </a:solidFill>
              </a:rPr>
              <a:t>Задача программы - </a:t>
            </a:r>
            <a:r>
              <a:rPr lang="ru-RU" sz="2000" dirty="0" smtClean="0"/>
              <a:t>создание условий для деятельности в системе гражданского общества общественных некоммерческих организаций, максимальное  использование их потенциала для эффективного  решения социально значимых проблем инвалидов и ветеранов проживающих на территории Демидовского района Смоленской области.</a:t>
            </a:r>
            <a:endParaRPr lang="ru-RU" sz="2000" dirty="0" smtClean="0">
              <a:solidFill>
                <a:schemeClr val="accent1">
                  <a:lumMod val="25000"/>
                </a:schemeClr>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2202560"/>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«Создание условий для деятельности общественных некоммерческих организаций»</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431,8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p>
                      <a:pPr algn="ctr"/>
                      <a:endParaRPr lang="ru-RU" b="1" i="1" dirty="0" smtClean="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857364"/>
            <a:ext cx="8715436"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стабильное повышение качества и уровня жизни  отдельных категорий граждан из числа лиц, замещавших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p>
          <a:p>
            <a:endParaRPr lang="ru-RU" sz="2000" dirty="0" smtClean="0"/>
          </a:p>
          <a:p>
            <a:endParaRPr lang="ru-RU" sz="1750" dirty="0" smtClean="0"/>
          </a:p>
          <a:p>
            <a:r>
              <a:rPr lang="ru-RU" sz="2000" i="1" u="sng" dirty="0" smtClean="0">
                <a:solidFill>
                  <a:schemeClr val="accent1">
                    <a:lumMod val="25000"/>
                  </a:schemeClr>
                </a:solidFill>
              </a:rPr>
              <a:t>Задача программы - </a:t>
            </a:r>
            <a:r>
              <a:rPr lang="ru-RU" sz="2000" dirty="0" smtClean="0"/>
              <a:t>осуществление назначения, расчета и выплаты пенсии за выслугу лет лицам, замещавшим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endParaRPr lang="ru-RU" sz="2000" dirty="0" smtClean="0">
              <a:solidFill>
                <a:schemeClr val="accent1">
                  <a:lumMod val="25000"/>
                </a:schemeClr>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176332420"/>
              </p:ext>
            </p:extLst>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«Предоставление гарантий по выплате муниципальной пенсии за выслугу лет»</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 </a:t>
                      </a:r>
                      <a:r>
                        <a:rPr lang="en-US" b="1" i="1" dirty="0" smtClean="0">
                          <a:solidFill>
                            <a:schemeClr val="accent1">
                              <a:lumMod val="25000"/>
                            </a:schemeClr>
                          </a:solidFill>
                        </a:rPr>
                        <a:t>311,8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457817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solidFill>
                  <a:schemeClr val="accent1">
                    <a:lumMod val="25000"/>
                  </a:schemeClr>
                </a:solidFill>
              </a:rPr>
              <a:t>р</a:t>
            </a:r>
            <a:r>
              <a:rPr lang="ru-RU" sz="1800" dirty="0" smtClean="0"/>
              <a:t>ешение вопросов местного значения и повышение эффективности деятельности Администрации муниципального образования</a:t>
            </a:r>
            <a:r>
              <a:rPr lang="ru-RU" sz="1800" b="1" dirty="0" smtClean="0"/>
              <a:t> «</a:t>
            </a:r>
            <a:r>
              <a:rPr lang="ru-RU" sz="1800" dirty="0" smtClean="0"/>
              <a:t>Демидовский район» Смоленской области»,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исполнение полномочий по решению вопросов местного значения в соответствии с федеральными законами, законами Смоленской области и иными муниципальными правовыми актами;</a:t>
            </a:r>
          </a:p>
          <a:p>
            <a:r>
              <a:rPr lang="ru-RU" sz="1800" dirty="0" smtClean="0"/>
              <a:t>- исполнение отдельных государственных полномочий, переданных законами  Смоленской области, полномочий, переданных поселениями Демидовского района в соответствии с заключенными соглашениями;</a:t>
            </a:r>
          </a:p>
          <a:p>
            <a:r>
              <a:rPr lang="ru-RU" sz="1800" dirty="0" smtClean="0"/>
              <a:t>- повышение доступности и качества оказания государственных и муниципальных услуг;</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r>
              <a:rPr lang="ru-RU" sz="1750" dirty="0" smtClean="0"/>
              <a:t>.</a:t>
            </a:r>
            <a:endParaRPr lang="ru-RU" sz="1750" dirty="0" smtClean="0">
              <a:solidFill>
                <a:schemeClr val="accent1">
                  <a:lumMod val="25000"/>
                </a:schemeClr>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361"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168336523"/>
              </p:ext>
            </p:extLst>
          </p:nvPr>
        </p:nvGraphicFramePr>
        <p:xfrm>
          <a:off x="467544" y="1916832"/>
          <a:ext cx="8462173" cy="3096344"/>
        </p:xfrm>
        <a:graphic>
          <a:graphicData uri="http://schemas.openxmlformats.org/drawingml/2006/table">
            <a:tbl>
              <a:tblPr firstRow="1" bandRow="1">
                <a:tableStyleId>{5C22544A-7EE6-4342-B048-85BDC9FD1C3A}</a:tableStyleId>
              </a:tblPr>
              <a:tblGrid>
                <a:gridCol w="5334378"/>
                <a:gridCol w="1126151"/>
                <a:gridCol w="958028"/>
                <a:gridCol w="1043616"/>
              </a:tblGrid>
              <a:tr h="404669">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2022</a:t>
                      </a:r>
                      <a:endParaRPr lang="ru-RU" sz="1400" b="1" i="1" dirty="0"/>
                    </a:p>
                  </a:txBody>
                  <a:tcPr/>
                </a:tc>
                <a:tc>
                  <a:txBody>
                    <a:bodyPr/>
                    <a:lstStyle/>
                    <a:p>
                      <a:pPr algn="ctr"/>
                      <a:r>
                        <a:rPr lang="ru-RU" sz="1400" i="1" dirty="0" smtClean="0"/>
                        <a:t>2023</a:t>
                      </a:r>
                      <a:endParaRPr lang="ru-RU" sz="1400" i="1" dirty="0"/>
                    </a:p>
                  </a:txBody>
                  <a:tcPr/>
                </a:tc>
                <a:tc>
                  <a:txBody>
                    <a:bodyPr/>
                    <a:lstStyle/>
                    <a:p>
                      <a:pPr algn="ctr"/>
                      <a:r>
                        <a:rPr lang="ru-RU" sz="1400" i="1" dirty="0" smtClean="0"/>
                        <a:t>2024</a:t>
                      </a:r>
                      <a:endParaRPr lang="ru-RU" sz="1400" i="1" dirty="0"/>
                    </a:p>
                  </a:txBody>
                  <a:tcPr/>
                </a:tc>
              </a:tr>
              <a:tr h="337224">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19 </a:t>
                      </a:r>
                      <a:r>
                        <a:rPr lang="en-US" sz="1400" b="1" i="1" dirty="0" smtClean="0">
                          <a:solidFill>
                            <a:schemeClr val="accent1">
                              <a:lumMod val="25000"/>
                            </a:schemeClr>
                          </a:solidFill>
                        </a:rPr>
                        <a:t>943,8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17 369,1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16 913,9</a:t>
                      </a:r>
                      <a:endParaRPr lang="ru-RU" sz="1400" b="1" i="1" dirty="0">
                        <a:solidFill>
                          <a:schemeClr val="accent1">
                            <a:lumMod val="25000"/>
                          </a:schemeClr>
                        </a:solidFill>
                      </a:endParaRPr>
                    </a:p>
                  </a:txBody>
                  <a:tcPr/>
                </a:tc>
              </a:tr>
              <a:tr h="698267">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en-US" sz="1400" b="1" i="1" dirty="0" smtClean="0">
                          <a:solidFill>
                            <a:schemeClr val="accent1">
                              <a:lumMod val="25000"/>
                            </a:schemeClr>
                          </a:solidFill>
                        </a:rPr>
                        <a:t>18 260,8</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15 671,3</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15 275,6</a:t>
                      </a:r>
                      <a:endParaRPr lang="ru-RU" sz="1400" b="1" i="1" dirty="0">
                        <a:solidFill>
                          <a:schemeClr val="accent1">
                            <a:lumMod val="25000"/>
                          </a:schemeClr>
                        </a:solidFill>
                      </a:endParaRPr>
                    </a:p>
                  </a:txBody>
                  <a:tcPr/>
                </a:tc>
              </a:tr>
              <a:tr h="720080">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 «Обеспечение деятельности Главы муниципального образования «Демидовский район» Смоленской области»</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1 683,</a:t>
                      </a:r>
                      <a:r>
                        <a:rPr lang="en-US" sz="1400" b="1" i="1" dirty="0" smtClean="0">
                          <a:solidFill>
                            <a:schemeClr val="accent1">
                              <a:lumMod val="25000"/>
                            </a:schemeClr>
                          </a:solidFill>
                        </a:rPr>
                        <a:t>0</a:t>
                      </a:r>
                      <a:endParaRPr lang="ru-RU" sz="1400" b="1" i="1" dirty="0" smtClean="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1 697,8</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1 638,3</a:t>
                      </a:r>
                      <a:endParaRPr lang="ru-RU" sz="1400" b="1" i="1" dirty="0">
                        <a:solidFill>
                          <a:schemeClr val="accent1">
                            <a:lumMod val="25000"/>
                          </a:schemeClr>
                        </a:solidFill>
                      </a:endParaRPr>
                    </a:p>
                  </a:txBody>
                  <a:tcPr/>
                </a:tc>
              </a:tr>
              <a:tr h="936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«Обучение по заочной форме работников органов местного самоуправления в образовательных</a:t>
                      </a:r>
                      <a:r>
                        <a:rPr lang="ru-RU" sz="1400" b="0" i="0" baseline="0" dirty="0" smtClean="0">
                          <a:solidFill>
                            <a:schemeClr val="accent1">
                              <a:lumMod val="25000"/>
                            </a:schemeClr>
                          </a:solidFill>
                          <a:latin typeface="Times New Roman" pitchFamily="18" charset="0"/>
                          <a:cs typeface="Times New Roman" pitchFamily="18" charset="0"/>
                        </a:rPr>
                        <a:t> учреждениях высшего и среднего профессионального образования»</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en-US" sz="1400" b="1" i="1" dirty="0" smtClean="0">
                          <a:solidFill>
                            <a:schemeClr val="accent1">
                              <a:lumMod val="25000"/>
                            </a:schemeClr>
                          </a:solidFill>
                        </a:rPr>
                        <a:t>0,0</a:t>
                      </a:r>
                      <a:endParaRPr lang="ru-RU" sz="1400" b="1" i="1" dirty="0" smtClean="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556792"/>
            <a:ext cx="1321223" cy="307777"/>
          </a:xfrm>
          <a:prstGeom prst="rect">
            <a:avLst/>
          </a:prstGeom>
        </p:spPr>
        <p:txBody>
          <a:bodyPr wrap="square">
            <a:spAutoFit/>
          </a:bodyPr>
          <a:lstStyle/>
          <a:p>
            <a:r>
              <a:rPr lang="ru-RU" b="1" i="1" dirty="0" smtClean="0">
                <a:solidFill>
                  <a:srgbClr val="002060"/>
                </a:solidFill>
                <a:ea typeface="Times New Roman" pitchFamily="18" charset="0"/>
                <a:cs typeface="Times New Roman" pitchFamily="18" charset="0"/>
              </a:rPr>
              <a:t>(тыс. рублей)</a:t>
            </a:r>
            <a:endParaRPr lang="ru-RU" b="1" dirty="0">
              <a:solidFill>
                <a:srgbClr val="002060"/>
              </a:solidFill>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«Противодействие экстремизму и профилактика терроризма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500034" y="1714488"/>
            <a:ext cx="8429684" cy="4555093"/>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утверждение основ гражданской идентичности как начала, объединяющего всех жителей Демидовского района;                                   </a:t>
            </a:r>
          </a:p>
          <a:p>
            <a:r>
              <a:rPr lang="ru-RU" sz="1800" dirty="0" smtClean="0"/>
              <a:t>- воспитание культуры толерантности и межнационального согласия;</a:t>
            </a:r>
          </a:p>
          <a:p>
            <a:r>
              <a:rPr lang="ru-RU" sz="1800" dirty="0" smtClean="0"/>
              <a:t>- достижение необходимого уровня правовой культуры граждан как основы толерантного сознания и поведения;                                         </a:t>
            </a:r>
          </a:p>
          <a:p>
            <a:r>
              <a:rPr lang="ru-RU" sz="1800" dirty="0" smtClean="0"/>
              <a:t>- формирование в молодежной среде мировоззрения и духовно-нравственной атмосферы этнокультурного взаимоуважения, основанных на принципах уважения прав и свобод человека, стремления к межэтническому миру и согласию, готовности к диалогу;</a:t>
            </a:r>
          </a:p>
          <a:p>
            <a:r>
              <a:rPr lang="ru-RU" sz="1800" dirty="0" smtClean="0"/>
              <a:t>- общественное осуждение и пресечение на основе действующего законодательства любых проявлений дискриминации, насилия, расизма и экстремизма на  национальной и конфессиональной почве;</a:t>
            </a:r>
          </a:p>
          <a:p>
            <a:r>
              <a:rPr lang="ru-RU" sz="1800" dirty="0" smtClean="0"/>
              <a:t>- разработка и реализация образовательных программ, направленных на формирование у подрастающего поколения позитивных установок на этническое многообразие.</a:t>
            </a:r>
            <a:endParaRPr lang="ru-RU" sz="18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«Противодействие экстремизму и профилактика терроризма на территории муниципального образования «Демидовский район» Смоленской области»</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432487877"/>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572396"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p:txBody>
      </p:sp>
      <p:sp>
        <p:nvSpPr>
          <p:cNvPr id="3" name="TextBox 2"/>
          <p:cNvSpPr txBox="1"/>
          <p:nvPr/>
        </p:nvSpPr>
        <p:spPr>
          <a:xfrm>
            <a:off x="285720" y="1785926"/>
            <a:ext cx="8643998"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обеспечение доходности и рационального использования земельно-имущественного комплекса и его развитие.</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повышение эффективности использования муниципального имущества;</a:t>
            </a:r>
          </a:p>
          <a:p>
            <a:r>
              <a:rPr lang="ru-RU" sz="1800" dirty="0" smtClean="0"/>
              <a:t>- администрирование доходов, поступающих от распоряжения муниципальной собственностью муниципального образования «Демидовский район» Смоленской области (далее – муниципальная собственность);</a:t>
            </a:r>
          </a:p>
          <a:p>
            <a:r>
              <a:rPr lang="ru-RU" sz="1800" dirty="0" smtClean="0"/>
              <a:t>- контроль использования муниципальной собственности;</a:t>
            </a:r>
          </a:p>
          <a:p>
            <a:r>
              <a:rPr lang="ru-RU" sz="1800" dirty="0" smtClean="0"/>
              <a:t>- обеспечение земельными участками льготных категорий граждан для ИЖС;</a:t>
            </a:r>
          </a:p>
          <a:p>
            <a:r>
              <a:rPr lang="ru-RU" sz="1800" dirty="0" smtClean="0"/>
              <a:t>- обеспечение формирования земельных участков для продажи на торгах;</a:t>
            </a:r>
          </a:p>
          <a:p>
            <a:r>
              <a:rPr lang="ru-RU" sz="1800" dirty="0" smtClean="0"/>
              <a:t>- определение рыночной стоимости недвижимого имущества (зданий, строений, земельных участков).</a:t>
            </a:r>
            <a:endParaRPr lang="ru-RU"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WordArt 4"/>
          <p:cNvSpPr>
            <a:spLocks noChangeArrowheads="1" noChangeShapeType="1" noTextEdit="1"/>
          </p:cNvSpPr>
          <p:nvPr/>
        </p:nvSpPr>
        <p:spPr bwMode="auto">
          <a:xfrm>
            <a:off x="827088" y="274638"/>
            <a:ext cx="7561262" cy="490537"/>
          </a:xfrm>
          <a:prstGeom prst="rect">
            <a:avLst/>
          </a:prstGeom>
        </p:spPr>
        <p:txBody>
          <a:bodyPr wrap="none" fromWordArt="1">
            <a:prstTxWarp prst="textPlain">
              <a:avLst>
                <a:gd name="adj" fmla="val 50000"/>
              </a:avLst>
            </a:prstTxWarp>
          </a:bodyPr>
          <a:lstStyle/>
          <a:p>
            <a:r>
              <a:rPr lang="ru-RU" sz="2400" kern="10">
                <a:ln w="9525">
                  <a:solidFill>
                    <a:srgbClr val="008000"/>
                  </a:solidFill>
                  <a:round/>
                  <a:headEnd/>
                  <a:tailEnd/>
                </a:ln>
                <a:solidFill>
                  <a:srgbClr val="008000"/>
                </a:solidFill>
                <a:latin typeface="Times New Roman"/>
                <a:cs typeface="Times New Roman"/>
              </a:rPr>
              <a:t>Виды финансовой помощи</a:t>
            </a:r>
          </a:p>
        </p:txBody>
      </p:sp>
      <p:grpSp>
        <p:nvGrpSpPr>
          <p:cNvPr id="109570" name="Group 5"/>
          <p:cNvGrpSpPr>
            <a:grpSpLocks noChangeAspect="1"/>
          </p:cNvGrpSpPr>
          <p:nvPr/>
        </p:nvGrpSpPr>
        <p:grpSpPr bwMode="auto">
          <a:xfrm>
            <a:off x="0" y="765175"/>
            <a:ext cx="9144000" cy="6092825"/>
            <a:chOff x="4603" y="8855"/>
            <a:chExt cx="7669" cy="4654"/>
          </a:xfrm>
        </p:grpSpPr>
        <p:sp>
          <p:nvSpPr>
            <p:cNvPr id="109573" name="AutoShape 6"/>
            <p:cNvSpPr>
              <a:spLocks noChangeAspect="1" noChangeArrowheads="1"/>
            </p:cNvSpPr>
            <p:nvPr/>
          </p:nvSpPr>
          <p:spPr bwMode="auto">
            <a:xfrm>
              <a:off x="4603" y="8855"/>
              <a:ext cx="7669" cy="4654"/>
            </a:xfrm>
            <a:prstGeom prst="rect">
              <a:avLst/>
            </a:prstGeom>
            <a:solidFill>
              <a:srgbClr val="CCFFFF"/>
            </a:solidFill>
            <a:ln w="9525">
              <a:noFill/>
              <a:miter lim="800000"/>
              <a:headEnd/>
              <a:tailEnd/>
            </a:ln>
          </p:spPr>
          <p:txBody>
            <a:bodyPr/>
            <a:lstStyle/>
            <a:p>
              <a:endParaRPr lang="ru-RU"/>
            </a:p>
          </p:txBody>
        </p:sp>
        <p:grpSp>
          <p:nvGrpSpPr>
            <p:cNvPr id="109574" name="Group 7"/>
            <p:cNvGrpSpPr>
              <a:grpSpLocks/>
            </p:cNvGrpSpPr>
            <p:nvPr/>
          </p:nvGrpSpPr>
          <p:grpSpPr bwMode="auto">
            <a:xfrm>
              <a:off x="4727" y="12001"/>
              <a:ext cx="7200" cy="1081"/>
              <a:chOff x="4776" y="9200"/>
              <a:chExt cx="7200" cy="1080"/>
            </a:xfrm>
          </p:grpSpPr>
          <p:sp>
            <p:nvSpPr>
              <p:cNvPr id="109585" name="AutoShape 8"/>
              <p:cNvSpPr>
                <a:spLocks noChangeArrowheads="1"/>
              </p:cNvSpPr>
              <p:nvPr/>
            </p:nvSpPr>
            <p:spPr bwMode="auto">
              <a:xfrm>
                <a:off x="4776" y="9200"/>
                <a:ext cx="7200" cy="990"/>
              </a:xfrm>
              <a:prstGeom prst="flowChartTerminator">
                <a:avLst/>
              </a:prstGeom>
              <a:solidFill>
                <a:srgbClr val="FFCC99"/>
              </a:solidFill>
              <a:ln w="9525">
                <a:solidFill>
                  <a:srgbClr val="000000"/>
                </a:solidFill>
                <a:miter lim="800000"/>
                <a:headEnd/>
                <a:tailEnd/>
              </a:ln>
            </p:spPr>
            <p:txBody>
              <a:bodyPr/>
              <a:lstStyle/>
              <a:p>
                <a:endParaRPr lang="ru-RU"/>
              </a:p>
            </p:txBody>
          </p:sp>
          <p:sp>
            <p:nvSpPr>
              <p:cNvPr id="109586" name="Text Box 9"/>
              <p:cNvSpPr txBox="1">
                <a:spLocks noChangeArrowheads="1"/>
              </p:cNvSpPr>
              <p:nvPr/>
            </p:nvSpPr>
            <p:spPr bwMode="auto">
              <a:xfrm>
                <a:off x="5316" y="9290"/>
                <a:ext cx="2070" cy="900"/>
              </a:xfrm>
              <a:prstGeom prst="rect">
                <a:avLst/>
              </a:prstGeom>
              <a:noFill/>
              <a:ln w="9525">
                <a:noFill/>
                <a:miter lim="800000"/>
                <a:headEnd/>
                <a:tailEnd/>
              </a:ln>
            </p:spPr>
            <p:txBody>
              <a:bodyPr lIns="96067" tIns="48034" rIns="96067" bIns="48034"/>
              <a:lstStyle/>
              <a:p>
                <a:r>
                  <a:rPr lang="ru-RU"/>
                  <a:t>Предоставляются на условиях долевого софинансирования расходов других бюджетов</a:t>
                </a:r>
              </a:p>
            </p:txBody>
          </p:sp>
          <p:sp>
            <p:nvSpPr>
              <p:cNvPr id="109587" name="Text Box 10"/>
              <p:cNvSpPr txBox="1">
                <a:spLocks noChangeArrowheads="1"/>
              </p:cNvSpPr>
              <p:nvPr/>
            </p:nvSpPr>
            <p:spPr bwMode="auto">
              <a:xfrm>
                <a:off x="9366" y="9286"/>
                <a:ext cx="2160" cy="810"/>
              </a:xfrm>
              <a:prstGeom prst="rect">
                <a:avLst/>
              </a:prstGeom>
              <a:noFill/>
              <a:ln w="9525">
                <a:noFill/>
                <a:miter lim="800000"/>
                <a:headEnd/>
                <a:tailEnd/>
              </a:ln>
            </p:spPr>
            <p:txBody>
              <a:bodyPr lIns="96067" tIns="48034" rIns="96067" bIns="48034"/>
              <a:lstStyle/>
              <a:p>
                <a:endParaRPr lang="ru-RU"/>
              </a:p>
            </p:txBody>
          </p:sp>
          <p:sp>
            <p:nvSpPr>
              <p:cNvPr id="109588" name="AutoShape 11" descr="Водяные капли"/>
              <p:cNvSpPr>
                <a:spLocks noChangeArrowheads="1"/>
              </p:cNvSpPr>
              <p:nvPr/>
            </p:nvSpPr>
            <p:spPr bwMode="auto">
              <a:xfrm>
                <a:off x="7386" y="9200"/>
                <a:ext cx="1980" cy="1080"/>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lIns="96067" tIns="48034" rIns="96067" bIns="48034"/>
              <a:lstStyle/>
              <a:p>
                <a:pPr algn="ctr"/>
                <a:r>
                  <a:rPr lang="ru-RU" sz="1500" b="1"/>
                  <a:t>Субсидии (от латинского «</a:t>
                </a:r>
                <a:r>
                  <a:rPr lang="en-US" sz="1500" b="1"/>
                  <a:t>Subsidium</a:t>
                </a:r>
                <a:r>
                  <a:rPr lang="ru-RU" sz="1500" b="1"/>
                  <a:t>»-поддержка)</a:t>
                </a:r>
                <a:endParaRPr lang="ru-RU" sz="1500"/>
              </a:p>
            </p:txBody>
          </p:sp>
        </p:grpSp>
        <p:grpSp>
          <p:nvGrpSpPr>
            <p:cNvPr id="109575" name="Group 12"/>
            <p:cNvGrpSpPr>
              <a:grpSpLocks/>
            </p:cNvGrpSpPr>
            <p:nvPr/>
          </p:nvGrpSpPr>
          <p:grpSpPr bwMode="auto">
            <a:xfrm>
              <a:off x="4776" y="9358"/>
              <a:ext cx="7200" cy="1029"/>
              <a:chOff x="4776" y="9616"/>
              <a:chExt cx="7200" cy="1029"/>
            </a:xfrm>
          </p:grpSpPr>
          <p:sp>
            <p:nvSpPr>
              <p:cNvPr id="109581" name="AutoShape 13"/>
              <p:cNvSpPr>
                <a:spLocks noChangeArrowheads="1"/>
              </p:cNvSpPr>
              <p:nvPr/>
            </p:nvSpPr>
            <p:spPr bwMode="auto">
              <a:xfrm>
                <a:off x="4776" y="9616"/>
                <a:ext cx="7200" cy="943"/>
              </a:xfrm>
              <a:prstGeom prst="flowChartTerminator">
                <a:avLst/>
              </a:prstGeom>
              <a:solidFill>
                <a:srgbClr val="FFFF00"/>
              </a:solidFill>
              <a:ln w="9525">
                <a:solidFill>
                  <a:srgbClr val="000000"/>
                </a:solidFill>
                <a:miter lim="800000"/>
                <a:headEnd/>
                <a:tailEnd/>
              </a:ln>
            </p:spPr>
            <p:txBody>
              <a:bodyPr/>
              <a:lstStyle/>
              <a:p>
                <a:endParaRPr lang="ru-RU"/>
              </a:p>
            </p:txBody>
          </p:sp>
          <p:sp>
            <p:nvSpPr>
              <p:cNvPr id="109582" name="AutoShape 14" descr="Водяные капли"/>
              <p:cNvSpPr>
                <a:spLocks noChangeArrowheads="1"/>
              </p:cNvSpPr>
              <p:nvPr/>
            </p:nvSpPr>
            <p:spPr bwMode="auto">
              <a:xfrm>
                <a:off x="7386" y="9616"/>
                <a:ext cx="1885"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Дотации (от латинского «</a:t>
                </a:r>
                <a:r>
                  <a:rPr lang="en-US" b="1"/>
                  <a:t>Dotatio</a:t>
                </a:r>
                <a:r>
                  <a:rPr lang="ru-RU" b="1"/>
                  <a:t>»-дар, пожертвование)</a:t>
                </a:r>
              </a:p>
              <a:p>
                <a:endParaRPr lang="ru-RU"/>
              </a:p>
            </p:txBody>
          </p:sp>
          <p:sp>
            <p:nvSpPr>
              <p:cNvPr id="109583" name="Text Box 15"/>
              <p:cNvSpPr txBox="1">
                <a:spLocks noChangeAspect="1" noChangeArrowheads="1"/>
              </p:cNvSpPr>
              <p:nvPr/>
            </p:nvSpPr>
            <p:spPr bwMode="auto">
              <a:xfrm>
                <a:off x="5209" y="9616"/>
                <a:ext cx="2228" cy="943"/>
              </a:xfrm>
              <a:prstGeom prst="rect">
                <a:avLst/>
              </a:prstGeom>
              <a:noFill/>
              <a:ln w="9525">
                <a:noFill/>
                <a:miter lim="800000"/>
                <a:headEnd/>
                <a:tailEnd/>
              </a:ln>
            </p:spPr>
            <p:txBody>
              <a:bodyPr/>
              <a:lstStyle/>
              <a:p>
                <a:pPr algn="ctr"/>
                <a:r>
                  <a:rPr lang="ru-RU"/>
                  <a:t>Предоставляются на безвозмездной и безвозвратной основе без установления направлений и (или) условий их использования</a:t>
                </a:r>
              </a:p>
            </p:txBody>
          </p:sp>
          <p:sp>
            <p:nvSpPr>
              <p:cNvPr id="109584" name="Text Box 16"/>
              <p:cNvSpPr txBox="1">
                <a:spLocks noChangeArrowheads="1"/>
              </p:cNvSpPr>
              <p:nvPr/>
            </p:nvSpPr>
            <p:spPr bwMode="auto">
              <a:xfrm>
                <a:off x="9322" y="9616"/>
                <a:ext cx="2057" cy="771"/>
              </a:xfrm>
              <a:prstGeom prst="rect">
                <a:avLst/>
              </a:prstGeom>
              <a:noFill/>
              <a:ln w="9525">
                <a:noFill/>
                <a:miter lim="800000"/>
                <a:headEnd/>
                <a:tailEnd/>
              </a:ln>
            </p:spPr>
            <p:txBody>
              <a:bodyPr/>
              <a:lstStyle/>
              <a:p>
                <a:pPr algn="ctr"/>
                <a:r>
                  <a:rPr lang="ru-RU"/>
                  <a:t>Вы даете своему ребенку деньги на «карманные расходы»</a:t>
                </a:r>
              </a:p>
            </p:txBody>
          </p:sp>
        </p:grpSp>
        <p:sp>
          <p:nvSpPr>
            <p:cNvPr id="109576" name="AutoShape 17"/>
            <p:cNvSpPr>
              <a:spLocks noChangeArrowheads="1"/>
            </p:cNvSpPr>
            <p:nvPr/>
          </p:nvSpPr>
          <p:spPr bwMode="auto">
            <a:xfrm>
              <a:off x="4776" y="10665"/>
              <a:ext cx="7151" cy="943"/>
            </a:xfrm>
            <a:prstGeom prst="flowChartTerminator">
              <a:avLst/>
            </a:prstGeom>
            <a:solidFill>
              <a:srgbClr val="99CC00"/>
            </a:solidFill>
            <a:ln w="9525">
              <a:solidFill>
                <a:srgbClr val="000000"/>
              </a:solidFill>
              <a:miter lim="800000"/>
              <a:headEnd/>
              <a:tailEnd/>
            </a:ln>
          </p:spPr>
          <p:txBody>
            <a:bodyPr/>
            <a:lstStyle/>
            <a:p>
              <a:endParaRPr lang="ru-RU"/>
            </a:p>
          </p:txBody>
        </p:sp>
        <p:grpSp>
          <p:nvGrpSpPr>
            <p:cNvPr id="109577" name="Group 18"/>
            <p:cNvGrpSpPr>
              <a:grpSpLocks/>
            </p:cNvGrpSpPr>
            <p:nvPr/>
          </p:nvGrpSpPr>
          <p:grpSpPr bwMode="auto">
            <a:xfrm>
              <a:off x="5034" y="10665"/>
              <a:ext cx="6280" cy="1029"/>
              <a:chOff x="5047" y="10665"/>
              <a:chExt cx="6280" cy="1029"/>
            </a:xfrm>
          </p:grpSpPr>
          <p:sp>
            <p:nvSpPr>
              <p:cNvPr id="109578" name="AutoShape 19" descr="Водяные капли"/>
              <p:cNvSpPr>
                <a:spLocks noChangeArrowheads="1"/>
              </p:cNvSpPr>
              <p:nvPr/>
            </p:nvSpPr>
            <p:spPr bwMode="auto">
              <a:xfrm>
                <a:off x="7361" y="10665"/>
                <a:ext cx="1886"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Субвенции (от латинского «</a:t>
                </a:r>
                <a:r>
                  <a:rPr lang="en-US" b="1"/>
                  <a:t>Subvenire</a:t>
                </a:r>
                <a:r>
                  <a:rPr lang="ru-RU" b="1"/>
                  <a:t>»-приходить на помощь)</a:t>
                </a:r>
                <a:endParaRPr lang="ru-RU"/>
              </a:p>
            </p:txBody>
          </p:sp>
          <p:sp>
            <p:nvSpPr>
              <p:cNvPr id="109579" name="Text Box 20"/>
              <p:cNvSpPr txBox="1">
                <a:spLocks noChangeAspect="1" noChangeArrowheads="1"/>
              </p:cNvSpPr>
              <p:nvPr/>
            </p:nvSpPr>
            <p:spPr bwMode="auto">
              <a:xfrm>
                <a:off x="5047" y="10751"/>
                <a:ext cx="2314" cy="857"/>
              </a:xfrm>
              <a:prstGeom prst="rect">
                <a:avLst/>
              </a:prstGeom>
              <a:noFill/>
              <a:ln w="9525">
                <a:noFill/>
                <a:miter lim="800000"/>
                <a:headEnd/>
                <a:tailEnd/>
              </a:ln>
            </p:spPr>
            <p:txBody>
              <a:bodyPr/>
              <a:lstStyle/>
              <a:p>
                <a:r>
                  <a:rPr lang="ru-RU"/>
                  <a:t>Предоставляются на финансирование «переданных» полномочий другим публично-правовым образованиям</a:t>
                </a:r>
              </a:p>
            </p:txBody>
          </p:sp>
          <p:sp>
            <p:nvSpPr>
              <p:cNvPr id="109580" name="Text Box 21"/>
              <p:cNvSpPr txBox="1">
                <a:spLocks noChangeArrowheads="1"/>
              </p:cNvSpPr>
              <p:nvPr/>
            </p:nvSpPr>
            <p:spPr bwMode="auto">
              <a:xfrm>
                <a:off x="9271" y="10751"/>
                <a:ext cx="2056" cy="771"/>
              </a:xfrm>
              <a:prstGeom prst="rect">
                <a:avLst/>
              </a:prstGeom>
              <a:noFill/>
              <a:ln w="9525">
                <a:noFill/>
                <a:miter lim="800000"/>
                <a:headEnd/>
                <a:tailEnd/>
              </a:ln>
            </p:spPr>
            <p:txBody>
              <a:bodyPr/>
              <a:lstStyle/>
              <a:p>
                <a:r>
                  <a:rPr lang="ru-RU"/>
                  <a:t>Вы даете своему ребенку деньги и посылаете его в магазин купить продукты строго по списку</a:t>
                </a:r>
              </a:p>
              <a:p>
                <a:endParaRPr lang="ru-RU"/>
              </a:p>
            </p:txBody>
          </p:sp>
        </p:grpSp>
      </p:grpSp>
      <p:sp>
        <p:nvSpPr>
          <p:cNvPr id="10957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DC9E3108-830F-44D6-942D-18C1A0C6B0F2}"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sp>
        <p:nvSpPr>
          <p:cNvPr id="109572" name="Rectangle 21"/>
          <p:cNvSpPr>
            <a:spLocks noChangeArrowheads="1"/>
          </p:cNvSpPr>
          <p:nvPr/>
        </p:nvSpPr>
        <p:spPr bwMode="auto">
          <a:xfrm>
            <a:off x="5651500" y="5013325"/>
            <a:ext cx="2736850" cy="942975"/>
          </a:xfrm>
          <a:prstGeom prst="rect">
            <a:avLst/>
          </a:prstGeom>
          <a:noFill/>
          <a:ln w="9525">
            <a:noFill/>
            <a:miter lim="800000"/>
            <a:headEnd/>
            <a:tailEnd/>
          </a:ln>
        </p:spPr>
        <p:txBody>
          <a:bodyPr>
            <a:spAutoFit/>
          </a:bodyPr>
          <a:lstStyle/>
          <a:p>
            <a:r>
              <a:rPr lang="ru-RU"/>
              <a:t>Вы «добавляете» средства, чтобы ваш ребенок купил себе новый телефон, если остальные он накопил сам</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085112945"/>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«Повышение эффективности использования муниципального имущества»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en-US" b="1" i="1" dirty="0" smtClean="0">
                          <a:solidFill>
                            <a:schemeClr val="accent1">
                              <a:lumMod val="25000"/>
                            </a:schemeClr>
                          </a:solidFill>
                        </a:rPr>
                        <a:t>270,5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300,0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300,0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fontAlgn="t"/>
            <a:r>
              <a:rPr lang="ru-RU" sz="2000" b="1" i="1" dirty="0" smtClean="0">
                <a:solidFill>
                  <a:srgbClr val="000066"/>
                </a:solidFill>
                <a:cs typeface="Times New Roman" pitchFamily="18" charset="0"/>
              </a:rPr>
              <a:t>«</a:t>
            </a:r>
            <a:r>
              <a:rPr lang="ru-RU" sz="20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p:txBody>
      </p:sp>
      <p:sp>
        <p:nvSpPr>
          <p:cNvPr id="4" name="TextBox 3"/>
          <p:cNvSpPr txBox="1"/>
          <p:nvPr/>
        </p:nvSpPr>
        <p:spPr>
          <a:xfrm>
            <a:off x="285720" y="1785926"/>
            <a:ext cx="8643998" cy="2454518"/>
          </a:xfrm>
          <a:prstGeom prst="rect">
            <a:avLst/>
          </a:prstGeom>
          <a:noFill/>
        </p:spPr>
        <p:txBody>
          <a:bodyPr wrap="square" rtlCol="0">
            <a:spAutoFit/>
          </a:bodyPr>
          <a:lstStyle/>
          <a:p>
            <a:pPr fontAlgn="t"/>
            <a:r>
              <a:rPr lang="ru-RU" sz="2000" i="1" u="sng" dirty="0" smtClean="0">
                <a:solidFill>
                  <a:schemeClr val="accent1">
                    <a:lumMod val="25000"/>
                  </a:schemeClr>
                </a:solidFill>
              </a:rPr>
              <a:t>Цель программы - </a:t>
            </a:r>
            <a:r>
              <a:rPr lang="ru-RU" sz="1800" dirty="0">
                <a:cs typeface="Times New Roman" pitchFamily="18" charset="0"/>
              </a:rPr>
              <a:t>о</a:t>
            </a:r>
            <a:r>
              <a:rPr lang="ru-RU" sz="1800" dirty="0" smtClean="0">
                <a:cs typeface="Times New Roman" pitchFamily="18" charset="0"/>
              </a:rPr>
              <a:t>рганизация </a:t>
            </a:r>
            <a:r>
              <a:rPr lang="ru-RU" sz="1800" dirty="0">
                <a:cs typeface="Times New Roman" pitchFamily="18" charset="0"/>
              </a:rPr>
              <a:t>автотранспортного обслуживания органов местного самоуправления муниципального образования «Демидовский район» Смоленской </a:t>
            </a:r>
            <a:r>
              <a:rPr lang="ru-RU" sz="1800" dirty="0" smtClean="0">
                <a:cs typeface="Times New Roman" pitchFamily="18" charset="0"/>
              </a:rPr>
              <a:t>области.</a:t>
            </a:r>
            <a:endParaRPr lang="ru-RU" sz="1800" dirty="0">
              <a:cs typeface="Times New Roman" pitchFamily="18" charset="0"/>
            </a:endParaRPr>
          </a:p>
          <a:p>
            <a:endParaRPr lang="ru-RU" sz="1750" dirty="0" smtClean="0"/>
          </a:p>
          <a:p>
            <a:r>
              <a:rPr lang="ru-RU" sz="2000" i="1" u="sng" dirty="0" smtClean="0">
                <a:solidFill>
                  <a:schemeClr val="accent1">
                    <a:lumMod val="25000"/>
                  </a:schemeClr>
                </a:solidFill>
              </a:rPr>
              <a:t>Задача программы - </a:t>
            </a:r>
            <a:r>
              <a:rPr lang="ru-RU" sz="2000" dirty="0" smtClean="0"/>
              <a:t>предоставление автотранспортных услуг органами местного самоуправления </a:t>
            </a:r>
            <a:r>
              <a:rPr lang="ru-RU" sz="2000" dirty="0">
                <a:cs typeface="Times New Roman" pitchFamily="18" charset="0"/>
              </a:rPr>
              <a:t>муниципального образования «Демидовский район» Смоленской </a:t>
            </a:r>
            <a:r>
              <a:rPr lang="ru-RU" sz="2000" dirty="0" smtClean="0">
                <a:cs typeface="Times New Roman" pitchFamily="18" charset="0"/>
              </a:rPr>
              <a:t>области структурным подразделениям Администрации </a:t>
            </a:r>
            <a:r>
              <a:rPr lang="ru-RU" sz="2000" dirty="0">
                <a:cs typeface="Times New Roman" pitchFamily="18" charset="0"/>
              </a:rPr>
              <a:t>муниципального образования «Демидовский район» Смоленской области.</a:t>
            </a:r>
            <a:endParaRPr lang="ru-RU" sz="2000" dirty="0" smtClean="0">
              <a:solidFill>
                <a:schemeClr val="accent1">
                  <a:lumMod val="25000"/>
                </a:schemeClr>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fontAlgn="t"/>
            <a:r>
              <a:rPr lang="ru-RU" sz="20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653472101"/>
              </p:ext>
            </p:extLst>
          </p:nvPr>
        </p:nvGraphicFramePr>
        <p:xfrm>
          <a:off x="500034" y="2214554"/>
          <a:ext cx="8429685" cy="245879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353770">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400" b="1" i="1" dirty="0" smtClean="0">
                          <a:solidFill>
                            <a:schemeClr val="accent1">
                              <a:lumMod val="25000"/>
                            </a:schemeClr>
                          </a:solidFill>
                        </a:rPr>
                        <a:t>6 039,6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4 934,2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4 722,9</a:t>
                      </a:r>
                      <a:endParaRPr lang="ru-RU" sz="1400" b="1" i="1" dirty="0">
                        <a:solidFill>
                          <a:schemeClr val="accent1">
                            <a:lumMod val="25000"/>
                          </a:schemeClr>
                        </a:solidFill>
                      </a:endParaRPr>
                    </a:p>
                  </a:txBody>
                  <a:tcPr/>
                </a:tc>
              </a:tr>
              <a:tr h="587372">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«Материально-техническое обеспечение деятельности МКУ АТ муниципального образования</a:t>
                      </a:r>
                      <a:r>
                        <a:rPr lang="ru-RU" sz="1400" b="0" i="0" baseline="0" dirty="0" smtClean="0">
                          <a:solidFill>
                            <a:schemeClr val="accent1">
                              <a:lumMod val="25000"/>
                            </a:schemeClr>
                          </a:solidFill>
                          <a:latin typeface="Times New Roman" pitchFamily="18" charset="0"/>
                          <a:cs typeface="Times New Roman" pitchFamily="18" charset="0"/>
                        </a:rPr>
                        <a:t> </a:t>
                      </a:r>
                      <a:r>
                        <a:rPr lang="ru-RU" sz="1400" b="0" i="0" dirty="0" smtClean="0">
                          <a:solidFill>
                            <a:srgbClr val="000066"/>
                          </a:solidFill>
                          <a:latin typeface="Times New Roman" panose="02020603050405020304" pitchFamily="18" charset="0"/>
                          <a:cs typeface="Times New Roman" panose="02020603050405020304" pitchFamily="18" charset="0"/>
                        </a:rPr>
                        <a:t>«Демидовский район» Смоленской области</a:t>
                      </a:r>
                      <a:r>
                        <a:rPr lang="ru-RU" sz="1400" b="0" i="0" dirty="0" smtClean="0">
                          <a:solidFill>
                            <a:schemeClr val="accent1">
                              <a:lumMod val="25000"/>
                            </a:schemeClr>
                          </a:solidFill>
                          <a:latin typeface="Times New Roman" pitchFamily="18" charset="0"/>
                          <a:cs typeface="Times New Roman" pitchFamily="18" charset="0"/>
                        </a:rPr>
                        <a:t>»</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a:t>
                      </a:r>
                      <a:r>
                        <a:rPr lang="ru-RU" sz="1400" b="1" i="1" baseline="0" dirty="0" smtClean="0">
                          <a:solidFill>
                            <a:schemeClr val="accent1">
                              <a:lumMod val="25000"/>
                            </a:schemeClr>
                          </a:solidFill>
                        </a:rPr>
                        <a:t> 022,8</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87372">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a:t>
                      </a:r>
                      <a:r>
                        <a:rPr lang="ru-RU" sz="1400" b="0" i="0" u="none" strike="noStrike" baseline="0" dirty="0" smtClean="0">
                          <a:solidFill>
                            <a:schemeClr val="accent1">
                              <a:lumMod val="25000"/>
                            </a:schemeClr>
                          </a:solidFill>
                          <a:latin typeface="Times New Roman" pitchFamily="18" charset="0"/>
                          <a:cs typeface="Times New Roman" pitchFamily="18" charset="0"/>
                        </a:rPr>
                        <a:t> программы»</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en-US" sz="1400" b="1" i="1" dirty="0" smtClean="0">
                          <a:solidFill>
                            <a:schemeClr val="accent1">
                              <a:lumMod val="25000"/>
                            </a:schemeClr>
                          </a:solidFill>
                        </a:rPr>
                        <a:t>5 016,8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4 934,2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4 722,9</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17489375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4" name="TextBox 3"/>
          <p:cNvSpPr txBox="1"/>
          <p:nvPr/>
        </p:nvSpPr>
        <p:spPr>
          <a:xfrm>
            <a:off x="285720" y="1785926"/>
            <a:ext cx="8643998" cy="4855175"/>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решение вопросов местного значения и повышение эффективности деятельности Отдела городского хозяйства Администрации муниципального образования «Демидовский район» Смоленской области (далее – Отдел городского хозяйства Администрации),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обеспечение деятельности Отдела городского хозяйства Администрации;</a:t>
            </a:r>
          </a:p>
          <a:p>
            <a:r>
              <a:rPr lang="ru-RU" sz="1800" dirty="0" smtClean="0"/>
              <a:t>- повышение доступности и качества оказания муниципальных услуг;</a:t>
            </a:r>
          </a:p>
          <a:p>
            <a:r>
              <a:rPr lang="ru-RU" sz="1800" dirty="0" smtClean="0"/>
              <a:t>- информационное сопровождение деятельности Отдела городского хозяйства Администрации;</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p>
          <a:p>
            <a:r>
              <a:rPr lang="ru-RU" sz="1800" dirty="0" smtClean="0"/>
              <a:t>- увеличение доли современной компьютерной и организационной техники к общему количеству компьютерной и организационной техники в Отделе городского хозяйства Администрации.</a:t>
            </a:r>
            <a:endParaRPr lang="ru-RU" sz="1800" dirty="0"/>
          </a:p>
        </p:txBody>
      </p:sp>
    </p:spTree>
    <p:extLst>
      <p:ext uri="{BB962C8B-B14F-4D97-AF65-F5344CB8AC3E}">
        <p14:creationId xmlns:p14="http://schemas.microsoft.com/office/powerpoint/2010/main" val="4482336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p>
        </p:txBody>
      </p:sp>
      <p:graphicFrame>
        <p:nvGraphicFramePr>
          <p:cNvPr id="3" name="Таблица 2"/>
          <p:cNvGraphicFramePr>
            <a:graphicFrameLocks noGrp="1"/>
          </p:cNvGraphicFramePr>
          <p:nvPr>
            <p:extLst>
              <p:ext uri="{D42A27DB-BD31-4B8C-83A1-F6EECF244321}">
                <p14:modId xmlns:p14="http://schemas.microsoft.com/office/powerpoint/2010/main" val="2017092832"/>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a:t>
                      </a:r>
                      <a:r>
                        <a:rPr lang="en-US" b="1" i="1" dirty="0" smtClean="0">
                          <a:solidFill>
                            <a:schemeClr val="accent1">
                              <a:lumMod val="25000"/>
                            </a:schemeClr>
                          </a:solidFill>
                        </a:rPr>
                        <a:t>54</a:t>
                      </a:r>
                      <a:r>
                        <a:rPr lang="ru-RU" b="1" i="1" dirty="0" smtClean="0">
                          <a:solidFill>
                            <a:schemeClr val="accent1">
                              <a:lumMod val="25000"/>
                            </a:schemeClr>
                          </a:solidFill>
                        </a:rPr>
                        <a:t>7,</a:t>
                      </a:r>
                      <a:r>
                        <a:rPr lang="en-US" b="1" i="1" dirty="0" smtClean="0">
                          <a:solidFill>
                            <a:schemeClr val="accent1">
                              <a:lumMod val="25000"/>
                            </a:schemeClr>
                          </a:solidFill>
                        </a:rPr>
                        <a:t>2</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2 349,1</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2 264,0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718131"/>
            <a:ext cx="8643998" cy="5139869"/>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sz="1600" dirty="0" smtClean="0">
                <a:solidFill>
                  <a:schemeClr val="accent1">
                    <a:lumMod val="25000"/>
                  </a:schemeClr>
                </a:solidFill>
              </a:rPr>
              <a:t>-</a:t>
            </a:r>
            <a:r>
              <a:rPr lang="ru-RU" sz="1600" i="1" u="sng" dirty="0" smtClean="0">
                <a:solidFill>
                  <a:schemeClr val="accent1">
                    <a:lumMod val="25000"/>
                  </a:schemeClr>
                </a:solidFill>
              </a:rPr>
              <a:t> </a:t>
            </a:r>
            <a:r>
              <a:rPr lang="ru-RU" sz="1600" dirty="0" smtClean="0"/>
              <a:t>выполнение требований, установленных Федеральным законом Российской Федерации от 23 ноября 2009 г. № 261-ФЗ «Об энергосбережении и о повышении энергетической эффективности и о внесении изменений в отдельные законодательные акты Российской Федерации»; </a:t>
            </a:r>
          </a:p>
          <a:p>
            <a:r>
              <a:rPr lang="ru-RU" sz="1600" dirty="0" smtClean="0"/>
              <a:t>- повышение энергетической эффективности экономики муниципального образования «Демидовский район» Смоленской области;</a:t>
            </a:r>
          </a:p>
          <a:p>
            <a:r>
              <a:rPr lang="ru-RU" sz="1600" dirty="0" smtClean="0"/>
              <a:t>- обеспечение системности и комплексности при проведении мероприятий по энергосбережению.</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smtClean="0"/>
              <a:t>-реализация организационных мероприятий по энергосбережению и повышению энергетической эффективности;</a:t>
            </a:r>
          </a:p>
          <a:p>
            <a:r>
              <a:rPr lang="ru-RU" sz="1600" dirty="0" smtClean="0"/>
              <a:t>- повышение эффективности системы теплоснабжения, электроснабжения, водоснабжения и водоотведения;</a:t>
            </a:r>
          </a:p>
          <a:p>
            <a:r>
              <a:rPr lang="ru-RU" sz="1600" dirty="0" smtClean="0"/>
              <a:t>- внедрение новых энергосберегающих технологий, оборудования и материалов   в муниципальных учреждениях;</a:t>
            </a:r>
          </a:p>
          <a:p>
            <a:r>
              <a:rPr lang="ru-RU" sz="1600" dirty="0" smtClean="0"/>
              <a:t>- снижение потерь в сетях </a:t>
            </a:r>
            <a:r>
              <a:rPr lang="ru-RU" sz="1600" dirty="0" err="1" smtClean="0"/>
              <a:t>электро</a:t>
            </a:r>
            <a:r>
              <a:rPr lang="ru-RU" sz="1600" dirty="0" smtClean="0"/>
              <a:t>-, тепло- и водоснабжения;</a:t>
            </a:r>
          </a:p>
          <a:p>
            <a:r>
              <a:rPr lang="ru-RU" sz="1600" dirty="0" smtClean="0"/>
              <a:t>- создание условий для привлечения инвестиций в целях внедрения энергосберегающих технологий, в том числе и на рынке </a:t>
            </a:r>
            <a:r>
              <a:rPr lang="ru-RU" sz="1600" dirty="0" err="1" smtClean="0"/>
              <a:t>энергосервисных</a:t>
            </a:r>
            <a:r>
              <a:rPr lang="ru-RU" sz="1600" dirty="0" smtClean="0"/>
              <a:t> услуг;</a:t>
            </a:r>
          </a:p>
          <a:p>
            <a:r>
              <a:rPr lang="ru-RU" sz="1600" dirty="0" smtClean="0"/>
              <a:t>- обновление основных производственных фондов экономики на базе новых </a:t>
            </a:r>
            <a:r>
              <a:rPr lang="ru-RU" sz="1600" dirty="0" err="1" smtClean="0"/>
              <a:t>энерго</a:t>
            </a:r>
            <a:r>
              <a:rPr lang="ru-RU" sz="1600" dirty="0" smtClean="0"/>
              <a:t>- и ресурсосберегающих технологий и оборудования, автоматизированных систем и информатики.</a:t>
            </a:r>
            <a:endParaRPr lang="ru-RU" sz="16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649013678"/>
              </p:ext>
            </p:extLst>
          </p:nvPr>
        </p:nvGraphicFramePr>
        <p:xfrm>
          <a:off x="500034" y="2214554"/>
          <a:ext cx="8429685" cy="216598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«Энергосбережение и повышение энергетической эффективности в муниципальных учреждениях и иных организациях с участием муниципального образования»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250,0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2000" b="1" i="1" dirty="0">
              <a:solidFill>
                <a:schemeClr val="accent1">
                  <a:lumMod val="25000"/>
                </a:schemeClr>
              </a:solidFill>
            </a:endParaRPr>
          </a:p>
        </p:txBody>
      </p:sp>
      <p:sp>
        <p:nvSpPr>
          <p:cNvPr id="3" name="TextBox 2"/>
          <p:cNvSpPr txBox="1"/>
          <p:nvPr/>
        </p:nvSpPr>
        <p:spPr>
          <a:xfrm>
            <a:off x="285720" y="1718131"/>
            <a:ext cx="8643998" cy="3323987"/>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dirty="0"/>
              <a:t>обеспечение населенных пунктов  сельских поселений Демидовского района Смоленской области предпосылками для устойчивого развития, формирования благоприятной среды жизнедеятельности, экологической безопасности, надежности транспортной и инженерной инфраструктур, комплексности решений жилищной программы, эффективности использования производственных территорий, культурной преемственности градостроительных решений, эстетической выразительности.</a:t>
            </a:r>
          </a:p>
          <a:p>
            <a:endParaRPr lang="ru-RU" sz="2000" i="1" u="sng" dirty="0" smtClean="0">
              <a:solidFill>
                <a:schemeClr val="accent1">
                  <a:lumMod val="25000"/>
                </a:schemeClr>
              </a:solidFill>
            </a:endParaRP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a:t>обеспечить населенные пункты сельских поселений Демидовского района Смоленской области современной градостроительной документацией, картографической информацией, информацией о территориальном планировании и градостроительном развитии, и на их основе, нормативными правовыми актами по градостроительному регулированию застройки сельских поселений Демидовского района Смоленской области</a:t>
            </a:r>
          </a:p>
        </p:txBody>
      </p:sp>
    </p:spTree>
    <p:extLst>
      <p:ext uri="{BB962C8B-B14F-4D97-AF65-F5344CB8AC3E}">
        <p14:creationId xmlns:p14="http://schemas.microsoft.com/office/powerpoint/2010/main" val="34285555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018272902"/>
              </p:ext>
            </p:extLst>
          </p:nvPr>
        </p:nvGraphicFramePr>
        <p:xfrm>
          <a:off x="500034" y="2214554"/>
          <a:ext cx="8429685" cy="189166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«Разработка  генерального плана, правил землепользования и застройки  сельских поселений Демидовского района Смоленской области и их актуализация»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200,0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32088057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a:xfrm>
            <a:off x="428596" y="2132856"/>
            <a:ext cx="8501122" cy="4182212"/>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latin typeface="+mn-lt"/>
                <a:ea typeface="+mn-ea"/>
                <a:cs typeface="+mn-cs"/>
              </a:rPr>
              <a:t>В рамках реализации программы развития образования предусмотрено финансирование на предоставление  жилых помещений детям-сиротам и детям, оставшимся без попечения родителей, лицам из их числа:</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cs typeface="Times New Roman" pitchFamily="18" charset="0"/>
              </a:rPr>
              <a:t>в 2022</a:t>
            </a:r>
            <a:r>
              <a:rPr kumimoji="0" lang="ru-RU" sz="1800" b="0" i="0" u="none" strike="noStrike" kern="0" cap="none" spc="0" normalizeH="0" noProof="0" dirty="0" smtClean="0">
                <a:ln>
                  <a:noFill/>
                </a:ln>
                <a:solidFill>
                  <a:schemeClr val="tx1"/>
                </a:solidFill>
                <a:effectLst/>
                <a:uLnTx/>
                <a:uFillTx/>
                <a:cs typeface="Times New Roman" pitchFamily="18" charset="0"/>
              </a:rPr>
              <a:t> </a:t>
            </a:r>
            <a:r>
              <a:rPr kumimoji="0" lang="ru-RU" sz="1800" b="0" i="0" u="none" strike="noStrike" kern="0" cap="none" spc="0" normalizeH="0" baseline="0" noProof="0" dirty="0" smtClean="0">
                <a:ln>
                  <a:noFill/>
                </a:ln>
                <a:solidFill>
                  <a:schemeClr val="tx1"/>
                </a:solidFill>
                <a:effectLst/>
                <a:uLnTx/>
                <a:uFillTx/>
                <a:cs typeface="Times New Roman" pitchFamily="18" charset="0"/>
              </a:rPr>
              <a:t>году – 7 жилых помещения на сумму 6 174,0 </a:t>
            </a:r>
            <a:r>
              <a:rPr kumimoji="0" lang="ru-RU" sz="1800" b="0" i="0" u="sng" strike="noStrike" kern="0" cap="none" spc="0" normalizeH="0" baseline="0" noProof="0" dirty="0" smtClean="0">
                <a:ln>
                  <a:noFill/>
                </a:ln>
                <a:solidFill>
                  <a:schemeClr val="tx1"/>
                </a:solidFill>
                <a:effectLst/>
                <a:uLnTx/>
                <a:uFillTx/>
                <a:cs typeface="Times New Roman" pitchFamily="18" charset="0"/>
              </a:rPr>
              <a:t>тыс. руб., в </a:t>
            </a:r>
            <a:r>
              <a:rPr kumimoji="0" lang="ru-RU" sz="1800" b="0" i="0" u="sng" strike="noStrike" kern="0" cap="none" spc="0" normalizeH="0" baseline="0" noProof="0" dirty="0" err="1" smtClean="0">
                <a:ln>
                  <a:noFill/>
                </a:ln>
                <a:solidFill>
                  <a:schemeClr val="tx1"/>
                </a:solidFill>
                <a:effectLst/>
                <a:uLnTx/>
                <a:uFillTx/>
                <a:cs typeface="Times New Roman" pitchFamily="18" charset="0"/>
              </a:rPr>
              <a:t>т.ч</a:t>
            </a:r>
            <a:r>
              <a:rPr kumimoji="0" lang="ru-RU" sz="1800" b="0" i="0" u="sng" strike="noStrike" kern="0" cap="none" spc="0" normalizeH="0" baseline="0" noProof="0" dirty="0" smtClean="0">
                <a:ln>
                  <a:noFill/>
                </a:ln>
                <a:solidFill>
                  <a:schemeClr val="tx1"/>
                </a:solidFill>
                <a:effectLst/>
                <a:uLnTx/>
                <a:uFillTx/>
                <a:cs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                                      Средства областного бюджета  - </a:t>
            </a:r>
            <a:r>
              <a:rPr lang="ru-RU" sz="1800" kern="0" dirty="0" smtClean="0">
                <a:solidFill>
                  <a:schemeClr val="accent5">
                    <a:lumMod val="50000"/>
                  </a:schemeClr>
                </a:solidFill>
                <a:cs typeface="Times New Roman" pitchFamily="18" charset="0"/>
              </a:rPr>
              <a:t>6 174,0 </a:t>
            </a:r>
            <a:r>
              <a:rPr kumimoji="0" lang="ru-RU" sz="1800" b="0" i="0" u="none" strike="noStrike" kern="0" cap="none" spc="0" normalizeH="0" baseline="0" noProof="0" dirty="0" err="1" smtClean="0">
                <a:ln>
                  <a:noFill/>
                </a:ln>
                <a:solidFill>
                  <a:schemeClr val="accent5">
                    <a:lumMod val="50000"/>
                  </a:schemeClr>
                </a:solidFill>
                <a:effectLst/>
                <a:uLnTx/>
                <a:uFillTx/>
                <a:cs typeface="Times New Roman" pitchFamily="18" charset="0"/>
              </a:rPr>
              <a:t>тыс.рублей</a:t>
            </a:r>
            <a:endPar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rPr>
              <a:t>                                      Средства местного бюджета – 0,0 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2023 </a:t>
            </a:r>
            <a:r>
              <a:rPr lang="ru-RU" sz="1800" kern="0" dirty="0"/>
              <a:t>году – </a:t>
            </a:r>
            <a:r>
              <a:rPr lang="ru-RU" sz="1800" kern="0" dirty="0" smtClean="0"/>
              <a:t>5 </a:t>
            </a:r>
            <a:r>
              <a:rPr lang="ru-RU" sz="1800" kern="0" dirty="0"/>
              <a:t>жилых </a:t>
            </a:r>
            <a:r>
              <a:rPr lang="ru-RU" sz="1800" kern="0" dirty="0" smtClean="0"/>
              <a:t>помещений </a:t>
            </a:r>
            <a:r>
              <a:rPr lang="ru-RU" sz="1800" kern="0" dirty="0"/>
              <a:t>на сумму </a:t>
            </a:r>
            <a:r>
              <a:rPr lang="en-US" sz="1800" kern="0" dirty="0" smtClean="0"/>
              <a:t>4 410</a:t>
            </a:r>
            <a:r>
              <a:rPr lang="ru-RU" sz="1800" u="sng" kern="0" dirty="0" smtClean="0"/>
              <a:t>,0 </a:t>
            </a:r>
            <a:r>
              <a:rPr lang="ru-RU" sz="1800" u="sng" kern="0" dirty="0"/>
              <a:t>тыс.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smtClean="0">
                <a:solidFill>
                  <a:schemeClr val="accent5">
                    <a:lumMod val="50000"/>
                  </a:schemeClr>
                </a:solidFill>
              </a:rPr>
              <a:t>4 410</a:t>
            </a:r>
            <a:r>
              <a:rPr lang="ru-RU" sz="1800" kern="0" dirty="0" smtClean="0">
                <a:solidFill>
                  <a:schemeClr val="accent5">
                    <a:lumMod val="50000"/>
                  </a:schemeClr>
                </a:solidFill>
              </a:rPr>
              <a:t>,0 </a:t>
            </a:r>
            <a:r>
              <a:rPr lang="ru-RU" sz="1800" kern="0" dirty="0">
                <a:solidFill>
                  <a:schemeClr val="accent5">
                    <a:lumMod val="50000"/>
                  </a:schemeClr>
                </a:solidFill>
              </a:rPr>
              <a:t>тыс.рублей</a:t>
            </a: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2024 </a:t>
            </a:r>
            <a:r>
              <a:rPr lang="ru-RU" sz="1800" kern="0" dirty="0"/>
              <a:t>году </a:t>
            </a:r>
            <a:r>
              <a:rPr lang="ru-RU" sz="1800" kern="0" dirty="0" smtClean="0"/>
              <a:t>–5 жилых помещений </a:t>
            </a:r>
            <a:r>
              <a:rPr lang="ru-RU" sz="1800" kern="0" dirty="0"/>
              <a:t>на сумму </a:t>
            </a:r>
            <a:r>
              <a:rPr lang="en-US" sz="1800" kern="0" dirty="0" smtClean="0"/>
              <a:t>4 410</a:t>
            </a:r>
            <a:r>
              <a:rPr lang="ru-RU" sz="1800" u="sng" kern="0" dirty="0" smtClean="0"/>
              <a:t>,0 </a:t>
            </a:r>
            <a:r>
              <a:rPr lang="ru-RU" sz="1800" u="sng" kern="0" dirty="0"/>
              <a:t>тыс.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smtClean="0">
                <a:solidFill>
                  <a:schemeClr val="accent5">
                    <a:lumMod val="50000"/>
                  </a:schemeClr>
                </a:solidFill>
              </a:rPr>
              <a:t>4 410</a:t>
            </a:r>
            <a:r>
              <a:rPr lang="ru-RU" sz="1800" kern="0" dirty="0" smtClean="0">
                <a:solidFill>
                  <a:schemeClr val="accent5">
                    <a:lumMod val="50000"/>
                  </a:schemeClr>
                </a:solidFill>
              </a:rPr>
              <a:t>,0 </a:t>
            </a:r>
            <a:r>
              <a:rPr lang="ru-RU" sz="1800" kern="0" dirty="0">
                <a:solidFill>
                  <a:schemeClr val="accent5">
                    <a:lumMod val="50000"/>
                  </a:schemeClr>
                </a:solidFill>
              </a:rPr>
              <a:t>тыс.рублей</a:t>
            </a: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ru-RU" sz="1800" b="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Заголовок 1"/>
          <p:cNvSpPr>
            <a:spLocks noGrp="1"/>
          </p:cNvSpPr>
          <p:nvPr>
            <p:ph type="title"/>
          </p:nvPr>
        </p:nvSpPr>
        <p:spPr>
          <a:xfrm>
            <a:off x="642910" y="571480"/>
            <a:ext cx="8229600" cy="1561376"/>
          </a:xfrm>
          <a:noFill/>
        </p:spPr>
        <p:txBody>
          <a:bodyPr/>
          <a:lstStyle/>
          <a:p>
            <a:pPr algn="ctr"/>
            <a:r>
              <a:rPr lang="ru-RU" sz="3200" dirty="0" smtClean="0"/>
              <a:t>Бюджетные инвестиции на приобретение объектов недвижимого имущества в муниципальную собственность</a:t>
            </a:r>
            <a:r>
              <a:rPr lang="ru-RU" sz="3600" dirty="0" smtClean="0"/>
              <a:t/>
            </a:r>
            <a:br>
              <a:rPr lang="ru-RU" sz="3600" dirty="0" smtClean="0"/>
            </a:br>
            <a:endParaRPr lang="ru-RU"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101"/>
          <p:cNvGrpSpPr>
            <a:grpSpLocks/>
          </p:cNvGrpSpPr>
          <p:nvPr/>
        </p:nvGrpSpPr>
        <p:grpSpPr bwMode="auto">
          <a:xfrm>
            <a:off x="0" y="49048"/>
            <a:ext cx="9144000" cy="6642100"/>
            <a:chOff x="0" y="0"/>
            <a:chExt cx="5760" cy="4184"/>
          </a:xfrm>
        </p:grpSpPr>
        <p:pic>
          <p:nvPicPr>
            <p:cNvPr id="65542" name="Picture 21" descr="http://dnews.donetsk.ua/storage/fotos/2010/08/27/128289415521289b.jpg"/>
            <p:cNvPicPr>
              <a:picLocks noChangeAspect="1" noChangeArrowheads="1"/>
            </p:cNvPicPr>
            <p:nvPr/>
          </p:nvPicPr>
          <p:blipFill>
            <a:blip r:embed="rId2" cstate="print"/>
            <a:srcRect/>
            <a:stretch>
              <a:fillRect/>
            </a:stretch>
          </p:blipFill>
          <p:spPr bwMode="auto">
            <a:xfrm>
              <a:off x="3198" y="0"/>
              <a:ext cx="2562" cy="1298"/>
            </a:xfrm>
            <a:prstGeom prst="rect">
              <a:avLst/>
            </a:prstGeom>
            <a:noFill/>
            <a:ln w="9525">
              <a:noFill/>
              <a:miter lim="800000"/>
              <a:headEnd/>
              <a:tailEnd/>
            </a:ln>
          </p:spPr>
        </p:pic>
        <p:sp>
          <p:nvSpPr>
            <p:cNvPr id="65543"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b="1">
                  <a:solidFill>
                    <a:schemeClr val="bg1"/>
                  </a:solidFill>
                </a:rPr>
                <a:t>Разделы классификации расходов бюджета</a:t>
              </a:r>
            </a:p>
          </p:txBody>
        </p:sp>
        <p:grpSp>
          <p:nvGrpSpPr>
            <p:cNvPr id="65544" name="Group 100"/>
            <p:cNvGrpSpPr>
              <a:grpSpLocks/>
            </p:cNvGrpSpPr>
            <p:nvPr/>
          </p:nvGrpSpPr>
          <p:grpSpPr bwMode="auto">
            <a:xfrm>
              <a:off x="0" y="73"/>
              <a:ext cx="5760" cy="4111"/>
              <a:chOff x="0" y="73"/>
              <a:chExt cx="5760" cy="4111"/>
            </a:xfrm>
          </p:grpSpPr>
          <p:sp>
            <p:nvSpPr>
              <p:cNvPr id="65545" name="Rectangle 5"/>
              <p:cNvSpPr>
                <a:spLocks noChangeArrowheads="1"/>
              </p:cNvSpPr>
              <p:nvPr/>
            </p:nvSpPr>
            <p:spPr bwMode="auto">
              <a:xfrm>
                <a:off x="0" y="73"/>
                <a:ext cx="4037" cy="231"/>
              </a:xfrm>
              <a:prstGeom prst="rect">
                <a:avLst/>
              </a:prstGeom>
              <a:noFill/>
              <a:ln w="9525">
                <a:noFill/>
                <a:miter lim="800000"/>
                <a:headEnd/>
                <a:tailEnd/>
              </a:ln>
            </p:spPr>
            <p:txBody>
              <a:bodyPr>
                <a:spAutoFit/>
              </a:bodyPr>
              <a:lstStyle/>
              <a:p>
                <a:pPr algn="ctr"/>
                <a:r>
                  <a:rPr lang="ru-RU" sz="1800" b="1">
                    <a:solidFill>
                      <a:schemeClr val="hlink"/>
                    </a:solidFill>
                  </a:rPr>
                  <a:t>Расходы бюджета</a:t>
                </a:r>
              </a:p>
            </p:txBody>
          </p:sp>
          <p:sp>
            <p:nvSpPr>
              <p:cNvPr id="65546"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a:p>
            </p:txBody>
          </p:sp>
          <p:sp>
            <p:nvSpPr>
              <p:cNvPr id="65547" name="Text Box 24"/>
              <p:cNvSpPr txBox="1">
                <a:spLocks noChangeArrowheads="1"/>
              </p:cNvSpPr>
              <p:nvPr/>
            </p:nvSpPr>
            <p:spPr bwMode="auto">
              <a:xfrm>
                <a:off x="0" y="346"/>
                <a:ext cx="3538" cy="1508"/>
              </a:xfrm>
              <a:prstGeom prst="rect">
                <a:avLst/>
              </a:prstGeom>
              <a:noFill/>
              <a:ln w="9525">
                <a:noFill/>
                <a:miter lim="800000"/>
                <a:headEnd/>
                <a:tailEnd/>
              </a:ln>
            </p:spPr>
            <p:txBody>
              <a:bodyPr>
                <a:spAutoFit/>
              </a:bodyPr>
              <a:lstStyle/>
              <a:p>
                <a:pPr>
                  <a:spcBef>
                    <a:spcPct val="50000"/>
                  </a:spcBef>
                </a:pPr>
                <a:r>
                  <a:rPr lang="ru-RU" sz="1600"/>
                  <a:t>	</a:t>
                </a:r>
                <a:r>
                  <a:rPr lang="ru-RU" sz="1500"/>
                  <a:t>Формирование 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a:t>	Расходы бюджета сформированы и утверждены:</a:t>
                </a:r>
              </a:p>
              <a:p>
                <a:pPr>
                  <a:buFontTx/>
                  <a:buChar char="•"/>
                </a:pPr>
                <a:r>
                  <a:rPr lang="ru-RU" sz="1500"/>
                  <a:t> по муниципальным программам и непрограммным направлениям деятельности;</a:t>
                </a:r>
              </a:p>
              <a:p>
                <a:pPr>
                  <a:buFontTx/>
                  <a:buChar char="•"/>
                </a:pPr>
                <a:r>
                  <a:rPr lang="ru-RU" sz="1500"/>
                  <a:t> по ведомственной структуре. </a:t>
                </a:r>
              </a:p>
            </p:txBody>
          </p:sp>
          <p:sp>
            <p:nvSpPr>
              <p:cNvPr id="65548" name="AutoShape 31"/>
              <p:cNvSpPr>
                <a:spLocks noChangeArrowheads="1"/>
              </p:cNvSpPr>
              <p:nvPr/>
            </p:nvSpPr>
            <p:spPr bwMode="auto">
              <a:xfrm>
                <a:off x="3154" y="3114"/>
                <a:ext cx="1058"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11</a:t>
                </a:r>
              </a:p>
              <a:p>
                <a:pPr algn="ctr"/>
                <a:r>
                  <a:rPr lang="ru-RU" sz="1300" b="1" dirty="0">
                    <a:solidFill>
                      <a:schemeClr val="bg1"/>
                    </a:solidFill>
                  </a:rPr>
                  <a:t> «Физическая</a:t>
                </a:r>
              </a:p>
              <a:p>
                <a:pPr algn="ctr"/>
                <a:r>
                  <a:rPr lang="ru-RU" sz="1300" b="1" dirty="0">
                    <a:solidFill>
                      <a:schemeClr val="bg1"/>
                    </a:solidFill>
                  </a:rPr>
                  <a:t>культура и</a:t>
                </a:r>
              </a:p>
              <a:p>
                <a:pPr algn="ctr"/>
                <a:r>
                  <a:rPr lang="ru-RU" sz="1300" b="1" dirty="0">
                    <a:solidFill>
                      <a:schemeClr val="bg1"/>
                    </a:solidFill>
                  </a:rPr>
                  <a:t>спорт»</a:t>
                </a:r>
              </a:p>
            </p:txBody>
          </p:sp>
          <p:sp>
            <p:nvSpPr>
              <p:cNvPr id="65549" name="AutoShape 32"/>
              <p:cNvSpPr>
                <a:spLocks noChangeArrowheads="1"/>
              </p:cNvSpPr>
              <p:nvPr/>
            </p:nvSpPr>
            <p:spPr bwMode="auto">
              <a:xfrm>
                <a:off x="2212" y="3184"/>
                <a:ext cx="817" cy="49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10 «Социальная</a:t>
                </a:r>
              </a:p>
              <a:p>
                <a:pPr algn="ctr"/>
                <a:r>
                  <a:rPr lang="ru-RU" sz="1300" b="1" dirty="0">
                    <a:solidFill>
                      <a:schemeClr val="bg1"/>
                    </a:solidFill>
                  </a:rPr>
                  <a:t>политика»</a:t>
                </a:r>
              </a:p>
            </p:txBody>
          </p:sp>
          <p:sp>
            <p:nvSpPr>
              <p:cNvPr id="65550" name="AutoShape 38"/>
              <p:cNvSpPr>
                <a:spLocks noChangeArrowheads="1"/>
              </p:cNvSpPr>
              <p:nvPr/>
            </p:nvSpPr>
            <p:spPr bwMode="auto">
              <a:xfrm>
                <a:off x="3100" y="3748"/>
                <a:ext cx="2660" cy="43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grpSp>
            <p:nvGrpSpPr>
              <p:cNvPr id="65551" name="Group 43"/>
              <p:cNvGrpSpPr>
                <a:grpSpLocks/>
              </p:cNvGrpSpPr>
              <p:nvPr/>
            </p:nvGrpSpPr>
            <p:grpSpPr bwMode="auto">
              <a:xfrm>
                <a:off x="68" y="2205"/>
                <a:ext cx="748" cy="817"/>
                <a:chOff x="113" y="2205"/>
                <a:chExt cx="829" cy="817"/>
              </a:xfrm>
            </p:grpSpPr>
            <p:sp>
              <p:nvSpPr>
                <p:cNvPr id="65595"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6"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rPr>
                    <a:t>01 «Общегосу                                                            дарственные вопросы»</a:t>
                  </a:r>
                </a:p>
              </p:txBody>
            </p:sp>
          </p:grpSp>
          <p:grpSp>
            <p:nvGrpSpPr>
              <p:cNvPr id="65552" name="Group 44"/>
              <p:cNvGrpSpPr>
                <a:grpSpLocks/>
              </p:cNvGrpSpPr>
              <p:nvPr/>
            </p:nvGrpSpPr>
            <p:grpSpPr bwMode="auto">
              <a:xfrm>
                <a:off x="862" y="2205"/>
                <a:ext cx="771" cy="817"/>
                <a:chOff x="-9" y="2205"/>
                <a:chExt cx="829" cy="817"/>
              </a:xfrm>
            </p:grpSpPr>
            <p:sp>
              <p:nvSpPr>
                <p:cNvPr id="65593" name="AutoShape 45"/>
                <p:cNvSpPr>
                  <a:spLocks noChangeArrowheads="1"/>
                </p:cNvSpPr>
                <p:nvPr/>
              </p:nvSpPr>
              <p:spPr bwMode="auto">
                <a:xfrm>
                  <a:off x="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4" name="Text Box 46"/>
                <p:cNvSpPr txBox="1">
                  <a:spLocks noChangeArrowheads="1"/>
                </p:cNvSpPr>
                <p:nvPr/>
              </p:nvSpPr>
              <p:spPr bwMode="auto">
                <a:xfrm>
                  <a:off x="-9" y="2281"/>
                  <a:ext cx="829" cy="683"/>
                </a:xfrm>
                <a:prstGeom prst="rect">
                  <a:avLst/>
                </a:prstGeom>
                <a:noFill/>
                <a:ln w="9525">
                  <a:noFill/>
                  <a:miter lim="800000"/>
                  <a:headEnd/>
                  <a:tailEnd/>
                </a:ln>
              </p:spPr>
              <p:txBody>
                <a:bodyPr>
                  <a:spAutoFit/>
                </a:bodyPr>
                <a:lstStyle/>
                <a:p>
                  <a:pPr algn="ctr"/>
                  <a:r>
                    <a:rPr lang="ru-RU" sz="1300" b="1" dirty="0">
                      <a:solidFill>
                        <a:schemeClr val="bg1"/>
                      </a:solidFill>
                    </a:rPr>
                    <a:t>02 «Национальная</a:t>
                  </a:r>
                </a:p>
                <a:p>
                  <a:pPr algn="ctr"/>
                  <a:r>
                    <a:rPr lang="ru-RU" sz="1300" b="1" dirty="0">
                      <a:solidFill>
                        <a:schemeClr val="bg1"/>
                      </a:solidFill>
                    </a:rPr>
                    <a:t>оборона»</a:t>
                  </a:r>
                </a:p>
                <a:p>
                  <a:pPr algn="ctr"/>
                  <a:endParaRPr lang="ru-RU" sz="1300" b="1" dirty="0">
                    <a:solidFill>
                      <a:schemeClr val="bg1"/>
                    </a:solidFill>
                  </a:endParaRPr>
                </a:p>
              </p:txBody>
            </p:sp>
          </p:grpSp>
          <p:grpSp>
            <p:nvGrpSpPr>
              <p:cNvPr id="65553" name="Group 47"/>
              <p:cNvGrpSpPr>
                <a:grpSpLocks/>
              </p:cNvGrpSpPr>
              <p:nvPr/>
            </p:nvGrpSpPr>
            <p:grpSpPr bwMode="auto">
              <a:xfrm flipH="1">
                <a:off x="1765" y="2222"/>
                <a:ext cx="964" cy="829"/>
                <a:chOff x="169" y="2220"/>
                <a:chExt cx="881" cy="746"/>
              </a:xfrm>
            </p:grpSpPr>
            <p:sp>
              <p:nvSpPr>
                <p:cNvPr id="65591" name="AutoShape 48"/>
                <p:cNvSpPr>
                  <a:spLocks noChangeArrowheads="1"/>
                </p:cNvSpPr>
                <p:nvPr/>
              </p:nvSpPr>
              <p:spPr bwMode="auto">
                <a:xfrm>
                  <a:off x="169" y="2220"/>
                  <a:ext cx="881" cy="74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2" name="Text Box 49"/>
                <p:cNvSpPr txBox="1">
                  <a:spLocks noChangeArrowheads="1"/>
                </p:cNvSpPr>
                <p:nvPr/>
              </p:nvSpPr>
              <p:spPr bwMode="auto">
                <a:xfrm>
                  <a:off x="169" y="2239"/>
                  <a:ext cx="881" cy="727"/>
                </a:xfrm>
                <a:prstGeom prst="rect">
                  <a:avLst/>
                </a:prstGeom>
                <a:noFill/>
                <a:ln w="9525">
                  <a:noFill/>
                  <a:miter lim="800000"/>
                  <a:headEnd/>
                  <a:tailEnd/>
                </a:ln>
              </p:spPr>
              <p:txBody>
                <a:bodyPr wrap="square">
                  <a:spAutoFit/>
                </a:bodyPr>
                <a:lstStyle/>
                <a:p>
                  <a:pPr algn="ctr"/>
                  <a:r>
                    <a:rPr lang="ru-RU" sz="1300" b="1" dirty="0">
                      <a:solidFill>
                        <a:schemeClr val="bg1"/>
                      </a:solidFill>
                    </a:rPr>
                    <a:t>03</a:t>
                  </a:r>
                </a:p>
                <a:p>
                  <a:pPr algn="ctr"/>
                  <a:r>
                    <a:rPr lang="ru-RU" sz="1300" b="1" dirty="0">
                      <a:solidFill>
                        <a:schemeClr val="bg1"/>
                      </a:solidFill>
                    </a:rPr>
                    <a:t>«Национальная</a:t>
                  </a:r>
                </a:p>
                <a:p>
                  <a:pPr algn="ctr"/>
                  <a:r>
                    <a:rPr lang="ru-RU" sz="1300" b="1" dirty="0">
                      <a:solidFill>
                        <a:schemeClr val="bg1"/>
                      </a:solidFill>
                    </a:rPr>
                    <a:t>безопасность и</a:t>
                  </a:r>
                </a:p>
                <a:p>
                  <a:pPr algn="ctr"/>
                  <a:r>
                    <a:rPr lang="ru-RU" sz="1300" b="1" dirty="0">
                      <a:solidFill>
                        <a:schemeClr val="bg1"/>
                      </a:solidFill>
                    </a:rPr>
                    <a:t>правоохранительная</a:t>
                  </a:r>
                </a:p>
                <a:p>
                  <a:pPr algn="ctr"/>
                  <a:r>
                    <a:rPr lang="ru-RU" sz="1300" b="1" dirty="0">
                      <a:solidFill>
                        <a:schemeClr val="bg1"/>
                      </a:solidFill>
                    </a:rPr>
                    <a:t>деятельность»</a:t>
                  </a:r>
                </a:p>
              </p:txBody>
            </p:sp>
          </p:grpSp>
          <p:grpSp>
            <p:nvGrpSpPr>
              <p:cNvPr id="65554" name="Group 61"/>
              <p:cNvGrpSpPr>
                <a:grpSpLocks/>
              </p:cNvGrpSpPr>
              <p:nvPr/>
            </p:nvGrpSpPr>
            <p:grpSpPr bwMode="auto">
              <a:xfrm>
                <a:off x="2729" y="2234"/>
                <a:ext cx="906" cy="817"/>
                <a:chOff x="3171" y="2234"/>
                <a:chExt cx="998" cy="817"/>
              </a:xfrm>
            </p:grpSpPr>
            <p:grpSp>
              <p:nvGrpSpPr>
                <p:cNvPr id="65587" name="Group 50"/>
                <p:cNvGrpSpPr>
                  <a:grpSpLocks/>
                </p:cNvGrpSpPr>
                <p:nvPr/>
              </p:nvGrpSpPr>
              <p:grpSpPr bwMode="auto">
                <a:xfrm>
                  <a:off x="3198" y="2234"/>
                  <a:ext cx="940" cy="817"/>
                  <a:chOff x="-52" y="2234"/>
                  <a:chExt cx="859" cy="817"/>
                </a:xfrm>
              </p:grpSpPr>
              <p:sp>
                <p:nvSpPr>
                  <p:cNvPr id="65589" name="AutoShape 51"/>
                  <p:cNvSpPr>
                    <a:spLocks noChangeArrowheads="1"/>
                  </p:cNvSpPr>
                  <p:nvPr/>
                </p:nvSpPr>
                <p:spPr bwMode="auto">
                  <a:xfrm>
                    <a:off x="-52" y="2234"/>
                    <a:ext cx="85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0" name="Text Box 52"/>
                  <p:cNvSpPr txBox="1">
                    <a:spLocks noChangeArrowheads="1"/>
                  </p:cNvSpPr>
                  <p:nvPr/>
                </p:nvSpPr>
                <p:spPr bwMode="auto">
                  <a:xfrm>
                    <a:off x="-22"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8" name="Text Box 56"/>
                <p:cNvSpPr txBox="1">
                  <a:spLocks noChangeArrowheads="1"/>
                </p:cNvSpPr>
                <p:nvPr/>
              </p:nvSpPr>
              <p:spPr bwMode="auto">
                <a:xfrm>
                  <a:off x="3171" y="2306"/>
                  <a:ext cx="998" cy="558"/>
                </a:xfrm>
                <a:prstGeom prst="rect">
                  <a:avLst/>
                </a:prstGeom>
                <a:noFill/>
                <a:ln w="9525">
                  <a:noFill/>
                  <a:miter lim="800000"/>
                  <a:headEnd/>
                  <a:tailEnd/>
                </a:ln>
              </p:spPr>
              <p:txBody>
                <a:bodyPr>
                  <a:spAutoFit/>
                </a:bodyPr>
                <a:lstStyle/>
                <a:p>
                  <a:pPr algn="ctr"/>
                  <a:r>
                    <a:rPr lang="ru-RU" sz="1300" b="1" dirty="0">
                      <a:solidFill>
                        <a:schemeClr val="bg1"/>
                      </a:solidFill>
                    </a:rPr>
                    <a:t>04 «Национальная</a:t>
                  </a:r>
                </a:p>
                <a:p>
                  <a:pPr algn="ctr"/>
                  <a:r>
                    <a:rPr lang="ru-RU" sz="1300" b="1" dirty="0">
                      <a:solidFill>
                        <a:schemeClr val="bg1"/>
                      </a:solidFill>
                    </a:rPr>
                    <a:t>экономика»</a:t>
                  </a:r>
                </a:p>
                <a:p>
                  <a:pPr algn="ctr"/>
                  <a:r>
                    <a:rPr lang="ru-RU" sz="1300" dirty="0">
                      <a:solidFill>
                        <a:schemeClr val="bg1"/>
                      </a:solidFill>
                    </a:rPr>
                    <a:t> </a:t>
                  </a:r>
                </a:p>
              </p:txBody>
            </p:sp>
          </p:grpSp>
          <p:grpSp>
            <p:nvGrpSpPr>
              <p:cNvPr id="65555" name="Group 62"/>
              <p:cNvGrpSpPr>
                <a:grpSpLocks/>
              </p:cNvGrpSpPr>
              <p:nvPr/>
            </p:nvGrpSpPr>
            <p:grpSpPr bwMode="auto">
              <a:xfrm>
                <a:off x="3741" y="2200"/>
                <a:ext cx="956" cy="817"/>
                <a:chOff x="3177" y="2200"/>
                <a:chExt cx="1109" cy="817"/>
              </a:xfrm>
            </p:grpSpPr>
            <p:grpSp>
              <p:nvGrpSpPr>
                <p:cNvPr id="65583" name="Group 63"/>
                <p:cNvGrpSpPr>
                  <a:grpSpLocks/>
                </p:cNvGrpSpPr>
                <p:nvPr/>
              </p:nvGrpSpPr>
              <p:grpSpPr bwMode="auto">
                <a:xfrm>
                  <a:off x="3177" y="2200"/>
                  <a:ext cx="1109" cy="817"/>
                  <a:chOff x="-72" y="2200"/>
                  <a:chExt cx="1014" cy="817"/>
                </a:xfrm>
              </p:grpSpPr>
              <p:sp>
                <p:nvSpPr>
                  <p:cNvPr id="65585" name="AutoShape 64"/>
                  <p:cNvSpPr>
                    <a:spLocks noChangeArrowheads="1"/>
                  </p:cNvSpPr>
                  <p:nvPr/>
                </p:nvSpPr>
                <p:spPr bwMode="auto">
                  <a:xfrm>
                    <a:off x="-72" y="2200"/>
                    <a:ext cx="99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6"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4" name="Text Box 66"/>
                <p:cNvSpPr txBox="1">
                  <a:spLocks noChangeArrowheads="1"/>
                </p:cNvSpPr>
                <p:nvPr/>
              </p:nvSpPr>
              <p:spPr bwMode="auto">
                <a:xfrm>
                  <a:off x="3224" y="2312"/>
                  <a:ext cx="998" cy="558"/>
                </a:xfrm>
                <a:prstGeom prst="rect">
                  <a:avLst/>
                </a:prstGeom>
                <a:noFill/>
                <a:ln w="9525">
                  <a:noFill/>
                  <a:miter lim="800000"/>
                  <a:headEnd/>
                  <a:tailEnd/>
                </a:ln>
              </p:spPr>
              <p:txBody>
                <a:bodyPr>
                  <a:spAutoFit/>
                </a:bodyPr>
                <a:lstStyle/>
                <a:p>
                  <a:pPr algn="ctr"/>
                  <a:r>
                    <a:rPr lang="ru-RU" sz="1300" b="1" dirty="0">
                      <a:solidFill>
                        <a:schemeClr val="bg1"/>
                      </a:solidFill>
                    </a:rPr>
                    <a:t>05 «Жилищно-коммунальное хозяйство»</a:t>
                  </a:r>
                </a:p>
                <a:p>
                  <a:pPr algn="ctr"/>
                  <a:r>
                    <a:rPr lang="ru-RU" sz="1300" dirty="0">
                      <a:solidFill>
                        <a:schemeClr val="bg1"/>
                      </a:solidFill>
                    </a:rPr>
                    <a:t> </a:t>
                  </a:r>
                </a:p>
              </p:txBody>
            </p:sp>
          </p:grpSp>
          <p:grpSp>
            <p:nvGrpSpPr>
              <p:cNvPr id="65556" name="Group 67"/>
              <p:cNvGrpSpPr>
                <a:grpSpLocks/>
              </p:cNvGrpSpPr>
              <p:nvPr/>
            </p:nvGrpSpPr>
            <p:grpSpPr bwMode="auto">
              <a:xfrm>
                <a:off x="4785" y="2205"/>
                <a:ext cx="862" cy="680"/>
                <a:chOff x="3334" y="2205"/>
                <a:chExt cx="998" cy="817"/>
              </a:xfrm>
            </p:grpSpPr>
            <p:grpSp>
              <p:nvGrpSpPr>
                <p:cNvPr id="65579" name="Group 68"/>
                <p:cNvGrpSpPr>
                  <a:grpSpLocks/>
                </p:cNvGrpSpPr>
                <p:nvPr/>
              </p:nvGrpSpPr>
              <p:grpSpPr bwMode="auto">
                <a:xfrm>
                  <a:off x="3379" y="2205"/>
                  <a:ext cx="907" cy="817"/>
                  <a:chOff x="113" y="2205"/>
                  <a:chExt cx="829" cy="817"/>
                </a:xfrm>
              </p:grpSpPr>
              <p:sp>
                <p:nvSpPr>
                  <p:cNvPr id="65581" name="AutoShape 6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2"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0" name="Text Box 71"/>
                <p:cNvSpPr txBox="1">
                  <a:spLocks noChangeArrowheads="1"/>
                </p:cNvSpPr>
                <p:nvPr/>
              </p:nvSpPr>
              <p:spPr bwMode="auto">
                <a:xfrm>
                  <a:off x="3334" y="2296"/>
                  <a:ext cx="998" cy="682"/>
                </a:xfrm>
                <a:prstGeom prst="rect">
                  <a:avLst/>
                </a:prstGeom>
                <a:noFill/>
                <a:ln w="9525">
                  <a:noFill/>
                  <a:miter lim="800000"/>
                  <a:headEnd/>
                  <a:tailEnd/>
                </a:ln>
              </p:spPr>
              <p:txBody>
                <a:bodyPr>
                  <a:spAutoFit/>
                </a:bodyPr>
                <a:lstStyle/>
                <a:p>
                  <a:pPr algn="ctr"/>
                  <a:r>
                    <a:rPr lang="ru-RU" sz="1300" b="1">
                      <a:solidFill>
                        <a:schemeClr val="bg1"/>
                      </a:solidFill>
                    </a:rPr>
                    <a:t>06 «Охрана </a:t>
                  </a:r>
                </a:p>
                <a:p>
                  <a:pPr algn="ctr"/>
                  <a:r>
                    <a:rPr lang="ru-RU" sz="1300" b="1">
                      <a:solidFill>
                        <a:schemeClr val="bg1"/>
                      </a:solidFill>
                    </a:rPr>
                    <a:t>окружающей</a:t>
                  </a:r>
                </a:p>
                <a:p>
                  <a:pPr algn="ctr"/>
                  <a:r>
                    <a:rPr lang="ru-RU" sz="1300" b="1">
                      <a:solidFill>
                        <a:schemeClr val="bg1"/>
                      </a:solidFill>
                    </a:rPr>
                    <a:t>среды»</a:t>
                  </a:r>
                </a:p>
                <a:p>
                  <a:pPr algn="ctr"/>
                  <a:r>
                    <a:rPr lang="ru-RU">
                      <a:solidFill>
                        <a:schemeClr val="bg1"/>
                      </a:solidFill>
                    </a:rPr>
                    <a:t> </a:t>
                  </a:r>
                </a:p>
              </p:txBody>
            </p:sp>
          </p:grpSp>
          <p:grpSp>
            <p:nvGrpSpPr>
              <p:cNvPr id="65557" name="Group 72"/>
              <p:cNvGrpSpPr>
                <a:grpSpLocks/>
              </p:cNvGrpSpPr>
              <p:nvPr/>
            </p:nvGrpSpPr>
            <p:grpSpPr bwMode="auto">
              <a:xfrm>
                <a:off x="147" y="3109"/>
                <a:ext cx="1056" cy="544"/>
                <a:chOff x="3179" y="2132"/>
                <a:chExt cx="1107" cy="817"/>
              </a:xfrm>
            </p:grpSpPr>
            <p:grpSp>
              <p:nvGrpSpPr>
                <p:cNvPr id="65575" name="Group 73"/>
                <p:cNvGrpSpPr>
                  <a:grpSpLocks/>
                </p:cNvGrpSpPr>
                <p:nvPr/>
              </p:nvGrpSpPr>
              <p:grpSpPr bwMode="auto">
                <a:xfrm>
                  <a:off x="3231" y="2132"/>
                  <a:ext cx="1055" cy="817"/>
                  <a:chOff x="-22" y="2132"/>
                  <a:chExt cx="964" cy="817"/>
                </a:xfrm>
              </p:grpSpPr>
              <p:sp>
                <p:nvSpPr>
                  <p:cNvPr id="65577" name="AutoShape 74"/>
                  <p:cNvSpPr>
                    <a:spLocks noChangeArrowheads="1"/>
                  </p:cNvSpPr>
                  <p:nvPr/>
                </p:nvSpPr>
                <p:spPr bwMode="auto">
                  <a:xfrm>
                    <a:off x="-22" y="2132"/>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8"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6" name="Text Box 76"/>
                <p:cNvSpPr txBox="1">
                  <a:spLocks noChangeArrowheads="1"/>
                </p:cNvSpPr>
                <p:nvPr/>
              </p:nvSpPr>
              <p:spPr bwMode="auto">
                <a:xfrm>
                  <a:off x="3179" y="2263"/>
                  <a:ext cx="998" cy="476"/>
                </a:xfrm>
                <a:prstGeom prst="rect">
                  <a:avLst/>
                </a:prstGeom>
                <a:noFill/>
                <a:ln w="9525">
                  <a:noFill/>
                  <a:miter lim="800000"/>
                  <a:headEnd/>
                  <a:tailEnd/>
                </a:ln>
              </p:spPr>
              <p:txBody>
                <a:bodyPr>
                  <a:spAutoFit/>
                </a:bodyPr>
                <a:lstStyle/>
                <a:p>
                  <a:pPr algn="ctr"/>
                  <a:r>
                    <a:rPr lang="ru-RU" sz="1300" b="1" dirty="0">
                      <a:solidFill>
                        <a:schemeClr val="bg1"/>
                      </a:solidFill>
                    </a:rPr>
                    <a:t>07 «Образование»</a:t>
                  </a:r>
                  <a:r>
                    <a:rPr lang="ru-RU" dirty="0">
                      <a:solidFill>
                        <a:schemeClr val="bg1"/>
                      </a:solidFill>
                    </a:rPr>
                    <a:t> </a:t>
                  </a:r>
                </a:p>
              </p:txBody>
            </p:sp>
          </p:grpSp>
          <p:grpSp>
            <p:nvGrpSpPr>
              <p:cNvPr id="65558" name="Group 77"/>
              <p:cNvGrpSpPr>
                <a:grpSpLocks/>
              </p:cNvGrpSpPr>
              <p:nvPr/>
            </p:nvGrpSpPr>
            <p:grpSpPr bwMode="auto">
              <a:xfrm>
                <a:off x="1061" y="3114"/>
                <a:ext cx="1272" cy="680"/>
                <a:chOff x="3069" y="2152"/>
                <a:chExt cx="1217" cy="817"/>
              </a:xfrm>
            </p:grpSpPr>
            <p:grpSp>
              <p:nvGrpSpPr>
                <p:cNvPr id="65571" name="Group 78"/>
                <p:cNvGrpSpPr>
                  <a:grpSpLocks/>
                </p:cNvGrpSpPr>
                <p:nvPr/>
              </p:nvGrpSpPr>
              <p:grpSpPr bwMode="auto">
                <a:xfrm>
                  <a:off x="3091" y="2152"/>
                  <a:ext cx="1195" cy="817"/>
                  <a:chOff x="-150" y="2152"/>
                  <a:chExt cx="1092" cy="817"/>
                </a:xfrm>
              </p:grpSpPr>
              <p:sp>
                <p:nvSpPr>
                  <p:cNvPr id="65573" name="AutoShape 79"/>
                  <p:cNvSpPr>
                    <a:spLocks noChangeArrowheads="1"/>
                  </p:cNvSpPr>
                  <p:nvPr/>
                </p:nvSpPr>
                <p:spPr bwMode="auto">
                  <a:xfrm>
                    <a:off x="-150" y="2152"/>
                    <a:ext cx="892"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4" name="Text Box 8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2" name="Text Box 81"/>
                <p:cNvSpPr txBox="1">
                  <a:spLocks noChangeArrowheads="1"/>
                </p:cNvSpPr>
                <p:nvPr/>
              </p:nvSpPr>
              <p:spPr bwMode="auto">
                <a:xfrm>
                  <a:off x="3069" y="2296"/>
                  <a:ext cx="998" cy="370"/>
                </a:xfrm>
                <a:prstGeom prst="rect">
                  <a:avLst/>
                </a:prstGeom>
                <a:noFill/>
                <a:ln w="9525">
                  <a:noFill/>
                  <a:miter lim="800000"/>
                  <a:headEnd/>
                  <a:tailEnd/>
                </a:ln>
              </p:spPr>
              <p:txBody>
                <a:bodyPr>
                  <a:spAutoFit/>
                </a:bodyPr>
                <a:lstStyle/>
                <a:p>
                  <a:pPr algn="ctr"/>
                  <a:r>
                    <a:rPr lang="ru-RU" sz="1300" b="1" dirty="0">
                      <a:solidFill>
                        <a:schemeClr val="bg1"/>
                      </a:solidFill>
                    </a:rPr>
                    <a:t>08 «Культура,</a:t>
                  </a:r>
                </a:p>
                <a:p>
                  <a:pPr algn="ctr"/>
                  <a:r>
                    <a:rPr lang="ru-RU" sz="1300" b="1" dirty="0">
                      <a:solidFill>
                        <a:schemeClr val="bg1"/>
                      </a:solidFill>
                    </a:rPr>
                    <a:t>кинематография»</a:t>
                  </a:r>
                </a:p>
              </p:txBody>
            </p:sp>
          </p:grpSp>
          <p:sp>
            <p:nvSpPr>
              <p:cNvPr id="65559" name="Text Box 87"/>
              <p:cNvSpPr txBox="1">
                <a:spLocks noChangeArrowheads="1"/>
              </p:cNvSpPr>
              <p:nvPr/>
            </p:nvSpPr>
            <p:spPr bwMode="auto">
              <a:xfrm>
                <a:off x="3243" y="3748"/>
                <a:ext cx="2449" cy="436"/>
              </a:xfrm>
              <a:prstGeom prst="rect">
                <a:avLst/>
              </a:prstGeom>
              <a:noFill/>
              <a:ln w="9525">
                <a:noFill/>
                <a:miter lim="800000"/>
                <a:headEnd/>
                <a:tailEnd/>
              </a:ln>
            </p:spPr>
            <p:txBody>
              <a:bodyPr wrap="square">
                <a:spAutoFit/>
              </a:bodyPr>
              <a:lstStyle/>
              <a:p>
                <a:pPr algn="ctr">
                  <a:spcBef>
                    <a:spcPct val="50000"/>
                  </a:spcBef>
                </a:pPr>
                <a:r>
                  <a:rPr lang="ru-RU" sz="1300" b="1">
                    <a:solidFill>
                      <a:schemeClr val="bg1"/>
                    </a:solidFill>
                  </a:rPr>
                  <a:t>14 «Межбюджетные трансферты общего характера бюджетам субъектов Российской Федерации и муниципальных образований</a:t>
                </a:r>
              </a:p>
            </p:txBody>
          </p:sp>
          <p:sp>
            <p:nvSpPr>
              <p:cNvPr id="65560"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65561" name="Line 89"/>
              <p:cNvSpPr>
                <a:spLocks noChangeShapeType="1"/>
              </p:cNvSpPr>
              <p:nvPr/>
            </p:nvSpPr>
            <p:spPr bwMode="auto">
              <a:xfrm flipV="1">
                <a:off x="825" y="2069"/>
                <a:ext cx="0" cy="1040"/>
              </a:xfrm>
              <a:prstGeom prst="line">
                <a:avLst/>
              </a:prstGeom>
              <a:noFill/>
              <a:ln w="9525">
                <a:solidFill>
                  <a:schemeClr val="tx1"/>
                </a:solidFill>
                <a:round/>
                <a:headEnd/>
                <a:tailEnd/>
              </a:ln>
            </p:spPr>
            <p:txBody>
              <a:bodyPr/>
              <a:lstStyle/>
              <a:p>
                <a:endParaRPr lang="ru-RU"/>
              </a:p>
            </p:txBody>
          </p:sp>
          <p:sp>
            <p:nvSpPr>
              <p:cNvPr id="65562" name="Line 90"/>
              <p:cNvSpPr>
                <a:spLocks noChangeShapeType="1"/>
              </p:cNvSpPr>
              <p:nvPr/>
            </p:nvSpPr>
            <p:spPr bwMode="auto">
              <a:xfrm flipV="1">
                <a:off x="1338" y="2069"/>
                <a:ext cx="0" cy="136"/>
              </a:xfrm>
              <a:prstGeom prst="line">
                <a:avLst/>
              </a:prstGeom>
              <a:noFill/>
              <a:ln w="9525">
                <a:solidFill>
                  <a:schemeClr val="tx1"/>
                </a:solidFill>
                <a:round/>
                <a:headEnd/>
                <a:tailEnd/>
              </a:ln>
            </p:spPr>
            <p:txBody>
              <a:bodyPr/>
              <a:lstStyle/>
              <a:p>
                <a:endParaRPr lang="ru-RU"/>
              </a:p>
            </p:txBody>
          </p:sp>
          <p:sp>
            <p:nvSpPr>
              <p:cNvPr id="65563" name="Line 91"/>
              <p:cNvSpPr>
                <a:spLocks noChangeShapeType="1"/>
              </p:cNvSpPr>
              <p:nvPr/>
            </p:nvSpPr>
            <p:spPr bwMode="auto">
              <a:xfrm flipV="1">
                <a:off x="1694" y="2046"/>
                <a:ext cx="0" cy="1089"/>
              </a:xfrm>
              <a:prstGeom prst="line">
                <a:avLst/>
              </a:prstGeom>
              <a:noFill/>
              <a:ln w="9525">
                <a:solidFill>
                  <a:schemeClr val="tx1"/>
                </a:solidFill>
                <a:round/>
                <a:headEnd/>
                <a:tailEnd/>
              </a:ln>
            </p:spPr>
            <p:txBody>
              <a:bodyPr/>
              <a:lstStyle/>
              <a:p>
                <a:endParaRPr lang="ru-RU"/>
              </a:p>
            </p:txBody>
          </p:sp>
          <p:sp>
            <p:nvSpPr>
              <p:cNvPr id="65564" name="Line 92"/>
              <p:cNvSpPr>
                <a:spLocks noChangeShapeType="1"/>
              </p:cNvSpPr>
              <p:nvPr/>
            </p:nvSpPr>
            <p:spPr bwMode="auto">
              <a:xfrm flipV="1">
                <a:off x="2157" y="2068"/>
                <a:ext cx="0" cy="136"/>
              </a:xfrm>
              <a:prstGeom prst="line">
                <a:avLst/>
              </a:prstGeom>
              <a:noFill/>
              <a:ln w="9525">
                <a:solidFill>
                  <a:schemeClr val="tx1"/>
                </a:solidFill>
                <a:round/>
                <a:headEnd/>
                <a:tailEnd/>
              </a:ln>
            </p:spPr>
            <p:txBody>
              <a:bodyPr/>
              <a:lstStyle/>
              <a:p>
                <a:endParaRPr lang="ru-RU"/>
              </a:p>
            </p:txBody>
          </p:sp>
          <p:sp>
            <p:nvSpPr>
              <p:cNvPr id="65565" name="Line 94"/>
              <p:cNvSpPr>
                <a:spLocks noChangeShapeType="1"/>
              </p:cNvSpPr>
              <p:nvPr/>
            </p:nvSpPr>
            <p:spPr bwMode="auto">
              <a:xfrm flipV="1">
                <a:off x="3100" y="2086"/>
                <a:ext cx="0" cy="136"/>
              </a:xfrm>
              <a:prstGeom prst="line">
                <a:avLst/>
              </a:prstGeom>
              <a:noFill/>
              <a:ln w="9525">
                <a:solidFill>
                  <a:schemeClr val="tx1"/>
                </a:solidFill>
                <a:round/>
                <a:headEnd/>
                <a:tailEnd/>
              </a:ln>
            </p:spPr>
            <p:txBody>
              <a:bodyPr/>
              <a:lstStyle/>
              <a:p>
                <a:endParaRPr lang="ru-RU"/>
              </a:p>
            </p:txBody>
          </p:sp>
          <p:sp>
            <p:nvSpPr>
              <p:cNvPr id="65566" name="Line 95"/>
              <p:cNvSpPr>
                <a:spLocks noChangeShapeType="1"/>
              </p:cNvSpPr>
              <p:nvPr/>
            </p:nvSpPr>
            <p:spPr bwMode="auto">
              <a:xfrm flipV="1">
                <a:off x="3659" y="2100"/>
                <a:ext cx="0" cy="1044"/>
              </a:xfrm>
              <a:prstGeom prst="line">
                <a:avLst/>
              </a:prstGeom>
              <a:noFill/>
              <a:ln w="9525">
                <a:solidFill>
                  <a:schemeClr val="tx1"/>
                </a:solidFill>
                <a:round/>
                <a:headEnd/>
                <a:tailEnd/>
              </a:ln>
            </p:spPr>
            <p:txBody>
              <a:bodyPr/>
              <a:lstStyle/>
              <a:p>
                <a:endParaRPr lang="ru-RU"/>
              </a:p>
            </p:txBody>
          </p:sp>
          <p:sp>
            <p:nvSpPr>
              <p:cNvPr id="65567" name="Line 96"/>
              <p:cNvSpPr>
                <a:spLocks noChangeShapeType="1"/>
              </p:cNvSpPr>
              <p:nvPr/>
            </p:nvSpPr>
            <p:spPr bwMode="auto">
              <a:xfrm flipV="1">
                <a:off x="4286" y="2069"/>
                <a:ext cx="0" cy="136"/>
              </a:xfrm>
              <a:prstGeom prst="line">
                <a:avLst/>
              </a:prstGeom>
              <a:noFill/>
              <a:ln w="9525">
                <a:solidFill>
                  <a:schemeClr val="tx1"/>
                </a:solidFill>
                <a:round/>
                <a:headEnd/>
                <a:tailEnd/>
              </a:ln>
            </p:spPr>
            <p:txBody>
              <a:bodyPr/>
              <a:lstStyle/>
              <a:p>
                <a:endParaRPr lang="ru-RU"/>
              </a:p>
            </p:txBody>
          </p:sp>
          <p:sp>
            <p:nvSpPr>
              <p:cNvPr id="65568" name="Line 97"/>
              <p:cNvSpPr>
                <a:spLocks noChangeShapeType="1"/>
              </p:cNvSpPr>
              <p:nvPr/>
            </p:nvSpPr>
            <p:spPr bwMode="auto">
              <a:xfrm flipV="1">
                <a:off x="5239" y="2069"/>
                <a:ext cx="0" cy="136"/>
              </a:xfrm>
              <a:prstGeom prst="line">
                <a:avLst/>
              </a:prstGeom>
              <a:noFill/>
              <a:ln w="9525">
                <a:solidFill>
                  <a:schemeClr val="tx1"/>
                </a:solidFill>
                <a:round/>
                <a:headEnd/>
                <a:tailEnd/>
              </a:ln>
            </p:spPr>
            <p:txBody>
              <a:bodyPr/>
              <a:lstStyle/>
              <a:p>
                <a:endParaRPr lang="ru-RU"/>
              </a:p>
            </p:txBody>
          </p:sp>
          <p:sp>
            <p:nvSpPr>
              <p:cNvPr id="65569" name="Line 98"/>
              <p:cNvSpPr>
                <a:spLocks noChangeShapeType="1"/>
              </p:cNvSpPr>
              <p:nvPr/>
            </p:nvSpPr>
            <p:spPr bwMode="auto">
              <a:xfrm flipV="1">
                <a:off x="4740" y="2069"/>
                <a:ext cx="0" cy="998"/>
              </a:xfrm>
              <a:prstGeom prst="line">
                <a:avLst/>
              </a:prstGeom>
              <a:noFill/>
              <a:ln w="9525">
                <a:solidFill>
                  <a:schemeClr val="tx1"/>
                </a:solidFill>
                <a:round/>
                <a:headEnd/>
                <a:tailEnd/>
              </a:ln>
            </p:spPr>
            <p:txBody>
              <a:bodyPr/>
              <a:lstStyle/>
              <a:p>
                <a:endParaRPr lang="ru-RU"/>
              </a:p>
            </p:txBody>
          </p:sp>
          <p:sp>
            <p:nvSpPr>
              <p:cNvPr id="65570" name="Line 99"/>
              <p:cNvSpPr>
                <a:spLocks noChangeShapeType="1"/>
              </p:cNvSpPr>
              <p:nvPr/>
            </p:nvSpPr>
            <p:spPr bwMode="auto">
              <a:xfrm flipV="1">
                <a:off x="5647" y="2069"/>
                <a:ext cx="0" cy="1633"/>
              </a:xfrm>
              <a:prstGeom prst="line">
                <a:avLst/>
              </a:prstGeom>
              <a:noFill/>
              <a:ln w="9525">
                <a:solidFill>
                  <a:schemeClr val="tx1"/>
                </a:solidFill>
                <a:round/>
                <a:headEnd/>
                <a:tailEnd/>
              </a:ln>
            </p:spPr>
            <p:txBody>
              <a:bodyPr/>
              <a:lstStyle/>
              <a:p>
                <a:endParaRPr lang="ru-RU"/>
              </a:p>
            </p:txBody>
          </p:sp>
        </p:grpSp>
      </p:gr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9</a:t>
            </a:fld>
            <a:endParaRPr lang="en-US" altLang="ru-RU" sz="1200">
              <a:solidFill>
                <a:srgbClr val="898989"/>
              </a:solidFill>
              <a:latin typeface="Calibri" pitchFamily="34" charset="0"/>
            </a:endParaRPr>
          </a:p>
        </p:txBody>
      </p:sp>
      <p:sp>
        <p:nvSpPr>
          <p:cNvPr id="65539" name="AutoShape 79"/>
          <p:cNvSpPr>
            <a:spLocks noChangeArrowheads="1"/>
          </p:cNvSpPr>
          <p:nvPr/>
        </p:nvSpPr>
        <p:spPr bwMode="auto">
          <a:xfrm>
            <a:off x="7092158" y="4857676"/>
            <a:ext cx="1791380" cy="10795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cxnSp>
        <p:nvCxnSpPr>
          <p:cNvPr id="3" name="Прямая соединительная линия 2"/>
          <p:cNvCxnSpPr/>
          <p:nvPr/>
        </p:nvCxnSpPr>
        <p:spPr>
          <a:xfrm flipH="1">
            <a:off x="4332833" y="3370913"/>
            <a:ext cx="20637" cy="1730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r"/>
            <a:r>
              <a:rPr lang="ru-RU" i="1" dirty="0" smtClean="0"/>
              <a:t>Реализация </a:t>
            </a:r>
            <a:br>
              <a:rPr lang="ru-RU" i="1" dirty="0" smtClean="0"/>
            </a:br>
            <a:r>
              <a:rPr lang="ru-RU" i="1" dirty="0" smtClean="0"/>
              <a:t>национальных проектов</a:t>
            </a:r>
            <a:endParaRPr lang="ru-RU" i="1" dirty="0"/>
          </a:p>
        </p:txBody>
      </p:sp>
      <p:sp>
        <p:nvSpPr>
          <p:cNvPr id="3" name="Подзаголовок 2"/>
          <p:cNvSpPr>
            <a:spLocks noGrp="1"/>
          </p:cNvSpPr>
          <p:nvPr>
            <p:ph type="subTitle" idx="1"/>
          </p:nvPr>
        </p:nvSpPr>
        <p:spPr>
          <a:xfrm>
            <a:off x="467544" y="4509120"/>
            <a:ext cx="8524056" cy="1510680"/>
          </a:xfrm>
        </p:spPr>
        <p:txBody>
          <a:bodyPr/>
          <a:lstStyle/>
          <a:p>
            <a:r>
              <a:rPr lang="ru-RU" sz="1400" i="1" dirty="0" smtClean="0">
                <a:latin typeface="Times New Roman" panose="02020603050405020304" pitchFamily="18" charset="0"/>
                <a:cs typeface="Times New Roman" panose="02020603050405020304" pitchFamily="18" charset="0"/>
              </a:rPr>
              <a:t>В целях осуществления прорывного научно-технологического и социально-экономического развития Российской Федерации, увеличения численности населения страны, повышения уровня жизни граждан, создания комфортных условий для их проживания, а также условий и возможностей для самореализации и раскрытия таланта каждого человека, Президентом </a:t>
            </a:r>
            <a:r>
              <a:rPr lang="ru-RU" sz="1400" i="1" dirty="0">
                <a:latin typeface="Times New Roman" panose="02020603050405020304" pitchFamily="18" charset="0"/>
                <a:cs typeface="Times New Roman" panose="02020603050405020304" pitchFamily="18" charset="0"/>
              </a:rPr>
              <a:t>Российской Федерации </a:t>
            </a:r>
            <a:r>
              <a:rPr lang="ru-RU" sz="1400" i="1" dirty="0" smtClean="0">
                <a:latin typeface="Times New Roman" panose="02020603050405020304" pitchFamily="18" charset="0"/>
                <a:cs typeface="Times New Roman" panose="02020603050405020304" pitchFamily="18" charset="0"/>
              </a:rPr>
              <a:t>подписан Указ </a:t>
            </a:r>
            <a:r>
              <a:rPr lang="ru-RU" sz="1400" i="1" dirty="0">
                <a:latin typeface="Times New Roman" panose="02020603050405020304" pitchFamily="18" charset="0"/>
                <a:cs typeface="Times New Roman" panose="02020603050405020304" pitchFamily="18" charset="0"/>
              </a:rPr>
              <a:t>от 07.05.2018 № 204 </a:t>
            </a:r>
            <a:r>
              <a:rPr lang="ru-RU" sz="1400" i="1" dirty="0" smtClean="0">
                <a:latin typeface="Times New Roman" panose="02020603050405020304" pitchFamily="18" charset="0"/>
                <a:cs typeface="Times New Roman" panose="02020603050405020304" pitchFamily="18" charset="0"/>
              </a:rPr>
              <a:t>«</a:t>
            </a:r>
            <a:r>
              <a:rPr lang="ru-RU" sz="1400" i="1" dirty="0">
                <a:latin typeface="Times New Roman" panose="02020603050405020304" pitchFamily="18" charset="0"/>
                <a:cs typeface="Times New Roman" panose="02020603050405020304" pitchFamily="18" charset="0"/>
              </a:rPr>
              <a:t>О национальных целях и стратегических задачах развития Российской Федерации на период до 2024 года</a:t>
            </a:r>
            <a:r>
              <a:rPr lang="ru-RU" sz="1400" i="1" dirty="0" smtClean="0">
                <a:latin typeface="Times New Roman" panose="02020603050405020304" pitchFamily="18" charset="0"/>
                <a:cs typeface="Times New Roman" panose="02020603050405020304" pitchFamily="18" charset="0"/>
              </a:rPr>
              <a:t>».</a:t>
            </a:r>
          </a:p>
        </p:txBody>
      </p:sp>
      <p:pic>
        <p:nvPicPr>
          <p:cNvPr id="174082" name="Picture 2" descr="https://habinfo.ru/wp-content/uploads/2020/02/news-xuiy1i7u5s-e15808693057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 y="-1956"/>
            <a:ext cx="4056385" cy="304492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7818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http://sosh16maykop.ru/images/d8807455-a37d-4eaa-8afc-067e3cc3a3b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1080600"/>
            <a:ext cx="2664296" cy="245588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457200"/>
            <a:ext cx="8229600" cy="1099592"/>
          </a:xfrm>
        </p:spPr>
        <p:txBody>
          <a:bodyPr/>
          <a:lstStyle/>
          <a:p>
            <a:pPr algn="ctr"/>
            <a:r>
              <a:rPr lang="ru-RU" sz="1800" b="1" i="1" dirty="0">
                <a:solidFill>
                  <a:schemeClr val="accent1">
                    <a:lumMod val="50000"/>
                  </a:schemeClr>
                </a:solidFill>
                <a:latin typeface="Times New Roman" panose="02020603050405020304" pitchFamily="18" charset="0"/>
                <a:cs typeface="Times New Roman" panose="02020603050405020304" pitchFamily="18" charset="0"/>
              </a:rPr>
              <a:t>ИНФОРМАЦИЯ </a:t>
            </a:r>
            <a:r>
              <a:rPr lang="ru-RU" sz="1800" b="1" i="1" dirty="0" smtClean="0">
                <a:solidFill>
                  <a:schemeClr val="accent1">
                    <a:lumMod val="50000"/>
                  </a:schemeClr>
                </a:solidFill>
                <a:latin typeface="Times New Roman" panose="02020603050405020304" pitchFamily="18" charset="0"/>
                <a:cs typeface="Times New Roman" panose="02020603050405020304" pitchFamily="18" charset="0"/>
              </a:rPr>
              <a:t>  ОБ   ОБЪЕМАХ   БЮДЖЕТНЫХ   АССИГНОВАНИЙ</a:t>
            </a:r>
            <a:r>
              <a:rPr lang="ru-RU" sz="1800" b="1" i="1" dirty="0">
                <a:solidFill>
                  <a:schemeClr val="accent1">
                    <a:lumMod val="50000"/>
                  </a:schemeClr>
                </a:solidFill>
                <a:latin typeface="Times New Roman" panose="02020603050405020304" pitchFamily="18" charset="0"/>
                <a:cs typeface="Times New Roman" panose="02020603050405020304" pitchFamily="18" charset="0"/>
              </a:rPr>
              <a:t>, НАПРАВЛЯЕМЫХ </a:t>
            </a:r>
            <a:r>
              <a:rPr lang="ru-RU" sz="1800" b="1" i="1" dirty="0" smtClean="0">
                <a:solidFill>
                  <a:schemeClr val="accent1">
                    <a:lumMod val="50000"/>
                  </a:schemeClr>
                </a:solidFill>
                <a:latin typeface="Times New Roman" panose="02020603050405020304" pitchFamily="18" charset="0"/>
                <a:cs typeface="Times New Roman" panose="02020603050405020304" pitchFamily="18" charset="0"/>
              </a:rPr>
              <a:t>   НА   РЕАЛИЗАЦИЮ   </a:t>
            </a:r>
            <a:r>
              <a:rPr lang="ru-RU" sz="1800" b="1" i="1" dirty="0">
                <a:solidFill>
                  <a:schemeClr val="accent1">
                    <a:lumMod val="50000"/>
                  </a:schemeClr>
                </a:solidFill>
                <a:latin typeface="Times New Roman" panose="02020603050405020304" pitchFamily="18" charset="0"/>
                <a:cs typeface="Times New Roman" panose="02020603050405020304" pitchFamily="18" charset="0"/>
              </a:rPr>
              <a:t>НАЦИОНАЛЬНЫХ </a:t>
            </a:r>
            <a:r>
              <a:rPr lang="ru-RU" sz="1800" b="1" i="1" dirty="0" smtClean="0">
                <a:solidFill>
                  <a:schemeClr val="accent1">
                    <a:lumMod val="50000"/>
                  </a:schemeClr>
                </a:solidFill>
                <a:latin typeface="Times New Roman" panose="02020603050405020304" pitchFamily="18" charset="0"/>
                <a:cs typeface="Times New Roman" panose="02020603050405020304" pitchFamily="18" charset="0"/>
              </a:rPr>
              <a:t>  ПРОЕКТОВ</a:t>
            </a:r>
            <a:endParaRPr lang="ru-RU" sz="1800" b="1"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27170" y="1579186"/>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«ОБРАЗОВАНИЕ»</a:t>
            </a:r>
            <a:endParaRPr lang="ru-RU" b="1" dirty="0">
              <a:solidFill>
                <a:schemeClr val="accent3">
                  <a:lumMod val="95000"/>
                </a:schemeClr>
              </a:solidFill>
            </a:endParaRPr>
          </a:p>
        </p:txBody>
      </p:sp>
      <p:sp>
        <p:nvSpPr>
          <p:cNvPr id="5" name="TextBox 4"/>
          <p:cNvSpPr txBox="1"/>
          <p:nvPr/>
        </p:nvSpPr>
        <p:spPr>
          <a:xfrm>
            <a:off x="3135200" y="3573015"/>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«Современная школа»</a:t>
            </a:r>
            <a:endParaRPr lang="ru-RU" b="1" dirty="0">
              <a:solidFill>
                <a:schemeClr val="bg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586042815"/>
              </p:ext>
            </p:extLst>
          </p:nvPr>
        </p:nvGraphicFramePr>
        <p:xfrm>
          <a:off x="539552" y="3895821"/>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ru-RU" sz="1200" dirty="0" smtClean="0">
                          <a:effectLst/>
                          <a:latin typeface="Times New Roman"/>
                          <a:ea typeface="Times New Roman"/>
                        </a:rPr>
                        <a:t>7 </a:t>
                      </a:r>
                      <a:r>
                        <a:rPr lang="en-US" sz="1200" dirty="0" smtClean="0">
                          <a:effectLst/>
                          <a:latin typeface="Times New Roman"/>
                          <a:ea typeface="Times New Roman"/>
                        </a:rPr>
                        <a:t>106 136,43</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2 827 272,25</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4 268 008,41</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10 855,77</a:t>
                      </a:r>
                      <a:endParaRPr lang="ru-RU" sz="1200" dirty="0">
                        <a:effectLst/>
                        <a:latin typeface="Times New Roman"/>
                        <a:ea typeface="Times New Roman"/>
                      </a:endParaRPr>
                    </a:p>
                  </a:txBody>
                  <a:tcPr marL="68580" marR="68580" marT="0" marB="0" anchor="ctr"/>
                </a:tc>
              </a:tr>
            </a:tbl>
          </a:graphicData>
        </a:graphic>
      </p:graphicFrame>
      <p:sp>
        <p:nvSpPr>
          <p:cNvPr id="8" name="TextBox 7"/>
          <p:cNvSpPr txBox="1"/>
          <p:nvPr/>
        </p:nvSpPr>
        <p:spPr>
          <a:xfrm>
            <a:off x="3135200" y="5044163"/>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«Успех каждого ребенка»</a:t>
            </a:r>
            <a:endParaRPr lang="ru-RU" b="1" dirty="0">
              <a:solidFill>
                <a:schemeClr val="bg1"/>
              </a:solidFill>
            </a:endParaRPr>
          </a:p>
        </p:txBody>
      </p:sp>
      <p:graphicFrame>
        <p:nvGraphicFramePr>
          <p:cNvPr id="9" name="Таблица 8"/>
          <p:cNvGraphicFramePr>
            <a:graphicFrameLocks noGrp="1"/>
          </p:cNvGraphicFramePr>
          <p:nvPr>
            <p:extLst>
              <p:ext uri="{D42A27DB-BD31-4B8C-83A1-F6EECF244321}">
                <p14:modId xmlns:p14="http://schemas.microsoft.com/office/powerpoint/2010/main" val="3306593277"/>
              </p:ext>
            </p:extLst>
          </p:nvPr>
        </p:nvGraphicFramePr>
        <p:xfrm>
          <a:off x="467544" y="5373216"/>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ru-RU" sz="1200" dirty="0" smtClean="0">
                          <a:effectLst/>
                          <a:latin typeface="Times New Roman"/>
                          <a:ea typeface="Times New Roman"/>
                        </a:rPr>
                        <a:t>1 138 176,88</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1 048 830,00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32 438,04</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56 908,84</a:t>
                      </a:r>
                      <a:endParaRPr lang="ru-RU" sz="1200" dirty="0">
                        <a:effectLst/>
                        <a:latin typeface="Times New Roman"/>
                        <a:ea typeface="Times New Roman"/>
                      </a:endParaRPr>
                    </a:p>
                  </a:txBody>
                  <a:tcPr marL="68580" marR="68580" marT="0" marB="0" anchor="ctr"/>
                </a:tc>
              </a:tr>
            </a:tbl>
          </a:graphicData>
        </a:graphic>
      </p:graphicFrame>
      <p:sp>
        <p:nvSpPr>
          <p:cNvPr id="11" name="TextBox 10"/>
          <p:cNvSpPr txBox="1"/>
          <p:nvPr/>
        </p:nvSpPr>
        <p:spPr>
          <a:xfrm>
            <a:off x="614732" y="3403739"/>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466907225"/>
              </p:ext>
            </p:extLst>
          </p:nvPr>
        </p:nvGraphicFramePr>
        <p:xfrm>
          <a:off x="588125" y="1988840"/>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ru-RU" sz="1200" dirty="0" smtClean="0">
                          <a:effectLst/>
                          <a:latin typeface="Times New Roman"/>
                          <a:ea typeface="Times New Roman"/>
                        </a:rPr>
                        <a:t>8 </a:t>
                      </a:r>
                      <a:r>
                        <a:rPr lang="en-US" sz="1200" dirty="0" smtClean="0">
                          <a:effectLst/>
                          <a:latin typeface="Times New Roman"/>
                          <a:ea typeface="Times New Roman"/>
                        </a:rPr>
                        <a:t>244 313,31</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3 876 102,25</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4 300 446,45</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ru-RU" sz="1200" dirty="0" smtClean="0">
                          <a:effectLst/>
                          <a:latin typeface="Times New Roman"/>
                          <a:ea typeface="Times New Roman"/>
                        </a:rPr>
                        <a:t>67 764,61</a:t>
                      </a:r>
                      <a:endParaRPr lang="ru-RU" sz="12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25442631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7" name="Text Box 3"/>
          <p:cNvSpPr txBox="1">
            <a:spLocks noChangeArrowheads="1"/>
          </p:cNvSpPr>
          <p:nvPr/>
        </p:nvSpPr>
        <p:spPr bwMode="auto">
          <a:xfrm>
            <a:off x="395288" y="228600"/>
            <a:ext cx="8280400" cy="646331"/>
          </a:xfrm>
          <a:prstGeom prst="rect">
            <a:avLst/>
          </a:prstGeom>
          <a:noFill/>
          <a:ln w="9525">
            <a:noFill/>
            <a:miter lim="800000"/>
            <a:headEnd/>
            <a:tailEnd/>
          </a:ln>
        </p:spPr>
        <p:txBody>
          <a:bodyPr>
            <a:spAutoFit/>
          </a:bodyPr>
          <a:lstStyle/>
          <a:p>
            <a:pPr algn="ctr"/>
            <a:r>
              <a:rPr lang="ru-RU" sz="1800" b="1" dirty="0">
                <a:solidFill>
                  <a:schemeClr val="hlink"/>
                </a:solidFill>
              </a:rPr>
              <a:t>Ведомственная структура расходов бюджета </a:t>
            </a:r>
            <a:r>
              <a:rPr lang="ru-RU" sz="1800" b="1" dirty="0" smtClean="0">
                <a:solidFill>
                  <a:schemeClr val="hlink"/>
                </a:solidFill>
              </a:rPr>
              <a:t>муниципального образования «Демидовский район» Смоленской области с 202</a:t>
            </a:r>
            <a:r>
              <a:rPr lang="en-US" sz="1800" b="1" dirty="0" smtClean="0">
                <a:solidFill>
                  <a:schemeClr val="hlink"/>
                </a:solidFill>
              </a:rPr>
              <a:t>2</a:t>
            </a:r>
            <a:r>
              <a:rPr lang="ru-RU" sz="1800" b="1" dirty="0" smtClean="0">
                <a:solidFill>
                  <a:schemeClr val="hlink"/>
                </a:solidFill>
              </a:rPr>
              <a:t> по 202</a:t>
            </a:r>
            <a:r>
              <a:rPr lang="en-US" sz="1800" b="1" dirty="0" smtClean="0">
                <a:solidFill>
                  <a:schemeClr val="hlink"/>
                </a:solidFill>
              </a:rPr>
              <a:t>4</a:t>
            </a:r>
            <a:r>
              <a:rPr lang="ru-RU" sz="1800" b="1" dirty="0" smtClean="0">
                <a:solidFill>
                  <a:schemeClr val="hlink"/>
                </a:solidFill>
              </a:rPr>
              <a:t> годы, </a:t>
            </a:r>
            <a:r>
              <a:rPr lang="ru-RU" sz="1800" b="1" dirty="0">
                <a:solidFill>
                  <a:schemeClr val="hlink"/>
                </a:solidFill>
              </a:rPr>
              <a:t>тыс. рублей</a:t>
            </a:r>
          </a:p>
        </p:txBody>
      </p:sp>
      <p:graphicFrame>
        <p:nvGraphicFramePr>
          <p:cNvPr id="122906" name="Object 26"/>
          <p:cNvGraphicFramePr>
            <a:graphicFrameLocks noGrp="1" noChangeAspect="1"/>
          </p:cNvGraphicFramePr>
          <p:nvPr>
            <p:ph/>
            <p:extLst>
              <p:ext uri="{D42A27DB-BD31-4B8C-83A1-F6EECF244321}">
                <p14:modId xmlns:p14="http://schemas.microsoft.com/office/powerpoint/2010/main" val="78851292"/>
              </p:ext>
            </p:extLst>
          </p:nvPr>
        </p:nvGraphicFramePr>
        <p:xfrm>
          <a:off x="1043608" y="1484784"/>
          <a:ext cx="7434533" cy="4653988"/>
        </p:xfrm>
        <a:graphic>
          <a:graphicData uri="http://schemas.openxmlformats.org/presentationml/2006/ole">
            <mc:AlternateContent xmlns:mc="http://schemas.openxmlformats.org/markup-compatibility/2006">
              <mc:Choice xmlns:v="urn:schemas-microsoft-com:vml" Requires="v">
                <p:oleObj spid="_x0000_s123482" name="Лист" r:id="rId3" imgW="9058275" imgH="4810125" progId="Excel.Sheet.8">
                  <p:embed/>
                </p:oleObj>
              </mc:Choice>
              <mc:Fallback>
                <p:oleObj name="Лист" r:id="rId3" imgW="9058275" imgH="4810125" progId="Excel.Sheet.8">
                  <p:embed/>
                  <p:pic>
                    <p:nvPicPr>
                      <p:cNvPr id="0" name="Picture 189"/>
                      <p:cNvPicPr>
                        <a:picLocks noGrp="1" noChangeAspect="1" noChangeArrowheads="1"/>
                      </p:cNvPicPr>
                      <p:nvPr/>
                    </p:nvPicPr>
                    <p:blipFill>
                      <a:blip r:embed="rId4"/>
                      <a:srcRect/>
                      <a:stretch>
                        <a:fillRect/>
                      </a:stretch>
                    </p:blipFill>
                    <p:spPr bwMode="auto">
                      <a:xfrm>
                        <a:off x="1043608" y="1484784"/>
                        <a:ext cx="7434533" cy="4653988"/>
                      </a:xfrm>
                      <a:prstGeom prst="rect">
                        <a:avLst/>
                      </a:prstGeom>
                      <a:noFill/>
                      <a:extLst/>
                    </p:spPr>
                  </p:pic>
                </p:oleObj>
              </mc:Fallback>
            </mc:AlternateContent>
          </a:graphicData>
        </a:graphic>
      </p:graphicFrame>
      <p:sp>
        <p:nvSpPr>
          <p:cNvPr id="122908"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7A6EB51-829F-4B56-A78D-D9C0FE75F183}" type="slidenum">
              <a:rPr lang="en-US" altLang="ru-RU" sz="1200">
                <a:solidFill>
                  <a:srgbClr val="898989"/>
                </a:solidFill>
                <a:latin typeface="Calibri" pitchFamily="34" charset="0"/>
              </a:rPr>
              <a:pPr algn="r"/>
              <a:t>92</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5786" y="500042"/>
            <a:ext cx="7143800" cy="461665"/>
          </a:xfrm>
          <a:prstGeom prst="rect">
            <a:avLst/>
          </a:prstGeom>
        </p:spPr>
        <p:txBody>
          <a:bodyPr wrap="square">
            <a:spAutoFit/>
          </a:bodyPr>
          <a:lstStyle/>
          <a:p>
            <a:pPr algn="ctr">
              <a:buNone/>
            </a:pPr>
            <a:r>
              <a:rPr lang="ru-RU" sz="2400" b="1" i="1" dirty="0" smtClean="0">
                <a:solidFill>
                  <a:srgbClr val="C00000"/>
                </a:solidFill>
              </a:rPr>
              <a:t>ПУБЛИЧНЫЕ  ОБЯЗАТЕЛЬСТВА</a:t>
            </a:r>
          </a:p>
        </p:txBody>
      </p:sp>
      <p:sp>
        <p:nvSpPr>
          <p:cNvPr id="4" name="Прямоугольник 3"/>
          <p:cNvSpPr/>
          <p:nvPr/>
        </p:nvSpPr>
        <p:spPr>
          <a:xfrm>
            <a:off x="142844" y="785794"/>
            <a:ext cx="8215370" cy="830997"/>
          </a:xfrm>
          <a:prstGeom prst="rect">
            <a:avLst/>
          </a:prstGeom>
        </p:spPr>
        <p:txBody>
          <a:bodyPr wrap="square">
            <a:spAutoFit/>
          </a:bodyPr>
          <a:lstStyle/>
          <a:p>
            <a:pPr algn="ctr">
              <a:buNone/>
            </a:pPr>
            <a:r>
              <a:rPr lang="ru-RU" sz="2400" i="1" dirty="0" smtClean="0">
                <a:solidFill>
                  <a:schemeClr val="accent5">
                    <a:lumMod val="50000"/>
                  </a:schemeClr>
                </a:solidFill>
              </a:rPr>
              <a:t>Местным бюджетом предусмотрено  исполнение: </a:t>
            </a:r>
          </a:p>
          <a:p>
            <a:pPr algn="ctr">
              <a:buNone/>
            </a:pPr>
            <a:r>
              <a:rPr lang="ru-RU" sz="2400" i="1" dirty="0" smtClean="0">
                <a:solidFill>
                  <a:schemeClr val="accent5">
                    <a:lumMod val="50000"/>
                  </a:schemeClr>
                </a:solidFill>
              </a:rPr>
              <a:t>202</a:t>
            </a:r>
            <a:r>
              <a:rPr lang="en-US" sz="2400" i="1" dirty="0" smtClean="0">
                <a:solidFill>
                  <a:schemeClr val="accent5">
                    <a:lumMod val="50000"/>
                  </a:schemeClr>
                </a:solidFill>
              </a:rPr>
              <a:t>2</a:t>
            </a:r>
            <a:r>
              <a:rPr lang="ru-RU" sz="2400" i="1" dirty="0" smtClean="0">
                <a:solidFill>
                  <a:schemeClr val="accent5">
                    <a:lumMod val="50000"/>
                  </a:schemeClr>
                </a:solidFill>
              </a:rPr>
              <a:t>-202</a:t>
            </a:r>
            <a:r>
              <a:rPr lang="en-US" sz="2400" i="1" dirty="0" smtClean="0">
                <a:solidFill>
                  <a:schemeClr val="accent5">
                    <a:lumMod val="50000"/>
                  </a:schemeClr>
                </a:solidFill>
              </a:rPr>
              <a:t>4</a:t>
            </a:r>
            <a:r>
              <a:rPr lang="ru-RU" sz="2400" i="1" dirty="0" smtClean="0">
                <a:solidFill>
                  <a:schemeClr val="accent5">
                    <a:lumMod val="50000"/>
                  </a:schemeClr>
                </a:solidFill>
              </a:rPr>
              <a:t> года – 11 публичных  обязательств</a:t>
            </a:r>
          </a:p>
        </p:txBody>
      </p:sp>
      <p:sp>
        <p:nvSpPr>
          <p:cNvPr id="19" name="Скругленный прямоугольник 18"/>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18 542,1</a:t>
            </a:r>
          </a:p>
        </p:txBody>
      </p:sp>
      <p:sp>
        <p:nvSpPr>
          <p:cNvPr id="20" name="Скругленный прямоугольник 19"/>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областного бюджета</a:t>
            </a:r>
          </a:p>
          <a:p>
            <a:pPr algn="ctr"/>
            <a:endParaRPr lang="ru-RU" dirty="0"/>
          </a:p>
        </p:txBody>
      </p:sp>
      <p:sp>
        <p:nvSpPr>
          <p:cNvPr id="21" name="Скругленный прямоугольник 20"/>
          <p:cNvSpPr/>
          <p:nvPr/>
        </p:nvSpPr>
        <p:spPr>
          <a:xfrm>
            <a:off x="1714480" y="2000240"/>
            <a:ext cx="1928826"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ВСЕГО</a:t>
            </a:r>
          </a:p>
          <a:p>
            <a:pPr algn="ctr"/>
            <a:r>
              <a:rPr lang="ru-RU" sz="2000" b="1" i="1" dirty="0" smtClean="0">
                <a:latin typeface="Times New Roman"/>
                <a:ea typeface="Times New Roman"/>
                <a:cs typeface="Times New Roman"/>
              </a:rPr>
              <a:t>публичных</a:t>
            </a:r>
          </a:p>
          <a:p>
            <a:pPr algn="ctr"/>
            <a:r>
              <a:rPr lang="ru-RU" sz="2000" b="1" i="1" dirty="0" smtClean="0">
                <a:latin typeface="Times New Roman"/>
                <a:ea typeface="Times New Roman"/>
                <a:cs typeface="Times New Roman"/>
              </a:rPr>
              <a:t>обязательств</a:t>
            </a:r>
          </a:p>
          <a:p>
            <a:pPr algn="ctr"/>
            <a:endParaRPr lang="ru-RU" b="1" dirty="0"/>
          </a:p>
        </p:txBody>
      </p:sp>
      <p:sp>
        <p:nvSpPr>
          <p:cNvPr id="22" name="Скругленный прямоугольник 21"/>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2</a:t>
            </a:r>
            <a:endParaRPr lang="ru-RU" sz="2400" dirty="0">
              <a:solidFill>
                <a:srgbClr val="C00000"/>
              </a:solidFill>
            </a:endParaRPr>
          </a:p>
        </p:txBody>
      </p:sp>
      <p:sp>
        <p:nvSpPr>
          <p:cNvPr id="23" name="Равно 22"/>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24" name="Плюс 23"/>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14 044,8</a:t>
            </a:r>
          </a:p>
        </p:txBody>
      </p:sp>
      <p:sp>
        <p:nvSpPr>
          <p:cNvPr id="26" name="Скругленный прямоугольник 25"/>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4 497,3</a:t>
            </a:r>
          </a:p>
        </p:txBody>
      </p:sp>
      <p:sp>
        <p:nvSpPr>
          <p:cNvPr id="27" name="Скругленный прямоугольник 26"/>
          <p:cNvSpPr/>
          <p:nvPr/>
        </p:nvSpPr>
        <p:spPr>
          <a:xfrm>
            <a:off x="344092" y="4607727"/>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3</a:t>
            </a:r>
            <a:endParaRPr lang="ru-RU" sz="2400" dirty="0">
              <a:solidFill>
                <a:srgbClr val="C00000"/>
              </a:solidFill>
            </a:endParaRPr>
          </a:p>
        </p:txBody>
      </p:sp>
      <p:sp>
        <p:nvSpPr>
          <p:cNvPr id="28" name="Скругленный прямоугольник 27"/>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4</a:t>
            </a:r>
            <a:endParaRPr lang="ru-RU" sz="2400" dirty="0">
              <a:solidFill>
                <a:srgbClr val="C00000"/>
              </a:solidFill>
            </a:endParaRPr>
          </a:p>
        </p:txBody>
      </p:sp>
      <p:sp>
        <p:nvSpPr>
          <p:cNvPr id="29" name="Скругленный прямоугольник 28"/>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14 780,8</a:t>
            </a:r>
          </a:p>
        </p:txBody>
      </p:sp>
      <p:sp>
        <p:nvSpPr>
          <p:cNvPr id="30" name="Скругленный прямоугольник 29"/>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14 536,5</a:t>
            </a:r>
          </a:p>
        </p:txBody>
      </p:sp>
      <p:sp>
        <p:nvSpPr>
          <p:cNvPr id="31" name="Скругленный прямоугольник 30"/>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14 446,6</a:t>
            </a:r>
          </a:p>
        </p:txBody>
      </p:sp>
      <p:sp>
        <p:nvSpPr>
          <p:cNvPr id="32" name="Скругленный прямоугольник 31"/>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smtClean="0">
                <a:solidFill>
                  <a:srgbClr val="C00000"/>
                </a:solidFill>
                <a:latin typeface="Times New Roman" pitchFamily="18" charset="0"/>
                <a:cs typeface="Times New Roman" pitchFamily="18" charset="0"/>
              </a:rPr>
              <a:t>14 464,5</a:t>
            </a:r>
            <a:endParaRPr lang="ru-RU" sz="2000" b="1" dirty="0" smtClean="0">
              <a:solidFill>
                <a:srgbClr val="C00000"/>
              </a:solidFill>
              <a:latin typeface="Times New Roman" pitchFamily="18" charset="0"/>
              <a:cs typeface="Times New Roman" pitchFamily="18" charset="0"/>
            </a:endParaRPr>
          </a:p>
        </p:txBody>
      </p:sp>
      <p:sp>
        <p:nvSpPr>
          <p:cNvPr id="33" name="Скругленный прямоугольник 32"/>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334,2</a:t>
            </a:r>
            <a:endParaRPr lang="ru-RU" sz="2000" b="1" dirty="0" smtClean="0">
              <a:solidFill>
                <a:srgbClr val="C00000"/>
              </a:solidFill>
              <a:latin typeface="Times New Roman" pitchFamily="18" charset="0"/>
              <a:cs typeface="Times New Roman" pitchFamily="18" charset="0"/>
            </a:endParaRPr>
          </a:p>
        </p:txBody>
      </p:sp>
      <p:sp>
        <p:nvSpPr>
          <p:cNvPr id="34" name="Скругленный прямоугольник 33"/>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72,0</a:t>
            </a:r>
            <a:endParaRPr lang="ru-RU" sz="2000" b="1" dirty="0" smtClean="0">
              <a:solidFill>
                <a:srgbClr val="C00000"/>
              </a:solidFill>
              <a:latin typeface="Times New Roman" pitchFamily="18" charset="0"/>
              <a:cs typeface="Times New Roman" pitchFamily="18" charset="0"/>
            </a:endParaRPr>
          </a:p>
        </p:txBody>
      </p:sp>
      <p:sp>
        <p:nvSpPr>
          <p:cNvPr id="35" name="Скругленный прямоугольник 34"/>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местного</a:t>
            </a:r>
          </a:p>
          <a:p>
            <a:pPr algn="ctr"/>
            <a:r>
              <a:rPr lang="ru-RU" sz="1800" b="1" i="1" dirty="0" smtClean="0">
                <a:latin typeface="Times New Roman"/>
                <a:ea typeface="Times New Roman"/>
                <a:cs typeface="Times New Roman"/>
              </a:rPr>
              <a:t>бюджета</a:t>
            </a:r>
          </a:p>
          <a:p>
            <a:pPr algn="ctr"/>
            <a:endParaRPr lang="ru-RU" dirty="0"/>
          </a:p>
        </p:txBody>
      </p:sp>
      <p:sp>
        <p:nvSpPr>
          <p:cNvPr id="38" name="Прямоугольник 37"/>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672466970"/>
              </p:ext>
            </p:extLst>
          </p:nvPr>
        </p:nvGraphicFramePr>
        <p:xfrm>
          <a:off x="251520" y="834964"/>
          <a:ext cx="8678201" cy="5804871"/>
        </p:xfrm>
        <a:graphic>
          <a:graphicData uri="http://schemas.openxmlformats.org/drawingml/2006/table">
            <a:tbl>
              <a:tblPr firstRow="1" bandRow="1">
                <a:tableStyleId>{5C22544A-7EE6-4342-B048-85BDC9FD1C3A}</a:tableStyleId>
              </a:tblPr>
              <a:tblGrid>
                <a:gridCol w="5820679"/>
                <a:gridCol w="1000132"/>
                <a:gridCol w="1000132"/>
                <a:gridCol w="857258"/>
              </a:tblGrid>
              <a:tr h="296961">
                <a:tc>
                  <a:txBody>
                    <a:bodyPr/>
                    <a:lstStyle/>
                    <a:p>
                      <a:endParaRPr lang="ru-RU" sz="1100" dirty="0"/>
                    </a:p>
                  </a:txBody>
                  <a:tcPr>
                    <a:noFill/>
                  </a:tcPr>
                </a:tc>
                <a:tc>
                  <a:txBody>
                    <a:bodyPr/>
                    <a:lstStyle/>
                    <a:p>
                      <a:pPr algn="ctr"/>
                      <a:r>
                        <a:rPr lang="ru-RU" sz="1400" dirty="0" smtClean="0"/>
                        <a:t>202</a:t>
                      </a:r>
                      <a:r>
                        <a:rPr lang="en-US" sz="1400" dirty="0" smtClean="0"/>
                        <a:t>2</a:t>
                      </a:r>
                      <a:endParaRPr lang="ru-RU" sz="1400" dirty="0"/>
                    </a:p>
                  </a:txBody>
                  <a:tcPr/>
                </a:tc>
                <a:tc>
                  <a:txBody>
                    <a:bodyPr/>
                    <a:lstStyle/>
                    <a:p>
                      <a:pPr algn="ctr"/>
                      <a:r>
                        <a:rPr lang="ru-RU" sz="1400" dirty="0" smtClean="0"/>
                        <a:t>202</a:t>
                      </a:r>
                      <a:r>
                        <a:rPr lang="en-US" sz="1400" dirty="0" smtClean="0"/>
                        <a:t>3</a:t>
                      </a:r>
                      <a:endParaRPr lang="ru-RU" sz="1400" dirty="0"/>
                    </a:p>
                  </a:txBody>
                  <a:tcPr/>
                </a:tc>
                <a:tc>
                  <a:txBody>
                    <a:bodyPr/>
                    <a:lstStyle/>
                    <a:p>
                      <a:pPr algn="ctr"/>
                      <a:r>
                        <a:rPr lang="ru-RU" sz="1400" dirty="0" smtClean="0"/>
                        <a:t>202</a:t>
                      </a:r>
                      <a:r>
                        <a:rPr lang="en-US" sz="1400" dirty="0" smtClean="0"/>
                        <a:t>4</a:t>
                      </a:r>
                      <a:endParaRPr lang="ru-RU" sz="1400" dirty="0"/>
                    </a:p>
                  </a:txBody>
                  <a:tcPr/>
                </a:tc>
              </a:tr>
              <a:tr h="445442">
                <a:tc>
                  <a:txBody>
                    <a:bodyPr/>
                    <a:lstStyle/>
                    <a:p>
                      <a:r>
                        <a:rPr lang="ru-RU" sz="1200" dirty="0" smtClean="0">
                          <a:latin typeface="Times New Roman" pitchFamily="18" charset="0"/>
                          <a:cs typeface="Times New Roman" pitchFamily="18" charset="0"/>
                        </a:rPr>
                        <a:t> Предоставление молодым семьям социальных выплат на приобретение жилья или строительство индивидуального жилого дома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621,7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748,8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504,5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3619">
                <a:tc>
                  <a:txBody>
                    <a:bodyPr/>
                    <a:lstStyle/>
                    <a:p>
                      <a:r>
                        <a:rPr lang="ru-RU" sz="1200" dirty="0" smtClean="0">
                          <a:latin typeface="Times New Roman" pitchFamily="18" charset="0"/>
                          <a:cs typeface="Times New Roman" pitchFamily="18" charset="0"/>
                        </a:rPr>
                        <a:t> Организация отдыха детей в загородных детских оздоровительных лагерях, расположенных на территории Российской Федерации, в каникулярное время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09656">
                <a:tc>
                  <a:txBody>
                    <a:bodyPr/>
                    <a:lstStyle/>
                    <a:p>
                      <a:r>
                        <a:rPr lang="ru-RU" sz="1200" dirty="0" smtClean="0">
                          <a:latin typeface="Times New Roman" pitchFamily="18" charset="0"/>
                          <a:cs typeface="Times New Roman" pitchFamily="18" charset="0"/>
                        </a:rPr>
                        <a:t>Поддержка  молодежи  победителей конкурса « Наши надежды» </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43</a:t>
                      </a:r>
                      <a:r>
                        <a:rPr lang="ru-RU" sz="1200" b="1" i="0" u="none" strike="noStrike" dirty="0" smtClean="0">
                          <a:solidFill>
                            <a:srgbClr val="000000"/>
                          </a:solidFill>
                          <a:latin typeface="Times New Roman" pitchFamily="18" charset="0"/>
                          <a:cs typeface="Times New Roman" pitchFamily="18" charset="0"/>
                        </a:rPr>
                        <a:t>,0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72</a:t>
                      </a:r>
                      <a:r>
                        <a:rPr lang="ru-RU" sz="1200" b="1" i="0" u="none" strike="noStrike" dirty="0" smtClean="0">
                          <a:solidFill>
                            <a:srgbClr val="000000"/>
                          </a:solidFill>
                          <a:latin typeface="Times New Roman" pitchFamily="18" charset="0"/>
                          <a:cs typeface="Times New Roman" pitchFamily="18" charset="0"/>
                        </a:rPr>
                        <a:t>,0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72</a:t>
                      </a:r>
                      <a:r>
                        <a:rPr lang="ru-RU" sz="1200" b="1" i="0" u="none" strike="noStrike" dirty="0" smtClean="0">
                          <a:solidFill>
                            <a:srgbClr val="000000"/>
                          </a:solidFill>
                          <a:latin typeface="Times New Roman" pitchFamily="18" charset="0"/>
                          <a:cs typeface="Times New Roman" pitchFamily="18" charset="0"/>
                        </a:rPr>
                        <a:t>,0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445442">
                <a:tc>
                  <a:txBody>
                    <a:bodyPr/>
                    <a:lstStyle/>
                    <a:p>
                      <a:r>
                        <a:rPr lang="ru-RU" sz="1200" dirty="0" smtClean="0">
                          <a:latin typeface="Times New Roman" pitchFamily="18" charset="0"/>
                          <a:cs typeface="Times New Roman" pitchFamily="18" charset="0"/>
                        </a:rPr>
                        <a:t>Выплата денежных средств на содержание ребенка, переданного на воспитание в приемную семью</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5 845,0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6 120,0</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6 120,0</a:t>
                      </a:r>
                    </a:p>
                  </a:txBody>
                  <a:tcPr marL="9525" marR="9525" marT="9525" marB="0"/>
                </a:tc>
              </a:tr>
              <a:tr h="353092">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вознаграждения, причитающегося приемным родителям</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1 </a:t>
                      </a:r>
                      <a:r>
                        <a:rPr lang="ru-RU" sz="1200" b="1" i="0" u="none" strike="noStrike" dirty="0" smtClean="0">
                          <a:solidFill>
                            <a:srgbClr val="000000"/>
                          </a:solidFill>
                          <a:latin typeface="Times New Roman" pitchFamily="18" charset="0"/>
                          <a:cs typeface="Times New Roman" pitchFamily="18" charset="0"/>
                        </a:rPr>
                        <a:t>888,0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1 983,0</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1 983,0</a:t>
                      </a:r>
                    </a:p>
                  </a:txBody>
                  <a:tcPr marL="9525" marR="9525" marT="9525" marB="0"/>
                </a:tc>
              </a:tr>
              <a:tr h="365634">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ежемесячных денежных средств на содержание ребенка, находящегося под опекой (попечительством)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1 955,0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1 680,0</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1 680,0</a:t>
                      </a:r>
                    </a:p>
                  </a:txBody>
                  <a:tcPr marL="9525" marR="9525" marT="9525" marB="0"/>
                </a:tc>
              </a:tr>
              <a:tr h="626407">
                <a:tc>
                  <a:txBody>
                    <a:bodyPr/>
                    <a:lstStyle/>
                    <a:p>
                      <a:pPr algn="l" fontAlgn="t"/>
                      <a:r>
                        <a:rPr lang="ru-RU" sz="1200" b="0" i="0" u="none" strike="noStrike" dirty="0">
                          <a:solidFill>
                            <a:srgbClr val="000000"/>
                          </a:solidFill>
                          <a:latin typeface="Times New Roman" pitchFamily="18" charset="0"/>
                          <a:cs typeface="Times New Roman" pitchFamily="18" charset="0"/>
                        </a:rPr>
                        <a:t>    Осуществление мер социальной поддержки по предоставлению компенсации расходов на оплату жилых помещений, отопления и освещения педагогическим работникам образовательных организаций</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6407">
                <a:tc>
                  <a:txBody>
                    <a:bodyPr/>
                    <a:lstStyle/>
                    <a:p>
                      <a:pPr algn="l" fontAlgn="t"/>
                      <a:r>
                        <a:rPr lang="ru-RU" sz="1200" b="0" i="0" u="none" strike="noStrike" dirty="0" smtClean="0">
                          <a:solidFill>
                            <a:srgbClr val="000000"/>
                          </a:solidFill>
                          <a:latin typeface="Times New Roman" pitchFamily="18" charset="0"/>
                          <a:cs typeface="Times New Roman" pitchFamily="18" charset="0"/>
                        </a:rPr>
                        <a:t> </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Осуществление мер социальной поддержки по предоставлению компенсации расходов на оплату жилых помещений, отопления и освещения педагогическим</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и</a:t>
                      </a:r>
                      <a:r>
                        <a:rPr lang="ru-RU" sz="1200" b="0" i="0" u="none" strike="noStrike" baseline="0" dirty="0" smtClean="0">
                          <a:solidFill>
                            <a:srgbClr val="000000"/>
                          </a:solidFill>
                          <a:latin typeface="Times New Roman" pitchFamily="18" charset="0"/>
                          <a:cs typeface="Times New Roman" pitchFamily="18" charset="0"/>
                        </a:rPr>
                        <a:t> иным</a:t>
                      </a:r>
                      <a:r>
                        <a:rPr lang="ru-RU" sz="1200" b="0" i="0" u="none" strike="noStrike" dirty="0" smtClean="0">
                          <a:solidFill>
                            <a:srgbClr val="000000"/>
                          </a:solidFill>
                          <a:latin typeface="Times New Roman" pitchFamily="18" charset="0"/>
                          <a:cs typeface="Times New Roman" pitchFamily="18" charset="0"/>
                        </a:rPr>
                        <a:t> работникам образовательных организаций</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2 188,8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2 188,8</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2 188,8</a:t>
                      </a:r>
                    </a:p>
                  </a:txBody>
                  <a:tcPr marL="9525" marR="9525" marT="9525" marB="0"/>
                </a:tc>
              </a:tr>
              <a:tr h="835209">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компенсации платы, взимаемой с родителей (законных представителей), за присмотр и уход за детьми в образовательных организациях (за исключением государственных образовательных организаций), реализующих образовательную программу дошкольного образования</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1 688,7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1 988,2</a:t>
                      </a:r>
                      <a:endParaRPr lang="en-US" sz="1200" b="1" i="0" u="none" strike="noStrike" dirty="0" smtClean="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1 988,2</a:t>
                      </a:r>
                      <a:endParaRPr lang="en-US" sz="1200" b="1" i="0" u="none" strike="noStrike" dirty="0" smtClean="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a:solidFill>
                            <a:srgbClr val="000000"/>
                          </a:solidFill>
                          <a:latin typeface="Times New Roman" pitchFamily="18" charset="0"/>
                          <a:cs typeface="Times New Roman" pitchFamily="18" charset="0"/>
                        </a:rPr>
                        <a:t>    Доплаты к пенсиям муниципальных служащих</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4 311,9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Выплата</a:t>
                      </a:r>
                      <a:r>
                        <a:rPr lang="ru-RU" sz="1200" b="0" i="0" u="none" strike="noStrike" baseline="0" dirty="0" smtClean="0">
                          <a:solidFill>
                            <a:srgbClr val="000000"/>
                          </a:solidFill>
                          <a:latin typeface="Times New Roman" pitchFamily="18" charset="0"/>
                          <a:cs typeface="Times New Roman" pitchFamily="18" charset="0"/>
                        </a:rPr>
                        <a:t> денежного поощрения к Почетной грамоте  Демидовского РСД</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61303">
                <a:tc>
                  <a:txBody>
                    <a:bodyPr/>
                    <a:lstStyle/>
                    <a:p>
                      <a:pPr algn="ctr" fontAlgn="t"/>
                      <a:r>
                        <a:rPr lang="ru-RU" sz="1200" b="1" i="0" u="sng" strike="noStrike" dirty="0" smtClean="0">
                          <a:solidFill>
                            <a:srgbClr val="000000"/>
                          </a:solidFill>
                          <a:latin typeface="Times New Roman" pitchFamily="18" charset="0"/>
                          <a:cs typeface="Times New Roman" pitchFamily="18" charset="0"/>
                        </a:rPr>
                        <a:t>     ИТОГО</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18 542,1</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14 780,8</a:t>
                      </a:r>
                    </a:p>
                    <a:p>
                      <a:pPr algn="ctr" fontAlgn="t"/>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14 536,5</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142844" y="357166"/>
            <a:ext cx="6572296" cy="800219"/>
          </a:xfrm>
          <a:prstGeom prst="rect">
            <a:avLst/>
          </a:prstGeom>
        </p:spPr>
        <p:txBody>
          <a:bodyPr wrap="square">
            <a:spAutoFit/>
          </a:bodyPr>
          <a:lstStyle/>
          <a:p>
            <a:pPr algn="ctr">
              <a:buNone/>
            </a:pPr>
            <a:r>
              <a:rPr lang="ru-RU" sz="1600" b="1" i="1" dirty="0" smtClean="0">
                <a:solidFill>
                  <a:srgbClr val="C00000"/>
                </a:solidFill>
              </a:rPr>
              <a:t>РАСХОДЫ НА ОКАЗАНИЕ МЕР СОЦИАЛЬНОЙ ПОДДЕРЖКИ </a:t>
            </a:r>
          </a:p>
          <a:p>
            <a:pPr algn="ctr">
              <a:buNone/>
            </a:pPr>
            <a:r>
              <a:rPr lang="ru-RU" sz="1600" b="1" i="1" dirty="0" smtClean="0">
                <a:solidFill>
                  <a:srgbClr val="C00000"/>
                </a:solidFill>
              </a:rPr>
              <a:t>ОТДЕЛЬНЫМИ КАТЕГОРИЯМИ ГРАЖДАН </a:t>
            </a:r>
            <a:r>
              <a:rPr lang="ru-RU" b="1" i="1" dirty="0" smtClean="0">
                <a:solidFill>
                  <a:srgbClr val="C00000"/>
                </a:solidFill>
              </a:rPr>
              <a:t> </a:t>
            </a:r>
          </a:p>
          <a:p>
            <a:pPr algn="ctr">
              <a:buNone/>
            </a:pPr>
            <a:r>
              <a:rPr lang="ru-RU" b="1" i="1" dirty="0" smtClean="0">
                <a:solidFill>
                  <a:srgbClr val="C00000"/>
                </a:solidFill>
              </a:rPr>
              <a:t>(публичных обязательств)</a:t>
            </a:r>
          </a:p>
        </p:txBody>
      </p:sp>
      <p:sp>
        <p:nvSpPr>
          <p:cNvPr id="4" name="Прямоугольник 3"/>
          <p:cNvSpPr/>
          <p:nvPr/>
        </p:nvSpPr>
        <p:spPr>
          <a:xfrm>
            <a:off x="7715272" y="57148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086973991"/>
              </p:ext>
            </p:extLst>
          </p:nvPr>
        </p:nvGraphicFramePr>
        <p:xfrm>
          <a:off x="285720" y="1412776"/>
          <a:ext cx="8644001" cy="4679859"/>
        </p:xfrm>
        <a:graphic>
          <a:graphicData uri="http://schemas.openxmlformats.org/drawingml/2006/table">
            <a:tbl>
              <a:tblPr firstRow="1" bandRow="1">
                <a:tableStyleId>{5C22544A-7EE6-4342-B048-85BDC9FD1C3A}</a:tableStyleId>
              </a:tblPr>
              <a:tblGrid>
                <a:gridCol w="6143668"/>
                <a:gridCol w="928694"/>
                <a:gridCol w="857256"/>
                <a:gridCol w="714383"/>
              </a:tblGrid>
              <a:tr h="293752">
                <a:tc>
                  <a:txBody>
                    <a:bodyPr/>
                    <a:lstStyle/>
                    <a:p>
                      <a:endParaRPr lang="ru-RU" dirty="0"/>
                    </a:p>
                  </a:txBody>
                  <a:tcPr>
                    <a:noFill/>
                  </a:tcPr>
                </a:tc>
                <a:tc>
                  <a:txBody>
                    <a:bodyPr/>
                    <a:lstStyle/>
                    <a:p>
                      <a:pPr algn="ctr"/>
                      <a:r>
                        <a:rPr lang="ru-RU" dirty="0" smtClean="0"/>
                        <a:t>202</a:t>
                      </a:r>
                      <a:r>
                        <a:rPr lang="en-US" dirty="0" smtClean="0"/>
                        <a:t>2</a:t>
                      </a:r>
                      <a:endParaRPr lang="ru-RU" dirty="0"/>
                    </a:p>
                  </a:txBody>
                  <a:tcPr/>
                </a:tc>
                <a:tc>
                  <a:txBody>
                    <a:bodyPr/>
                    <a:lstStyle/>
                    <a:p>
                      <a:pPr algn="ctr"/>
                      <a:r>
                        <a:rPr lang="ru-RU" dirty="0" smtClean="0"/>
                        <a:t>202</a:t>
                      </a:r>
                      <a:r>
                        <a:rPr lang="en-US" dirty="0" smtClean="0"/>
                        <a:t>3</a:t>
                      </a:r>
                      <a:endParaRPr lang="ru-RU" dirty="0"/>
                    </a:p>
                  </a:txBody>
                  <a:tcPr/>
                </a:tc>
                <a:tc>
                  <a:txBody>
                    <a:bodyPr/>
                    <a:lstStyle/>
                    <a:p>
                      <a:pPr algn="ctr"/>
                      <a:r>
                        <a:rPr lang="ru-RU" dirty="0" smtClean="0"/>
                        <a:t>202</a:t>
                      </a:r>
                      <a:r>
                        <a:rPr lang="en-US" dirty="0" smtClean="0"/>
                        <a:t>4</a:t>
                      </a:r>
                      <a:endParaRPr lang="ru-RU" dirty="0"/>
                    </a:p>
                  </a:txBody>
                  <a:tcPr/>
                </a:tc>
              </a:tr>
              <a:tr h="1145747">
                <a:tc>
                  <a:txBody>
                    <a:bodyPr/>
                    <a:lstStyle/>
                    <a:p>
                      <a:pPr>
                        <a:spcAft>
                          <a:spcPts val="0"/>
                        </a:spcAft>
                      </a:pPr>
                      <a:r>
                        <a:rPr lang="ru-RU" sz="1400" dirty="0">
                          <a:effectLst/>
                          <a:latin typeface="Times New Roman" pitchFamily="18" charset="0"/>
                          <a:cs typeface="Times New Roman" pitchFamily="18" charset="0"/>
                        </a:rPr>
                        <a:t>Субсидии на возмещение части затрат на обеспечение транспортного обслуживания населения в рамках муниципальной  подпрограммы «Создание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en-US" sz="1600" b="1" i="0" u="none" strike="noStrike" dirty="0" smtClean="0">
                          <a:solidFill>
                            <a:srgbClr val="000000"/>
                          </a:solidFill>
                          <a:latin typeface="Times New Roman" pitchFamily="18" charset="0"/>
                          <a:cs typeface="Times New Roman" pitchFamily="18" charset="0"/>
                        </a:rPr>
                        <a:t>737,2</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958047">
                <a:tc>
                  <a:txBody>
                    <a:bodyPr/>
                    <a:lstStyle/>
                    <a:p>
                      <a:pPr>
                        <a:spcAft>
                          <a:spcPts val="0"/>
                        </a:spcAft>
                      </a:pPr>
                      <a:r>
                        <a:rPr lang="ru-RU" sz="1400" dirty="0">
                          <a:effectLst/>
                          <a:latin typeface="Times New Roman" pitchFamily="18" charset="0"/>
                          <a:cs typeface="Times New Roman" pitchFamily="18" charset="0"/>
                        </a:rPr>
                        <a:t>Субсидии на возмещение затрат, </a:t>
                      </a:r>
                      <a:r>
                        <a:rPr lang="ru-RU" sz="1400" dirty="0" smtClean="0">
                          <a:effectLst/>
                          <a:latin typeface="Times New Roman" pitchFamily="18" charset="0"/>
                          <a:cs typeface="Times New Roman" pitchFamily="18" charset="0"/>
                        </a:rPr>
                        <a:t>связанных с содержанием и текущим ремонтом</a:t>
                      </a:r>
                      <a:r>
                        <a:rPr lang="ru-RU" sz="1400" baseline="0" dirty="0" smtClean="0">
                          <a:effectLst/>
                          <a:latin typeface="Times New Roman" pitchFamily="18" charset="0"/>
                          <a:cs typeface="Times New Roman" pitchFamily="18" charset="0"/>
                        </a:rPr>
                        <a:t> </a:t>
                      </a:r>
                      <a:r>
                        <a:rPr lang="ru-RU" sz="1400" dirty="0" smtClean="0">
                          <a:effectLst/>
                          <a:latin typeface="Times New Roman" pitchFamily="18" charset="0"/>
                          <a:ea typeface="Times New Roman"/>
                          <a:cs typeface="Times New Roman" pitchFamily="18" charset="0"/>
                        </a:rPr>
                        <a:t>автомобильных дорог  местного значения вне границ населенных пунктов  в границах  муниципального района в рамках реализации муниципальной программы «Развитие дорожно-транспортного комплекса»</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smtClean="0">
                          <a:solidFill>
                            <a:schemeClr val="tx1"/>
                          </a:solidFill>
                          <a:latin typeface="Times New Roman" pitchFamily="18" charset="0"/>
                          <a:cs typeface="Times New Roman" pitchFamily="18" charset="0"/>
                        </a:rPr>
                        <a:t>9 487,1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9 </a:t>
                      </a:r>
                      <a:r>
                        <a:rPr lang="en-US" sz="1600" b="1" i="0" u="none" strike="noStrike" dirty="0" smtClean="0">
                          <a:solidFill>
                            <a:schemeClr val="tx1"/>
                          </a:solidFill>
                          <a:latin typeface="Times New Roman" pitchFamily="18" charset="0"/>
                          <a:cs typeface="Times New Roman" pitchFamily="18" charset="0"/>
                        </a:rPr>
                        <a:t>583,6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9 7</a:t>
                      </a:r>
                      <a:r>
                        <a:rPr lang="en-US" sz="1600" b="1" i="0" u="none" strike="noStrike" dirty="0" smtClean="0">
                          <a:solidFill>
                            <a:schemeClr val="tx1"/>
                          </a:solidFill>
                          <a:latin typeface="Times New Roman" pitchFamily="18" charset="0"/>
                          <a:cs typeface="Times New Roman" pitchFamily="18" charset="0"/>
                        </a:rPr>
                        <a:t>78,5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027161">
                <a:tc>
                  <a:txBody>
                    <a:bodyPr/>
                    <a:lstStyle/>
                    <a:p>
                      <a:pPr>
                        <a:spcAft>
                          <a:spcPts val="0"/>
                        </a:spcAft>
                      </a:pPr>
                      <a:r>
                        <a:rPr lang="ru-RU" sz="1400" dirty="0" smtClean="0">
                          <a:effectLst/>
                          <a:latin typeface="Times New Roman" pitchFamily="18" charset="0"/>
                          <a:ea typeface="Times New Roman"/>
                          <a:cs typeface="Times New Roman" pitchFamily="18" charset="0"/>
                        </a:rPr>
                        <a:t>Субсидии  субъектам малого предпринимательства на возмещение затрат по развитию бизнеса в рамках реализации муниципальной программы «Развитие малого и среднего</a:t>
                      </a:r>
                      <a:r>
                        <a:rPr lang="ru-RU" sz="1400" baseline="0" dirty="0" smtClean="0">
                          <a:effectLst/>
                          <a:latin typeface="Times New Roman" pitchFamily="18" charset="0"/>
                          <a:ea typeface="Times New Roman"/>
                          <a:cs typeface="Times New Roman" pitchFamily="18" charset="0"/>
                        </a:rPr>
                        <a:t> предпринимательства в муниципальном образовании «Демидовский район» Смоленской области»</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2</a:t>
                      </a:r>
                      <a:r>
                        <a:rPr lang="en-US" sz="1600" b="1" i="0" u="none" strike="noStrike" dirty="0" smtClean="0">
                          <a:solidFill>
                            <a:schemeClr val="tx1"/>
                          </a:solidFill>
                          <a:latin typeface="Times New Roman" pitchFamily="18" charset="0"/>
                          <a:cs typeface="Times New Roman" pitchFamily="18" charset="0"/>
                        </a:rPr>
                        <a:t>7</a:t>
                      </a:r>
                      <a:r>
                        <a:rPr lang="ru-RU" sz="1600" b="1" i="0" u="none" strike="noStrike" dirty="0" smtClean="0">
                          <a:solidFill>
                            <a:schemeClr val="tx1"/>
                          </a:solidFill>
                          <a:latin typeface="Times New Roman" pitchFamily="18" charset="0"/>
                          <a:cs typeface="Times New Roman" pitchFamily="18" charset="0"/>
                        </a:rPr>
                        <a:t>,0</a:t>
                      </a: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28</a:t>
                      </a:r>
                      <a:r>
                        <a:rPr lang="ru-RU" sz="1600" b="1" i="0" u="none" strike="noStrike" dirty="0" smtClean="0">
                          <a:solidFill>
                            <a:schemeClr val="tx1"/>
                          </a:solidFill>
                          <a:latin typeface="Times New Roman" pitchFamily="18" charset="0"/>
                          <a:cs typeface="Times New Roman" pitchFamily="18" charset="0"/>
                        </a:rPr>
                        <a:t>,0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29</a:t>
                      </a:r>
                      <a:r>
                        <a:rPr lang="ru-RU" sz="1600" b="1" i="0" u="none" strike="noStrike" dirty="0" smtClean="0">
                          <a:solidFill>
                            <a:schemeClr val="tx1"/>
                          </a:solidFill>
                          <a:latin typeface="Times New Roman" pitchFamily="18" charset="0"/>
                          <a:cs typeface="Times New Roman" pitchFamily="18" charset="0"/>
                        </a:rPr>
                        <a:t>,0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183144">
                <a:tc>
                  <a:txBody>
                    <a:bodyPr/>
                    <a:lstStyle/>
                    <a:p>
                      <a:pPr>
                        <a:spcAft>
                          <a:spcPts val="0"/>
                        </a:spcAft>
                      </a:pPr>
                      <a:r>
                        <a:rPr lang="ru-RU" sz="1400" dirty="0">
                          <a:effectLst/>
                          <a:latin typeface="Times New Roman" pitchFamily="18" charset="0"/>
                          <a:cs typeface="Times New Roman" pitchFamily="18" charset="0"/>
                        </a:rPr>
                        <a:t>Субсидии </a:t>
                      </a:r>
                      <a:r>
                        <a:rPr lang="ru-RU" sz="1400" dirty="0" smtClean="0">
                          <a:effectLst/>
                          <a:latin typeface="Times New Roman" pitchFamily="18" charset="0"/>
                          <a:cs typeface="Times New Roman" pitchFamily="18" charset="0"/>
                        </a:rPr>
                        <a:t> на частичное возмещение </a:t>
                      </a:r>
                      <a:r>
                        <a:rPr lang="ru-RU" sz="1400" dirty="0">
                          <a:effectLst/>
                          <a:latin typeface="Times New Roman" pitchFamily="18" charset="0"/>
                          <a:cs typeface="Times New Roman" pitchFamily="18" charset="0"/>
                        </a:rPr>
                        <a:t>затрат, связанных с </a:t>
                      </a:r>
                      <a:r>
                        <a:rPr lang="ru-RU" sz="1400" dirty="0" smtClean="0">
                          <a:effectLst/>
                          <a:latin typeface="Times New Roman" pitchFamily="18" charset="0"/>
                          <a:cs typeface="Times New Roman" pitchFamily="18" charset="0"/>
                        </a:rPr>
                        <a:t>осуществлением деятельности,</a:t>
                      </a:r>
                      <a:r>
                        <a:rPr lang="ru-RU" sz="1400" baseline="0" dirty="0" smtClean="0">
                          <a:effectLst/>
                          <a:latin typeface="Times New Roman" pitchFamily="18" charset="0"/>
                          <a:cs typeface="Times New Roman" pitchFamily="18" charset="0"/>
                        </a:rPr>
                        <a:t> направленной на поддержку </a:t>
                      </a:r>
                      <a:r>
                        <a:rPr lang="ru-RU" sz="1400" dirty="0" smtClean="0">
                          <a:effectLst/>
                          <a:latin typeface="Times New Roman" pitchFamily="18" charset="0"/>
                          <a:cs typeface="Times New Roman" pitchFamily="18" charset="0"/>
                        </a:rPr>
                        <a:t> инвалидов и ветеранов, на территории района </a:t>
                      </a:r>
                      <a:r>
                        <a:rPr lang="ru-RU" sz="1400" dirty="0">
                          <a:effectLst/>
                          <a:latin typeface="Times New Roman" pitchFamily="18" charset="0"/>
                          <a:cs typeface="Times New Roman" pitchFamily="18" charset="0"/>
                        </a:rPr>
                        <a:t>в рамках муниципальной программы «Поддержка общественных некоммерческих организаций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431,8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4" name="Прямоугольник 3"/>
          <p:cNvSpPr/>
          <p:nvPr/>
        </p:nvSpPr>
        <p:spPr>
          <a:xfrm>
            <a:off x="285720" y="428604"/>
            <a:ext cx="8429684" cy="830997"/>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ПРЕДОСТАВЛЕНИЕ СУБСИДИЙ ЮРИДИЧЕСКИМ ЛИЦАМ</a:t>
            </a:r>
          </a:p>
          <a:p>
            <a:pPr lvl="0" indent="457200" eaLnBrk="0" hangingPunct="0">
              <a:tabLst>
                <a:tab pos="457200" algn="l"/>
              </a:tabLst>
            </a:pPr>
            <a:r>
              <a:rPr lang="ru-RU" sz="1600" b="1" i="1" dirty="0" smtClean="0">
                <a:solidFill>
                  <a:srgbClr val="C00000"/>
                </a:solidFill>
                <a:ea typeface="Times New Roman" pitchFamily="18" charset="0"/>
                <a:cs typeface="Times New Roman" pitchFamily="18" charset="0"/>
              </a:rPr>
              <a:t> </a:t>
            </a:r>
            <a:r>
              <a:rPr lang="ru-RU" b="1" i="1" dirty="0" smtClean="0">
                <a:solidFill>
                  <a:srgbClr val="002060"/>
                </a:solidFill>
                <a:latin typeface="Arial" pitchFamily="34" charset="0"/>
                <a:ea typeface="Times New Roman" pitchFamily="18" charset="0"/>
              </a:rPr>
              <a:t>В рамках реализации муниципальных программ предоставляются следующие </a:t>
            </a:r>
            <a:endParaRPr lang="ru-RU" b="1" dirty="0" smtClean="0">
              <a:solidFill>
                <a:srgbClr val="002060"/>
              </a:solidFill>
              <a:latin typeface="Arial" pitchFamily="34" charset="0"/>
            </a:endParaRPr>
          </a:p>
          <a:p>
            <a:pPr lvl="0" indent="457200" eaLnBrk="0" hangingPunct="0">
              <a:tabLst>
                <a:tab pos="457200" algn="l"/>
              </a:tabLst>
            </a:pPr>
            <a:r>
              <a:rPr lang="ru-RU" b="1" i="1" dirty="0" smtClean="0">
                <a:solidFill>
                  <a:srgbClr val="002060"/>
                </a:solidFill>
                <a:latin typeface="Arial" pitchFamily="34" charset="0"/>
                <a:ea typeface="Times New Roman" pitchFamily="18" charset="0"/>
              </a:rPr>
              <a:t>субсидии юридическим лицам(за исключением муниципальных учреждений)</a:t>
            </a:r>
            <a:endParaRPr lang="ru-RU" b="1" i="1" dirty="0" smtClean="0">
              <a:solidFill>
                <a:srgbClr val="002060"/>
              </a:solidFill>
              <a:ea typeface="Times New Roman" pitchFamily="18" charset="0"/>
              <a:cs typeface="Times New Roman" pitchFamily="18" charset="0"/>
            </a:endParaRPr>
          </a:p>
        </p:txBody>
      </p:sp>
      <p:sp>
        <p:nvSpPr>
          <p:cNvPr id="5" name="Прямоугольник 4"/>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Пиксел">
  <a:themeElements>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33162</TotalTime>
  <Words>9228</Words>
  <Application>Microsoft Office PowerPoint</Application>
  <PresentationFormat>Экран (4:3)</PresentationFormat>
  <Paragraphs>1499</Paragraphs>
  <Slides>95</Slides>
  <Notes>9</Notes>
  <HiddenSlides>0</HiddenSlides>
  <MMClips>0</MMClips>
  <ScaleCrop>false</ScaleCrop>
  <HeadingPairs>
    <vt:vector size="6" baseType="variant">
      <vt:variant>
        <vt:lpstr>Тема</vt:lpstr>
      </vt:variant>
      <vt:variant>
        <vt:i4>3</vt:i4>
      </vt:variant>
      <vt:variant>
        <vt:lpstr>Внедренные серверы OLE</vt:lpstr>
      </vt:variant>
      <vt:variant>
        <vt:i4>2</vt:i4>
      </vt:variant>
      <vt:variant>
        <vt:lpstr>Заголовки слайдов</vt:lpstr>
      </vt:variant>
      <vt:variant>
        <vt:i4>95</vt:i4>
      </vt:variant>
    </vt:vector>
  </HeadingPairs>
  <TitlesOfParts>
    <vt:vector size="100" baseType="lpstr">
      <vt:lpstr>Office Theme</vt:lpstr>
      <vt:lpstr>Пиксел</vt:lpstr>
      <vt:lpstr>1_Пиксел</vt:lpstr>
      <vt:lpstr>Лист</vt:lpstr>
      <vt:lpstr>Лист Microsoft Excel 97-2003</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налоговых и неналоговых доходов бюджета  муниципального образования «Демидовский район» Смоленской области на 2023 год  всего налоговых и неналоговых доходов – 44193,5 тыс. рублей </vt:lpstr>
      <vt:lpstr>Структура налоговых и неналоговых доходов бюджета  муниципального образования «Демидовский район» Смоленской области на 2024 год  всего налоговых и неналоговых доходов – 44939,1 тыс. рублей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Расходы в расчете на душу населения в 2022 г.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Бюджетные инвестиции на приобретение объектов недвижимого имущества в муниципальную собственность </vt:lpstr>
      <vt:lpstr>Реализация  национальных проектов</vt:lpstr>
      <vt:lpstr>ИНФОРМАЦИЯ   ОБ   ОБЪЕМАХ   БЮДЖЕТНЫХ   АССИГНОВАНИЙ, НАПРАВЛЯЕМЫХ    НА   РЕАЛИЗАЦИЮ   НАЦИОНАЛЬНЫХ   ПРОЕКТОВ</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USER</cp:lastModifiedBy>
  <cp:revision>2213</cp:revision>
  <cp:lastPrinted>2022-11-16T13:00:11Z</cp:lastPrinted>
  <dcterms:modified xsi:type="dcterms:W3CDTF">2022-11-17T07:04:23Z</dcterms:modified>
</cp:coreProperties>
</file>