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544" y="-31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36,4</a:t>
                    </a:r>
                    <a:endParaRPr lang="en-US"/>
                  </a:p>
                </c:rich>
              </c:tx>
              <c:showVal val="1"/>
            </c:dLbl>
            <c:dLbl>
              <c:idx val="1"/>
              <c:layout/>
              <c:tx>
                <c:rich>
                  <a:bodyPr/>
                  <a:lstStyle/>
                  <a:p>
                    <a:r>
                      <a:rPr lang="ru-RU" smtClean="0"/>
                      <a:t>540,1</a:t>
                    </a:r>
                    <a:endParaRPr lang="en-US"/>
                  </a:p>
                </c:rich>
              </c:tx>
              <c:showVal val="1"/>
            </c:dLbl>
            <c:dLbl>
              <c:idx val="2"/>
              <c:layout/>
              <c:tx>
                <c:rich>
                  <a:bodyPr/>
                  <a:lstStyle/>
                  <a:p>
                    <a:r>
                      <a:rPr lang="ru-RU" smtClean="0"/>
                      <a:t>112,7</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50,6</a:t>
                    </a:r>
                    <a:endParaRPr lang="en-US"/>
                  </a:p>
                </c:rich>
              </c:tx>
              <c:showVal val="1"/>
            </c:dLbl>
            <c:dLbl>
              <c:idx val="1"/>
              <c:layout/>
              <c:tx>
                <c:rich>
                  <a:bodyPr/>
                  <a:lstStyle/>
                  <a:p>
                    <a:r>
                      <a:rPr lang="ru-RU" smtClean="0"/>
                      <a:t>510,1</a:t>
                    </a:r>
                    <a:endParaRPr lang="en-US"/>
                  </a:p>
                </c:rich>
              </c:tx>
              <c:showVal val="1"/>
            </c:dLbl>
            <c:dLbl>
              <c:idx val="2"/>
              <c:layout/>
              <c:tx>
                <c:rich>
                  <a:bodyPr/>
                  <a:lstStyle/>
                  <a:p>
                    <a:r>
                      <a:rPr lang="ru-RU" smtClean="0"/>
                      <a:t>75,8</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mtClean="0"/>
                      <a:t>5</a:t>
                    </a:r>
                    <a:r>
                      <a:rPr lang="ru-RU" smtClean="0"/>
                      <a:t>72</a:t>
                    </a:r>
                    <a:r>
                      <a:rPr lang="en-US" smtClean="0"/>
                      <a:t>,6</a:t>
                    </a:r>
                    <a:endParaRPr lang="en-US"/>
                  </a:p>
                </c:rich>
              </c:tx>
              <c:showVal val="1"/>
            </c:dLbl>
            <c:dLbl>
              <c:idx val="1"/>
              <c:layout/>
              <c:tx>
                <c:rich>
                  <a:bodyPr/>
                  <a:lstStyle/>
                  <a:p>
                    <a:r>
                      <a:rPr lang="ru-RU" smtClean="0"/>
                      <a:t>524,9</a:t>
                    </a:r>
                    <a:endParaRPr lang="en-US"/>
                  </a:p>
                </c:rich>
              </c:tx>
              <c:showVal val="1"/>
            </c:dLbl>
            <c:dLbl>
              <c:idx val="2"/>
              <c:layout/>
              <c:tx>
                <c:rich>
                  <a:bodyPr/>
                  <a:lstStyle/>
                  <a:p>
                    <a:r>
                      <a:rPr lang="ru-RU" dirty="0" smtClean="0"/>
                      <a:t>55,6</a:t>
                    </a:r>
                    <a:endParaRPr lang="en-US" dirty="0"/>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ru-RU" smtClean="0"/>
                      <a:t>601,0</a:t>
                    </a:r>
                    <a:endParaRPr lang="en-US"/>
                  </a:p>
                </c:rich>
              </c:tx>
              <c:showVal val="1"/>
            </c:dLbl>
            <c:dLbl>
              <c:idx val="1"/>
              <c:layout/>
              <c:tx>
                <c:rich>
                  <a:bodyPr/>
                  <a:lstStyle/>
                  <a:p>
                    <a:r>
                      <a:rPr lang="ru-RU" smtClean="0"/>
                      <a:t>539,6</a:t>
                    </a:r>
                    <a:endParaRPr lang="en-US"/>
                  </a:p>
                </c:rich>
              </c:tx>
              <c:showVal val="1"/>
            </c:dLbl>
            <c:dLbl>
              <c:idx val="2"/>
              <c:layout/>
              <c:tx>
                <c:rich>
                  <a:bodyPr/>
                  <a:lstStyle/>
                  <a:p>
                    <a:r>
                      <a:rPr lang="ru-RU" smtClean="0"/>
                      <a:t>57,5</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dLbls>
            <c:dLbl>
              <c:idx val="0"/>
              <c:layout/>
              <c:tx>
                <c:rich>
                  <a:bodyPr/>
                  <a:lstStyle/>
                  <a:p>
                    <a:r>
                      <a:rPr lang="en-US" smtClean="0"/>
                      <a:t>63</a:t>
                    </a:r>
                    <a:r>
                      <a:rPr lang="ru-RU" smtClean="0"/>
                      <a:t>7,3</a:t>
                    </a:r>
                    <a:endParaRPr lang="en-US"/>
                  </a:p>
                </c:rich>
              </c:tx>
              <c:showVal val="1"/>
            </c:dLbl>
            <c:dLbl>
              <c:idx val="1"/>
              <c:layout/>
              <c:tx>
                <c:rich>
                  <a:bodyPr/>
                  <a:lstStyle/>
                  <a:p>
                    <a:r>
                      <a:rPr lang="ru-RU" smtClean="0"/>
                      <a:t>554,7</a:t>
                    </a:r>
                    <a:endParaRPr lang="en-US"/>
                  </a:p>
                </c:rich>
              </c:tx>
              <c:showVal val="1"/>
            </c:dLbl>
            <c:dLbl>
              <c:idx val="2"/>
              <c:layout/>
              <c:tx>
                <c:rich>
                  <a:bodyPr/>
                  <a:lstStyle/>
                  <a:p>
                    <a:r>
                      <a:rPr lang="ru-RU" smtClean="0"/>
                      <a:t>57,6</a:t>
                    </a:r>
                    <a:endParaRPr lang="en-US"/>
                  </a:p>
                </c:rich>
              </c:tx>
              <c:showVal val="1"/>
            </c:dLbl>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Val val="1"/>
        </c:dLbls>
        <c:gapWidth val="75"/>
        <c:axId val="133998848"/>
        <c:axId val="134033792"/>
      </c:barChart>
      <c:catAx>
        <c:axId val="133998848"/>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34033792"/>
        <c:crosses val="autoZero"/>
        <c:auto val="1"/>
        <c:lblAlgn val="ctr"/>
        <c:lblOffset val="100"/>
      </c:catAx>
      <c:valAx>
        <c:axId val="134033792"/>
        <c:scaling>
          <c:orientation val="minMax"/>
        </c:scaling>
        <c:axPos val="l"/>
        <c:numFmt formatCode="General" sourceLinked="1"/>
        <c:maj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33998848"/>
        <c:crosses val="autoZero"/>
        <c:crossBetween val="between"/>
      </c:valAx>
      <c:spPr>
        <a:noFill/>
        <a:ln w="25504">
          <a:noFill/>
        </a:ln>
      </c:spPr>
    </c:plotArea>
    <c:legend>
      <c:legendPos val="b"/>
      <c:layout>
        <c:manualLayout>
          <c:xMode val="edge"/>
          <c:yMode val="edge"/>
          <c:x val="0.17317591233299229"/>
          <c:y val="0.9408038663063798"/>
          <c:w val="0.65063487403057696"/>
          <c:h val="4.1975961491898382E-2"/>
        </c:manualLayout>
      </c:layout>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14.12.2022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xmlns=""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xmlns=""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xmlns=""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12/14/2022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12/14/2022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12/14/2022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12/14/2022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12/14/2022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12/14/2022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12/14/2022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12/14/2022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12/14/2022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12/14/2022</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12/14/2022</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12/14/2022</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xmlns=""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12/14/2022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12/14/2022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12/14/2022</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12/14/2022</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12/14/2022</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12/14/2022</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12/14/2022</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12/14/2022</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12/14/2022</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12/14/2022</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12/14/2022</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12/14/2022</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12/14/2022</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oleObject" Target="../embeddings/_____Microsoft_Office_Excel_97-2003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5" Type="http://schemas.openxmlformats.org/officeDocument/2006/relationships/image" Target="../media/image28.jpeg"/><Relationship Id="rId4" Type="http://schemas.openxmlformats.org/officeDocument/2006/relationships/oleObject" Target="../embeddings/_____Microsoft_Office_Excel_97-2003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jpeg"/><Relationship Id="rId4" Type="http://schemas.openxmlformats.org/officeDocument/2006/relationships/oleObject" Target="../embeddings/_____Microsoft_Office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4" Type="http://schemas.openxmlformats.org/officeDocument/2006/relationships/oleObject" Target="../embeddings/_____Microsoft_Office_Excel_97-2003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_____Microsoft_Office_Excel_97-200319.xls"/><Relationship Id="rId2" Type="http://schemas.openxmlformats.org/officeDocument/2006/relationships/slideLayout" Target="../slideLayouts/slideLayout14.xml"/><Relationship Id="rId1" Type="http://schemas.openxmlformats.org/officeDocument/2006/relationships/vmlDrawing" Target="../drawings/vmlDrawing19.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80151" cy="3168501"/>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a:t>
            </a:r>
            <a:r>
              <a:rPr lang="ru-RU" sz="2000" b="1" dirty="0" smtClean="0">
                <a:solidFill>
                  <a:schemeClr val="tx2"/>
                </a:solidFill>
                <a:latin typeface="Times New Roman" pitchFamily="18" charset="0"/>
              </a:rPr>
              <a:t>РЕШЕНИЯ </a:t>
            </a:r>
            <a:r>
              <a:rPr lang="ru-RU" sz="2000" b="1" dirty="0">
                <a:solidFill>
                  <a:schemeClr val="tx2"/>
                </a:solidFill>
                <a:latin typeface="Times New Roman" pitchFamily="18" charset="0"/>
              </a:rPr>
              <a:t>ДЕМИДОВСКОГО  РАЙОННОГО СОВЕТА  ДЕПУТАТОВ </a:t>
            </a:r>
            <a:r>
              <a:rPr lang="en-US" sz="2000" b="1" dirty="0" smtClean="0">
                <a:solidFill>
                  <a:schemeClr val="tx2"/>
                </a:solidFill>
                <a:latin typeface="Times New Roman" pitchFamily="18" charset="0"/>
              </a:rPr>
              <a:t> </a:t>
            </a:r>
            <a:r>
              <a:rPr lang="ru-RU" sz="2000" b="1" dirty="0" smtClean="0">
                <a:solidFill>
                  <a:schemeClr val="tx2"/>
                </a:solidFill>
                <a:latin typeface="Times New Roman" pitchFamily="18" charset="0"/>
              </a:rPr>
              <a:t>ОТ 18.08.2022 № 72/5 «О </a:t>
            </a:r>
            <a:r>
              <a:rPr lang="ru-RU" sz="2000" b="1" dirty="0">
                <a:solidFill>
                  <a:schemeClr val="tx2"/>
                </a:solidFill>
                <a:latin typeface="Times New Roman" pitchFamily="18" charset="0"/>
              </a:rPr>
              <a:t>ВНЕСЕНИИ ИЗМЕНЕНИЙ В РЕШЕНИЕ 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2</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3</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4</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ГОДОВ» от 27.12.2021 №105/18 </a:t>
            </a:r>
            <a:r>
              <a:rPr lang="ru-RU" sz="2000" b="1" dirty="0" smtClean="0">
                <a:solidFill>
                  <a:schemeClr val="tx2"/>
                </a:solidFill>
                <a:latin typeface="Times New Roman" pitchFamily="18" charset="0"/>
              </a:rPr>
              <a:t>»</a:t>
            </a:r>
            <a:endParaRPr lang="ru-RU" sz="2000" b="1" dirty="0">
              <a:solidFill>
                <a:schemeClr val="accent1">
                  <a:lumMod val="50000"/>
                </a:schemeClr>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417 043,1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420 831,6</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-3 788,5</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350 455,7</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350 455,7</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xmlns="" val="3072094322"/>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1373403007"/>
              </p:ext>
            </p:extLst>
          </p:nvPr>
        </p:nvGraphicFramePr>
        <p:xfrm>
          <a:off x="214313" y="949325"/>
          <a:ext cx="8509000" cy="4010025"/>
        </p:xfrm>
        <a:graphic>
          <a:graphicData uri="http://schemas.openxmlformats.org/presentationml/2006/ole">
            <p:oleObj spid="_x0000_s40483" name="Лист" r:id="rId4" imgW="8429794" imgH="397188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2903871208"/>
              </p:ext>
            </p:extLst>
          </p:nvPr>
        </p:nvGraphicFramePr>
        <p:xfrm>
          <a:off x="871538" y="476250"/>
          <a:ext cx="7924800" cy="4592638"/>
        </p:xfrm>
        <a:graphic>
          <a:graphicData uri="http://schemas.openxmlformats.org/presentationml/2006/ole">
            <p:oleObj spid="_x0000_s138766" name="Лист" r:id="rId4" imgW="7820194" imgH="4533979" progId="Excel.Sheet.8">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xmlns="" val="2998970332"/>
              </p:ext>
            </p:extLst>
          </p:nvPr>
        </p:nvGraphicFramePr>
        <p:xfrm>
          <a:off x="914400" y="508000"/>
          <a:ext cx="7866063" cy="4060825"/>
        </p:xfrm>
        <a:graphic>
          <a:graphicData uri="http://schemas.openxmlformats.org/presentationml/2006/ole">
            <p:oleObj spid="_x0000_s171283" name="Лист" r:id="rId3" imgW="7762841" imgH="4010175" progId="Excel.Sheet.8">
              <p:embed/>
            </p:oleObj>
          </a:graphicData>
        </a:graphic>
      </p:graphicFrame>
    </p:spTree>
    <p:extLst>
      <p:ext uri="{BB962C8B-B14F-4D97-AF65-F5344CB8AC3E}">
        <p14:creationId xmlns:p14="http://schemas.microsoft.com/office/powerpoint/2010/main" xmlns=""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xmlns="" val="1006484389"/>
              </p:ext>
            </p:extLst>
          </p:nvPr>
        </p:nvGraphicFramePr>
        <p:xfrm>
          <a:off x="554038" y="1122363"/>
          <a:ext cx="8186737" cy="3698875"/>
        </p:xfrm>
        <a:graphic>
          <a:graphicData uri="http://schemas.openxmlformats.org/presentationml/2006/ole">
            <p:oleObj spid="_x0000_s24165" name="Лист" r:id="rId4" imgW="7553325" imgH="3409950"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xmlns="" val="3570304854"/>
              </p:ext>
            </p:extLst>
          </p:nvPr>
        </p:nvGraphicFramePr>
        <p:xfrm>
          <a:off x="104775" y="581025"/>
          <a:ext cx="8543925" cy="3381375"/>
        </p:xfrm>
        <a:graphic>
          <a:graphicData uri="http://schemas.openxmlformats.org/presentationml/2006/ole">
            <p:oleObj spid="_x0000_s53792" name="Лист" r:id="rId4" imgW="8543925" imgH="3381263"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xmlns="" val="1743996264"/>
              </p:ext>
            </p:extLst>
          </p:nvPr>
        </p:nvGraphicFramePr>
        <p:xfrm>
          <a:off x="247651" y="2492375"/>
          <a:ext cx="8693076" cy="3240881"/>
        </p:xfrm>
        <a:graphic>
          <a:graphicData uri="http://schemas.openxmlformats.org/presentationml/2006/ole">
            <p:oleObj spid="_x0000_s47679" name="Лист" r:id="rId4" imgW="10934565" imgH="4076644"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xmlns="" val="303122614"/>
              </p:ext>
            </p:extLst>
          </p:nvPr>
        </p:nvGraphicFramePr>
        <p:xfrm>
          <a:off x="567246" y="1340768"/>
          <a:ext cx="8238765" cy="4680942"/>
        </p:xfrm>
        <a:graphic>
          <a:graphicData uri="http://schemas.openxmlformats.org/presentationml/2006/ole">
            <p:oleObj spid="_x0000_s48690" name="Лист" r:id="rId3" imgW="7058025" imgH="4009913"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42866,7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xmlns="" val="2094433009"/>
              </p:ext>
            </p:extLst>
          </p:nvPr>
        </p:nvGraphicFramePr>
        <p:xfrm>
          <a:off x="257175" y="1628800"/>
          <a:ext cx="8774112" cy="4244975"/>
        </p:xfrm>
        <a:graphic>
          <a:graphicData uri="http://schemas.openxmlformats.org/presentationml/2006/ole">
            <p:oleObj spid="_x0000_s49714" name="Лист" r:id="rId3" imgW="8801100" imgH="4257675"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xmlns="" val="3877051981"/>
              </p:ext>
            </p:extLst>
          </p:nvPr>
        </p:nvGraphicFramePr>
        <p:xfrm>
          <a:off x="467544" y="1700808"/>
          <a:ext cx="8280474" cy="4239404"/>
        </p:xfrm>
        <a:graphic>
          <a:graphicData uri="http://schemas.openxmlformats.org/presentationml/2006/ole">
            <p:oleObj spid="_x0000_s169384" name="Лист" r:id="rId3" imgW="8248762" imgH="3514725" progId="Excel.Sheet.8">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xmlns="" val="206597522"/>
              </p:ext>
            </p:extLst>
          </p:nvPr>
        </p:nvGraphicFramePr>
        <p:xfrm>
          <a:off x="251520" y="1268760"/>
          <a:ext cx="8784976" cy="5196533"/>
        </p:xfrm>
        <a:graphic>
          <a:graphicData uri="http://schemas.openxmlformats.org/presentationml/2006/ole">
            <p:oleObj spid="_x0000_s170409" name="Лист" r:id="rId3" imgW="8820262" imgH="4352813" progId="Excel.Sheet.8">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xmlns="" val="2715138604"/>
              </p:ext>
            </p:extLst>
          </p:nvPr>
        </p:nvGraphicFramePr>
        <p:xfrm>
          <a:off x="644525" y="1556792"/>
          <a:ext cx="8525488" cy="4489996"/>
        </p:xfrm>
        <a:graphic>
          <a:graphicData uri="http://schemas.openxmlformats.org/presentationml/2006/ole">
            <p:oleObj spid="_x0000_s52783" name="Лист" r:id="rId3" imgW="9296288" imgH="4895738"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xmlns="" val="1438001110"/>
              </p:ext>
            </p:extLst>
          </p:nvPr>
        </p:nvGraphicFramePr>
        <p:xfrm>
          <a:off x="254000" y="1508125"/>
          <a:ext cx="8588375" cy="4570413"/>
        </p:xfrm>
        <a:graphic>
          <a:graphicData uri="http://schemas.openxmlformats.org/presentationml/2006/ole">
            <p:oleObj spid="_x0000_s76312" name="Лист" r:id="rId4" imgW="8305710" imgH="4419465"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197345094"/>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2393977802"/>
              </p:ext>
            </p:extLst>
          </p:nvPr>
        </p:nvGraphicFramePr>
        <p:xfrm>
          <a:off x="71438" y="1328738"/>
          <a:ext cx="9031287" cy="2940050"/>
        </p:xfrm>
        <a:graphic>
          <a:graphicData uri="http://schemas.openxmlformats.org/presentationml/2006/ole">
            <p:oleObj spid="_x0000_s54853" name="Лист" r:id="rId4" imgW="9200992" imgH="2371570" progId="Excel.Sheet.8">
              <p:embed/>
            </p:oleObj>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31,1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24,5</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23,8</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xmlns="" val="2694953226"/>
              </p:ext>
            </p:extLst>
          </p:nvPr>
        </p:nvGraphicFramePr>
        <p:xfrm>
          <a:off x="508000" y="2103438"/>
          <a:ext cx="8194675" cy="3892550"/>
        </p:xfrm>
        <a:graphic>
          <a:graphicData uri="http://schemas.openxmlformats.org/presentationml/2006/ole">
            <p:oleObj spid="_x0000_s55875" name="Лист" r:id="rId3" imgW="9325076" imgH="4429218"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xmlns="" val="3961606311"/>
              </p:ext>
            </p:extLst>
          </p:nvPr>
        </p:nvGraphicFramePr>
        <p:xfrm>
          <a:off x="574675" y="2266950"/>
          <a:ext cx="8294688" cy="2897188"/>
        </p:xfrm>
        <a:graphic>
          <a:graphicData uri="http://schemas.openxmlformats.org/presentationml/2006/ole">
            <p:oleObj spid="_x0000_s65070" name="Лист" r:id="rId3" imgW="8753351" imgH="3057573"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xmlns="" val="3182188250"/>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557 </a:t>
                      </a:r>
                      <a:r>
                        <a:rPr lang="en-US" sz="2000" baseline="0" dirty="0" smtClean="0"/>
                        <a:t>929,5</a:t>
                      </a:r>
                      <a:endParaRPr lang="ru-RU" sz="2000" dirty="0" smtClean="0"/>
                    </a:p>
                  </a:txBody>
                  <a:tcPr/>
                </a:tc>
                <a:tc>
                  <a:txBody>
                    <a:bodyPr/>
                    <a:lstStyle/>
                    <a:p>
                      <a:pPr algn="ctr"/>
                      <a:r>
                        <a:rPr lang="ru-RU" sz="2000" dirty="0" smtClean="0"/>
                        <a:t>520 897,0</a:t>
                      </a:r>
                      <a:endParaRPr lang="ru-RU" sz="2000" dirty="0"/>
                    </a:p>
                  </a:txBody>
                  <a:tcPr/>
                </a:tc>
                <a:tc>
                  <a:txBody>
                    <a:bodyPr/>
                    <a:lstStyle/>
                    <a:p>
                      <a:pPr algn="ctr"/>
                      <a:r>
                        <a:rPr lang="ru-RU" sz="2000" dirty="0" smtClean="0"/>
                        <a:t>499 202,3</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579 244,0</a:t>
                      </a:r>
                      <a:endParaRPr lang="ru-RU" sz="2000" dirty="0"/>
                    </a:p>
                  </a:txBody>
                  <a:tcPr/>
                </a:tc>
                <a:tc>
                  <a:txBody>
                    <a:bodyPr/>
                    <a:lstStyle/>
                    <a:p>
                      <a:pPr algn="ctr"/>
                      <a:r>
                        <a:rPr lang="ru-RU" sz="2000" dirty="0" smtClean="0"/>
                        <a:t>520 897,0</a:t>
                      </a:r>
                    </a:p>
                  </a:txBody>
                  <a:tcPr/>
                </a:tc>
                <a:tc>
                  <a:txBody>
                    <a:bodyPr/>
                    <a:lstStyle/>
                    <a:p>
                      <a:pPr algn="ctr"/>
                      <a:r>
                        <a:rPr lang="ru-RU" sz="2000" dirty="0" smtClean="0"/>
                        <a:t>499 202,3</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-8 </a:t>
                      </a:r>
                      <a:r>
                        <a:rPr lang="en-US" sz="2000" dirty="0" smtClean="0"/>
                        <a:t>519,9</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xmlns="" val="2024960200"/>
              </p:ext>
            </p:extLst>
          </p:nvPr>
        </p:nvGraphicFramePr>
        <p:xfrm>
          <a:off x="442913" y="1571625"/>
          <a:ext cx="8583612" cy="4113213"/>
        </p:xfrm>
        <a:graphic>
          <a:graphicData uri="http://schemas.openxmlformats.org/presentationml/2006/ole">
            <p:oleObj spid="_x0000_s77425" name="Лист" r:id="rId3" imgW="7772580" imgH="372443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3716158656"/>
              </p:ext>
            </p:extLst>
          </p:nvPr>
        </p:nvGraphicFramePr>
        <p:xfrm>
          <a:off x="325438" y="1341438"/>
          <a:ext cx="8756650" cy="4457700"/>
        </p:xfrm>
        <a:graphic>
          <a:graphicData uri="http://schemas.openxmlformats.org/presentationml/2006/ole">
            <p:oleObj spid="_x0000_s140749" name="Лист" r:id="rId3" imgW="7781925" imgH="3962400" progId="Excel.Sheet.8">
              <p:embed/>
            </p:oleObj>
          </a:graphicData>
        </a:graphic>
      </p:graphicFrame>
    </p:spTree>
    <p:extLst>
      <p:ext uri="{BB962C8B-B14F-4D97-AF65-F5344CB8AC3E}">
        <p14:creationId xmlns:p14="http://schemas.microsoft.com/office/powerpoint/2010/main" xmlns=""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xmlns="" val="1566213025"/>
              </p:ext>
            </p:extLst>
          </p:nvPr>
        </p:nvGraphicFramePr>
        <p:xfrm>
          <a:off x="325438" y="1204913"/>
          <a:ext cx="8696325" cy="4795837"/>
        </p:xfrm>
        <a:graphic>
          <a:graphicData uri="http://schemas.openxmlformats.org/presentationml/2006/ole">
            <p:oleObj spid="_x0000_s141765" name="Лист" r:id="rId3" imgW="7762875" imgH="4000500" progId="Excel.Sheet.8">
              <p:embed/>
            </p:oleObj>
          </a:graphicData>
        </a:graphic>
      </p:graphicFrame>
    </p:spTree>
    <p:extLst>
      <p:ext uri="{BB962C8B-B14F-4D97-AF65-F5344CB8AC3E}">
        <p14:creationId xmlns:p14="http://schemas.microsoft.com/office/powerpoint/2010/main" xmlns=""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xmlns="" val="110471464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38 626</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21 603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4 082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2 469</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420 </a:t>
            </a:r>
            <a:r>
              <a:rPr lang="en-US" sz="2000" b="1" dirty="0" smtClean="0">
                <a:solidFill>
                  <a:srgbClr val="C00000"/>
                </a:solidFill>
                <a:latin typeface="Times New Roman" pitchFamily="18" charset="0"/>
                <a:cs typeface="Times New Roman" pitchFamily="18" charset="0"/>
              </a:rPr>
              <a:t>831,6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417 126,9</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a:t>
            </a:r>
            <a:r>
              <a:rPr lang="en-US" sz="2000" b="1" dirty="0" smtClean="0">
                <a:solidFill>
                  <a:srgbClr val="C00000"/>
                </a:solidFill>
                <a:latin typeface="Times New Roman" pitchFamily="18" charset="0"/>
                <a:cs typeface="Times New Roman" pitchFamily="18" charset="0"/>
              </a:rPr>
              <a:t>704,7</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346 655,7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340 284,5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343 582,4</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337 321,1</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xmlns="" val="1416808724"/>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621,70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748,8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36 744,3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10 922,5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20 374,9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3 984,9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249 543,1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214 730,4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220 062,1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50 958,0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44 259,1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34 973,4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4 136,3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19 443,4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5 955,0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417 126,9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343 582,4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337 321,1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65719572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621,7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748,8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504,5</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xmlns="" val="243286231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36 744,3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34 987,1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xmlns=""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4182768489"/>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10 922,5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20 374,9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3 984,9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344,5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515,4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9 942,6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19 988,6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3 598,6</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390512697"/>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249 543,1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214 730,4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220 062,1</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8 736,3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9 864,7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12 097,9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30 430,0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25 289,3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25 988,6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172 928,9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146 759,8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149 492,1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9 916,7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8 053,3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5 395,0</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2 913,8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16 143,9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023708220"/>
              </p:ext>
            </p:extLst>
          </p:nvPr>
        </p:nvGraphicFramePr>
        <p:xfrm>
          <a:off x="91784" y="1484784"/>
          <a:ext cx="8856984" cy="477012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50 958,0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38 387,9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44 259,1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a:t>
                      </a:r>
                      <a:r>
                        <a:rPr lang="ru-RU" sz="1200" b="1" i="1" baseline="0" dirty="0" smtClean="0">
                          <a:solidFill>
                            <a:schemeClr val="accent1">
                              <a:lumMod val="25000"/>
                            </a:schemeClr>
                          </a:solidFill>
                        </a:rPr>
                        <a:t> 804,9</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2 321,7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1 651,8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5 600,2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14 460,5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13 026,6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12 743,6</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23 387,7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14 853,4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14 562,8</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1 988,5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1 133,7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"Реализация мероприятий федеральной целевой программы "Увековечение памяти погибших при защите Отечества на 2019 - 2024 годы"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746984712"/>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5,0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xmlns=""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092161344"/>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34 973,4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5 595,7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xmlns=""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712079333"/>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4 136,3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173504900"/>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19 335,4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17 642,5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43248787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527184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99199870"/>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5 955,0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4 932,2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xmlns=""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xmlns="" val="204920779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xmlns=""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xmlns=""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7 жилых помещения на сумму 6 174,0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6 174,0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5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dirty="0"/>
              <a:t>году </a:t>
            </a:r>
            <a:r>
              <a:rPr lang="ru-RU" sz="1800" kern="0" dirty="0" smtClean="0"/>
              <a:t>–5 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28598709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7 598 136,43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2 827 272,25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a:t>
                      </a:r>
                      <a:r>
                        <a:rPr lang="ru-RU" sz="1200" dirty="0" smtClean="0">
                          <a:effectLst/>
                          <a:latin typeface="Times New Roman"/>
                          <a:ea typeface="Times New Roman"/>
                        </a:rPr>
                        <a:t>760 008,41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10 855,77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306593277"/>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1 138 176,88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1 048 830,00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32 438,04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56 908,84</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365328208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8 736 313,31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3 876 102,25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a:t>
                      </a:r>
                      <a:r>
                        <a:rPr lang="ru-RU" sz="1200" dirty="0" smtClean="0">
                          <a:effectLst/>
                          <a:latin typeface="Times New Roman"/>
                          <a:ea typeface="Times New Roman"/>
                        </a:rPr>
                        <a:t>792 446,45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67 764,61</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2</a:t>
            </a:r>
            <a:r>
              <a:rPr lang="ru-RU" sz="1800" b="1" dirty="0" smtClean="0">
                <a:solidFill>
                  <a:schemeClr val="hlink"/>
                </a:solidFill>
              </a:rPr>
              <a:t> по 202</a:t>
            </a:r>
            <a:r>
              <a:rPr lang="en-US" sz="1800" b="1" dirty="0" smtClean="0">
                <a:solidFill>
                  <a:schemeClr val="hlink"/>
                </a:solidFill>
              </a:rPr>
              <a:t>4</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xmlns="" val="1428813063"/>
              </p:ext>
            </p:extLst>
          </p:nvPr>
        </p:nvGraphicFramePr>
        <p:xfrm>
          <a:off x="1341438" y="2085975"/>
          <a:ext cx="6515100" cy="3260725"/>
        </p:xfrm>
        <a:graphic>
          <a:graphicData uri="http://schemas.openxmlformats.org/presentationml/2006/ole">
            <p:oleObj spid="_x0000_s123459" name="Лист" r:id="rId3" imgW="9667751" imgH="4838869"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19 000,5</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14 678,8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4 321,7</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15 020,3</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14 776,0</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14 686,1</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14 704,0</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354049994"/>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621,7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748,8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504,5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a:t>
                      </a:r>
                      <a:r>
                        <a:rPr lang="ru-RU" sz="1200" b="1" i="0" u="none" strike="noStrike" dirty="0" smtClean="0">
                          <a:solidFill>
                            <a:srgbClr val="000000"/>
                          </a:solidFill>
                          <a:latin typeface="Times New Roman" pitchFamily="18" charset="0"/>
                          <a:cs typeface="Times New Roman" pitchFamily="18" charset="0"/>
                        </a:rPr>
                        <a:t>242,4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6 242,4</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6 242,4</a:t>
                      </a: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1 983,0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1 713,6</a:t>
                      </a: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2 232,6</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2 027,9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2 027,9</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2 027,9</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4 136,3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19 000,5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15 020,3</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14 776,0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2086973991"/>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9 487,1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33037</TotalTime>
  <Words>9206</Words>
  <Application>Microsoft Office PowerPoint</Application>
  <PresentationFormat>Экран (4:3)</PresentationFormat>
  <Paragraphs>1499</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Расходы в расчете на душу населения в 2022 г. </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Слайд 92</vt:lpstr>
      <vt:lpstr>Слайд 93</vt:lpstr>
      <vt:lpstr>Слайд 94</vt:lpstr>
      <vt:lpstr>Слайд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LMA</cp:lastModifiedBy>
  <cp:revision>2190</cp:revision>
  <cp:lastPrinted>2022-08-08T08:57:12Z</cp:lastPrinted>
  <dcterms:modified xsi:type="dcterms:W3CDTF">2022-12-14T08:48:32Z</dcterms:modified>
</cp:coreProperties>
</file>