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7" r:id="rId4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4565" autoAdjust="0"/>
  </p:normalViewPr>
  <p:slideViewPr>
    <p:cSldViewPr>
      <p:cViewPr>
        <p:scale>
          <a:sx n="115" d="100"/>
          <a:sy n="115" d="100"/>
        </p:scale>
        <p:origin x="-288" y="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99716743327876E-2"/>
          <c:y val="4.4043960036330612E-2"/>
          <c:w val="0.56222122605961389"/>
          <c:h val="0.86807920072661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6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(40 630,6 тыс.руб)</c:v>
                </c:pt>
                <c:pt idx="1">
                  <c:v>Неналоговые (4 046,3 тыс.руб.)</c:v>
                </c:pt>
                <c:pt idx="2">
                  <c:v>Безвозмездные (293 110,1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40630.6</c:v>
                </c:pt>
                <c:pt idx="1">
                  <c:v>4046.3</c:v>
                </c:pt>
                <c:pt idx="2" formatCode="#,##0.00">
                  <c:v>293110.09999999998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173202359605827E-4"/>
          <c:y val="0.76279436875567663"/>
          <c:w val="0.75409836065573765"/>
          <c:h val="0.22292450520930432"/>
        </c:manualLayout>
      </c:layout>
      <c:overlay val="0"/>
      <c:txPr>
        <a:bodyPr/>
        <a:lstStyle/>
        <a:p>
          <a:pPr>
            <a:defRPr kern="1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338264.2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333944.09999999998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331008"/>
        <c:axId val="114336896"/>
        <c:axId val="0"/>
      </c:bar3DChart>
      <c:catAx>
        <c:axId val="1143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336896"/>
        <c:crosses val="autoZero"/>
        <c:auto val="1"/>
        <c:lblAlgn val="ctr"/>
        <c:lblOffset val="100"/>
        <c:noMultiLvlLbl val="0"/>
      </c:catAx>
      <c:valAx>
        <c:axId val="1143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3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bubble3D val="0"/>
            <c:explosion val="36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3590139061904758E-2"/>
                  <c:y val="0.10445100612423447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3531824322586669E-2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2.516240157480315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sz="800" dirty="0"/>
                      <a:t>КУЛЬТУРА, КИНЕМАТОГРАФИЯ  </a:t>
                    </a:r>
                    <a:endParaRPr lang="ru-RU" sz="800" dirty="0" smtClean="0"/>
                  </a:p>
                  <a:p>
                    <a:pPr>
                      <a:defRPr sz="800"/>
                    </a:pPr>
                    <a:r>
                      <a:rPr lang="ru-RU" sz="800" dirty="0" smtClean="0"/>
                      <a:t>41 </a:t>
                    </a:r>
                    <a:r>
                      <a:rPr lang="ru-RU" sz="800" dirty="0"/>
                      <a:t>426,3 </a:t>
                    </a:r>
                    <a:r>
                      <a:rPr lang="ru-RU" sz="800" dirty="0" err="1"/>
                      <a:t>тыс.руб</a:t>
                    </a:r>
                    <a:r>
                      <a:rPr lang="ru-RU" sz="800" dirty="0"/>
                      <a:t>.
12%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2282868647410218E-2"/>
                  <c:y val="3.2098279381743949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25 </a:t>
                    </a:r>
                    <a:r>
                      <a:rPr lang="ru-RU" dirty="0"/>
                      <a:t>730,0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4634523689204147E-2"/>
                  <c:y val="-5.6195683872849227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ОБСЛУЖИВАНИЕ </a:t>
                    </a:r>
                    <a:r>
                      <a:rPr lang="ru-RU" dirty="0"/>
                      <a:t>ГОСУДАРСТВЕННОГО И МУНИЦИПАЛЬНОГО ДОЛГА 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3,6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/>
                      <a:t>МЕЖБЮДЖЕТНЫЕ ТРАНСФЕРТЫ ОБЩЕГО ХАРАКТЕРА БЮДЖЕТАМ БЮДЖЕТНОЙ СИСТЕМЫ РОССИЙСКОЙ ФЕДЕРАЦИИ </a:t>
                    </a:r>
                    <a:endParaRPr lang="ru-RU" smtClean="0"/>
                  </a:p>
                  <a:p>
                    <a:pPr>
                      <a:defRPr sz="800"/>
                    </a:pPr>
                    <a:r>
                      <a:rPr lang="ru-RU" smtClean="0"/>
                      <a:t>28 </a:t>
                    </a:r>
                    <a:r>
                      <a:rPr lang="ru-RU"/>
                      <a:t>894,7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  35 320,7 тыс.руб.</c:v>
                </c:pt>
                <c:pt idx="1">
                  <c:v>НАЦИОНАЛЬНАЯ БЕЗОПАСНОСТЬ И ПРАВООХРАНИТЕЛЬНАЯ ДЕЯТЕЛЬНОСТЬ 0,0 тыс.руб.</c:v>
                </c:pt>
                <c:pt idx="2">
                  <c:v>НАЦИОНАЛЬНАЯ ЭКОНОМИКА  5 916,3 тыс.руб.</c:v>
                </c:pt>
                <c:pt idx="3">
                  <c:v>ЖИЛИЩНО-КОММУНАЛЬНОЕ ХОЗЯЙСТВО  57,2 тыс.руб.</c:v>
                </c:pt>
                <c:pt idx="4">
                  <c:v>ОБРАЗОВАНИЕ   196 119,5 тыс.руб.</c:v>
                </c:pt>
                <c:pt idx="5">
                  <c:v>КУЛЬТУРА, КИНЕМАТОГРАФИЯ  41 426,3 тыс.руб.</c:v>
                </c:pt>
                <c:pt idx="6">
                  <c:v>СОЦИАЛЬНАЯ ПОЛИТИКА 25 730,0 тыс.руб.</c:v>
                </c:pt>
                <c:pt idx="7">
                  <c:v>ФИЗИЧЕСКАЯ КУЛЬТУРА И СПОРТ 475,8 тыс.руб.</c:v>
                </c:pt>
                <c:pt idx="8">
                  <c:v>ОБСЛУЖИВАНИЕ ГОСУДАРСТВЕННОГО И МУНИЦИПАЛЬНОГО ДОЛГА  3,6  тыс.руб.</c:v>
                </c:pt>
                <c:pt idx="9">
                  <c:v>МЕЖБЮДЖЕТНЫЕ ТРАНСФЕРТЫ ОБЩЕГО ХАРАКТЕРА БЮДЖЕТАМ БЮДЖЕТНОЙ СИСТЕМЫ РОССИЙСКОЙ ФЕДЕРАЦИИ 28 894,7 тыс.руб.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35320.699999999997</c:v>
                </c:pt>
                <c:pt idx="1">
                  <c:v>0</c:v>
                </c:pt>
                <c:pt idx="2" formatCode="#,##0.00">
                  <c:v>5916.3</c:v>
                </c:pt>
                <c:pt idx="3">
                  <c:v>57.2</c:v>
                </c:pt>
                <c:pt idx="4" formatCode="#,##0.00">
                  <c:v>196119.5</c:v>
                </c:pt>
                <c:pt idx="5" formatCode="#,##0.00">
                  <c:v>41426.300000000003</c:v>
                </c:pt>
                <c:pt idx="6" formatCode="#,##0.00">
                  <c:v>25730</c:v>
                </c:pt>
                <c:pt idx="7">
                  <c:v>475.8</c:v>
                </c:pt>
                <c:pt idx="8">
                  <c:v>3.6</c:v>
                </c:pt>
                <c:pt idx="9" formatCode="#,##0.00">
                  <c:v>28894.7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322242.3</c:v>
                </c:pt>
                <c:pt idx="1">
                  <c:v>333944.09999999998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604608"/>
        <c:axId val="147606144"/>
        <c:axId val="0"/>
      </c:bar3DChart>
      <c:catAx>
        <c:axId val="1476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606144"/>
        <c:crosses val="autoZero"/>
        <c:auto val="1"/>
        <c:lblAlgn val="ctr"/>
        <c:lblOffset val="100"/>
        <c:noMultiLvlLbl val="0"/>
      </c:catAx>
      <c:valAx>
        <c:axId val="1476061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760460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0.49419</cdr:x>
      <cdr:y>0.44963</cdr:y>
    </cdr:from>
    <cdr:to>
      <cdr:x>0.74544</cdr:x>
      <cdr:y>0.52481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14523" y="1827306"/>
          <a:ext cx="871683" cy="305532"/>
        </a:xfrm>
        <a:prstGeom xmlns:a="http://schemas.openxmlformats.org/drawingml/2006/main" prst="wedgeRoundRectCallout">
          <a:avLst>
            <a:gd name="adj1" fmla="val -28625"/>
            <a:gd name="adj2" fmla="val 108743"/>
            <a:gd name="adj3" fmla="val 1666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322 242,3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0.75481</cdr:x>
      <cdr:y>0.00466</cdr:y>
    </cdr:from>
    <cdr:to>
      <cdr:x>0.99641</cdr:x>
      <cdr:y>0.07535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618713" y="18919"/>
          <a:ext cx="838204" cy="287284"/>
        </a:xfrm>
        <a:prstGeom xmlns:a="http://schemas.openxmlformats.org/drawingml/2006/main" prst="wedgeRoundRectCallout">
          <a:avLst>
            <a:gd name="adj1" fmla="val -26053"/>
            <a:gd name="adj2" fmla="val 132762"/>
            <a:gd name="adj3" fmla="val 16667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333 944,1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12" y="358266"/>
            <a:ext cx="830097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478406"/>
            <a:ext cx="8629015" cy="191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9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5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89.png"/><Relationship Id="rId4" Type="http://schemas.openxmlformats.org/officeDocument/2006/relationships/image" Target="../media/image8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96.png"/><Relationship Id="rId4" Type="http://schemas.openxmlformats.org/officeDocument/2006/relationships/image" Target="../media/image9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59.png"/><Relationship Id="rId4" Type="http://schemas.openxmlformats.org/officeDocument/2006/relationships/image" Target="../media/image9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5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93.png"/><Relationship Id="rId4" Type="http://schemas.openxmlformats.org/officeDocument/2006/relationships/image" Target="../media/image1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4.png"/><Relationship Id="rId4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30.png"/><Relationship Id="rId4" Type="http://schemas.openxmlformats.org/officeDocument/2006/relationships/image" Target="../media/image12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dm03@fin.s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m03fin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175" y="2251075"/>
            <a:ext cx="578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03477" y="4291965"/>
            <a:ext cx="739520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НА ОСНОВЕ РЕШЕНИЯ ДЕМИДОВСКОГО РАЙОННОГО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СОВЕТА	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ДЕПУТАТОВ «ОБ УТВЕРЖДЕНИИ ОТЧЕТА ОБ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РАЙОН»</a:t>
            </a:r>
            <a:r>
              <a:rPr sz="2000" b="1" spc="-13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 ОБЛАСТИ ЗА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ГОД» </a:t>
            </a:r>
            <a:r>
              <a:rPr sz="2000" b="1" dirty="0" err="1">
                <a:solidFill>
                  <a:srgbClr val="3B3B77"/>
                </a:solidFill>
                <a:latin typeface="Times New Roman"/>
                <a:cs typeface="Times New Roman"/>
              </a:rPr>
              <a:t>от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25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.0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6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.20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</a:t>
            </a:r>
            <a:r>
              <a:rPr sz="2000" b="1" spc="-114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№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39/4</a:t>
            </a:r>
            <a:endParaRPr lang="en-US" sz="2000" b="1" dirty="0" smtClean="0">
              <a:solidFill>
                <a:srgbClr val="3B3B77"/>
              </a:solidFill>
              <a:latin typeface="Times New Roman"/>
              <a:cs typeface="Times New Roman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8955"/>
            <a:ext cx="2700528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84553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2900" y="246633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Показатели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10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533" y="979330"/>
            <a:ext cx="725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разделам,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подразделам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классификации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бюджета, </a:t>
            </a:r>
            <a:r>
              <a:rPr sz="18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тыс.</a:t>
            </a:r>
            <a:r>
              <a:rPr sz="1800" b="1" i="1" spc="-2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81039"/>
              </p:ext>
            </p:extLst>
          </p:nvPr>
        </p:nvGraphicFramePr>
        <p:xfrm>
          <a:off x="143256" y="1287363"/>
          <a:ext cx="8924544" cy="5428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770"/>
                <a:gridCol w="351130"/>
                <a:gridCol w="377621"/>
                <a:gridCol w="832329"/>
                <a:gridCol w="680347"/>
                <a:gridCol w="680347"/>
              </a:tblGrid>
              <a:tr h="2449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715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6520" marR="7620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35 396,6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35 320,7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905510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высшего должностного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лица субъекта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1 550,3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1 550,3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426084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 представительных органов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084,3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2 073,3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38671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Правительства Российской Федерации,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высших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исполнительных органов 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субъектов Российской Федерации, местных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554,0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17 544,6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6303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Судебная система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 (финансово-бюджетного)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5 919,2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913,1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750,0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750,0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Резервные фонды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7 494,1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7 489,4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БЕЗОПАСНОСТЬ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ПРАВООХРАНИТЕЛЬНАЯ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000" b="1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4930" marR="104139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Защита населения и территории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природного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характера,  гражданская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83057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9 418,9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5 916,3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62,8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Водное 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Дорожное хозяйство (дорожные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фонды)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8 060,0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4 557,4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экономики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294,7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294,7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57,2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96,1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Жилищное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196 686,7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196 119,5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41477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33 053,7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32 876,9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72070" y="575818"/>
            <a:ext cx="1089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продолжение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19191"/>
              </p:ext>
            </p:extLst>
          </p:nvPr>
        </p:nvGraphicFramePr>
        <p:xfrm>
          <a:off x="317182" y="830325"/>
          <a:ext cx="8496933" cy="4849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418"/>
                <a:gridCol w="422591"/>
                <a:gridCol w="360045"/>
                <a:gridCol w="791844"/>
                <a:gridCol w="720090"/>
                <a:gridCol w="575945"/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6515" algn="ctr">
                        <a:lnSpc>
                          <a:spcPct val="114999"/>
                        </a:lnSpc>
                      </a:pP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170" marR="67310" algn="ctr">
                        <a:lnSpc>
                          <a:spcPct val="114999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лн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6853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138 267,2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137 917,0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14 340,4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14 337,2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188,9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Молодежная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оздоровление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638,5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638,5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10 198,0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10 164,0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41 491,4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41 426,3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38 666,3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38 654,1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0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2 825,1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2 772,2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25 831,8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25 730,0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3 756,1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3 721,5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2 286,4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2 286,4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Охрана семьи 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18 188,9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18 121,7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социальной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1 600,4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1 600,4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475,9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475,8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475,9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475,8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ГОСУДАРСТВЕННОГО И МУНИЦИПАЛЬНОГО 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государственного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внутреннего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</a:t>
                      </a:r>
                      <a:r>
                        <a:rPr sz="100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БЮДЖЕТНОЙ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СИСТЕМЫ РОССИЙСКОЙ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28 894,7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28 894,7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выравнивание бюджетной обеспеченности субъектов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28 894,7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28 894,7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92405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РАСХОДОВ: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338 264,2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333 944,1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98,7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Структура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64896585"/>
              </p:ext>
            </p:extLst>
          </p:nvPr>
        </p:nvGraphicFramePr>
        <p:xfrm>
          <a:off x="426026" y="1295400"/>
          <a:ext cx="836066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97687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2064" y="481330"/>
            <a:ext cx="674497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922019" marR="915669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</a:t>
            </a:r>
            <a:r>
              <a:rPr sz="2000" b="1" i="1" spc="-1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 (тыс.рублей)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63267" y="3573779"/>
            <a:ext cx="978535" cy="287020"/>
          </a:xfrm>
          <a:custGeom>
            <a:avLst/>
            <a:gdLst/>
            <a:ahLst/>
            <a:cxnLst/>
            <a:rect l="l" t="t" r="r" b="b"/>
            <a:pathLst>
              <a:path w="978535" h="287020">
                <a:moveTo>
                  <a:pt x="489204" y="0"/>
                </a:moveTo>
                <a:lnTo>
                  <a:pt x="422782" y="1270"/>
                </a:lnTo>
                <a:lnTo>
                  <a:pt x="359156" y="5080"/>
                </a:lnTo>
                <a:lnTo>
                  <a:pt x="298704" y="11303"/>
                </a:lnTo>
                <a:lnTo>
                  <a:pt x="242315" y="19558"/>
                </a:lnTo>
                <a:lnTo>
                  <a:pt x="190245" y="29845"/>
                </a:lnTo>
                <a:lnTo>
                  <a:pt x="143256" y="41910"/>
                </a:lnTo>
                <a:lnTo>
                  <a:pt x="101981" y="55753"/>
                </a:lnTo>
                <a:lnTo>
                  <a:pt x="66801" y="70993"/>
                </a:lnTo>
                <a:lnTo>
                  <a:pt x="17525" y="105156"/>
                </a:lnTo>
                <a:lnTo>
                  <a:pt x="0" y="143256"/>
                </a:lnTo>
                <a:lnTo>
                  <a:pt x="4444" y="162687"/>
                </a:lnTo>
                <a:lnTo>
                  <a:pt x="38481" y="199009"/>
                </a:lnTo>
                <a:lnTo>
                  <a:pt x="101981" y="230759"/>
                </a:lnTo>
                <a:lnTo>
                  <a:pt x="143256" y="244602"/>
                </a:lnTo>
                <a:lnTo>
                  <a:pt x="190245" y="256667"/>
                </a:lnTo>
                <a:lnTo>
                  <a:pt x="242315" y="266954"/>
                </a:lnTo>
                <a:lnTo>
                  <a:pt x="298704" y="275209"/>
                </a:lnTo>
                <a:lnTo>
                  <a:pt x="359156" y="281432"/>
                </a:lnTo>
                <a:lnTo>
                  <a:pt x="422782" y="285242"/>
                </a:lnTo>
                <a:lnTo>
                  <a:pt x="489204" y="286512"/>
                </a:lnTo>
                <a:lnTo>
                  <a:pt x="555498" y="285242"/>
                </a:lnTo>
                <a:lnTo>
                  <a:pt x="619125" y="281432"/>
                </a:lnTo>
                <a:lnTo>
                  <a:pt x="679576" y="275209"/>
                </a:lnTo>
                <a:lnTo>
                  <a:pt x="735964" y="266954"/>
                </a:lnTo>
                <a:lnTo>
                  <a:pt x="788034" y="256667"/>
                </a:lnTo>
                <a:lnTo>
                  <a:pt x="835025" y="244602"/>
                </a:lnTo>
                <a:lnTo>
                  <a:pt x="876300" y="230759"/>
                </a:lnTo>
                <a:lnTo>
                  <a:pt x="911479" y="215519"/>
                </a:lnTo>
                <a:lnTo>
                  <a:pt x="960755" y="181356"/>
                </a:lnTo>
                <a:lnTo>
                  <a:pt x="978281" y="143256"/>
                </a:lnTo>
                <a:lnTo>
                  <a:pt x="973836" y="123825"/>
                </a:lnTo>
                <a:lnTo>
                  <a:pt x="939800" y="87503"/>
                </a:lnTo>
                <a:lnTo>
                  <a:pt x="876300" y="55753"/>
                </a:lnTo>
                <a:lnTo>
                  <a:pt x="835025" y="41910"/>
                </a:lnTo>
                <a:lnTo>
                  <a:pt x="788034" y="29845"/>
                </a:lnTo>
                <a:lnTo>
                  <a:pt x="735964" y="19558"/>
                </a:lnTo>
                <a:lnTo>
                  <a:pt x="679576" y="11303"/>
                </a:lnTo>
                <a:lnTo>
                  <a:pt x="619125" y="5080"/>
                </a:lnTo>
                <a:lnTo>
                  <a:pt x="555498" y="1270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8564" y="2348483"/>
            <a:ext cx="978535" cy="216535"/>
          </a:xfrm>
          <a:custGeom>
            <a:avLst/>
            <a:gdLst/>
            <a:ahLst/>
            <a:cxnLst/>
            <a:rect l="l" t="t" r="r" b="b"/>
            <a:pathLst>
              <a:path w="978535" h="216535">
                <a:moveTo>
                  <a:pt x="489076" y="0"/>
                </a:moveTo>
                <a:lnTo>
                  <a:pt x="422783" y="1015"/>
                </a:lnTo>
                <a:lnTo>
                  <a:pt x="359156" y="3810"/>
                </a:lnTo>
                <a:lnTo>
                  <a:pt x="298703" y="8508"/>
                </a:lnTo>
                <a:lnTo>
                  <a:pt x="242316" y="14731"/>
                </a:lnTo>
                <a:lnTo>
                  <a:pt x="190246" y="22605"/>
                </a:lnTo>
                <a:lnTo>
                  <a:pt x="143256" y="31750"/>
                </a:lnTo>
                <a:lnTo>
                  <a:pt x="101981" y="42037"/>
                </a:lnTo>
                <a:lnTo>
                  <a:pt x="17525" y="79501"/>
                </a:lnTo>
                <a:lnTo>
                  <a:pt x="0" y="108203"/>
                </a:lnTo>
                <a:lnTo>
                  <a:pt x="4444" y="122936"/>
                </a:lnTo>
                <a:lnTo>
                  <a:pt x="38481" y="150367"/>
                </a:lnTo>
                <a:lnTo>
                  <a:pt x="101981" y="174370"/>
                </a:lnTo>
                <a:lnTo>
                  <a:pt x="143256" y="184657"/>
                </a:lnTo>
                <a:lnTo>
                  <a:pt x="190246" y="193801"/>
                </a:lnTo>
                <a:lnTo>
                  <a:pt x="242316" y="201675"/>
                </a:lnTo>
                <a:lnTo>
                  <a:pt x="298703" y="207899"/>
                </a:lnTo>
                <a:lnTo>
                  <a:pt x="359156" y="212598"/>
                </a:lnTo>
                <a:lnTo>
                  <a:pt x="422783" y="215391"/>
                </a:lnTo>
                <a:lnTo>
                  <a:pt x="489076" y="216407"/>
                </a:lnTo>
                <a:lnTo>
                  <a:pt x="555498" y="215391"/>
                </a:lnTo>
                <a:lnTo>
                  <a:pt x="619125" y="212598"/>
                </a:lnTo>
                <a:lnTo>
                  <a:pt x="679576" y="207899"/>
                </a:lnTo>
                <a:lnTo>
                  <a:pt x="735964" y="201675"/>
                </a:lnTo>
                <a:lnTo>
                  <a:pt x="788035" y="193801"/>
                </a:lnTo>
                <a:lnTo>
                  <a:pt x="835025" y="184657"/>
                </a:lnTo>
                <a:lnTo>
                  <a:pt x="876300" y="174370"/>
                </a:lnTo>
                <a:lnTo>
                  <a:pt x="960755" y="136905"/>
                </a:lnTo>
                <a:lnTo>
                  <a:pt x="978281" y="108203"/>
                </a:lnTo>
                <a:lnTo>
                  <a:pt x="973836" y="93471"/>
                </a:lnTo>
                <a:lnTo>
                  <a:pt x="939800" y="66039"/>
                </a:lnTo>
                <a:lnTo>
                  <a:pt x="876300" y="42037"/>
                </a:lnTo>
                <a:lnTo>
                  <a:pt x="835025" y="31750"/>
                </a:lnTo>
                <a:lnTo>
                  <a:pt x="788035" y="22605"/>
                </a:lnTo>
                <a:lnTo>
                  <a:pt x="735964" y="14731"/>
                </a:lnTo>
                <a:lnTo>
                  <a:pt x="679576" y="8508"/>
                </a:lnTo>
                <a:lnTo>
                  <a:pt x="619125" y="3810"/>
                </a:lnTo>
                <a:lnTo>
                  <a:pt x="555498" y="1015"/>
                </a:lnTo>
                <a:lnTo>
                  <a:pt x="48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55972" y="1991360"/>
            <a:ext cx="4427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7725" algn="l"/>
                <a:tab pos="1308100" algn="l"/>
                <a:tab pos="1616075" algn="l"/>
                <a:tab pos="2070100" algn="l"/>
                <a:tab pos="2273300" algn="l"/>
                <a:tab pos="2620645" algn="l"/>
                <a:tab pos="2643505" algn="l"/>
                <a:tab pos="3129280" algn="l"/>
                <a:tab pos="3601720" algn="l"/>
                <a:tab pos="4314190" algn="l"/>
              </a:tabLst>
            </a:pP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Финансирование	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расходов		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бюджета 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spc="204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района	</a:t>
            </a:r>
            <a:r>
              <a:rPr sz="1600" dirty="0" err="1">
                <a:solidFill>
                  <a:srgbClr val="1F477B"/>
                </a:solidFill>
                <a:latin typeface="Times New Roman"/>
                <a:cs typeface="Times New Roman"/>
              </a:rPr>
              <a:t>за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201</a:t>
            </a:r>
            <a:r>
              <a:rPr lang="ru-RU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год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исполнено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 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333 944,1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ыс.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4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4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ли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,</a:t>
            </a:r>
            <a:r>
              <a:rPr lang="ru-RU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7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972" y="2723133"/>
            <a:ext cx="4426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7210" algn="l"/>
                <a:tab pos="1146810" algn="l"/>
                <a:tab pos="2143125" algn="l"/>
                <a:tab pos="3039745" algn="l"/>
                <a:tab pos="3319779" algn="l"/>
                <a:tab pos="4203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денн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35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</a:t>
            </a:r>
            <a:r>
              <a:rPr sz="1600" spc="-7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0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тн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ым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8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чен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ям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  </a:t>
            </a:r>
            <a:r>
              <a:rPr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(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338 264,2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5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30" dirty="0">
                <a:solidFill>
                  <a:srgbClr val="1F477B"/>
                </a:solidFill>
                <a:latin typeface="Times New Roman"/>
                <a:cs typeface="Times New Roman"/>
              </a:rPr>
              <a:t>ыс</a:t>
            </a:r>
            <a:r>
              <a:rPr sz="1600" b="1" spc="-3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spc="-5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6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.)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ро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цен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ения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расходам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201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году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sz="1600" spc="34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en-US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,8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7585" y="3961638"/>
            <a:ext cx="200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6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иб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ьш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лю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5721" y="3961638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2125" algn="l"/>
              </a:tabLst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6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ъ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3333" y="3961638"/>
            <a:ext cx="769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10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7585" y="4205478"/>
            <a:ext cx="4594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«Демидовский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7585" y="4449317"/>
            <a:ext cx="4474972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См</a:t>
            </a:r>
            <a:r>
              <a:rPr sz="1600" spc="-2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ленс</a:t>
            </a:r>
            <a:r>
              <a:rPr sz="1600" spc="-9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sz="1600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й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сти с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ав</a:t>
            </a:r>
            <a:r>
              <a:rPr lang="ru-RU" sz="1600" spc="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8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х</a:t>
            </a:r>
            <a:r>
              <a:rPr lang="ru-RU" sz="1600" spc="-7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на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4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ан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е – 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59,0</a:t>
            </a:r>
            <a:r>
              <a:rPr lang="ru-RU" sz="1600" b="1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культуру –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12,0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социальную 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4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у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,0%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общегосударственные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пр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–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10,0%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177409797"/>
              </p:ext>
            </p:extLst>
          </p:nvPr>
        </p:nvGraphicFramePr>
        <p:xfrm>
          <a:off x="838199" y="1828799"/>
          <a:ext cx="34693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1" y="1412746"/>
            <a:ext cx="7144511" cy="5327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53945" y="355219"/>
            <a:ext cx="5725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1547495">
              <a:lnSpc>
                <a:spcPct val="100000"/>
              </a:lnSpc>
              <a:spcBef>
                <a:spcPts val="100"/>
              </a:spcBef>
              <a:tabLst>
                <a:tab pos="2814955" algn="l"/>
              </a:tabLst>
            </a:pP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разделу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«Социальная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политика»  </a:t>
            </a: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год	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(тыс.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руб.)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2137"/>
              </p:ext>
            </p:extLst>
          </p:nvPr>
        </p:nvGraphicFramePr>
        <p:xfrm>
          <a:off x="533196" y="1190371"/>
          <a:ext cx="7922259" cy="5405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1055"/>
                <a:gridCol w="957149"/>
                <a:gridCol w="1064055"/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4039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1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подраздела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0" algn="r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оды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10489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Количество  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льгот 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олучате</a:t>
                      </a:r>
                      <a:r>
                        <a:rPr sz="11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b="1" spc="-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721,5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392,6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15875" marR="317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 на предоставление молодым семьям социальных выплат на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 строительство индивидуального жилого</a:t>
                      </a:r>
                      <a:r>
                        <a:rPr sz="10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986,6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730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Софинансирование к субсидии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предоставление молодым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семьям социальных выплат на 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строительство индивидуального жилого</a:t>
                      </a:r>
                      <a:r>
                        <a:rPr sz="10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ts val="1425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15875" marR="4445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ежемесячной денежной компенсации на проезд на городском, пригородном, в сельской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местности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внутрирайонном транспорте (кроме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такси),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 также проезд два раза в год 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 жительства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обратно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учебы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детей-сирот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детей, оставшихся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попечения родителей,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 их числа, обучающихся за счет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местных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бюджетов по имеющим</a:t>
                      </a:r>
                      <a:r>
                        <a:rPr sz="10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государственную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аккредитацию образовательным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15875" marR="21590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Осуществление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 социальной поддержки по предоставлению компенсации расходов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оплату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помещений,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отопления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освещения педагогическим работникам образовательных  организаций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Охрана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семьи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16 740,1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15875" marR="246379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переданного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приемную  семью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вознаграждения, причитающегося приемным</a:t>
                      </a:r>
                      <a:r>
                        <a:rPr sz="10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родителям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614,2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ежемесячных 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находящегося под</a:t>
                      </a:r>
                      <a:r>
                        <a:rPr sz="1000" b="1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опекой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(попечительством)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1 833,0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компенсации платы, взимаемой с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(законных представителей), за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присмотр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marR="7283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уход за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образовательных организациях (за исключением государственных  образовательных организаций), реализующих образовательную программу дошкольного  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835,1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15875" marR="358775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Субвенция на предоставление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детям-сиротам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детям, оставшимся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 попечения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лицам из их числа по договорам найма специализированных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4255,2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922817"/>
          </a:xfrm>
          <a:prstGeom prst="rect">
            <a:avLst/>
          </a:prstGeom>
        </p:spPr>
        <p:txBody>
          <a:bodyPr vert="horz" wrap="square" lIns="0" tIns="60452" rIns="0" bIns="0" rtlCol="0">
            <a:spAutoFit/>
          </a:bodyPr>
          <a:lstStyle/>
          <a:p>
            <a:pPr marL="3517265" marR="5080" indent="-338455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Исполнение </a:t>
            </a:r>
            <a:r>
              <a:rPr sz="2800" b="1" i="1" dirty="0">
                <a:latin typeface="Times New Roman"/>
                <a:cs typeface="Times New Roman"/>
              </a:rPr>
              <a:t>расходов </a:t>
            </a:r>
            <a:r>
              <a:rPr sz="2800" b="1" i="1" spc="-5" dirty="0">
                <a:latin typeface="Times New Roman"/>
                <a:cs typeface="Times New Roman"/>
              </a:rPr>
              <a:t>в расчете на </a:t>
            </a:r>
            <a:r>
              <a:rPr sz="2800" b="1" i="1" spc="-10" dirty="0">
                <a:latin typeface="Times New Roman"/>
                <a:cs typeface="Times New Roman"/>
              </a:rPr>
              <a:t>душу </a:t>
            </a:r>
            <a:r>
              <a:rPr sz="2800" b="1" i="1" spc="-5" dirty="0">
                <a:latin typeface="Times New Roman"/>
                <a:cs typeface="Times New Roman"/>
              </a:rPr>
              <a:t>населения  в </a:t>
            </a:r>
            <a:r>
              <a:rPr sz="2800" b="1" i="1" spc="-5" dirty="0" smtClean="0">
                <a:latin typeface="Times New Roman"/>
                <a:cs typeface="Times New Roman"/>
              </a:rPr>
              <a:t>201</a:t>
            </a:r>
            <a:r>
              <a:rPr lang="ru-RU" sz="2800" b="1" i="1" spc="-5" dirty="0">
                <a:latin typeface="Times New Roman"/>
                <a:cs typeface="Times New Roman"/>
              </a:rPr>
              <a:t>9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12342"/>
              </p:ext>
            </p:extLst>
          </p:nvPr>
        </p:nvGraphicFramePr>
        <p:xfrm>
          <a:off x="493687" y="1636648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  <a:gridCol w="6086475"/>
              </a:tblGrid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30 085,1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местного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(всего) приходится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17 668,4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образование 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3 182,0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240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общегосударственные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вопросы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3 732,1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323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2 318,0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95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социальную политику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426720" y="4267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64675"/>
              </p:ext>
            </p:extLst>
          </p:nvPr>
        </p:nvGraphicFramePr>
        <p:xfrm>
          <a:off x="1043609" y="3356952"/>
          <a:ext cx="7056754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785"/>
                <a:gridCol w="817244"/>
                <a:gridCol w="1769110"/>
                <a:gridCol w="904875"/>
                <a:gridCol w="1856740"/>
              </a:tblGrid>
              <a:tr h="237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05765" marR="400685" indent="42545" algn="just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333 944,1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рамках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327 501,0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98,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6 443,1</a:t>
                      </a:r>
                      <a:r>
                        <a:rPr sz="1800" spc="-1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9302" y="1351533"/>
            <a:ext cx="53467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1010">
              <a:lnSpc>
                <a:spcPct val="100000"/>
              </a:lnSpc>
              <a:spcBef>
                <a:spcPts val="105"/>
              </a:spcBef>
              <a:tabLst>
                <a:tab pos="3468370" algn="l"/>
              </a:tabLst>
            </a:pPr>
            <a:r>
              <a:rPr sz="2600" i="1" spc="-10" dirty="0">
                <a:solidFill>
                  <a:srgbClr val="001F5F"/>
                </a:solidFill>
                <a:latin typeface="Arial"/>
                <a:cs typeface="Arial"/>
              </a:rPr>
              <a:t>Исполнение  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МУ</a:t>
            </a:r>
            <a:r>
              <a:rPr sz="2600" i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i="1" spc="-5" dirty="0">
                <a:solidFill>
                  <a:srgbClr val="001F5F"/>
                </a:solidFill>
                <a:latin typeface="Arial"/>
                <a:cs typeface="Arial"/>
              </a:rPr>
              <a:t>ИЦИПАЛЬН</a:t>
            </a:r>
            <a:r>
              <a:rPr sz="2600" i="1" spc="-2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Х	ПРОГ</a:t>
            </a:r>
            <a:r>
              <a:rPr sz="2600" i="1" spc="-20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АММ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9782" y="2283079"/>
            <a:ext cx="52863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Бюджета муниципального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образования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«Демидовский </a:t>
            </a:r>
            <a:r>
              <a:rPr sz="2000" i="1" spc="-5" dirty="0">
                <a:latin typeface="Arial"/>
                <a:cs typeface="Arial"/>
              </a:rPr>
              <a:t>район» Смоленской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области  </a:t>
            </a:r>
            <a:r>
              <a:rPr sz="2000" i="1" spc="-10" dirty="0" err="1">
                <a:latin typeface="Arial"/>
                <a:cs typeface="Arial"/>
              </a:rPr>
              <a:t>за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 smtClean="0">
                <a:latin typeface="Arial"/>
                <a:cs typeface="Arial"/>
              </a:rPr>
              <a:t>201</a:t>
            </a:r>
            <a:r>
              <a:rPr lang="ru-RU" sz="2000" i="1" spc="-5" dirty="0" smtClean="0">
                <a:latin typeface="Arial"/>
                <a:cs typeface="Arial"/>
              </a:rPr>
              <a:t>9</a:t>
            </a:r>
            <a:r>
              <a:rPr sz="2000" i="1" spc="-40" dirty="0" smtClean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год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355" y="605027"/>
            <a:ext cx="712927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4652" y="667257"/>
            <a:ext cx="61995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1400" b="1" i="1" spc="5" dirty="0" smtClean="0">
                <a:latin typeface="Times New Roman"/>
                <a:cs typeface="Times New Roman"/>
              </a:rPr>
              <a:t>9</a:t>
            </a:r>
            <a:r>
              <a:rPr sz="1400" b="1" i="1" spc="5" dirty="0" smtClean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году </a:t>
            </a: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-20" dirty="0">
                <a:latin typeface="Times New Roman"/>
                <a:cs typeface="Times New Roman"/>
              </a:rPr>
              <a:t>бюджете </a:t>
            </a:r>
            <a:r>
              <a:rPr sz="1400" b="1" i="1" spc="-15" dirty="0">
                <a:latin typeface="Times New Roman"/>
                <a:cs typeface="Times New Roman"/>
              </a:rPr>
              <a:t>муниципального </a:t>
            </a:r>
            <a:r>
              <a:rPr sz="1400" b="1" i="1" spc="-10" dirty="0">
                <a:latin typeface="Times New Roman"/>
                <a:cs typeface="Times New Roman"/>
              </a:rPr>
              <a:t>района </a:t>
            </a:r>
            <a:r>
              <a:rPr sz="1400" b="1" i="1" spc="-5" dirty="0" err="1">
                <a:latin typeface="Times New Roman"/>
                <a:cs typeface="Times New Roman"/>
              </a:rPr>
              <a:t>включено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1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err="1" smtClean="0">
                <a:latin typeface="Times New Roman"/>
                <a:cs typeface="Times New Roman"/>
              </a:rPr>
              <a:t>муниципальн</a:t>
            </a:r>
            <a:r>
              <a:rPr lang="ru-RU" sz="1400" b="1" i="1" spc="-10" dirty="0" err="1" smtClean="0">
                <a:latin typeface="Times New Roman"/>
                <a:cs typeface="Times New Roman"/>
              </a:rPr>
              <a:t>ая</a:t>
            </a:r>
            <a:r>
              <a:rPr sz="1400" b="1" i="1" spc="-10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программ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а</a:t>
            </a:r>
            <a:r>
              <a:rPr sz="1400" b="1" i="1" spc="-5" dirty="0" smtClean="0">
                <a:latin typeface="Times New Roman"/>
                <a:cs typeface="Times New Roman"/>
              </a:rPr>
              <a:t>, </a:t>
            </a:r>
            <a:r>
              <a:rPr sz="1400" b="1" i="1" spc="-5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реализацию которых </a:t>
            </a:r>
            <a:r>
              <a:rPr sz="1400" b="1" i="1" spc="-5" dirty="0" err="1">
                <a:latin typeface="Times New Roman"/>
                <a:cs typeface="Times New Roman"/>
              </a:rPr>
              <a:t>направлено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327 501,0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 </a:t>
            </a:r>
            <a:r>
              <a:rPr sz="1400" b="1" i="1" spc="-20" dirty="0">
                <a:latin typeface="Times New Roman"/>
                <a:cs typeface="Times New Roman"/>
              </a:rPr>
              <a:t>руб., </a:t>
            </a:r>
            <a:r>
              <a:rPr sz="1400" b="1" i="1" spc="-5" dirty="0">
                <a:latin typeface="Times New Roman"/>
                <a:cs typeface="Times New Roman"/>
              </a:rPr>
              <a:t>что  </a:t>
            </a:r>
            <a:r>
              <a:rPr sz="1400" b="1" i="1" spc="-15" dirty="0">
                <a:latin typeface="Times New Roman"/>
                <a:cs typeface="Times New Roman"/>
              </a:rPr>
              <a:t>составляет </a:t>
            </a:r>
            <a:r>
              <a:rPr sz="1400" b="1" i="1" spc="-25" dirty="0" err="1">
                <a:latin typeface="Times New Roman"/>
                <a:cs typeface="Times New Roman"/>
              </a:rPr>
              <a:t>около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9</a:t>
            </a:r>
            <a:r>
              <a:rPr lang="en-US" sz="1400" b="1" i="1" dirty="0">
                <a:latin typeface="Times New Roman"/>
                <a:cs typeface="Times New Roman"/>
              </a:rPr>
              <a:t>8</a:t>
            </a:r>
            <a:r>
              <a:rPr lang="ru-RU" sz="1400" b="1" i="1" dirty="0" smtClean="0">
                <a:latin typeface="Times New Roman"/>
                <a:cs typeface="Times New Roman"/>
              </a:rPr>
              <a:t>,</a:t>
            </a:r>
            <a:r>
              <a:rPr lang="ru-RU" sz="1400" b="1" i="1" dirty="0">
                <a:latin typeface="Times New Roman"/>
                <a:cs typeface="Times New Roman"/>
              </a:rPr>
              <a:t>9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% от </a:t>
            </a:r>
            <a:r>
              <a:rPr sz="1400" b="1" i="1" spc="-5" dirty="0">
                <a:latin typeface="Times New Roman"/>
                <a:cs typeface="Times New Roman"/>
              </a:rPr>
              <a:t>общих </a:t>
            </a:r>
            <a:r>
              <a:rPr sz="1400" b="1" i="1" spc="-20" dirty="0">
                <a:latin typeface="Times New Roman"/>
                <a:cs typeface="Times New Roman"/>
              </a:rPr>
              <a:t>расходов </a:t>
            </a:r>
            <a:r>
              <a:rPr sz="1400" b="1" i="1" spc="-15" dirty="0">
                <a:latin typeface="Times New Roman"/>
                <a:cs typeface="Times New Roman"/>
              </a:rPr>
              <a:t>бюджета </a:t>
            </a:r>
            <a:r>
              <a:rPr sz="1400" b="1" i="1" dirty="0">
                <a:latin typeface="Times New Roman"/>
                <a:cs typeface="Times New Roman"/>
              </a:rPr>
              <a:t>( </a:t>
            </a:r>
            <a:r>
              <a:rPr lang="ru-RU" sz="1400" b="1" i="1" dirty="0" smtClean="0">
                <a:latin typeface="Times New Roman"/>
                <a:cs typeface="Times New Roman"/>
              </a:rPr>
              <a:t>333 994</a:t>
            </a:r>
            <a:r>
              <a:rPr lang="en-US" sz="1400" b="1" i="1" dirty="0" smtClean="0">
                <a:latin typeface="Times New Roman"/>
                <a:cs typeface="Times New Roman"/>
              </a:rPr>
              <a:t>,</a:t>
            </a:r>
            <a:r>
              <a:rPr lang="ru-RU" sz="1400" b="1" i="1" dirty="0" smtClean="0">
                <a:latin typeface="Times New Roman"/>
                <a:cs typeface="Times New Roman"/>
              </a:rPr>
              <a:t>1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</a:t>
            </a:r>
            <a:r>
              <a:rPr sz="1400" b="1" i="1" spc="-15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руб.).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52691"/>
              </p:ext>
            </p:extLst>
          </p:nvPr>
        </p:nvGraphicFramePr>
        <p:xfrm>
          <a:off x="245173" y="1407794"/>
          <a:ext cx="8641079" cy="4853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4001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жильем молодых семей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1 151,0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1 151,0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дорожно-транспортного комплекса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14 901,2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11 393,9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водохозяйственного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комплекса на территории 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Демидовского района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физической культуры и спорта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образования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206 470,9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206 350,7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культуры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46 319,1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46 253,4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Гражданско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патриотическое воспитание граждан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малого и среднего предпринимательства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обеспечения безопасности жизнедеятельности населения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«Модернизация объектов коммунального назначения муниципальных учреждений на территории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«Демографическое развитие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70339"/>
              </p:ext>
            </p:extLst>
          </p:nvPr>
        </p:nvGraphicFramePr>
        <p:xfrm>
          <a:off x="234873" y="730123"/>
          <a:ext cx="8641079" cy="517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«Доступная среда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эффективного управления муниципальными финансами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34 211,3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34 161,8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«Поддержка общественных некоммерческих организаций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предоставления гарантий по выплате пенсий за выслугу лет муниципальным служащим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3 756,1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721,5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деятельности Администрации и содержание аппарата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20 030,8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20 028,6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«Противодействие экстремизму и профилактика терроризма на территории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управления муниципальным имуществом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344,5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финансовых расходов Отдела городского хозяйства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2 366,5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356,3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«Энергосбережение и повышение  энергетической эффективности на территории муниципального 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«Разработка проектов генеральных планов и правил землепользования и застройки сельских поселений Демидовского района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04" y="573023"/>
            <a:ext cx="8865108" cy="591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4808" y="358266"/>
            <a:ext cx="6860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6820" marR="5080" indent="-248475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жильем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молодых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семей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924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7311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9223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" y="4134599"/>
            <a:ext cx="3957065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968" y="4604003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968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0614" y="3922521"/>
            <a:ext cx="341858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1 151,0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1 151,0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73613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15176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жилья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экономкласса»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50952" y="1190371"/>
            <a:ext cx="8303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органами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6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молодых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семей,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проживающих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признанных в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порядке нуждающимися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жилищной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проблемы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4145407"/>
            <a:ext cx="2550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1 151,0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(100,00%)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41267" y="672465"/>
            <a:ext cx="2372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Вводная</a:t>
            </a:r>
            <a:r>
              <a:rPr sz="2800" b="1" i="1" spc="-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часть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312" y="1510664"/>
            <a:ext cx="715264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499870" algn="l"/>
              </a:tabLst>
            </a:pP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целях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реализации принципа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прозрачности,</a:t>
            </a:r>
            <a:r>
              <a:rPr sz="2000" i="1" spc="-1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открытости  бюджета</a:t>
            </a:r>
            <a:r>
              <a:rPr sz="2000" i="1" spc="-6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	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информирования жителей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о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расходовании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средств бюджета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разработан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«Бюджет для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граждан»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по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исполнению бюджета </a:t>
            </a:r>
            <a:r>
              <a:rPr sz="2000" i="1" dirty="0" err="1">
                <a:solidFill>
                  <a:srgbClr val="3B3B77"/>
                </a:solidFill>
                <a:latin typeface="Arial"/>
                <a:cs typeface="Arial"/>
              </a:rPr>
              <a:t>за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201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9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год. Данная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информация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позволит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гражданам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составить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представление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источниках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формирования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доходов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  муниципального образования «Демидовский</a:t>
            </a:r>
            <a:r>
              <a:rPr sz="2000" i="1" spc="-10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район»</a:t>
            </a:r>
            <a:endParaRPr sz="2000" dirty="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tabLst>
                <a:tab pos="328295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Смоленской области,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направлениях</a:t>
            </a:r>
            <a:r>
              <a:rPr sz="2000" i="1" spc="-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расходования</a:t>
            </a:r>
            <a:endParaRPr sz="2000" dirty="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бюджетных средств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201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9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году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сделать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выводы</a:t>
            </a:r>
            <a:r>
              <a:rPr sz="2000" i="1" spc="-18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</a:t>
            </a:r>
            <a:endParaRPr sz="2000" dirty="0">
              <a:latin typeface="Arial"/>
              <a:cs typeface="Arial"/>
            </a:endParaRPr>
          </a:p>
          <a:p>
            <a:pPr marL="24765" marR="19050" indent="1905" algn="ctr">
              <a:lnSpc>
                <a:spcPct val="100000"/>
              </a:lnSpc>
              <a:tabLst>
                <a:tab pos="153543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эффективности использования бюджетных средств.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Мы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надеемся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на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заинтересованное внимание жителей</a:t>
            </a:r>
            <a:r>
              <a:rPr sz="2000" i="1" spc="-229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города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Демидова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к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процессу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исполнения</a:t>
            </a:r>
            <a:r>
              <a:rPr sz="2000" i="1" spc="-9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4934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14680" marR="5080" indent="400685">
              <a:lnSpc>
                <a:spcPct val="102499"/>
              </a:lnSpc>
              <a:spcBef>
                <a:spcPts val="4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дорожно-транспортного 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 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7216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8172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9127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0084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1040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" y="2760451"/>
            <a:ext cx="3024531" cy="263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59" y="3162300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259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49" y="3220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0528" y="3220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496" y="3220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8424" y="2686747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14 901,2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76,5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11 393,9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04103" y="2691383"/>
            <a:ext cx="121158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19080"/>
              </p:ext>
            </p:extLst>
          </p:nvPr>
        </p:nvGraphicFramePr>
        <p:xfrm>
          <a:off x="131063" y="3581400"/>
          <a:ext cx="8855072" cy="238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52528"/>
                <a:gridCol w="714626"/>
                <a:gridCol w="575309"/>
              </a:tblGrid>
              <a:tr h="452755">
                <a:tc>
                  <a:txBody>
                    <a:bodyPr/>
                    <a:lstStyle/>
                    <a:p>
                      <a:pPr marL="2717800" marR="2689225" algn="ctr">
                        <a:lnSpc>
                          <a:spcPts val="138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9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900" b="1" spc="-5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249554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ts val="1010"/>
                        </a:lnSpc>
                      </a:pP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282575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1010"/>
                        </a:lnSpc>
                      </a:pPr>
                      <a:r>
                        <a:rPr sz="9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 marR="1047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«Содержание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ремонт автомобильных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дорог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общего пользования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населенными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пунктами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«Демидовский район»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7 763,0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4 260,3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54,9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      Подпрограмма «Обеспечение безопасности дорожного движения на территории муниципального образования «Демидовский район» Смоленской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342,0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342,0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«Создание условий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обеспечения транспортного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000" b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</a:p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пригородных маршрутах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5209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автотранспортного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органов местного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самоуправления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6 112,0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6 107,4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3708" y="877950"/>
            <a:ext cx="8880475" cy="1376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85"/>
              </a:lnSpc>
            </a:pPr>
            <a:r>
              <a:rPr sz="1400" b="1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сохранности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пунктами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100" b="1" spc="-15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увеличение срока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службы дорожных покрытий,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сооружений; улучшение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технического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 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пунктами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погибших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результате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дорожно-транспортных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происшествий;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ДТП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пострадавших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них; 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транспортного обслуживания населения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автомобильным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транспортом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пригородных маршрутах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оформление автомобильных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дорог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значения  вне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собственность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организация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автотранспортного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органов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муниципального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708" y="2434844"/>
            <a:ext cx="2822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100" b="1" spc="-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991" y="2776854"/>
            <a:ext cx="2081530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11 393,9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76,5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594485" algn="l"/>
              </a:tabLst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443482"/>
            <a:ext cx="9000744" cy="6373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84958"/>
          </a:xfrm>
          <a:prstGeom prst="rect">
            <a:avLst/>
          </a:prstGeom>
        </p:spPr>
        <p:txBody>
          <a:bodyPr vert="horz" wrap="square" lIns="0" tIns="228727" rIns="0" bIns="0" rtlCol="0">
            <a:spAutoFit/>
          </a:bodyPr>
          <a:lstStyle/>
          <a:p>
            <a:pPr marL="1177925" marR="5080" indent="-3352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водохозяйственного </a:t>
            </a:r>
            <a:r>
              <a:rPr sz="1800" b="1" i="1" spc="-35" dirty="0" err="1">
                <a:solidFill>
                  <a:srgbClr val="001F5F"/>
                </a:solidFill>
                <a:latin typeface="Times New Roman"/>
                <a:cs typeface="Times New Roman"/>
              </a:rPr>
              <a:t>комплекса</a:t>
            </a:r>
            <a:r>
              <a:rPr sz="18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1800" b="1" i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2272" y="3729177"/>
            <a:ext cx="4126230" cy="2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409" y="3517138"/>
            <a:ext cx="312801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380,0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380,0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2291"/>
              </p:ext>
            </p:extLst>
          </p:nvPr>
        </p:nvGraphicFramePr>
        <p:xfrm>
          <a:off x="185200" y="4800600"/>
          <a:ext cx="8573133" cy="152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375"/>
                <a:gridCol w="1405254"/>
                <a:gridCol w="1317625"/>
                <a:gridCol w="1071879"/>
              </a:tblGrid>
              <a:tr h="503555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«Капитальный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sz="1000" b="1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ГТС»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«Гарантированное обеспечение водными ресурсами»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31470" y="1478406"/>
            <a:ext cx="8744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сохранения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исправном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обеспечения безаварийной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эксплуатации гидротехнических сооружений, расположенных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восстановление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водных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состояния, обеспечивающего экологически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благоприятные условия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населения;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питьевым</a:t>
            </a:r>
            <a:r>
              <a:rPr sz="1600" b="1" spc="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водоснабжением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28261"/>
              </p:ext>
            </p:extLst>
          </p:nvPr>
        </p:nvGraphicFramePr>
        <p:xfrm>
          <a:off x="647698" y="3517138"/>
          <a:ext cx="4130804" cy="671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61"/>
                <a:gridCol w="826161"/>
                <a:gridCol w="826160"/>
                <a:gridCol w="826161"/>
                <a:gridCol w="826161"/>
              </a:tblGrid>
              <a:tr h="671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 smtClean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380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10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уб</a:t>
                      </a: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3964" y="3212592"/>
            <a:ext cx="4738116" cy="334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2744" y="358266"/>
            <a:ext cx="7828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 культуры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41826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4950" y="2553665"/>
            <a:ext cx="31280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3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381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475,9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475,9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337"/>
              </p:ext>
            </p:extLst>
          </p:nvPr>
        </p:nvGraphicFramePr>
        <p:xfrm>
          <a:off x="173164" y="4142740"/>
          <a:ext cx="5185409" cy="165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73406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«Проведение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спортивно-массовых</a:t>
                      </a:r>
                      <a:r>
                        <a:rPr sz="100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«Обеспечение оказания услуг (работ) муниципальными учреждениями»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62253"/>
            <a:ext cx="8189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Увеличение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людей,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занимающихся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физической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спортом,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13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процентов 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общей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1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56798"/>
              </p:ext>
            </p:extLst>
          </p:nvPr>
        </p:nvGraphicFramePr>
        <p:xfrm>
          <a:off x="396240" y="2566416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475,9 </a:t>
                      </a:r>
                      <a:r>
                        <a:rPr lang="ru-RU" sz="12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5384"/>
            <a:ext cx="9143999" cy="6452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0008" y="384174"/>
            <a:ext cx="7468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972" y="634111"/>
            <a:ext cx="5708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583" y="3319221"/>
            <a:ext cx="3316224" cy="303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2288" y="37879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689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5750" y="3787902"/>
            <a:ext cx="500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7166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8582" y="3787902"/>
            <a:ext cx="1199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80.00%	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1045" y="3152343"/>
            <a:ext cx="2865755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в </a:t>
            </a:r>
            <a:r>
              <a:rPr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9 </a:t>
            </a:r>
            <a:r>
              <a:rPr sz="10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000" dirty="0">
              <a:latin typeface="Arial"/>
              <a:cs typeface="Arial"/>
            </a:endParaRPr>
          </a:p>
          <a:p>
            <a:pPr marL="31750" algn="ctr">
              <a:lnSpc>
                <a:spcPts val="1175"/>
              </a:lnSpc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206 470,9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206 350,7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63" y="758190"/>
            <a:ext cx="8505190" cy="245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совершенствования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качества,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доступности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бесплатного общего образования в муниципальных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бюджетных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образовательных учреждениях  Демидовского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доступности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создание оптимальных условий,  направленных на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системы оздоровления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отдыха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детей;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жизненных принципов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 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поддержка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одаренных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творческой молодежи, развитие молодежного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самоуправления, создание условий  для социальной адаптации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здорового образа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жизни, профилактика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асоциального поведения и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экстремизма,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работы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 семьями, совершенствование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героико-патриотического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воспитания;  повышение качества, ведения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бухгалтерского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статистического учета доходов и расходов, составление требуемой отчетности и  предоставление ее в соответствующей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установленные сроки;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конституционных прав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гарантий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работников на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здоровые и безопасные условия труда, выполнение плана мероприятий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улучшению и оздоровлению условий труда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 результатам аттестации рабочих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мест;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беспрепятственного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доступа к образовательным учреждениям и услугам 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сфере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детей-инвалидов и детей с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ограниченными возможностями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здоровья;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организации  предоставления общедоступного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дошкольного, начального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общего, основного общего, среднего общего образования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основным  образовательным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программам, дополнительного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24684"/>
              </p:ext>
            </p:extLst>
          </p:nvPr>
        </p:nvGraphicFramePr>
        <p:xfrm>
          <a:off x="471296" y="3204413"/>
          <a:ext cx="3307077" cy="55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661670"/>
                <a:gridCol w="660399"/>
                <a:gridCol w="661669"/>
                <a:gridCol w="661669"/>
              </a:tblGrid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555235" y="3339084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20706"/>
              </p:ext>
            </p:extLst>
          </p:nvPr>
        </p:nvGraphicFramePr>
        <p:xfrm>
          <a:off x="126682" y="3998721"/>
          <a:ext cx="8783954" cy="2470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47700"/>
                <a:gridCol w="647700"/>
                <a:gridCol w="575945"/>
              </a:tblGrid>
              <a:tr h="575945">
                <a:tc>
                  <a:txBody>
                    <a:bodyPr/>
                    <a:lstStyle/>
                    <a:p>
                      <a:pPr marL="2633980" marR="2602865" algn="ctr">
                        <a:lnSpc>
                          <a:spcPts val="15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32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2343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6680" marR="116839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дошкольного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25 516,6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25 513,9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начального,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общего, среднего общего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sz="800" b="1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141 715,7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141 702,0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5875" marR="20955" indent="1701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дополнительного образования 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 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9 219,0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9 216,3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72136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Муниципального казенного учреждения «Централизованная бухгалтерия  образовательных учреждений» 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7 067,6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33985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отдыха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оздоровления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каникулярное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«Молодежная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96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651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Отдела по образованию </a:t>
                      </a:r>
                      <a:r>
                        <a:rPr sz="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3 128,7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«Выплата пособий, вознаграждений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sz="800" b="1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характера»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19 324,3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19 257,1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1583" y="3334499"/>
            <a:ext cx="3286505" cy="229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206 350,7тыс.руб. (99,9%)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6311" y="384174"/>
            <a:ext cx="7233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9064" y="634111"/>
            <a:ext cx="5759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940" y="1994877"/>
            <a:ext cx="3962400" cy="330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2424" y="250952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366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5297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5998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6954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8921" y="250952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6715" y="1813305"/>
            <a:ext cx="333946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46 319,1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46 253,4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71329"/>
              </p:ext>
            </p:extLst>
          </p:nvPr>
        </p:nvGraphicFramePr>
        <p:xfrm>
          <a:off x="202183" y="3352800"/>
          <a:ext cx="8714102" cy="302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/>
                <a:gridCol w="648334"/>
                <a:gridCol w="648334"/>
                <a:gridCol w="576579"/>
              </a:tblGrid>
              <a:tr h="575945">
                <a:tc>
                  <a:txBody>
                    <a:bodyPr/>
                    <a:lstStyle/>
                    <a:p>
                      <a:pPr marL="2599055" marR="2566670" algn="ctr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343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362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 marR="118745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«Музейное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2 275,2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 271,4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R="396240" algn="l">
                        <a:lnSpc>
                          <a:spcPts val="1390"/>
                        </a:lnSpc>
                      </a:pPr>
                      <a:r>
                        <a:rPr lang="ru-RU" sz="1000" b="1" spc="-10" dirty="0" smtClean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Подпрограмма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«Предоставление дополнительного образования детей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1000" b="1" spc="-25" dirty="0" err="1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000" b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искусства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5 129,4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5 128,8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библиотечного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«Демидовский 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13 478,7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13 470,2</a:t>
                      </a:r>
                    </a:p>
                    <a:p>
                      <a:pPr marR="86995" algn="r">
                        <a:lnSpc>
                          <a:spcPts val="1170"/>
                        </a:lnSpc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56070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культурно-досугового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населения на территории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21 179,2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21 179,2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казенного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учреждения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«Централизованная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бухгалтерия учреждений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культуры»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1 796,2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1 795,9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42570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«Обеспечение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Администрации муниципального 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1 034,2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981,6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94,9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20675">
                        <a:lnSpc>
                          <a:spcPts val="139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«Государственная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поддержка учреждений</a:t>
                      </a:r>
                      <a:r>
                        <a:rPr sz="10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культуры»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1 426,3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1 426,3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49123" y="770381"/>
            <a:ext cx="8736965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социально-экономических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культурно-досуговой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МО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библиотечного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населения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МО«Демидовский район»;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организация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музейного обслуживания населения МО «Демидовский район»;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 качественного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предоставления дополнительного образования детей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искусства;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внутреннего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выездного туризма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бухгалтерское обслуживание учреждений</a:t>
            </a:r>
            <a:r>
              <a:rPr sz="12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90128"/>
              </p:ext>
            </p:extLst>
          </p:nvPr>
        </p:nvGraphicFramePr>
        <p:xfrm>
          <a:off x="644739" y="1887855"/>
          <a:ext cx="3954778" cy="62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9259" y="2007107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" y="2011679"/>
            <a:ext cx="3938778" cy="253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46 253,4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(99,9%)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" y="430920"/>
            <a:ext cx="9064935" cy="59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0922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Гражданско</a:t>
            </a:r>
            <a:r>
              <a:rPr lang="ru-RU"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– патриотическое воспитание граждан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7100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113263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0106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8368" y="3124199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252" y="33497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3" y="3388207"/>
            <a:ext cx="3948873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58" y="3779379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03" y="3124200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0031" y="3902900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227" y="3902899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7527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93" y="391252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8" y="391252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13629" y="3124200"/>
            <a:ext cx="321183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104,5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104,5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2991" y="3339593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62883"/>
              </p:ext>
            </p:extLst>
          </p:nvPr>
        </p:nvGraphicFramePr>
        <p:xfrm>
          <a:off x="143256" y="4106202"/>
          <a:ext cx="8793479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«Совершенствование системы патриотического воспитания граждан в Смоленской области, форм и методов работы, организация и проведение мероприятий по гражданско-патриотическому воспитанию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26391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«Поддержка Районного поискового объединения им. Героя Советского Союза П.Д. Хренова»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1006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«Мероприятия, направленные на развитие системы духовно-нравственного воспитания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342900" y="1371600"/>
            <a:ext cx="8509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гражданско-патриотического воспитания граждан в муниципальном образовании «Демидовский район» Смоленской области и повышение уровня консолидации общества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обеспечения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устойчивого развития Российской Федерации,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чувства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сопричастности граждан к истории и культуре России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3424723"/>
            <a:ext cx="26601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104,5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254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548640"/>
            <a:ext cx="8977884" cy="616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1278" y="501853"/>
            <a:ext cx="7772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малого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предпринимательства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3227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183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5139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6096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705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272" y="3325304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72" y="3342132"/>
            <a:ext cx="3955541" cy="27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72" y="3811523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061" y="3869893"/>
            <a:ext cx="421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003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501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5585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654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8508" y="3869893"/>
            <a:ext cx="5772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6409" y="3130422"/>
            <a:ext cx="312801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115" y="3340608"/>
            <a:ext cx="121158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3163"/>
              </p:ext>
            </p:extLst>
          </p:nvPr>
        </p:nvGraphicFramePr>
        <p:xfrm>
          <a:off x="92373" y="4862829"/>
          <a:ext cx="8904603" cy="1659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220"/>
                <a:gridCol w="1376679"/>
                <a:gridCol w="1376679"/>
                <a:gridCol w="1470025"/>
              </a:tblGrid>
              <a:tr h="407034"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0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«Финансовая и имущественная поддержка субъектов малого и среднего 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поддержка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40284" y="1694433"/>
            <a:ext cx="817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53410" algn="l"/>
                <a:tab pos="4417060" algn="l"/>
                <a:tab pos="6770370" algn="l"/>
                <a:tab pos="7184390" algn="l"/>
              </a:tabLst>
            </a:pPr>
            <a:r>
              <a:rPr sz="1600" b="1" spc="-15" dirty="0">
                <a:solidFill>
                  <a:srgbClr val="964607"/>
                </a:solidFill>
                <a:latin typeface="Times New Roman"/>
                <a:cs typeface="Times New Roman"/>
              </a:rPr>
              <a:t>Ц</a:t>
            </a: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ел</a:t>
            </a:r>
            <a:r>
              <a:rPr sz="1600" b="1" spc="5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вышен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дне</a:t>
            </a:r>
            <a:r>
              <a:rPr sz="1600" b="1" spc="-45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дпр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  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3350" y="3353180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228701" y="1235710"/>
            <a:ext cx="8809355" cy="219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безопасности граждан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криминогенных угроз и защита личности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преступных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посягательств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темпов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роста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заболеваемости наркоманией,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алкоголизмом,  токсикоманией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детей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путем координации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всех муниципальных  учреждений, организаций и общественных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объединений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профилактики,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табакокурения;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правонарушений.</a:t>
            </a:r>
            <a:endParaRPr sz="1600" dirty="0">
              <a:latin typeface="Times New Roman"/>
              <a:cs typeface="Times New Roman"/>
            </a:endParaRPr>
          </a:p>
          <a:p>
            <a:pPr marL="4451985" algn="ctr">
              <a:lnSpc>
                <a:spcPts val="1410"/>
              </a:lnSpc>
              <a:spcBef>
                <a:spcPts val="4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49199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63,0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4448175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63,00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479" y="3572254"/>
            <a:ext cx="4922519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4560" y="358266"/>
            <a:ext cx="7724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3664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обеспечения  безопасности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2148" y="2956496"/>
            <a:ext cx="3744467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937" y="3501009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879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5460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6416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384" y="3501009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86823"/>
              </p:ext>
            </p:extLst>
          </p:nvPr>
        </p:nvGraphicFramePr>
        <p:xfrm>
          <a:off x="128612" y="3854703"/>
          <a:ext cx="4681220" cy="233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625"/>
                <a:gridCol w="723900"/>
                <a:gridCol w="723900"/>
                <a:gridCol w="772795"/>
              </a:tblGrid>
              <a:tr h="488141">
                <a:tc>
                  <a:txBody>
                    <a:bodyPr/>
                    <a:lstStyle/>
                    <a:p>
                      <a:pPr marL="421005" marR="391795" indent="313690">
                        <a:lnSpc>
                          <a:spcPts val="1739"/>
                        </a:lnSpc>
                        <a:spcBef>
                          <a:spcPts val="1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 основного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425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419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98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1098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не  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061959">
                <a:tc>
                  <a:txBody>
                    <a:bodyPr/>
                    <a:lstStyle/>
                    <a:p>
                      <a:pPr marL="129539">
                        <a:lnSpc>
                          <a:spcPts val="142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борьба с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незаконным оборотом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употреблением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наркотиков,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зависимостей, пропаганда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 населения»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91197">
                <a:tc>
                  <a:txBody>
                    <a:bodyPr/>
                    <a:lstStyle/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«Профилактика правонарушений»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1215"/>
              </p:ext>
            </p:extLst>
          </p:nvPr>
        </p:nvGraphicFramePr>
        <p:xfrm>
          <a:off x="422757" y="2751709"/>
          <a:ext cx="3954778" cy="68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82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268467" y="2971800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" y="2973311"/>
            <a:ext cx="3954843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63,00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(100,0%)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3735193"/>
            <a:ext cx="9035796" cy="312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358266"/>
            <a:ext cx="7717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14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«Модернизация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 коммунального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назначения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муниципальных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4586" y="2553665"/>
            <a:ext cx="334010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26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89168"/>
              </p:ext>
            </p:extLst>
          </p:nvPr>
        </p:nvGraphicFramePr>
        <p:xfrm>
          <a:off x="245173" y="3611753"/>
          <a:ext cx="8784589" cy="117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358656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«Модернизация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</a:t>
                      </a:r>
                      <a:r>
                        <a:rPr lang="ru-RU" sz="1000" b="1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теплоснабжения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30047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аварийности на объектах коммунального назначения»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49425"/>
            <a:ext cx="88423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Модернизация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коммунального назначения;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аварийности на объектах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коммунального назначения; повышение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срока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службы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тепловых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сетей;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 эксплуатационных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расходов.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73700"/>
              </p:ext>
            </p:extLst>
          </p:nvPr>
        </p:nvGraphicFramePr>
        <p:xfrm>
          <a:off x="399605" y="256382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00%)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178" y="2727958"/>
            <a:ext cx="3843426" cy="413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1689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«Демографическое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29508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2839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2839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664" y="2099817"/>
            <a:ext cx="327253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6520" marR="8509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12,0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55478"/>
              </p:ext>
            </p:extLst>
          </p:nvPr>
        </p:nvGraphicFramePr>
        <p:xfrm>
          <a:off x="101154" y="3350640"/>
          <a:ext cx="5183504" cy="223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49630"/>
                <a:gridCol w="796289"/>
                <a:gridCol w="647700"/>
              </a:tblGrid>
              <a:tr h="1241425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marR="11747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8384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1000" b="1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000" b="1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968121"/>
            <a:ext cx="8348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Стабилизация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ее роста.</a:t>
            </a:r>
            <a:r>
              <a:rPr sz="1600" b="1" spc="13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увеличение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ожидаемой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1600" b="1" spc="1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9994"/>
              </p:ext>
            </p:extLst>
          </p:nvPr>
        </p:nvGraphicFramePr>
        <p:xfrm>
          <a:off x="644398" y="2136742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2310383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659131" y="2332830"/>
            <a:ext cx="3955541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65417"/>
              </p:ext>
            </p:extLst>
          </p:nvPr>
        </p:nvGraphicFramePr>
        <p:xfrm>
          <a:off x="1758569" y="1620646"/>
          <a:ext cx="5546089" cy="2001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035"/>
                <a:gridCol w="1403350"/>
                <a:gridCol w="1283969"/>
                <a:gridCol w="1054735"/>
              </a:tblGrid>
              <a:tr h="89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</a:pP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705485">
                        <a:lnSpc>
                          <a:spcPct val="100000"/>
                        </a:lnSpc>
                      </a:pP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717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621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Исполнение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10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405"/>
                        </a:lnSpc>
                      </a:pPr>
                      <a:r>
                        <a:rPr lang="ru-RU" sz="1200" b="1" spc="-5" dirty="0" smtClean="0">
                          <a:latin typeface="Times New Roman"/>
                          <a:cs typeface="Times New Roman"/>
                        </a:rPr>
                        <a:t>336 888,9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405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337 787,0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85445" algn="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100,3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9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338 264,2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333 944,1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95" dirty="0" err="1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Дефицит</a:t>
                      </a:r>
                      <a:r>
                        <a:rPr lang="en-US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 (-)</a:t>
                      </a: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Профицит (+)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1 375,3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/>
                          <a:cs typeface="Times New Roman"/>
                        </a:rPr>
                        <a:t> 842,9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R="3695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baseline="0" dirty="0" smtClean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1882" y="479805"/>
            <a:ext cx="7025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Основные параметры исполнения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19" y="3639311"/>
            <a:ext cx="3092196" cy="206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0904" y="3622547"/>
            <a:ext cx="3741420" cy="207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1996" y="3622547"/>
            <a:ext cx="3695700" cy="207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9700" y="3368039"/>
            <a:ext cx="3759707" cy="348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«Доступная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488315" marR="45720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6092" y="2553665"/>
            <a:ext cx="321183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254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62712"/>
              </p:ext>
            </p:extLst>
          </p:nvPr>
        </p:nvGraphicFramePr>
        <p:xfrm>
          <a:off x="173164" y="4142740"/>
          <a:ext cx="5185409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64770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91440" marR="311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 уровня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адаптации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91440" marR="28575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беспрепятственного доступа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 возможностями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 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значимым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968121"/>
            <a:ext cx="8364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овышение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информационных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ресурсов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лиц с ограниченными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возможностями;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инвалидов; повышение 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значимых</a:t>
            </a:r>
            <a:r>
              <a:rPr sz="1600" b="1" spc="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94370"/>
              </p:ext>
            </p:extLst>
          </p:nvPr>
        </p:nvGraphicFramePr>
        <p:xfrm>
          <a:off x="399605" y="255874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105,50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1" y="539494"/>
            <a:ext cx="9078468" cy="6318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эффективного</a:t>
            </a:r>
            <a:endParaRPr sz="1800">
              <a:latin typeface="Times New Roman"/>
              <a:cs typeface="Times New Roman"/>
            </a:endParaRPr>
          </a:p>
          <a:p>
            <a:pPr marL="431165" algn="ct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3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8255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9211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0167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344" y="314852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344" y="3165335"/>
            <a:ext cx="3950970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344" y="3634740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344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5828" y="369303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7770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8701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9657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59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2326" y="369303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0119" y="2952699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34 211,3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34 161,8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2664" y="3163823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08030"/>
              </p:ext>
            </p:extLst>
          </p:nvPr>
        </p:nvGraphicFramePr>
        <p:xfrm>
          <a:off x="260095" y="4574794"/>
          <a:ext cx="8676640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415"/>
                <a:gridCol w="1365250"/>
                <a:gridCol w="1501775"/>
                <a:gridCol w="1092200"/>
              </a:tblGrid>
              <a:tr h="503555">
                <a:tc>
                  <a:txBody>
                    <a:bodyPr/>
                    <a:lstStyle/>
                    <a:p>
                      <a:pPr marL="13887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3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3495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Нормативно-методическое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организация  </a:t>
                      </a: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5 312,9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15875" marR="26416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Смоленской</a:t>
                      </a: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15875" marR="217804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«Выравнивание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поселений,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входящих в состав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Смоленской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28 894,7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28 894,7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45795" y="906907"/>
            <a:ext cx="890587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endParaRPr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b="1" spc="-5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4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беспечение </a:t>
            </a:r>
            <a:r>
              <a:rPr sz="1400" b="1" spc="-10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долгосрочной</a:t>
            </a:r>
            <a:r>
              <a:rPr sz="1400" b="1" spc="-10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сбалансированности</a:t>
            </a:r>
            <a:r>
              <a:rPr sz="1400" b="1" dirty="0" smtClean="0">
                <a:solidFill>
                  <a:srgbClr val="996633"/>
                </a:solidFill>
                <a:latin typeface="Times New Roman"/>
                <a:cs typeface="Times New Roman"/>
              </a:rPr>
              <a:t> и </a:t>
            </a:r>
            <a:r>
              <a:rPr sz="1400" b="1" spc="-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устойчивости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бюджетной</a:t>
            </a:r>
            <a:r>
              <a:rPr sz="1400" b="1" spc="-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системы</a:t>
            </a:r>
            <a:r>
              <a:rPr sz="1400" b="1" spc="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«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Демидовский район»; эффективное управление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муниципальным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долгом;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эффективного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выполнения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полномочий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органов местного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поселений,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входящих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4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состав</a:t>
            </a:r>
            <a:r>
              <a:rPr sz="1400" b="1" spc="1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</a:t>
            </a:r>
            <a:r>
              <a:rPr sz="14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71142" y="32090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34 161,8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8%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9391"/>
            <a:ext cx="9125712" cy="6388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503" y="358266"/>
            <a:ext cx="7860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«Поддержка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некоммерческих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 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891" y="3814508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595" y="43594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2537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3138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094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5050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7016" y="435940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918" y="3619245"/>
            <a:ext cx="326428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399,6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399,6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47924"/>
              </p:ext>
            </p:extLst>
          </p:nvPr>
        </p:nvGraphicFramePr>
        <p:xfrm>
          <a:off x="316623" y="5366892"/>
          <a:ext cx="8712198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8515"/>
                <a:gridCol w="1361439"/>
                <a:gridCol w="1224915"/>
                <a:gridCol w="1497329"/>
              </a:tblGrid>
              <a:tr h="406400">
                <a:tc>
                  <a:txBody>
                    <a:bodyPr/>
                    <a:lstStyle/>
                    <a:p>
                      <a:pPr marL="983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 marR="300355" indent="-273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1440" marR="5137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деятельности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некоммерческих</a:t>
                      </a:r>
                      <a:r>
                        <a:rPr sz="1000" b="1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2663" y="1694433"/>
            <a:ext cx="8387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правовых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экономических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общественных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некоммерческих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организаций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07735" y="3829811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50058"/>
              </p:ext>
            </p:extLst>
          </p:nvPr>
        </p:nvGraphicFramePr>
        <p:xfrm>
          <a:off x="659128" y="3625103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59891" y="3831323"/>
            <a:ext cx="3954017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02206" y="3852223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399,6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5" y="1269491"/>
            <a:ext cx="8962644" cy="535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2932" y="358266"/>
            <a:ext cx="78695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5740" indent="11176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гарантий по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выплате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пенсий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выслугу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лет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служащим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19" y="37124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95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5911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6867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757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9409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9229" y="3669538"/>
            <a:ext cx="349377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3 756,1</a:t>
            </a:r>
            <a:r>
              <a:rPr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3 721,5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82503"/>
              </p:ext>
            </p:extLst>
          </p:nvPr>
        </p:nvGraphicFramePr>
        <p:xfrm>
          <a:off x="136550" y="5222875"/>
          <a:ext cx="8892538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611629"/>
                <a:gridCol w="1480820"/>
                <a:gridCol w="1111884"/>
              </a:tblGrid>
              <a:tr h="406400">
                <a:tc>
                  <a:txBody>
                    <a:bodyPr/>
                    <a:lstStyle/>
                    <a:p>
                      <a:pPr marL="1013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520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гарантий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пенсии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выслугу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3 756,1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3 721,5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20192" y="1777060"/>
            <a:ext cx="850392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С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табильное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уровня жизни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категорий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граждан из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лиц, замещавших 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должности, 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(муниципальные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службы)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органах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6270"/>
              </p:ext>
            </p:extLst>
          </p:nvPr>
        </p:nvGraphicFramePr>
        <p:xfrm>
          <a:off x="502919" y="3516120"/>
          <a:ext cx="3951604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/>
                <a:gridCol w="790575"/>
                <a:gridCol w="790575"/>
                <a:gridCol w="790575"/>
                <a:gridCol w="790574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0764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19" y="3729177"/>
            <a:ext cx="3869233" cy="2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37671" y="3765712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3 721,5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99,1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1" y="1560602"/>
            <a:ext cx="9040367" cy="529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аппарата Администрации муниципального</a:t>
            </a:r>
            <a:r>
              <a:rPr sz="18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45465" marR="103505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916974"/>
            <a:ext cx="3907536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346075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346075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0843"/>
              </p:ext>
            </p:extLst>
          </p:nvPr>
        </p:nvGraphicFramePr>
        <p:xfrm>
          <a:off x="239014" y="3886200"/>
          <a:ext cx="8569959" cy="2254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8995"/>
                <a:gridCol w="1348739"/>
                <a:gridCol w="1483360"/>
                <a:gridCol w="1078865"/>
              </a:tblGrid>
              <a:tr h="503555">
                <a:tc>
                  <a:txBody>
                    <a:bodyPr/>
                    <a:lstStyle/>
                    <a:p>
                      <a:pPr marL="10083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7097">
                <a:tc>
                  <a:txBody>
                    <a:bodyPr/>
                    <a:lstStyle/>
                    <a:p>
                      <a:pPr marL="15875" marR="104775" indent="304800">
                        <a:lnSpc>
                          <a:spcPts val="144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17 701,1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17,698,9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5703">
                <a:tc>
                  <a:txBody>
                    <a:bodyPr/>
                    <a:lstStyle/>
                    <a:p>
                      <a:pPr marL="15875" marR="129539" indent="30480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«Обучение по заочной форме работников органов местного самоуправления в образовательных учреждениях высшего и среднего профессионального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18058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«Организация и проведение выборов»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342900" y="1544955"/>
            <a:ext cx="8629015" cy="191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64607"/>
                </a:solidFill>
              </a:rPr>
              <a:t>Цель: </a:t>
            </a:r>
            <a:r>
              <a:rPr spc="-5" dirty="0"/>
              <a:t>Решение вопросов местного </a:t>
            </a:r>
            <a:r>
              <a:rPr spc="-10" dirty="0"/>
              <a:t>значения </a:t>
            </a:r>
            <a:r>
              <a:rPr dirty="0"/>
              <a:t>и </a:t>
            </a:r>
            <a:r>
              <a:rPr spc="-10" dirty="0"/>
              <a:t>повышение </a:t>
            </a:r>
            <a:r>
              <a:rPr spc="-5" dirty="0"/>
              <a:t>эффективности </a:t>
            </a:r>
            <a:r>
              <a:rPr dirty="0"/>
              <a:t>деятельности Администрации  </a:t>
            </a:r>
            <a:r>
              <a:rPr spc="-5" dirty="0"/>
              <a:t>муниципального образования «Демидовский район» </a:t>
            </a:r>
            <a:r>
              <a:rPr spc="-10" dirty="0"/>
              <a:t>Смоленской </a:t>
            </a:r>
            <a:r>
              <a:rPr spc="-5" dirty="0"/>
              <a:t>области», </a:t>
            </a:r>
            <a:r>
              <a:rPr dirty="0"/>
              <a:t>а </a:t>
            </a:r>
            <a:r>
              <a:rPr spc="-5" dirty="0"/>
              <a:t>также обеспечение  организационных, информационных, научно-методических </a:t>
            </a:r>
            <a:r>
              <a:rPr spc="-15" dirty="0"/>
              <a:t>условий </a:t>
            </a:r>
            <a:r>
              <a:rPr spc="-5" dirty="0"/>
              <a:t>для </a:t>
            </a:r>
            <a:r>
              <a:rPr dirty="0"/>
              <a:t>реализации муниципальной  </a:t>
            </a:r>
            <a:r>
              <a:rPr spc="-5" dirty="0"/>
              <a:t>программы</a:t>
            </a:r>
            <a:endParaRPr sz="1600" dirty="0"/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290820" algn="ctr">
              <a:lnSpc>
                <a:spcPts val="1410"/>
              </a:lnSpc>
              <a:spcBef>
                <a:spcPts val="1100"/>
              </a:spcBef>
            </a:pP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R="439420" algn="r">
              <a:lnSpc>
                <a:spcPts val="1410"/>
              </a:lnSpc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20 030,8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5288915" algn="ctr">
              <a:lnSpc>
                <a:spcPct val="100000"/>
              </a:lnSpc>
              <a:spcBef>
                <a:spcPts val="844"/>
              </a:spcBef>
            </a:pPr>
            <a:r>
              <a:rPr sz="1200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9,9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C00000"/>
                </a:solidFill>
                <a:latin typeface="Arial"/>
                <a:cs typeface="Arial"/>
              </a:rPr>
              <a:t>20,028,6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57254"/>
              </p:ext>
            </p:extLst>
          </p:nvPr>
        </p:nvGraphicFramePr>
        <p:xfrm>
          <a:off x="652881" y="2743200"/>
          <a:ext cx="3906929" cy="67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386"/>
                <a:gridCol w="781386"/>
                <a:gridCol w="781385"/>
                <a:gridCol w="781386"/>
                <a:gridCol w="781386"/>
              </a:tblGrid>
              <a:tr h="678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500115" y="2930651"/>
            <a:ext cx="121158" cy="122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272" y="2932137"/>
            <a:ext cx="3871722" cy="272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/>
          <p:cNvSpPr txBox="1"/>
          <p:nvPr/>
        </p:nvSpPr>
        <p:spPr>
          <a:xfrm>
            <a:off x="1358611" y="296942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20 028,6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205227"/>
            <a:ext cx="9078467" cy="465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1908" y="358266"/>
            <a:ext cx="7492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«Противодействие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экстремизму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профилактика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терроризма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</a:t>
            </a:r>
            <a:r>
              <a:rPr sz="18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223" y="3052610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23" y="3067811"/>
            <a:ext cx="45719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8708" y="3596385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065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58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2282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3239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5205" y="3596385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2980" y="2856357"/>
            <a:ext cx="3128010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88429"/>
              </p:ext>
            </p:extLst>
          </p:nvPr>
        </p:nvGraphicFramePr>
        <p:xfrm>
          <a:off x="133730" y="4560189"/>
          <a:ext cx="8784589" cy="97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40703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91440" marR="6540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«Укрепление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материально-технической базы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1622552"/>
            <a:ext cx="79921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Реализация 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 по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профилактике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терроризма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56634"/>
              </p:ext>
            </p:extLst>
          </p:nvPr>
        </p:nvGraphicFramePr>
        <p:xfrm>
          <a:off x="649034" y="2856357"/>
          <a:ext cx="3954778" cy="665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89939"/>
                <a:gridCol w="791210"/>
              </a:tblGrid>
              <a:tr h="665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57444" y="3118104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376427"/>
            <a:ext cx="8712708" cy="6481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7044" y="680720"/>
            <a:ext cx="7602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«Повышение эффективности управления  муниципальным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имуществом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863" y="3901376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53" y="444652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7595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8601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9176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133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444652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1145" y="3706495"/>
            <a:ext cx="3211195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18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346,7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99,4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344,5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29173"/>
              </p:ext>
            </p:extLst>
          </p:nvPr>
        </p:nvGraphicFramePr>
        <p:xfrm>
          <a:off x="228396" y="5383529"/>
          <a:ext cx="8793479" cy="84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6400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91440" marR="33020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использования  муниципального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41477" y="1766442"/>
            <a:ext cx="8401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доходности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рационального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использования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земельно-имущественного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его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56"/>
              </p:ext>
            </p:extLst>
          </p:nvPr>
        </p:nvGraphicFramePr>
        <p:xfrm>
          <a:off x="429351" y="3731261"/>
          <a:ext cx="3956049" cy="648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48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83708" y="3916679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3" y="3918203"/>
            <a:ext cx="3954844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27467" y="395547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344,5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99,4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" y="548638"/>
            <a:ext cx="9101328" cy="619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3452" y="430148"/>
            <a:ext cx="7338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Отдела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городского хозяйства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муниципального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452" y="3897248"/>
            <a:ext cx="325437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2 366,5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2 356,3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95820"/>
              </p:ext>
            </p:extLst>
          </p:nvPr>
        </p:nvGraphicFramePr>
        <p:xfrm>
          <a:off x="202183" y="5105400"/>
          <a:ext cx="8793479" cy="1370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22717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муницапальной 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2 366,5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2 356,3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«Уплата налогов, сборов и иных платежей»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445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Решение вопросов местного значения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городского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хозяйства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Администрации 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также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организационных, информационных,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научно-методических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реализации муниципальной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62092"/>
              </p:ext>
            </p:extLst>
          </p:nvPr>
        </p:nvGraphicFramePr>
        <p:xfrm>
          <a:off x="503681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5" y="4134599"/>
            <a:ext cx="3915156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96961" y="4155500"/>
            <a:ext cx="23725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2 356,3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99,6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44000" cy="6336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496570" indent="3213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«Энергосбережение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энергетической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эффективности на территории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5340" y="3897248"/>
            <a:ext cx="321183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99,0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55140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6324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«Энергосбережение и повышение энергетической эффективности в муниципальных учреждениях и иных организациях с участием муниципального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1" spc="-9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7376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требований,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Федеральным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Российской Федерации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23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ноября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2009 </a:t>
            </a:r>
            <a:r>
              <a:rPr sz="1600" b="1" spc="-100" dirty="0">
                <a:solidFill>
                  <a:srgbClr val="996633"/>
                </a:solidFill>
                <a:latin typeface="Times New Roman"/>
                <a:cs typeface="Times New Roman"/>
              </a:rPr>
              <a:t>г.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№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261-ФЗ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«Об энергосбережении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повышении энергетической 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изменений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законодательные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акты Российской  Федерации»; повышение энергетической эффективности экономики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обеспечение системности 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проведении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мероприятий по</a:t>
            </a:r>
            <a:r>
              <a:rPr sz="1600" b="1" spc="114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энергосбережению.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6977"/>
              </p:ext>
            </p:extLst>
          </p:nvPr>
        </p:nvGraphicFramePr>
        <p:xfrm>
          <a:off x="509016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4" y="4134599"/>
            <a:ext cx="3955541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044" y="545845"/>
            <a:ext cx="8880348" cy="6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9819" y="430148"/>
            <a:ext cx="75082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Разработка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генеральных планов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землепользования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застройки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сельских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поселений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</a:t>
            </a:r>
            <a:endParaRPr sz="1800" dirty="0">
              <a:latin typeface="Times New Roman"/>
              <a:cs typeface="Times New Roman"/>
            </a:endParaRPr>
          </a:p>
          <a:p>
            <a:pPr marL="123952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883" y="4108640"/>
            <a:ext cx="386486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588" y="465315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529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510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0085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041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3009" y="465315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891" y="3887851"/>
            <a:ext cx="3429509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 50,0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91604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21590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генерального плана, правил  землепользования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застройки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Демидовского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8265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сельских поселений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предпосылками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развития, формирования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среды жизнедеятельности, экологической безопасности, надежности транспортной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 инженерной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инфраструктур,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решений жилищной программы,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 использования производственных территорий,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преемственности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градостроительных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решений, эстетической</a:t>
            </a:r>
            <a:r>
              <a:rPr sz="1600" b="1" spc="1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выразительности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8409"/>
              </p:ext>
            </p:extLst>
          </p:nvPr>
        </p:nvGraphicFramePr>
        <p:xfrm>
          <a:off x="595116" y="3927976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43728" y="4123944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597405" y="4125455"/>
            <a:ext cx="3954210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50,0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8042" y="479805"/>
            <a:ext cx="7512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исполнения основных параметров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</a:t>
            </a:r>
            <a:r>
              <a:rPr sz="2400" b="1" i="1" spc="4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2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856" y="1576028"/>
            <a:ext cx="8663940" cy="3306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83" y="1988820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391" y="313943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783" y="364540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567" y="422147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806" y="1744725"/>
            <a:ext cx="8133080" cy="2202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300</a:t>
            </a:r>
            <a:r>
              <a:rPr sz="1200" spc="-1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200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100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R="7471409" algn="ctr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710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r>
              <a:rPr sz="1200" spc="-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77923" y="1827495"/>
            <a:ext cx="757427" cy="1834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371" y="1926124"/>
            <a:ext cx="757427" cy="1736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21819" y="3996135"/>
            <a:ext cx="345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0" algn="l"/>
              </a:tabLst>
            </a:pPr>
            <a:r>
              <a:rPr sz="1200" spc="-80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r>
              <a:rPr sz="1200" dirty="0">
                <a:solidFill>
                  <a:srgbClr val="575757"/>
                </a:solidFill>
                <a:latin typeface="Trebuchet MS"/>
                <a:cs typeface="Trebuchet MS"/>
              </a:rPr>
              <a:t>	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Ра</a:t>
            </a:r>
            <a:r>
              <a:rPr sz="1200" spc="-95" dirty="0">
                <a:solidFill>
                  <a:srgbClr val="575757"/>
                </a:solidFill>
                <a:latin typeface="Trebuchet MS"/>
                <a:cs typeface="Trebuchet MS"/>
              </a:rPr>
              <a:t>с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21279" y="1827495"/>
            <a:ext cx="758952" cy="1830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3728" y="1827495"/>
            <a:ext cx="758951" cy="184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53423" y="1652447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323 855,6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7877" y="1751076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5275" algn="l"/>
              </a:tabLst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322 242,3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34199" y="3596321"/>
            <a:ext cx="757427" cy="56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8350" y="3532497"/>
            <a:ext cx="726948" cy="127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94270" y="3332331"/>
            <a:ext cx="6973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7670" algn="l"/>
                <a:tab pos="7307580" algn="l"/>
              </a:tabLst>
            </a:pPr>
            <a:r>
              <a:rPr sz="105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lang="ru-RU" sz="1050" u="sng" spc="-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+ 1</a:t>
            </a:r>
            <a:r>
              <a:rPr lang="ru-RU" sz="1050" u="sng" spc="-1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613,3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20247" y="3984982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100" dirty="0">
                <a:solidFill>
                  <a:srgbClr val="575757"/>
                </a:solidFill>
                <a:latin typeface="Trebuchet MS"/>
                <a:cs typeface="Trebuchet MS"/>
              </a:rPr>
              <a:t>еф</a:t>
            </a:r>
            <a:r>
              <a:rPr sz="1200" spc="-90" dirty="0">
                <a:solidFill>
                  <a:srgbClr val="575757"/>
                </a:solidFill>
                <a:latin typeface="Trebuchet MS"/>
                <a:cs typeface="Trebuchet MS"/>
              </a:rPr>
              <a:t>и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ц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22191" y="4652771"/>
            <a:ext cx="82296" cy="82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10400" y="3750945"/>
            <a:ext cx="681226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5806440" algn="l"/>
                <a:tab pos="7307580" algn="l"/>
              </a:tabLst>
            </a:pPr>
            <a:r>
              <a:rPr sz="1200" u="sng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	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77740" y="4632959"/>
            <a:ext cx="82296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29253" y="4546219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201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8</a:t>
            </a:r>
            <a:r>
              <a:rPr sz="1200" spc="-65" dirty="0" err="1" smtClean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11090" y="4550155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201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9</a:t>
            </a:r>
            <a:r>
              <a:rPr sz="1200" spc="-220" dirty="0" smtClean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7351013" y="2859259"/>
            <a:ext cx="9662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75" dirty="0" smtClean="0">
                <a:solidFill>
                  <a:srgbClr val="575757"/>
                </a:solidFill>
                <a:latin typeface="Trebuchet MS"/>
                <a:cs typeface="Trebuchet MS"/>
              </a:rPr>
              <a:t>Профицит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2697542" y="1622471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337 787,0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7" name="object 23"/>
          <p:cNvSpPr txBox="1"/>
          <p:nvPr/>
        </p:nvSpPr>
        <p:spPr>
          <a:xfrm>
            <a:off x="5485130" y="1629799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333 944,1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8" name="object 23"/>
          <p:cNvSpPr txBox="1"/>
          <p:nvPr/>
        </p:nvSpPr>
        <p:spPr>
          <a:xfrm>
            <a:off x="7948611" y="3325003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+ 3 842,9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7288" y="2455875"/>
            <a:ext cx="8035290" cy="2454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рамках реализации программы развития образования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 smtClean="0">
                <a:latin typeface="Arial"/>
                <a:cs typeface="Arial"/>
              </a:rPr>
              <a:t>201</a:t>
            </a:r>
            <a:r>
              <a:rPr lang="ru-RU" spc="-10" dirty="0">
                <a:latin typeface="Arial"/>
                <a:cs typeface="Arial"/>
              </a:rPr>
              <a:t>9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году</a:t>
            </a: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профинансировано </a:t>
            </a:r>
            <a:r>
              <a:rPr sz="1800" spc="-5" dirty="0" err="1">
                <a:latin typeface="Arial"/>
                <a:cs typeface="Arial"/>
              </a:rPr>
              <a:t>предоставление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ru-RU" sz="1800" spc="-5" dirty="0" smtClean="0">
                <a:latin typeface="Arial"/>
                <a:cs typeface="Arial"/>
              </a:rPr>
              <a:t>пяти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жилых </a:t>
            </a:r>
            <a:r>
              <a:rPr sz="1800" spc="-5" dirty="0">
                <a:latin typeface="Arial"/>
                <a:cs typeface="Arial"/>
              </a:rPr>
              <a:t>помещений </a:t>
            </a:r>
            <a:r>
              <a:rPr sz="1800" dirty="0">
                <a:latin typeface="Arial"/>
                <a:cs typeface="Arial"/>
              </a:rPr>
              <a:t>детям-  </a:t>
            </a:r>
            <a:r>
              <a:rPr sz="1800" spc="-5" dirty="0">
                <a:latin typeface="Arial"/>
                <a:cs typeface="Arial"/>
              </a:rPr>
              <a:t>сиротам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детям, оставшимся </a:t>
            </a:r>
            <a:r>
              <a:rPr sz="1800" dirty="0">
                <a:latin typeface="Arial"/>
                <a:cs typeface="Arial"/>
              </a:rPr>
              <a:t>без </a:t>
            </a:r>
            <a:r>
              <a:rPr sz="1800" spc="-5" dirty="0">
                <a:latin typeface="Arial"/>
                <a:cs typeface="Arial"/>
              </a:rPr>
              <a:t>попечения родителей, </a:t>
            </a:r>
            <a:r>
              <a:rPr sz="1800" dirty="0">
                <a:latin typeface="Arial"/>
                <a:cs typeface="Arial"/>
              </a:rPr>
              <a:t>лицам из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их</a:t>
            </a:r>
          </a:p>
          <a:p>
            <a:pPr marL="3556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числа в </a:t>
            </a:r>
            <a:r>
              <a:rPr sz="1800" spc="-5" dirty="0" err="1">
                <a:latin typeface="Arial"/>
                <a:cs typeface="Arial"/>
              </a:rPr>
              <a:t>сумме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1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4 255,2 </a:t>
            </a:r>
            <a:r>
              <a:rPr sz="1800" u="heavy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тыс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рублей, </a:t>
            </a:r>
            <a:r>
              <a:rPr sz="1800" dirty="0">
                <a:latin typeface="Arial"/>
                <a:cs typeface="Arial"/>
              </a:rPr>
              <a:t>в том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числе: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solidFill>
                  <a:srgbClr val="002060"/>
                </a:solidFill>
                <a:latin typeface="Arial"/>
                <a:cs typeface="Arial"/>
              </a:rPr>
              <a:t>Средства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Arial"/>
                <a:cs typeface="Arial"/>
              </a:rPr>
              <a:t>федерального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060"/>
                </a:solidFill>
                <a:latin typeface="Arial"/>
                <a:cs typeface="Arial"/>
              </a:rPr>
              <a:t>бюджета </a:t>
            </a:r>
            <a:r>
              <a:rPr lang="ru-RU" sz="1800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8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/>
                <a:cs typeface="Arial"/>
              </a:rPr>
              <a:t>0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,0</a:t>
            </a:r>
            <a:r>
              <a:rPr sz="1800" spc="-5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Arial"/>
                <a:cs typeface="Arial"/>
              </a:rPr>
              <a:t>тыс.рублей</a:t>
            </a:r>
            <a:endParaRPr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spcBef>
                <a:spcPts val="434"/>
              </a:spcBef>
            </a:pPr>
            <a:r>
              <a:rPr lang="ru-RU" spc="-5" dirty="0">
                <a:solidFill>
                  <a:srgbClr val="0000E4"/>
                </a:solidFill>
                <a:latin typeface="Arial"/>
                <a:cs typeface="Arial"/>
              </a:rPr>
              <a:t>Средства областного </a:t>
            </a:r>
            <a:r>
              <a:rPr lang="ru-RU" dirty="0">
                <a:solidFill>
                  <a:srgbClr val="0000E4"/>
                </a:solidFill>
                <a:latin typeface="Arial"/>
                <a:cs typeface="Arial"/>
              </a:rPr>
              <a:t>бюджета </a:t>
            </a:r>
            <a:r>
              <a:rPr lang="ru-RU" dirty="0" smtClean="0">
                <a:solidFill>
                  <a:srgbClr val="0000E4"/>
                </a:solidFill>
                <a:latin typeface="Arial"/>
                <a:cs typeface="Arial"/>
              </a:rPr>
              <a:t>– 4 255,2</a:t>
            </a:r>
            <a:r>
              <a:rPr lang="ru-RU" spc="-5" dirty="0" smtClean="0">
                <a:solidFill>
                  <a:srgbClr val="0000E4"/>
                </a:solidFill>
                <a:latin typeface="Arial"/>
                <a:cs typeface="Arial"/>
              </a:rPr>
              <a:t>тыс.рублей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 smtClean="0">
                <a:solidFill>
                  <a:srgbClr val="5B5B97"/>
                </a:solidFill>
                <a:latin typeface="Arial"/>
                <a:cs typeface="Arial"/>
              </a:rPr>
              <a:t>Средства </a:t>
            </a:r>
            <a:r>
              <a:rPr sz="1800" dirty="0">
                <a:solidFill>
                  <a:srgbClr val="5B5B97"/>
                </a:solidFill>
                <a:latin typeface="Arial"/>
                <a:cs typeface="Arial"/>
              </a:rPr>
              <a:t>местного бюджета – </a:t>
            </a:r>
            <a:r>
              <a:rPr sz="1800" spc="-5" dirty="0" smtClean="0">
                <a:solidFill>
                  <a:srgbClr val="5B5B97"/>
                </a:solidFill>
                <a:latin typeface="Arial"/>
                <a:cs typeface="Arial"/>
              </a:rPr>
              <a:t>0,0</a:t>
            </a:r>
            <a:r>
              <a:rPr sz="1800" spc="-55" dirty="0" smtClean="0">
                <a:solidFill>
                  <a:srgbClr val="5B5B97"/>
                </a:solidFill>
                <a:latin typeface="Arial"/>
                <a:cs typeface="Arial"/>
              </a:rPr>
              <a:t> </a:t>
            </a:r>
            <a:r>
              <a:rPr sz="1800" spc="-5" dirty="0" err="1" smtClean="0">
                <a:solidFill>
                  <a:srgbClr val="5B5B97"/>
                </a:solidFill>
                <a:latin typeface="Arial"/>
                <a:cs typeface="Arial"/>
              </a:rPr>
              <a:t>тыс.рублей</a:t>
            </a:r>
            <a:endParaRPr lang="ru-RU" sz="1800" spc="-5" dirty="0" smtClean="0">
              <a:solidFill>
                <a:srgbClr val="5B5B97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1725" y="469214"/>
            <a:ext cx="79133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Бюджетные инвестиции </a:t>
            </a:r>
            <a:r>
              <a:rPr sz="3200" dirty="0"/>
              <a:t>на</a:t>
            </a:r>
            <a:r>
              <a:rPr sz="3200" spc="-105" dirty="0"/>
              <a:t> </a:t>
            </a:r>
            <a:r>
              <a:rPr sz="3200" spc="-5" dirty="0"/>
              <a:t>приобретение  объектов недвижимого </a:t>
            </a:r>
            <a:r>
              <a:rPr sz="3200" dirty="0"/>
              <a:t>имущества</a:t>
            </a:r>
            <a:r>
              <a:rPr sz="3200" spc="-130" dirty="0"/>
              <a:t> </a:t>
            </a:r>
            <a:r>
              <a:rPr sz="3200" dirty="0"/>
              <a:t>в</a:t>
            </a:r>
            <a:endParaRPr sz="3200"/>
          </a:p>
          <a:p>
            <a:pPr marL="3810" algn="ctr">
              <a:lnSpc>
                <a:spcPct val="100000"/>
              </a:lnSpc>
            </a:pPr>
            <a:r>
              <a:rPr sz="3200" spc="-5" dirty="0"/>
              <a:t>муниципальную</a:t>
            </a:r>
            <a:r>
              <a:rPr sz="3200" spc="-45" dirty="0"/>
              <a:t> </a:t>
            </a:r>
            <a:r>
              <a:rPr sz="3200" dirty="0"/>
              <a:t>собственность</a:t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94759" y="1907489"/>
            <a:ext cx="3374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Контактная</a:t>
            </a:r>
            <a:r>
              <a:rPr sz="2000" b="1" i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информация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117" y="2517775"/>
            <a:ext cx="55041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Финансовое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управление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Администрации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муниципального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«Демидовский район» Смоленской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3239" y="454304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239" y="5372100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239" y="5664708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3239" y="624992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39" y="654253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51175" y="4296536"/>
            <a:ext cx="5281295" cy="226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Адрес: </a:t>
            </a:r>
            <a:r>
              <a:rPr sz="1600" spc="-5" dirty="0">
                <a:latin typeface="Arial"/>
                <a:cs typeface="Arial"/>
              </a:rPr>
              <a:t>216240, ул.Коммунистическая, д.10, г.Демидов,  </a:t>
            </a:r>
            <a:r>
              <a:rPr sz="1600" spc="-10" dirty="0">
                <a:latin typeface="Arial"/>
                <a:cs typeface="Arial"/>
              </a:rPr>
              <a:t>Смоленской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Для обратной </a:t>
            </a:r>
            <a:r>
              <a:rPr sz="1600" b="1" i="1" spc="-10" dirty="0">
                <a:latin typeface="Arial"/>
                <a:cs typeface="Arial"/>
              </a:rPr>
              <a:t>связи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граждан: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Телефон: </a:t>
            </a:r>
            <a:r>
              <a:rPr sz="1600" spc="-5" dirty="0">
                <a:latin typeface="Arial"/>
                <a:cs typeface="Arial"/>
              </a:rPr>
              <a:t>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4-11-41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Факс</a:t>
            </a:r>
            <a:r>
              <a:rPr sz="1600" spc="-5" dirty="0">
                <a:latin typeface="Arial"/>
                <a:cs typeface="Arial"/>
              </a:rPr>
              <a:t>: 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4-17-61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r>
              <a:rPr sz="1600" b="1" i="1" spc="-5" dirty="0">
                <a:latin typeface="Arial"/>
                <a:cs typeface="Arial"/>
              </a:rPr>
              <a:t>E-mail</a:t>
            </a:r>
            <a:r>
              <a:rPr sz="1600" spc="-5" dirty="0">
                <a:latin typeface="Arial"/>
                <a:cs typeface="Arial"/>
              </a:rPr>
              <a:t>:	</a:t>
            </a:r>
            <a:r>
              <a:rPr sz="1600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"/>
                <a:cs typeface="Arial"/>
                <a:hlinkClick r:id="rId3"/>
              </a:rPr>
              <a:t>fdm03@fin.sml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  <a:hlinkClick r:id="rId4"/>
              </a:rPr>
              <a:t>fdm03fin@yandex.ru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8638"/>
            <a:ext cx="9144000" cy="6309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28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Достигнутые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 исполнения бюджетной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политики</a:t>
            </a:r>
            <a:endParaRPr sz="1800">
              <a:latin typeface="Times New Roman"/>
              <a:cs typeface="Times New Roman"/>
            </a:endParaRPr>
          </a:p>
          <a:p>
            <a:pPr marL="163830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518" y="1668017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8133587" y="0"/>
                </a:moveTo>
                <a:lnTo>
                  <a:pt x="94488" y="0"/>
                </a:lnTo>
                <a:lnTo>
                  <a:pt x="57708" y="7423"/>
                </a:lnTo>
                <a:lnTo>
                  <a:pt x="27674" y="27670"/>
                </a:lnTo>
                <a:lnTo>
                  <a:pt x="7425" y="57703"/>
                </a:lnTo>
                <a:lnTo>
                  <a:pt x="0" y="94487"/>
                </a:lnTo>
                <a:lnTo>
                  <a:pt x="0" y="472439"/>
                </a:lnTo>
                <a:lnTo>
                  <a:pt x="7425" y="509224"/>
                </a:lnTo>
                <a:lnTo>
                  <a:pt x="27674" y="539257"/>
                </a:lnTo>
                <a:lnTo>
                  <a:pt x="57708" y="559504"/>
                </a:lnTo>
                <a:lnTo>
                  <a:pt x="94488" y="566927"/>
                </a:lnTo>
                <a:lnTo>
                  <a:pt x="8133587" y="566927"/>
                </a:lnTo>
                <a:lnTo>
                  <a:pt x="8170372" y="559504"/>
                </a:lnTo>
                <a:lnTo>
                  <a:pt x="8200405" y="539257"/>
                </a:lnTo>
                <a:lnTo>
                  <a:pt x="8220652" y="509224"/>
                </a:lnTo>
                <a:lnTo>
                  <a:pt x="8228076" y="472439"/>
                </a:lnTo>
                <a:lnTo>
                  <a:pt x="8228076" y="94487"/>
                </a:lnTo>
                <a:lnTo>
                  <a:pt x="8220652" y="57703"/>
                </a:lnTo>
                <a:lnTo>
                  <a:pt x="8200405" y="27670"/>
                </a:lnTo>
                <a:lnTo>
                  <a:pt x="8170372" y="7423"/>
                </a:lnTo>
                <a:lnTo>
                  <a:pt x="8133587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0" y="94487"/>
                </a:moveTo>
                <a:lnTo>
                  <a:pt x="7425" y="57703"/>
                </a:lnTo>
                <a:lnTo>
                  <a:pt x="27674" y="27670"/>
                </a:lnTo>
                <a:lnTo>
                  <a:pt x="57708" y="7423"/>
                </a:lnTo>
                <a:lnTo>
                  <a:pt x="94488" y="0"/>
                </a:lnTo>
                <a:lnTo>
                  <a:pt x="8133587" y="0"/>
                </a:lnTo>
                <a:lnTo>
                  <a:pt x="8170372" y="7423"/>
                </a:lnTo>
                <a:lnTo>
                  <a:pt x="8200405" y="27670"/>
                </a:lnTo>
                <a:lnTo>
                  <a:pt x="8220652" y="57703"/>
                </a:lnTo>
                <a:lnTo>
                  <a:pt x="8228076" y="94487"/>
                </a:lnTo>
                <a:lnTo>
                  <a:pt x="8228076" y="472439"/>
                </a:lnTo>
                <a:lnTo>
                  <a:pt x="8220652" y="509224"/>
                </a:lnTo>
                <a:lnTo>
                  <a:pt x="8200405" y="539257"/>
                </a:lnTo>
                <a:lnTo>
                  <a:pt x="8170372" y="559504"/>
                </a:lnTo>
                <a:lnTo>
                  <a:pt x="8133587" y="566927"/>
                </a:lnTo>
                <a:lnTo>
                  <a:pt x="94488" y="566927"/>
                </a:lnTo>
                <a:lnTo>
                  <a:pt x="57708" y="559504"/>
                </a:lnTo>
                <a:lnTo>
                  <a:pt x="27674" y="539257"/>
                </a:lnTo>
                <a:lnTo>
                  <a:pt x="7425" y="509224"/>
                </a:lnTo>
                <a:lnTo>
                  <a:pt x="0" y="472439"/>
                </a:lnTo>
                <a:lnTo>
                  <a:pt x="0" y="9448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8163306" y="0"/>
                </a:moveTo>
                <a:lnTo>
                  <a:pt x="64769" y="0"/>
                </a:lnTo>
                <a:lnTo>
                  <a:pt x="39556" y="5083"/>
                </a:lnTo>
                <a:lnTo>
                  <a:pt x="18969" y="18954"/>
                </a:lnTo>
                <a:lnTo>
                  <a:pt x="5089" y="39540"/>
                </a:lnTo>
                <a:lnTo>
                  <a:pt x="0" y="64769"/>
                </a:lnTo>
                <a:lnTo>
                  <a:pt x="0" y="323850"/>
                </a:lnTo>
                <a:lnTo>
                  <a:pt x="5089" y="349079"/>
                </a:lnTo>
                <a:lnTo>
                  <a:pt x="18969" y="369665"/>
                </a:lnTo>
                <a:lnTo>
                  <a:pt x="39556" y="383536"/>
                </a:lnTo>
                <a:lnTo>
                  <a:pt x="64769" y="388619"/>
                </a:lnTo>
                <a:lnTo>
                  <a:pt x="8163306" y="388619"/>
                </a:lnTo>
                <a:lnTo>
                  <a:pt x="8188535" y="383536"/>
                </a:lnTo>
                <a:lnTo>
                  <a:pt x="8209121" y="369665"/>
                </a:lnTo>
                <a:lnTo>
                  <a:pt x="8222992" y="349079"/>
                </a:lnTo>
                <a:lnTo>
                  <a:pt x="8228076" y="323850"/>
                </a:lnTo>
                <a:lnTo>
                  <a:pt x="8228076" y="64769"/>
                </a:lnTo>
                <a:lnTo>
                  <a:pt x="8222992" y="39540"/>
                </a:lnTo>
                <a:lnTo>
                  <a:pt x="8209121" y="18954"/>
                </a:lnTo>
                <a:lnTo>
                  <a:pt x="8188535" y="5083"/>
                </a:lnTo>
                <a:lnTo>
                  <a:pt x="8163306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0" y="64769"/>
                </a:moveTo>
                <a:lnTo>
                  <a:pt x="5089" y="39540"/>
                </a:lnTo>
                <a:lnTo>
                  <a:pt x="18969" y="18954"/>
                </a:lnTo>
                <a:lnTo>
                  <a:pt x="39556" y="5083"/>
                </a:lnTo>
                <a:lnTo>
                  <a:pt x="64769" y="0"/>
                </a:lnTo>
                <a:lnTo>
                  <a:pt x="8163306" y="0"/>
                </a:lnTo>
                <a:lnTo>
                  <a:pt x="8188535" y="5083"/>
                </a:lnTo>
                <a:lnTo>
                  <a:pt x="8209121" y="18954"/>
                </a:lnTo>
                <a:lnTo>
                  <a:pt x="8222992" y="39540"/>
                </a:lnTo>
                <a:lnTo>
                  <a:pt x="8228076" y="64769"/>
                </a:lnTo>
                <a:lnTo>
                  <a:pt x="8228076" y="323850"/>
                </a:lnTo>
                <a:lnTo>
                  <a:pt x="8222992" y="349079"/>
                </a:lnTo>
                <a:lnTo>
                  <a:pt x="8209121" y="369665"/>
                </a:lnTo>
                <a:lnTo>
                  <a:pt x="8188535" y="383536"/>
                </a:lnTo>
                <a:lnTo>
                  <a:pt x="8163306" y="388619"/>
                </a:lnTo>
                <a:lnTo>
                  <a:pt x="64769" y="388619"/>
                </a:lnTo>
                <a:lnTo>
                  <a:pt x="39556" y="383536"/>
                </a:lnTo>
                <a:lnTo>
                  <a:pt x="18969" y="369665"/>
                </a:lnTo>
                <a:lnTo>
                  <a:pt x="5089" y="349079"/>
                </a:lnTo>
                <a:lnTo>
                  <a:pt x="0" y="323850"/>
                </a:lnTo>
                <a:lnTo>
                  <a:pt x="0" y="6476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8122665" y="0"/>
                </a:moveTo>
                <a:lnTo>
                  <a:pt x="105410" y="0"/>
                </a:lnTo>
                <a:lnTo>
                  <a:pt x="64379" y="8290"/>
                </a:lnTo>
                <a:lnTo>
                  <a:pt x="30873" y="30892"/>
                </a:lnTo>
                <a:lnTo>
                  <a:pt x="8283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83" y="568059"/>
                </a:lnTo>
                <a:lnTo>
                  <a:pt x="30873" y="601567"/>
                </a:lnTo>
                <a:lnTo>
                  <a:pt x="64379" y="624169"/>
                </a:lnTo>
                <a:lnTo>
                  <a:pt x="105410" y="632460"/>
                </a:lnTo>
                <a:lnTo>
                  <a:pt x="8122665" y="632460"/>
                </a:lnTo>
                <a:lnTo>
                  <a:pt x="8163675" y="624169"/>
                </a:lnTo>
                <a:lnTo>
                  <a:pt x="8197183" y="601567"/>
                </a:lnTo>
                <a:lnTo>
                  <a:pt x="8219785" y="568059"/>
                </a:lnTo>
                <a:lnTo>
                  <a:pt x="8228076" y="527050"/>
                </a:lnTo>
                <a:lnTo>
                  <a:pt x="8228076" y="105410"/>
                </a:lnTo>
                <a:lnTo>
                  <a:pt x="8219785" y="64400"/>
                </a:lnTo>
                <a:lnTo>
                  <a:pt x="8197183" y="30892"/>
                </a:lnTo>
                <a:lnTo>
                  <a:pt x="8163675" y="8290"/>
                </a:lnTo>
                <a:lnTo>
                  <a:pt x="8122665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0" y="105410"/>
                </a:moveTo>
                <a:lnTo>
                  <a:pt x="8283" y="64400"/>
                </a:lnTo>
                <a:lnTo>
                  <a:pt x="30873" y="30892"/>
                </a:lnTo>
                <a:lnTo>
                  <a:pt x="64379" y="8290"/>
                </a:lnTo>
                <a:lnTo>
                  <a:pt x="105410" y="0"/>
                </a:lnTo>
                <a:lnTo>
                  <a:pt x="8122665" y="0"/>
                </a:lnTo>
                <a:lnTo>
                  <a:pt x="8163675" y="8290"/>
                </a:lnTo>
                <a:lnTo>
                  <a:pt x="8197183" y="30892"/>
                </a:lnTo>
                <a:lnTo>
                  <a:pt x="8219785" y="64400"/>
                </a:lnTo>
                <a:lnTo>
                  <a:pt x="8228076" y="105410"/>
                </a:lnTo>
                <a:lnTo>
                  <a:pt x="8228076" y="527050"/>
                </a:lnTo>
                <a:lnTo>
                  <a:pt x="8219785" y="568059"/>
                </a:lnTo>
                <a:lnTo>
                  <a:pt x="8197183" y="601567"/>
                </a:lnTo>
                <a:lnTo>
                  <a:pt x="8163675" y="624169"/>
                </a:lnTo>
                <a:lnTo>
                  <a:pt x="8122665" y="632460"/>
                </a:lnTo>
                <a:lnTo>
                  <a:pt x="105410" y="632460"/>
                </a:lnTo>
                <a:lnTo>
                  <a:pt x="64379" y="624169"/>
                </a:lnTo>
                <a:lnTo>
                  <a:pt x="30873" y="601567"/>
                </a:lnTo>
                <a:lnTo>
                  <a:pt x="8283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8109711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6"/>
                </a:lnTo>
                <a:lnTo>
                  <a:pt x="0" y="728980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8109711" y="874776"/>
                </a:lnTo>
                <a:lnTo>
                  <a:pt x="8155793" y="867342"/>
                </a:lnTo>
                <a:lnTo>
                  <a:pt x="8195815" y="846644"/>
                </a:lnTo>
                <a:lnTo>
                  <a:pt x="8227376" y="815083"/>
                </a:lnTo>
                <a:lnTo>
                  <a:pt x="8248074" y="775061"/>
                </a:lnTo>
                <a:lnTo>
                  <a:pt x="8255508" y="728980"/>
                </a:lnTo>
                <a:lnTo>
                  <a:pt x="8255508" y="145796"/>
                </a:lnTo>
                <a:lnTo>
                  <a:pt x="8248074" y="99714"/>
                </a:lnTo>
                <a:lnTo>
                  <a:pt x="8227376" y="59692"/>
                </a:lnTo>
                <a:lnTo>
                  <a:pt x="8195815" y="28131"/>
                </a:lnTo>
                <a:lnTo>
                  <a:pt x="8155793" y="7433"/>
                </a:lnTo>
                <a:lnTo>
                  <a:pt x="8109711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0" y="145796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8109711" y="0"/>
                </a:lnTo>
                <a:lnTo>
                  <a:pt x="8155793" y="7433"/>
                </a:lnTo>
                <a:lnTo>
                  <a:pt x="8195815" y="28131"/>
                </a:lnTo>
                <a:lnTo>
                  <a:pt x="8227376" y="59692"/>
                </a:lnTo>
                <a:lnTo>
                  <a:pt x="8248074" y="99714"/>
                </a:lnTo>
                <a:lnTo>
                  <a:pt x="8255508" y="145796"/>
                </a:lnTo>
                <a:lnTo>
                  <a:pt x="8255508" y="728980"/>
                </a:lnTo>
                <a:lnTo>
                  <a:pt x="8248074" y="775061"/>
                </a:lnTo>
                <a:lnTo>
                  <a:pt x="8227376" y="815083"/>
                </a:lnTo>
                <a:lnTo>
                  <a:pt x="8195815" y="846644"/>
                </a:lnTo>
                <a:lnTo>
                  <a:pt x="8155793" y="867342"/>
                </a:lnTo>
                <a:lnTo>
                  <a:pt x="8109711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80"/>
                </a:lnTo>
                <a:lnTo>
                  <a:pt x="0" y="1457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8075930" y="0"/>
                </a:moveTo>
                <a:lnTo>
                  <a:pt x="152158" y="0"/>
                </a:lnTo>
                <a:lnTo>
                  <a:pt x="104064" y="7752"/>
                </a:lnTo>
                <a:lnTo>
                  <a:pt x="62295" y="29342"/>
                </a:lnTo>
                <a:lnTo>
                  <a:pt x="29357" y="62270"/>
                </a:lnTo>
                <a:lnTo>
                  <a:pt x="7757" y="104038"/>
                </a:lnTo>
                <a:lnTo>
                  <a:pt x="0" y="152146"/>
                </a:lnTo>
                <a:lnTo>
                  <a:pt x="0" y="760730"/>
                </a:lnTo>
                <a:lnTo>
                  <a:pt x="7757" y="808837"/>
                </a:lnTo>
                <a:lnTo>
                  <a:pt x="29357" y="850605"/>
                </a:lnTo>
                <a:lnTo>
                  <a:pt x="62295" y="883533"/>
                </a:lnTo>
                <a:lnTo>
                  <a:pt x="104064" y="905123"/>
                </a:lnTo>
                <a:lnTo>
                  <a:pt x="152158" y="912876"/>
                </a:lnTo>
                <a:lnTo>
                  <a:pt x="8075930" y="912876"/>
                </a:lnTo>
                <a:lnTo>
                  <a:pt x="8124037" y="905123"/>
                </a:lnTo>
                <a:lnTo>
                  <a:pt x="8165805" y="883533"/>
                </a:lnTo>
                <a:lnTo>
                  <a:pt x="8198733" y="850605"/>
                </a:lnTo>
                <a:lnTo>
                  <a:pt x="8220323" y="808837"/>
                </a:lnTo>
                <a:lnTo>
                  <a:pt x="8228076" y="760730"/>
                </a:lnTo>
                <a:lnTo>
                  <a:pt x="8228076" y="152146"/>
                </a:lnTo>
                <a:lnTo>
                  <a:pt x="8220323" y="104038"/>
                </a:lnTo>
                <a:lnTo>
                  <a:pt x="8198733" y="62270"/>
                </a:lnTo>
                <a:lnTo>
                  <a:pt x="8165805" y="29342"/>
                </a:lnTo>
                <a:lnTo>
                  <a:pt x="8124037" y="7752"/>
                </a:lnTo>
                <a:lnTo>
                  <a:pt x="8075930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0" y="152146"/>
                </a:moveTo>
                <a:lnTo>
                  <a:pt x="7757" y="104038"/>
                </a:lnTo>
                <a:lnTo>
                  <a:pt x="29357" y="62270"/>
                </a:lnTo>
                <a:lnTo>
                  <a:pt x="62295" y="29342"/>
                </a:lnTo>
                <a:lnTo>
                  <a:pt x="104064" y="7752"/>
                </a:lnTo>
                <a:lnTo>
                  <a:pt x="152158" y="0"/>
                </a:lnTo>
                <a:lnTo>
                  <a:pt x="8075930" y="0"/>
                </a:lnTo>
                <a:lnTo>
                  <a:pt x="8124037" y="7752"/>
                </a:lnTo>
                <a:lnTo>
                  <a:pt x="8165805" y="29342"/>
                </a:lnTo>
                <a:lnTo>
                  <a:pt x="8198733" y="62270"/>
                </a:lnTo>
                <a:lnTo>
                  <a:pt x="8220323" y="104038"/>
                </a:lnTo>
                <a:lnTo>
                  <a:pt x="8228076" y="152146"/>
                </a:lnTo>
                <a:lnTo>
                  <a:pt x="8228076" y="760730"/>
                </a:lnTo>
                <a:lnTo>
                  <a:pt x="8220323" y="808837"/>
                </a:lnTo>
                <a:lnTo>
                  <a:pt x="8198733" y="850605"/>
                </a:lnTo>
                <a:lnTo>
                  <a:pt x="8165805" y="883533"/>
                </a:lnTo>
                <a:lnTo>
                  <a:pt x="8124037" y="905123"/>
                </a:lnTo>
                <a:lnTo>
                  <a:pt x="8075930" y="912876"/>
                </a:lnTo>
                <a:lnTo>
                  <a:pt x="152158" y="912876"/>
                </a:lnTo>
                <a:lnTo>
                  <a:pt x="104064" y="905123"/>
                </a:lnTo>
                <a:lnTo>
                  <a:pt x="62295" y="883533"/>
                </a:lnTo>
                <a:lnTo>
                  <a:pt x="29357" y="850605"/>
                </a:lnTo>
                <a:lnTo>
                  <a:pt x="7757" y="808837"/>
                </a:lnTo>
                <a:lnTo>
                  <a:pt x="0" y="760730"/>
                </a:lnTo>
                <a:lnTo>
                  <a:pt x="0" y="1521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8091424" y="0"/>
                </a:moveTo>
                <a:lnTo>
                  <a:pt x="136652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9"/>
                </a:lnTo>
                <a:lnTo>
                  <a:pt x="26368" y="763961"/>
                </a:lnTo>
                <a:lnTo>
                  <a:pt x="55950" y="793543"/>
                </a:lnTo>
                <a:lnTo>
                  <a:pt x="93462" y="812944"/>
                </a:lnTo>
                <a:lnTo>
                  <a:pt x="136652" y="819912"/>
                </a:lnTo>
                <a:lnTo>
                  <a:pt x="8091424" y="819912"/>
                </a:lnTo>
                <a:lnTo>
                  <a:pt x="8134603" y="812944"/>
                </a:lnTo>
                <a:lnTo>
                  <a:pt x="8172114" y="793543"/>
                </a:lnTo>
                <a:lnTo>
                  <a:pt x="8201700" y="763961"/>
                </a:lnTo>
                <a:lnTo>
                  <a:pt x="8221106" y="726449"/>
                </a:lnTo>
                <a:lnTo>
                  <a:pt x="8228076" y="683260"/>
                </a:lnTo>
                <a:lnTo>
                  <a:pt x="8228076" y="136652"/>
                </a:lnTo>
                <a:lnTo>
                  <a:pt x="8221106" y="93472"/>
                </a:lnTo>
                <a:lnTo>
                  <a:pt x="8201700" y="55961"/>
                </a:lnTo>
                <a:lnTo>
                  <a:pt x="8172114" y="26375"/>
                </a:lnTo>
                <a:lnTo>
                  <a:pt x="8134604" y="6969"/>
                </a:lnTo>
                <a:lnTo>
                  <a:pt x="8091424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0" y="136652"/>
                </a:moveTo>
                <a:lnTo>
                  <a:pt x="6967" y="93472"/>
                </a:lnTo>
                <a:lnTo>
                  <a:pt x="26368" y="55961"/>
                </a:lnTo>
                <a:lnTo>
                  <a:pt x="55950" y="26375"/>
                </a:lnTo>
                <a:lnTo>
                  <a:pt x="93462" y="6969"/>
                </a:lnTo>
                <a:lnTo>
                  <a:pt x="136652" y="0"/>
                </a:lnTo>
                <a:lnTo>
                  <a:pt x="8091424" y="0"/>
                </a:lnTo>
                <a:lnTo>
                  <a:pt x="8134604" y="6969"/>
                </a:lnTo>
                <a:lnTo>
                  <a:pt x="8172114" y="26375"/>
                </a:lnTo>
                <a:lnTo>
                  <a:pt x="8201700" y="55961"/>
                </a:lnTo>
                <a:lnTo>
                  <a:pt x="8221106" y="93472"/>
                </a:lnTo>
                <a:lnTo>
                  <a:pt x="8228076" y="136652"/>
                </a:lnTo>
                <a:lnTo>
                  <a:pt x="8228076" y="683260"/>
                </a:lnTo>
                <a:lnTo>
                  <a:pt x="8221106" y="726449"/>
                </a:lnTo>
                <a:lnTo>
                  <a:pt x="8201700" y="763961"/>
                </a:lnTo>
                <a:lnTo>
                  <a:pt x="8172114" y="793543"/>
                </a:lnTo>
                <a:lnTo>
                  <a:pt x="8134603" y="812944"/>
                </a:lnTo>
                <a:lnTo>
                  <a:pt x="8091424" y="819912"/>
                </a:lnTo>
                <a:lnTo>
                  <a:pt x="136652" y="819912"/>
                </a:lnTo>
                <a:lnTo>
                  <a:pt x="93462" y="812944"/>
                </a:lnTo>
                <a:lnTo>
                  <a:pt x="55950" y="793543"/>
                </a:lnTo>
                <a:lnTo>
                  <a:pt x="26368" y="763961"/>
                </a:lnTo>
                <a:lnTo>
                  <a:pt x="6967" y="726449"/>
                </a:lnTo>
                <a:lnTo>
                  <a:pt x="0" y="683260"/>
                </a:lnTo>
                <a:lnTo>
                  <a:pt x="0" y="1366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0791" y="1379677"/>
            <a:ext cx="7703184" cy="48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Сохранена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социальная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приходится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</a:t>
            </a:r>
            <a:endParaRPr sz="1500" dirty="0">
              <a:latin typeface="Times New Roman"/>
              <a:cs typeface="Times New Roman"/>
            </a:endParaRPr>
          </a:p>
          <a:p>
            <a:pPr marL="20955">
              <a:lnSpc>
                <a:spcPts val="168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значимые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сбалансированность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устойчивость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районного</a:t>
            </a:r>
            <a:r>
              <a:rPr sz="15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4130" marR="109220">
              <a:lnSpc>
                <a:spcPct val="864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прозрачность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открытость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бюджетного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 для общества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(Представление на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сайте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«Бюджета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граждан»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нормативно-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правовых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актов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бюджету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бюджетному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процессу,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публикация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газете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«Поречанка»);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195" marR="574040" algn="just">
              <a:lnSpc>
                <a:spcPct val="86300"/>
              </a:lnSpc>
              <a:spcBef>
                <a:spcPts val="994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достижения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конкретных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применяется программно-целевой принцип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планирования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8,9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рамках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 программ);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38100" marR="5080">
              <a:lnSpc>
                <a:spcPct val="863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Обеспечено исполнение майских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Указов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Президента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(Оплата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труда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отдельных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категорий работников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сферы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соответствует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показателям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предусмотренным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«дорожных картах»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данных</a:t>
            </a:r>
            <a:r>
              <a:rPr sz="15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отраслей);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655" marR="147955">
              <a:lnSpc>
                <a:spcPct val="864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году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соблюдалось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своевременное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финансирование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учреждений, при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одновременном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соблюдении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режима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экономии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отсутствие просроченной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кредиторской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задолженности.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Доходы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448811"/>
            <a:ext cx="3014472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" y="2198623"/>
            <a:ext cx="3780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21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</a:t>
            </a:r>
            <a:r>
              <a:rPr sz="1600" i="1" spc="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40" dirty="0">
                <a:solidFill>
                  <a:srgbClr val="3B3B77"/>
                </a:solidFill>
                <a:latin typeface="Times New Roman"/>
                <a:cs typeface="Times New Roman"/>
              </a:rPr>
              <a:t>доходам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333 944,1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100,3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65734656"/>
              </p:ext>
            </p:extLst>
          </p:nvPr>
        </p:nvGraphicFramePr>
        <p:xfrm>
          <a:off x="3672000" y="972000"/>
          <a:ext cx="7696200" cy="55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8626" y="479805"/>
            <a:ext cx="731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Налоговые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и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2400" b="1" i="1" spc="-10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год,</a:t>
            </a:r>
            <a:r>
              <a:rPr sz="2400" b="1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0936"/>
              </p:ext>
            </p:extLst>
          </p:nvPr>
        </p:nvGraphicFramePr>
        <p:xfrm>
          <a:off x="965250" y="1190371"/>
          <a:ext cx="7343139" cy="4987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1223645"/>
                <a:gridCol w="1223645"/>
                <a:gridCol w="1223645"/>
              </a:tblGrid>
              <a:tr h="27368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НАЛОГОВЫЕ И НЕНАЛОГОВЫЕ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43 235,0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44 676,9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ПРИБЫЛЬ,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26 191,6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26 076,3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80645" marR="46100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ТОВАРЫ (РАБОТЫ, УСЛУГИ),  РЕАЛИЗУЕМЫЕ НА ТЕРРИТОРИИ РОССИЙСКОЙ 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7 566,7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8 705,8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СОВОКУПНЫЙ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4 800,4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4 895,7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41554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НАЛОГИ НА ИМУЩЕСТВО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905,0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952,8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25400" marR="68580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ЗАДОЛЖЕННОСТЬ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ПЕРЕРАСЧЕТЫ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  ОТМЕНЕННЫМ НАЛОГАМ, СБОРАМ И ИНЫМ  ОБЯЗАТЕЛЬНЫМ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ПЛАТЕЖАМ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5400" marR="6248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ИСПОЛЬЗОВАНИЯ ИМУЩЕСТВА,  НАХОДЯЩЕГОСЯ В ГОСУДАРСТВЕННОЙ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СОБСТВЕННОСТИ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2 184,4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2 333,8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25400" marR="56515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ПРИ ПОЛЬЗОВАНИИ ПРИРОДНЫМИ  РЕСУРСАМИ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77,6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25400" marR="154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ОКАЗАНИЯ ПЛАТНЫХ УСЛУГ (РАБОТ) И  КОМПЕНСАЦИИ ЗАТРАТ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420,8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471,1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5400" marR="789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МАТЕРИАЛЬНЫХ И  НЕМАТЕРИАЛЬНЫХ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АКТИВОВ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228,5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234,7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ШТРАФЫ,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САНКЦИИ, ВОЗМЕЩЕНИЕ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УЩЕРБА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923,3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ПРОЧИЕ НЕНАЛОГОВЫЕ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18641" y="479805"/>
            <a:ext cx="667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Безвозмездные поступления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году,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1" y="1420367"/>
            <a:ext cx="3672840" cy="333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64620"/>
              </p:ext>
            </p:extLst>
          </p:nvPr>
        </p:nvGraphicFramePr>
        <p:xfrm>
          <a:off x="3733546" y="1438021"/>
          <a:ext cx="5327649" cy="313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912494"/>
                <a:gridCol w="912495"/>
                <a:gridCol w="912495"/>
              </a:tblGrid>
              <a:tr h="25209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293 653,9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293 110,1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25400" marR="21780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120 594,0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120 594,0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5400" marR="1460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  (межбюджетные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38 014,5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37 503,9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98,66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25400" marR="11366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135 003,9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134 970,7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Иные межбюджетные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5400" marR="641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Возврат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остатков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субсидий,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субвенций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межбюджетных трансфертов, имеющих  целевое назначение, прошлых лет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-82,7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-82,7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Расходы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83" y="3017266"/>
            <a:ext cx="38811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333 944,1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,</a:t>
            </a:r>
            <a:r>
              <a:rPr lang="ru-RU" sz="16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7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spc="3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9580" y="3322320"/>
            <a:ext cx="122681" cy="1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9580" y="3651503"/>
            <a:ext cx="122681" cy="122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29981" y="3168840"/>
            <a:ext cx="547370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Arial"/>
                <a:cs typeface="Arial"/>
              </a:rPr>
              <a:t>план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фа</a:t>
            </a:r>
            <a:r>
              <a:rPr sz="1800" spc="2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12622" y="1489075"/>
            <a:ext cx="225806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4770">
              <a:lnSpc>
                <a:spcPts val="1500"/>
              </a:lnSpc>
              <a:spcBef>
                <a:spcPts val="105"/>
              </a:spcBef>
            </a:pPr>
            <a:r>
              <a:rPr sz="14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тыс.рублей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294534690"/>
              </p:ext>
            </p:extLst>
          </p:nvPr>
        </p:nvGraphicFramePr>
        <p:xfrm>
          <a:off x="4286799" y="1981200"/>
          <a:ext cx="4024722" cy="40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6324600" y="2324100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338 264,2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6918267" y="3854755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333 944,1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5721</Words>
  <Application>Microsoft Office PowerPoint</Application>
  <PresentationFormat>Экран (4:3)</PresentationFormat>
  <Paragraphs>1344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БЮДЖЕТ ДЛЯ ГРАЖДАН</vt:lpstr>
      <vt:lpstr>Вводная часть</vt:lpstr>
      <vt:lpstr>Основные параметры исполнения бюджета  муниципального образования «Демидовский район»  Смоленской области за 2019 год</vt:lpstr>
      <vt:lpstr>Динамика исполнения основных параметров бюджета  муниципального образования «Демидовский район» Смоленской области за 2019 год</vt:lpstr>
      <vt:lpstr>Достигнутые результаты исполнения бюджетной политики муниципального образования «Демидовский район» Смоленской области</vt:lpstr>
      <vt:lpstr>Доходы бюджета муниципального образования «Демидовский район» Смоленской области за 2019 год</vt:lpstr>
      <vt:lpstr>Налоговые и неналоговые доходы за 2019 год, тыс.руб.</vt:lpstr>
      <vt:lpstr>Безвозмездные поступления в 2019 году, тыс.руб.</vt:lpstr>
      <vt:lpstr>Расходы бюджета муниципального образования «Демидовский район» Смоленской области за 2019 год</vt:lpstr>
      <vt:lpstr>Показатели расходов бюджета муниципального образования «Демидовский район» Смоленской области за 2019 год</vt:lpstr>
      <vt:lpstr>Презентация PowerPoint</vt:lpstr>
      <vt:lpstr>Структура расходов бюджета муниципального образования «Демидовский район» Смоленской области за 2019 год</vt:lpstr>
      <vt:lpstr>Динамика расходов бюджета муниципального образования «Демидовский район» Смоленской области  (тыс.рублей)</vt:lpstr>
      <vt:lpstr>Расходы по разделу «Социальная политика»  2019 год (тыс. руб.)</vt:lpstr>
      <vt:lpstr>Исполнение расходов в расчете на душу населения  в 2019 г.</vt:lpstr>
      <vt:lpstr>Исполнение  МУНИЦИПАЛЬНЫХ ПРОГРАММ</vt:lpstr>
      <vt:lpstr>Презентация PowerPoint</vt:lpstr>
      <vt:lpstr>Презентация PowerPoint</vt:lpstr>
      <vt:lpstr>Муниципальная программа «Обеспечение жильем молодых семей»</vt:lpstr>
      <vt:lpstr>Муниципальная программа «Развитие дорожно-транспортного комплекса  муниципального образования «Демидовский район» Смоленской области»</vt:lpstr>
      <vt:lpstr>Муниципальная программа «Развитие водохозяйственного комплекса  на территории Демидовского района Смоленской области»</vt:lpstr>
      <vt:lpstr>Муниципальная программа «Развитие физической культуры и спорта в  муниципальном образовании «Демидовский район» Смоленской области»</vt:lpstr>
      <vt:lpstr>Муниципальная программа «Развитие образования в муниципальном образовании</vt:lpstr>
      <vt:lpstr>Муниципальная программа «Развитие культуры в муниципальном образовании</vt:lpstr>
      <vt:lpstr>Муниципальная программа «Гражданско – патриотическое воспитание граждан в муниципальном образовании «Демидовский район» Смоленской области»</vt:lpstr>
      <vt:lpstr>Муниципальная программа «Развитие малого и среднего  предпринимательства в муниципальном образовании «Демидовский район»  Смоленской области»</vt:lpstr>
      <vt:lpstr>Муниципальная программа «Создание условий для обеспечения  безопасности жизнедеятельности населения муниципального образования  «Демидовский район» Смоленской области»</vt:lpstr>
      <vt:lpstr>Муниципальная программа «Модернизация объектов коммунального  назначения муниципальных учреждений на территории муниципального  образования «Демидовский район» Смоленской области»</vt:lpstr>
      <vt:lpstr>Муниципальная программа «Демографическое развитие муниципального  образования «Демидовский район» Смоленской области»</vt:lpstr>
      <vt:lpstr>Муниципальная программа «Доступная среда муниципального образования «Демидовский район» Смоленской области»</vt:lpstr>
      <vt:lpstr>Муниципальная программа «Создание условий для эффективного управления муниципальными финансами в муниципальном образовании</vt:lpstr>
      <vt:lpstr>Муниципальная программа «Поддержка общественных некоммерческих  организаций муниципального образования «Демидовский район» Смоленской  области»</vt:lpstr>
      <vt:lpstr>Муниципальная программа «Создание условий для предоставления  гарантий по выплате пенсий за выслугу лет муниципальным служащим муниципального образования «Демидовский район» Смоленской области»</vt:lpstr>
      <vt:lpstr>Муниципальная программа «Обеспечение деятельности Администрации и  содержание аппарата Администрации муниципального образования «Демидовский район» Смоленской области»</vt:lpstr>
      <vt:lpstr>Муниципальная программа «Противодействие экстремизму и  профилактика терроризма на территории муниципального образования «Демидовский район» Смоленской области»</vt:lpstr>
      <vt:lpstr>Муниципальная программа «Повышение эффективности управления  муниципальным имуществом муниципального образования «Демидовский  район» Смоленской области»</vt:lpstr>
      <vt:lpstr>Муниципальная программа «Обеспечение финансовых расходов Отдела  городского хозяйства Администрации муниципального образования «Демидовский район» Смоленской области»</vt:lpstr>
      <vt:lpstr>Муниципальная программа «Энергосбережение и повышение  энергетической эффективности на территории муниципального образования «Демидовский район» Смоленской области»</vt:lpstr>
      <vt:lpstr>Муниципальная программа «Разработка проектов генеральных планов и  правил землепользования и застройки сельских поселений Демидовского района Смоленской области»</vt:lpstr>
      <vt:lpstr>Бюджетные инвестиции на приобретение  объектов недвижимого имущества в муниципальную собственность</vt:lpstr>
      <vt:lpstr>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Пользователь Windows</cp:lastModifiedBy>
  <cp:revision>127</cp:revision>
  <cp:lastPrinted>2020-11-29T08:20:22Z</cp:lastPrinted>
  <dcterms:created xsi:type="dcterms:W3CDTF">2018-10-24T05:05:19Z</dcterms:created>
  <dcterms:modified xsi:type="dcterms:W3CDTF">2020-11-30T05:40:31Z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2018-10-24T00:00:00Z</vt:filetime>
  </property>
</Properties>
</file>