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0"/>
  </p:notesMasterIdLst>
  <p:sldIdLst>
    <p:sldId id="625" r:id="rId4"/>
    <p:sldId id="626" r:id="rId5"/>
    <p:sldId id="627" r:id="rId6"/>
    <p:sldId id="630" r:id="rId7"/>
    <p:sldId id="669" r:id="rId8"/>
    <p:sldId id="629" r:id="rId9"/>
    <p:sldId id="651" r:id="rId10"/>
    <p:sldId id="628" r:id="rId11"/>
    <p:sldId id="744" r:id="rId12"/>
    <p:sldId id="655" r:id="rId13"/>
    <p:sldId id="656" r:id="rId14"/>
    <p:sldId id="632" r:id="rId15"/>
    <p:sldId id="653" r:id="rId16"/>
    <p:sldId id="657" r:id="rId17"/>
    <p:sldId id="658" r:id="rId18"/>
    <p:sldId id="672" r:id="rId19"/>
    <p:sldId id="742" r:id="rId20"/>
    <p:sldId id="517" r:id="rId21"/>
    <p:sldId id="623" r:id="rId22"/>
    <p:sldId id="677" r:id="rId23"/>
    <p:sldId id="624" r:id="rId24"/>
    <p:sldId id="621" r:id="rId25"/>
    <p:sldId id="636" r:id="rId26"/>
    <p:sldId id="637" r:id="rId27"/>
    <p:sldId id="638" r:id="rId28"/>
    <p:sldId id="696" r:id="rId29"/>
    <p:sldId id="697" r:id="rId30"/>
    <p:sldId id="641" r:id="rId31"/>
    <p:sldId id="642" r:id="rId32"/>
    <p:sldId id="643" r:id="rId33"/>
    <p:sldId id="654" r:id="rId34"/>
    <p:sldId id="645" r:id="rId35"/>
    <p:sldId id="671" r:id="rId36"/>
    <p:sldId id="686" r:id="rId37"/>
    <p:sldId id="646" r:id="rId38"/>
    <p:sldId id="695" r:id="rId39"/>
    <p:sldId id="692" r:id="rId40"/>
    <p:sldId id="688" r:id="rId41"/>
    <p:sldId id="682" r:id="rId42"/>
    <p:sldId id="676" r:id="rId43"/>
    <p:sldId id="680" r:id="rId44"/>
    <p:sldId id="681" r:id="rId45"/>
    <p:sldId id="698" r:id="rId46"/>
    <p:sldId id="699" r:id="rId47"/>
    <p:sldId id="739" r:id="rId48"/>
    <p:sldId id="740" r:id="rId49"/>
    <p:sldId id="700" r:id="rId50"/>
    <p:sldId id="701" r:id="rId51"/>
    <p:sldId id="702" r:id="rId52"/>
    <p:sldId id="703" r:id="rId53"/>
    <p:sldId id="704" r:id="rId54"/>
    <p:sldId id="705" r:id="rId55"/>
    <p:sldId id="706" r:id="rId56"/>
    <p:sldId id="707" r:id="rId57"/>
    <p:sldId id="708" r:id="rId58"/>
    <p:sldId id="709" r:id="rId59"/>
    <p:sldId id="710" r:id="rId60"/>
    <p:sldId id="711" r:id="rId61"/>
    <p:sldId id="712" r:id="rId62"/>
    <p:sldId id="713" r:id="rId63"/>
    <p:sldId id="714" r:id="rId64"/>
    <p:sldId id="715" r:id="rId65"/>
    <p:sldId id="716" r:id="rId66"/>
    <p:sldId id="717" r:id="rId67"/>
    <p:sldId id="718" r:id="rId68"/>
    <p:sldId id="719" r:id="rId69"/>
    <p:sldId id="720" r:id="rId70"/>
    <p:sldId id="721" r:id="rId71"/>
    <p:sldId id="722" r:id="rId72"/>
    <p:sldId id="723" r:id="rId73"/>
    <p:sldId id="724" r:id="rId74"/>
    <p:sldId id="725" r:id="rId75"/>
    <p:sldId id="726" r:id="rId76"/>
    <p:sldId id="727" r:id="rId77"/>
    <p:sldId id="728" r:id="rId78"/>
    <p:sldId id="729" r:id="rId79"/>
    <p:sldId id="730" r:id="rId80"/>
    <p:sldId id="731" r:id="rId81"/>
    <p:sldId id="732" r:id="rId82"/>
    <p:sldId id="733" r:id="rId83"/>
    <p:sldId id="690" r:id="rId84"/>
    <p:sldId id="649" r:id="rId85"/>
    <p:sldId id="736" r:id="rId86"/>
    <p:sldId id="737" r:id="rId87"/>
    <p:sldId id="738" r:id="rId88"/>
    <p:sldId id="743" r:id="rId89"/>
  </p:sldIdLst>
  <p:sldSz cx="9144000" cy="6858000" type="screen4x3"/>
  <p:notesSz cx="6808788" cy="9823450"/>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78" autoAdjust="0"/>
    <p:restoredTop sz="98293" autoAdjust="0"/>
  </p:normalViewPr>
  <p:slideViewPr>
    <p:cSldViewPr>
      <p:cViewPr>
        <p:scale>
          <a:sx n="89" d="100"/>
          <a:sy n="89" d="100"/>
        </p:scale>
        <p:origin x="-1038" y="-528"/>
      </p:cViewPr>
      <p:guideLst>
        <p:guide orient="horz" pos="2160"/>
        <p:guide pos="2880"/>
      </p:guideLst>
    </p:cSldViewPr>
  </p:slideViewPr>
  <p:outlineViewPr>
    <p:cViewPr>
      <p:scale>
        <a:sx n="33" d="100"/>
        <a:sy n="33" d="100"/>
      </p:scale>
      <p:origin x="0" y="20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51428740898911E-2"/>
          <c:y val="4.6964194051389338E-2"/>
          <c:w val="0.89353936863077865"/>
          <c:h val="0.68971631205674"/>
        </c:manualLayout>
      </c:layout>
      <c:barChart>
        <c:barDir val="col"/>
        <c:grouping val="clustered"/>
        <c:varyColors val="0"/>
        <c:ser>
          <c:idx val="0"/>
          <c:order val="0"/>
          <c:tx>
            <c:strRef>
              <c:f>Лист1!$B$1</c:f>
              <c:strCache>
                <c:ptCount val="1"/>
                <c:pt idx="0">
                  <c:v>2017г.Отчет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06170752324574E-3"/>
                  <c:y val="1.9055858018683026E-2"/>
                </c:manualLayout>
              </c:layout>
              <c:tx>
                <c:rich>
                  <a:bodyPr/>
                  <a:lstStyle/>
                  <a:p>
                    <a:r>
                      <a:rPr lang="ru-RU" dirty="0" smtClean="0"/>
                      <a:t>389,0</a:t>
                    </a:r>
                    <a:endParaRPr lang="en-US" dirty="0"/>
                  </a:p>
                </c:rich>
              </c:tx>
              <c:dLblPos val="outEnd"/>
              <c:showLegendKey val="0"/>
              <c:showVal val="1"/>
              <c:showCatName val="0"/>
              <c:showSerName val="0"/>
              <c:showPercent val="0"/>
              <c:showBubbleSize val="0"/>
            </c:dLbl>
            <c:dLbl>
              <c:idx val="1"/>
              <c:layout>
                <c:manualLayout>
                  <c:x val="-6.762468300929891E-3"/>
                  <c:y val="1.0407208388418401E-2"/>
                </c:manualLayout>
              </c:layout>
              <c:tx>
                <c:rich>
                  <a:bodyPr/>
                  <a:lstStyle/>
                  <a:p>
                    <a:r>
                      <a:rPr lang="ru-RU" dirty="0" smtClean="0"/>
                      <a:t>1670</a:t>
                    </a:r>
                    <a:endParaRPr lang="en-US" dirty="0"/>
                  </a:p>
                </c:rich>
              </c:tx>
              <c:dLblPos val="outEnd"/>
              <c:showLegendKey val="0"/>
              <c:showVal val="1"/>
              <c:showCatName val="0"/>
              <c:showSerName val="0"/>
              <c:showPercent val="0"/>
              <c:showBubbleSize val="0"/>
            </c:dLbl>
            <c:dLbl>
              <c:idx val="2"/>
              <c:layout>
                <c:manualLayout>
                  <c:x val="0"/>
                  <c:y val="-6.741860735403196E-5"/>
                </c:manualLayout>
              </c:layout>
              <c:tx>
                <c:rich>
                  <a:bodyPr/>
                  <a:lstStyle/>
                  <a:p>
                    <a:r>
                      <a:rPr lang="ru-RU" dirty="0" smtClean="0"/>
                      <a:t>75,0</a:t>
                    </a:r>
                    <a:endParaRPr lang="en-US" dirty="0"/>
                  </a:p>
                </c:rich>
              </c:tx>
              <c:dLblPos val="outEnd"/>
              <c:showLegendKey val="0"/>
              <c:showVal val="1"/>
              <c:showCatName val="0"/>
              <c:showSerName val="0"/>
              <c:showPercent val="0"/>
              <c:showBubbleSize val="0"/>
            </c:dLbl>
            <c:spPr>
              <a:noFill/>
              <a:ln w="25504">
                <a:noFill/>
              </a:ln>
            </c:spPr>
            <c:txPr>
              <a:bodyPr/>
              <a:lstStyle/>
              <a:p>
                <a:pPr>
                  <a:defRPr sz="1200" b="0" i="0" u="none" strike="noStrike" baseline="0">
                    <a:solidFill>
                      <a:srgbClr val="333333"/>
                    </a:solidFill>
                    <a:latin typeface="Calibri"/>
                    <a:ea typeface="Calibri"/>
                    <a:cs typeface="Calibri"/>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389</c:v>
                </c:pt>
                <c:pt idx="1">
                  <c:v>1670</c:v>
                </c:pt>
                <c:pt idx="2">
                  <c:v>75</c:v>
                </c:pt>
              </c:numCache>
            </c:numRef>
          </c:val>
        </c:ser>
        <c:ser>
          <c:idx val="1"/>
          <c:order val="1"/>
          <c:tx>
            <c:strRef>
              <c:f>Лист1!$C$1</c:f>
              <c:strCache>
                <c:ptCount val="1"/>
                <c:pt idx="0">
                  <c:v>2018г.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812341504649464E-3"/>
                  <c:y val="1.9055858018683001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3.3812341504649464E-3"/>
                  <c:y val="4.6414419682419524E-3"/>
                </c:manualLayout>
              </c:layout>
              <c:tx>
                <c:rich>
                  <a:bodyPr/>
                  <a:lstStyle/>
                  <a:p>
                    <a:r>
                      <a:rPr lang="ru-RU" dirty="0" smtClean="0"/>
                      <a:t>1750</a:t>
                    </a:r>
                    <a:endParaRPr lang="en-US" dirty="0"/>
                  </a:p>
                </c:rich>
              </c:tx>
              <c:dLblPos val="outEnd"/>
              <c:showLegendKey val="0"/>
              <c:showVal val="1"/>
              <c:showCatName val="0"/>
              <c:showSerName val="0"/>
              <c:showPercent val="0"/>
              <c:showBubbleSize val="0"/>
            </c:dLbl>
            <c:dLbl>
              <c:idx val="2"/>
              <c:layout>
                <c:manualLayout>
                  <c:x val="-1.6906170752324728E-3"/>
                  <c:y val="-9.7729740821990048E-3"/>
                </c:manualLayout>
              </c:layout>
              <c:tx>
                <c:rich>
                  <a:bodyPr/>
                  <a:lstStyle/>
                  <a:p>
                    <a:r>
                      <a:rPr lang="ru-RU" dirty="0" smtClean="0"/>
                      <a:t>67,0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389</c:v>
                </c:pt>
                <c:pt idx="1">
                  <c:v>1750</c:v>
                </c:pt>
                <c:pt idx="2">
                  <c:v>67</c:v>
                </c:pt>
              </c:numCache>
            </c:numRef>
          </c:val>
        </c:ser>
        <c:ser>
          <c:idx val="2"/>
          <c:order val="2"/>
          <c:tx>
            <c:strRef>
              <c:f>Лист1!$D$1</c:f>
              <c:strCache>
                <c:ptCount val="1"/>
                <c:pt idx="0">
                  <c:v>2019г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62468300929891E-3"/>
                  <c:y val="1.3290091598506503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5.0718512256974534E-3"/>
                  <c:y val="1.6172974808594715E-2"/>
                </c:manualLayout>
              </c:layout>
              <c:tx>
                <c:rich>
                  <a:bodyPr/>
                  <a:lstStyle/>
                  <a:p>
                    <a:r>
                      <a:rPr lang="ru-RU" dirty="0" smtClean="0"/>
                      <a:t>1860</a:t>
                    </a:r>
                    <a:endParaRPr lang="en-US" dirty="0"/>
                  </a:p>
                </c:rich>
              </c:tx>
              <c:dLblPos val="outEnd"/>
              <c:showLegendKey val="0"/>
              <c:showVal val="1"/>
              <c:showCatName val="0"/>
              <c:showSerName val="0"/>
              <c:showPercent val="0"/>
              <c:showBubbleSize val="0"/>
            </c:dLbl>
            <c:dLbl>
              <c:idx val="2"/>
              <c:layout>
                <c:manualLayout>
                  <c:x val="-1.471129091577786E-3"/>
                  <c:y val="1.7516656571774671E-3"/>
                </c:manualLayout>
              </c:layout>
              <c:tx>
                <c:rich>
                  <a:bodyPr/>
                  <a:lstStyle/>
                  <a:p>
                    <a:r>
                      <a:rPr lang="ru-RU" dirty="0" smtClean="0"/>
                      <a:t>72,0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389</c:v>
                </c:pt>
                <c:pt idx="1">
                  <c:v>1860</c:v>
                </c:pt>
                <c:pt idx="2">
                  <c:v>72</c:v>
                </c:pt>
              </c:numCache>
            </c:numRef>
          </c:val>
        </c:ser>
        <c:ser>
          <c:idx val="3"/>
          <c:order val="3"/>
          <c:tx>
            <c:strRef>
              <c:f>Лист1!$E$1</c:f>
              <c:strCache>
                <c:ptCount val="1"/>
                <c:pt idx="0">
                  <c:v>2020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62468300929911E-3"/>
                  <c:y val="1.0407208388418424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1.6906170752325992E-3"/>
                  <c:y val="1.7585587581538087E-3"/>
                </c:manualLayout>
              </c:layout>
              <c:tx>
                <c:rich>
                  <a:bodyPr/>
                  <a:lstStyle/>
                  <a:p>
                    <a:r>
                      <a:rPr lang="ru-RU" dirty="0" smtClean="0"/>
                      <a:t>1970</a:t>
                    </a:r>
                    <a:endParaRPr lang="en-US" dirty="0"/>
                  </a:p>
                </c:rich>
              </c:tx>
              <c:dLblPos val="outEnd"/>
              <c:showLegendKey val="0"/>
              <c:showVal val="1"/>
              <c:showCatName val="0"/>
              <c:showSerName val="0"/>
              <c:showPercent val="0"/>
              <c:showBubbleSize val="0"/>
            </c:dLbl>
            <c:dLbl>
              <c:idx val="2"/>
              <c:layout>
                <c:manualLayout>
                  <c:x val="-6.762468300929891E-3"/>
                  <c:y val="1.0407208388418424E-2"/>
                </c:manualLayout>
              </c:layout>
              <c:tx>
                <c:rich>
                  <a:bodyPr/>
                  <a:lstStyle/>
                  <a:p>
                    <a:r>
                      <a:rPr lang="ru-RU" dirty="0" smtClean="0"/>
                      <a:t>77,0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389</c:v>
                </c:pt>
                <c:pt idx="1">
                  <c:v>1970</c:v>
                </c:pt>
                <c:pt idx="2" formatCode="General">
                  <c:v>77</c:v>
                </c:pt>
              </c:numCache>
            </c:numRef>
          </c:val>
        </c:ser>
        <c:ser>
          <c:idx val="4"/>
          <c:order val="4"/>
          <c:tx>
            <c:strRef>
              <c:f>Лист1!$F$1</c:f>
              <c:strCache>
                <c:ptCount val="1"/>
                <c:pt idx="0">
                  <c:v>2021 г.План</c:v>
                </c:pt>
              </c:strCache>
            </c:strRef>
          </c:tx>
          <c:invertIfNegative val="0"/>
          <c:dLbls>
            <c:dLbl>
              <c:idx val="0"/>
              <c:layout>
                <c:manualLayout>
                  <c:x val="3.0131826741996242E-3"/>
                  <c:y val="-4.9200492004920068E-3"/>
                </c:manualLayout>
              </c:layout>
              <c:tx>
                <c:rich>
                  <a:bodyPr/>
                  <a:lstStyle/>
                  <a:p>
                    <a:r>
                      <a:rPr lang="ru-RU" sz="1100" dirty="0" smtClean="0"/>
                      <a:t>389,0</a:t>
                    </a:r>
                    <a:endParaRPr lang="en-US" sz="1100" dirty="0"/>
                  </a:p>
                </c:rich>
              </c:tx>
              <c:showLegendKey val="0"/>
              <c:showVal val="1"/>
              <c:showCatName val="0"/>
              <c:showSerName val="0"/>
              <c:showPercent val="0"/>
              <c:showBubbleSize val="0"/>
            </c:dLbl>
            <c:dLbl>
              <c:idx val="1"/>
              <c:layout/>
              <c:tx>
                <c:rich>
                  <a:bodyPr/>
                  <a:lstStyle/>
                  <a:p>
                    <a:r>
                      <a:rPr lang="ru-RU" dirty="0" smtClean="0"/>
                      <a:t>2100</a:t>
                    </a:r>
                    <a:endParaRPr lang="en-US" dirty="0"/>
                  </a:p>
                </c:rich>
              </c:tx>
              <c:showLegendKey val="0"/>
              <c:showVal val="1"/>
              <c:showCatName val="0"/>
              <c:showSerName val="0"/>
              <c:showPercent val="0"/>
              <c:showBubbleSize val="0"/>
            </c:dLbl>
            <c:dLbl>
              <c:idx val="2"/>
              <c:layout/>
              <c:tx>
                <c:rich>
                  <a:bodyPr/>
                  <a:lstStyle/>
                  <a:p>
                    <a:r>
                      <a:rPr lang="ru-RU" dirty="0" smtClean="0"/>
                      <a:t>81,0</a:t>
                    </a:r>
                    <a:endParaRPr lang="en-US" dirty="0"/>
                  </a:p>
                </c:rich>
              </c:tx>
              <c:showLegendKey val="0"/>
              <c:showVal val="1"/>
              <c:showCatName val="0"/>
              <c:showSerName val="0"/>
              <c:showPercent val="0"/>
              <c:showBubbleSize val="0"/>
            </c:dLbl>
            <c:spPr>
              <a:noFill/>
              <a:ln w="25504">
                <a:noFill/>
              </a:ln>
            </c:spPr>
            <c:txPr>
              <a:bodyPr wrap="square" lIns="38100" tIns="19050" rIns="38100" bIns="19050" anchor="ctr">
                <a:spAutoFit/>
              </a:bodyPr>
              <a:lstStyle/>
              <a:p>
                <a:pPr>
                  <a:defRPr sz="1202" baseline="0"/>
                </a:pPr>
                <a:endParaRPr lang="ru-RU"/>
              </a:p>
            </c:txPr>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389</c:v>
                </c:pt>
                <c:pt idx="1">
                  <c:v>2100</c:v>
                </c:pt>
                <c:pt idx="2" formatCode="General">
                  <c:v>81</c:v>
                </c:pt>
              </c:numCache>
            </c:numRef>
          </c:val>
        </c:ser>
        <c:dLbls>
          <c:showLegendKey val="0"/>
          <c:showVal val="1"/>
          <c:showCatName val="0"/>
          <c:showSerName val="0"/>
          <c:showPercent val="0"/>
          <c:showBubbleSize val="0"/>
        </c:dLbls>
        <c:gapWidth val="100"/>
        <c:overlap val="-24"/>
        <c:axId val="74555776"/>
        <c:axId val="74557312"/>
      </c:barChart>
      <c:catAx>
        <c:axId val="74555776"/>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74557312"/>
        <c:crosses val="autoZero"/>
        <c:auto val="1"/>
        <c:lblAlgn val="ctr"/>
        <c:lblOffset val="100"/>
        <c:noMultiLvlLbl val="0"/>
      </c:catAx>
      <c:valAx>
        <c:axId val="74557312"/>
        <c:scaling>
          <c:orientation val="minMax"/>
        </c:scaling>
        <c:delete val="0"/>
        <c:axPos val="l"/>
        <c:majorGridlines>
          <c:spPr>
            <a:ln w="9564" cap="flat" cmpd="sng" algn="ctr">
              <a:solidFill>
                <a:schemeClr val="tx1">
                  <a:lumMod val="15000"/>
                  <a:lumOff val="85000"/>
                </a:schemeClr>
              </a:solidFill>
              <a:round/>
            </a:ln>
            <a:effectLst/>
          </c:spPr>
        </c:majorGridlines>
        <c:numFmt formatCode="General" sourceLinked="1"/>
        <c:majorTickMark val="none"/>
        <c:minorTickMark val="none"/>
        <c:tickLblPos val="nextTo"/>
        <c:spPr>
          <a:ln w="6376">
            <a:noFill/>
          </a:ln>
        </c:spPr>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74555776"/>
        <c:crosses val="autoZero"/>
        <c:crossBetween val="between"/>
      </c:valAx>
      <c:spPr>
        <a:noFill/>
        <a:ln w="25504">
          <a:noFill/>
        </a:ln>
      </c:spPr>
    </c:plotArea>
    <c:legend>
      <c:legendPos val="r"/>
      <c:layout>
        <c:manualLayout>
          <c:xMode val="edge"/>
          <c:yMode val="edge"/>
          <c:x val="0.1360544217687075"/>
          <c:y val="0.94767441860465462"/>
          <c:w val="0.7256235827664399"/>
          <c:h val="5.4263565891472874E-2"/>
        </c:manualLayout>
      </c:layout>
      <c:overlay val="0"/>
      <c:spPr>
        <a:noFill/>
        <a:ln w="25504">
          <a:noFill/>
        </a:ln>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217" cy="491644"/>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55981" y="0"/>
            <a:ext cx="2951217" cy="491644"/>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08.11.2019</a:t>
            </a:fld>
            <a:endParaRPr lang="ru-RU"/>
          </a:p>
        </p:txBody>
      </p:sp>
      <p:sp>
        <p:nvSpPr>
          <p:cNvPr id="4" name="Образ слайда 3"/>
          <p:cNvSpPr>
            <a:spLocks noGrp="1" noRot="1" noChangeAspect="1"/>
          </p:cNvSpPr>
          <p:nvPr>
            <p:ph type="sldImg" idx="2"/>
          </p:nvPr>
        </p:nvSpPr>
        <p:spPr>
          <a:xfrm>
            <a:off x="949325" y="736600"/>
            <a:ext cx="4910138" cy="3683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0562" y="4666690"/>
            <a:ext cx="5447666" cy="442008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330236"/>
            <a:ext cx="2951217" cy="491644"/>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55981" y="9330236"/>
            <a:ext cx="2951217" cy="49164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77826"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7042" name="Rectangle 3"/>
          <p:cNvSpPr>
            <a:spLocks noGrp="1" noChangeArrowheads="1"/>
          </p:cNvSpPr>
          <p:nvPr>
            <p:ph type="body" idx="1"/>
          </p:nvPr>
        </p:nvSpPr>
        <p:spPr bwMode="auto">
          <a:xfrm>
            <a:off x="680562" y="4668259"/>
            <a:ext cx="5447666" cy="4418511"/>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22</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90115"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23</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29</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111619"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11/8/2019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11/8/2019</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11/8/2019</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11/8/2019</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11/8/2019</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11/8/2019</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11/8/2019</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11/8/2019</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11/8/2019</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11/8/2019</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11/8/2019</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11/8/2019</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11/8/2019</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11/8/2019</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11/8/2019</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11/8/2019</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11/8/2019</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11/8/2019</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11/8/2019</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11/8/2019</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11/8/2019</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11/8/2019</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11/8/2019</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11/8/2019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11/8/2019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11/8/2019</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11/8/2019</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Microsoft_Excel_97-2003_Worksheet2.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vmlDrawing" Target="../drawings/vmlDrawing3.v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oleObject" Target="../embeddings/Microsoft_Excel_97-2003_Worksheet3.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4.vml"/><Relationship Id="rId6" Type="http://schemas.openxmlformats.org/officeDocument/2006/relationships/image" Target="../media/image27.jpeg"/><Relationship Id="rId5" Type="http://schemas.openxmlformats.org/officeDocument/2006/relationships/image" Target="../media/image26.emf"/><Relationship Id="rId4" Type="http://schemas.openxmlformats.org/officeDocument/2006/relationships/oleObject" Target="../embeddings/Microsoft_Excel_97-2003_Worksheet4.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vmlDrawing" Target="../drawings/vmlDrawing5.vml"/><Relationship Id="rId6" Type="http://schemas.openxmlformats.org/officeDocument/2006/relationships/image" Target="../media/image29.jpeg"/><Relationship Id="rId5" Type="http://schemas.openxmlformats.org/officeDocument/2006/relationships/image" Target="../media/image28.emf"/><Relationship Id="rId4" Type="http://schemas.openxmlformats.org/officeDocument/2006/relationships/oleObject" Target="../embeddings/Microsoft_Excel_97-2003_Worksheet5.xls"/></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34.xml"/><Relationship Id="rId1" Type="http://schemas.openxmlformats.org/officeDocument/2006/relationships/vmlDrawing" Target="../drawings/vmlDrawing6.vm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34.xml"/><Relationship Id="rId1" Type="http://schemas.openxmlformats.org/officeDocument/2006/relationships/vmlDrawing" Target="../drawings/vmlDrawing7.vml"/><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33.xml"/><Relationship Id="rId1" Type="http://schemas.openxmlformats.org/officeDocument/2006/relationships/vmlDrawing" Target="../drawings/vmlDrawing8.v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9.xls"/><Relationship Id="rId2" Type="http://schemas.openxmlformats.org/officeDocument/2006/relationships/slideLayout" Target="../slideLayouts/slideLayout33.xml"/><Relationship Id="rId1" Type="http://schemas.openxmlformats.org/officeDocument/2006/relationships/vmlDrawing" Target="../drawings/vmlDrawing9.v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Excel_97-2003_Worksheet10.xls"/><Relationship Id="rId2" Type="http://schemas.openxmlformats.org/officeDocument/2006/relationships/slideLayout" Target="../slideLayouts/slideLayout34.xml"/><Relationship Id="rId1" Type="http://schemas.openxmlformats.org/officeDocument/2006/relationships/vmlDrawing" Target="../drawings/vmlDrawing10.v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35.emf"/><Relationship Id="rId4" Type="http://schemas.openxmlformats.org/officeDocument/2006/relationships/oleObject" Target="../embeddings/Microsoft_Excel_97-2003_Worksheet11.xls"/></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5" Type="http://schemas.openxmlformats.org/officeDocument/2006/relationships/image" Target="../media/image36.emf"/><Relationship Id="rId4" Type="http://schemas.openxmlformats.org/officeDocument/2006/relationships/oleObject" Target="../embeddings/Microsoft_Excel_97-2003_Worksheet12.xls"/></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xcel_97-2003_Worksheet13.xls"/><Relationship Id="rId2" Type="http://schemas.openxmlformats.org/officeDocument/2006/relationships/slideLayout" Target="../slideLayouts/slideLayout34.xml"/><Relationship Id="rId1" Type="http://schemas.openxmlformats.org/officeDocument/2006/relationships/vmlDrawing" Target="../drawings/vmlDrawing13.vml"/><Relationship Id="rId4" Type="http://schemas.openxmlformats.org/officeDocument/2006/relationships/image" Target="../media/image37.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xcel_97-2003_Worksheet14.xls"/><Relationship Id="rId2" Type="http://schemas.openxmlformats.org/officeDocument/2006/relationships/slideLayout" Target="../slideLayouts/slideLayout34.xml"/><Relationship Id="rId1" Type="http://schemas.openxmlformats.org/officeDocument/2006/relationships/vmlDrawing" Target="../drawings/vmlDrawing14.vml"/><Relationship Id="rId4" Type="http://schemas.openxmlformats.org/officeDocument/2006/relationships/image" Target="../media/image38.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Excel_97-2003_Worksheet15.xls"/><Relationship Id="rId2" Type="http://schemas.openxmlformats.org/officeDocument/2006/relationships/slideLayout" Target="../slideLayouts/slideLayout34.xml"/><Relationship Id="rId1" Type="http://schemas.openxmlformats.org/officeDocument/2006/relationships/vmlDrawing" Target="../drawings/vmlDrawing15.vml"/><Relationship Id="rId4" Type="http://schemas.openxmlformats.org/officeDocument/2006/relationships/image" Target="../media/image39.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xcel_97-2003_Worksheet16.xls"/><Relationship Id="rId2" Type="http://schemas.openxmlformats.org/officeDocument/2006/relationships/slideLayout" Target="../slideLayouts/slideLayout34.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Excel_97-2003_Worksheet17.xls"/><Relationship Id="rId2" Type="http://schemas.openxmlformats.org/officeDocument/2006/relationships/slideLayout" Target="../slideLayouts/slideLayout34.xml"/><Relationship Id="rId1" Type="http://schemas.openxmlformats.org/officeDocument/2006/relationships/vmlDrawing" Target="../drawings/vmlDrawing17.vml"/><Relationship Id="rId4" Type="http://schemas.openxmlformats.org/officeDocument/2006/relationships/image" Target="../media/image4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Microsoft_Excel_97-2003_Worksheet18.xls"/><Relationship Id="rId2" Type="http://schemas.openxmlformats.org/officeDocument/2006/relationships/slideLayout" Target="../slideLayouts/slideLayout14.xml"/><Relationship Id="rId1" Type="http://schemas.openxmlformats.org/officeDocument/2006/relationships/vmlDrawing" Target="../drawings/vmlDrawing18.vml"/><Relationship Id="rId4" Type="http://schemas.openxmlformats.org/officeDocument/2006/relationships/image" Target="../media/image42.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Font typeface="Arial" charset="0"/>
              <a:buNone/>
            </a:pPr>
            <a:endParaRPr lang="ru-RU" sz="28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НА ОСНОВЕ РЕШЕНИЯ ДЕМИДОВСКОГО  РАЙОННОГО СОВЕТА  ДЕПУТАТОВ  от 20.12.2018  № 105/11«О  БЮДЖЕТЕ  МУНИЦИПАЛЬНОГО ОБРАЗОВАНИЯ «ДЕМИДОВСКИЙ РАЙОН» СМОЛЕНСКОЙ ОБЛАСТИ НА 2019 ГОД И НА ПЛАНОВЫЙ ПЕРИОД 2020 и 2021 ГОДОВ»</a:t>
            </a: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2019 год  </a:t>
            </a:r>
          </a:p>
          <a:p>
            <a:pPr algn="ctr"/>
            <a:r>
              <a:rPr lang="ru-RU" sz="1800" b="1" dirty="0" smtClean="0">
                <a:solidFill>
                  <a:schemeClr val="bg1"/>
                </a:solidFill>
              </a:rPr>
              <a:t>и плановый период 2020 и 2021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2019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2020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2021 год</a:t>
              </a:r>
              <a:endParaRPr lang="ru-RU" sz="1800" b="1" dirty="0">
                <a:solidFill>
                  <a:schemeClr val="bg1"/>
                </a:solidFill>
              </a:endParaRPr>
            </a:p>
          </p:txBody>
        </p:sp>
        <p:sp>
          <p:nvSpPr>
            <p:cNvPr id="70668" name="AutoShape 61"/>
            <p:cNvSpPr>
              <a:spLocks noChangeArrowheads="1"/>
            </p:cNvSpPr>
            <p:nvPr/>
          </p:nvSpPr>
          <p:spPr bwMode="auto">
            <a:xfrm>
              <a:off x="2608"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306 347,4</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308 439,1</a:t>
              </a:r>
              <a:endParaRPr lang="ru-RU" sz="1800" b="1" dirty="0"/>
            </a:p>
          </p:txBody>
        </p:sp>
        <p:sp>
          <p:nvSpPr>
            <p:cNvPr id="70670" name="AutoShape 63"/>
            <p:cNvSpPr>
              <a:spLocks noChangeArrowheads="1"/>
            </p:cNvSpPr>
            <p:nvPr/>
          </p:nvSpPr>
          <p:spPr bwMode="auto">
            <a:xfrm>
              <a:off x="2608"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-2 091,7</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295 069,0</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292 977,3</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287 805,3</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287 805,3</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+2 091,7</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2" name="AutoShape 9" descr="Голубая тисненая бумага"/>
          <p:cNvSpPr>
            <a:spLocks noChangeArrowheads="1"/>
          </p:cNvSpPr>
          <p:nvPr/>
        </p:nvSpPr>
        <p:spPr bwMode="auto">
          <a:xfrm>
            <a:off x="755650" y="227647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Предельный объем</a:t>
            </a:r>
          </a:p>
          <a:p>
            <a:pPr algn="ctr"/>
            <a:r>
              <a:rPr lang="ru-RU" sz="1600" b="1">
                <a:solidFill>
                  <a:schemeClr val="accent1"/>
                </a:solidFill>
              </a:rPr>
              <a:t>муниципального долга (устанавливается решением о бюджете)</a:t>
            </a:r>
          </a:p>
        </p:txBody>
      </p:sp>
      <p:sp>
        <p:nvSpPr>
          <p:cNvPr id="71683" name="AutoShape 11" descr="Голубая тисненая бумага"/>
          <p:cNvSpPr>
            <a:spLocks noChangeArrowheads="1"/>
          </p:cNvSpPr>
          <p:nvPr/>
        </p:nvSpPr>
        <p:spPr bwMode="auto">
          <a:xfrm>
            <a:off x="5508625"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2019 </a:t>
            </a:r>
            <a:r>
              <a:rPr lang="ru-RU" sz="1600" b="1" dirty="0">
                <a:solidFill>
                  <a:schemeClr val="accent1"/>
                </a:solidFill>
              </a:rPr>
              <a:t>год</a:t>
            </a:r>
          </a:p>
        </p:txBody>
      </p:sp>
      <p:sp>
        <p:nvSpPr>
          <p:cNvPr id="71684" name="AutoShape 13" descr="Голубая тисненая бумага"/>
          <p:cNvSpPr>
            <a:spLocks noChangeArrowheads="1"/>
          </p:cNvSpPr>
          <p:nvPr/>
        </p:nvSpPr>
        <p:spPr bwMode="auto">
          <a:xfrm>
            <a:off x="5508625"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2020 год</a:t>
            </a:r>
            <a:endParaRPr lang="ru-RU" sz="1600" b="1" dirty="0">
              <a:solidFill>
                <a:schemeClr val="accent1"/>
              </a:solidFill>
            </a:endParaRPr>
          </a:p>
        </p:txBody>
      </p:sp>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87" name="AutoShape 17" descr="Голубая тисненая бумага"/>
          <p:cNvSpPr>
            <a:spLocks noChangeArrowheads="1"/>
          </p:cNvSpPr>
          <p:nvPr/>
        </p:nvSpPr>
        <p:spPr bwMode="auto">
          <a:xfrm>
            <a:off x="6805613"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5 730,3</a:t>
            </a:r>
            <a:endParaRPr lang="ru-RU" sz="1600" b="1" dirty="0">
              <a:solidFill>
                <a:schemeClr val="accent2"/>
              </a:solidFill>
            </a:endParaRPr>
          </a:p>
        </p:txBody>
      </p:sp>
      <p:sp>
        <p:nvSpPr>
          <p:cNvPr id="71688" name="AutoShape 18" descr="Голубая тисненая бумага"/>
          <p:cNvSpPr>
            <a:spLocks noChangeArrowheads="1"/>
          </p:cNvSpPr>
          <p:nvPr/>
        </p:nvSpPr>
        <p:spPr bwMode="auto">
          <a:xfrm>
            <a:off x="6805613"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5 730,3</a:t>
            </a:r>
            <a:endParaRPr lang="ru-RU" sz="1600" b="1" dirty="0">
              <a:solidFill>
                <a:schemeClr val="accent2"/>
              </a:solidFill>
            </a:endParaRPr>
          </a:p>
        </p:txBody>
      </p:sp>
      <p:sp>
        <p:nvSpPr>
          <p:cNvPr id="71690" name="AutoShape 20" descr="Голубая тисненая бумага"/>
          <p:cNvSpPr>
            <a:spLocks noChangeArrowheads="1"/>
          </p:cNvSpPr>
          <p:nvPr/>
        </p:nvSpPr>
        <p:spPr bwMode="auto">
          <a:xfrm>
            <a:off x="6805613" y="1484313"/>
            <a:ext cx="1295400" cy="36195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a:solidFill>
                  <a:schemeClr val="accent2"/>
                </a:solidFill>
              </a:rPr>
              <a:t>тыс. рублей</a:t>
            </a:r>
          </a:p>
        </p:txBody>
      </p:sp>
      <p:sp>
        <p:nvSpPr>
          <p:cNvPr id="71691" name="Line 24"/>
          <p:cNvSpPr>
            <a:spLocks noChangeShapeType="1"/>
          </p:cNvSpPr>
          <p:nvPr/>
        </p:nvSpPr>
        <p:spPr bwMode="auto">
          <a:xfrm>
            <a:off x="3781425" y="2781300"/>
            <a:ext cx="1295400" cy="0"/>
          </a:xfrm>
          <a:prstGeom prst="line">
            <a:avLst/>
          </a:prstGeom>
          <a:noFill/>
          <a:ln w="31750">
            <a:solidFill>
              <a:schemeClr val="tx1"/>
            </a:solidFill>
            <a:round/>
            <a:headEnd/>
            <a:tailEnd/>
          </a:ln>
        </p:spPr>
        <p:txBody>
          <a:bodyPr/>
          <a:lstStyle/>
          <a:p>
            <a:endParaRPr lang="ru-RU"/>
          </a:p>
        </p:txBody>
      </p:sp>
      <p:sp>
        <p:nvSpPr>
          <p:cNvPr id="71692" name="Line 25"/>
          <p:cNvSpPr>
            <a:spLocks noChangeShapeType="1"/>
          </p:cNvSpPr>
          <p:nvPr/>
        </p:nvSpPr>
        <p:spPr bwMode="auto">
          <a:xfrm flipH="1">
            <a:off x="5076825" y="2205038"/>
            <a:ext cx="431800" cy="0"/>
          </a:xfrm>
          <a:prstGeom prst="line">
            <a:avLst/>
          </a:prstGeom>
          <a:noFill/>
          <a:ln w="31750">
            <a:solidFill>
              <a:schemeClr val="tx1"/>
            </a:solidFill>
            <a:round/>
            <a:headEnd/>
            <a:tailEnd/>
          </a:ln>
        </p:spPr>
        <p:txBody>
          <a:bodyPr/>
          <a:lstStyle/>
          <a:p>
            <a:endParaRPr lang="ru-RU"/>
          </a:p>
        </p:txBody>
      </p:sp>
      <p:sp>
        <p:nvSpPr>
          <p:cNvPr id="71693" name="Line 26"/>
          <p:cNvSpPr>
            <a:spLocks noChangeShapeType="1"/>
          </p:cNvSpPr>
          <p:nvPr/>
        </p:nvSpPr>
        <p:spPr bwMode="auto">
          <a:xfrm flipH="1">
            <a:off x="5076825" y="2781300"/>
            <a:ext cx="431800" cy="0"/>
          </a:xfrm>
          <a:prstGeom prst="line">
            <a:avLst/>
          </a:prstGeom>
          <a:noFill/>
          <a:ln w="31750">
            <a:solidFill>
              <a:schemeClr val="tx1"/>
            </a:solidFill>
            <a:round/>
            <a:headEnd/>
            <a:tailEnd/>
          </a:ln>
        </p:spPr>
        <p:txBody>
          <a:bodyPr/>
          <a:lstStyle/>
          <a:p>
            <a:endParaRPr lang="ru-RU"/>
          </a:p>
        </p:txBody>
      </p:sp>
      <p:sp>
        <p:nvSpPr>
          <p:cNvPr id="71694" name="Line 27"/>
          <p:cNvSpPr>
            <a:spLocks noChangeShapeType="1"/>
          </p:cNvSpPr>
          <p:nvPr/>
        </p:nvSpPr>
        <p:spPr bwMode="auto">
          <a:xfrm flipH="1">
            <a:off x="5076825" y="3429000"/>
            <a:ext cx="431800" cy="0"/>
          </a:xfrm>
          <a:prstGeom prst="line">
            <a:avLst/>
          </a:prstGeom>
          <a:noFill/>
          <a:ln w="31750">
            <a:solidFill>
              <a:schemeClr val="tx1"/>
            </a:solidFill>
            <a:round/>
            <a:headEnd/>
            <a:tailEnd/>
          </a:ln>
        </p:spPr>
        <p:txBody>
          <a:bodyPr/>
          <a:lstStyle/>
          <a:p>
            <a:endParaRPr lang="ru-RU"/>
          </a:p>
        </p:txBody>
      </p:sp>
      <p:sp>
        <p:nvSpPr>
          <p:cNvPr id="71695" name="Line 28"/>
          <p:cNvSpPr>
            <a:spLocks noChangeShapeType="1"/>
          </p:cNvSpPr>
          <p:nvPr/>
        </p:nvSpPr>
        <p:spPr bwMode="auto">
          <a:xfrm>
            <a:off x="5076825" y="2205038"/>
            <a:ext cx="0" cy="1223962"/>
          </a:xfrm>
          <a:prstGeom prst="line">
            <a:avLst/>
          </a:prstGeom>
          <a:noFill/>
          <a:ln w="31750">
            <a:solidFill>
              <a:schemeClr val="tx1"/>
            </a:solidFill>
            <a:round/>
            <a:headEnd/>
            <a:tailEnd/>
          </a:ln>
        </p:spPr>
        <p:txBody>
          <a:bodyPr/>
          <a:lstStyle/>
          <a:p>
            <a:endParaRPr lang="ru-RU"/>
          </a:p>
        </p:txBody>
      </p:sp>
      <p:sp>
        <p:nvSpPr>
          <p:cNvPr id="71696" name="AutoShape 29" descr="Голубая тисненая бумага"/>
          <p:cNvSpPr>
            <a:spLocks noChangeArrowheads="1"/>
          </p:cNvSpPr>
          <p:nvPr/>
        </p:nvSpPr>
        <p:spPr bwMode="auto">
          <a:xfrm>
            <a:off x="755650" y="436562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01.01.2020</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086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01.01.2021</a:t>
            </a:r>
            <a:endParaRPr lang="ru-RU" sz="1600" b="1" dirty="0">
              <a:solidFill>
                <a:schemeClr val="accent1"/>
              </a:solidFill>
            </a:endParaRPr>
          </a:p>
        </p:txBody>
      </p:sp>
      <p:sp>
        <p:nvSpPr>
          <p:cNvPr id="71700" name="Line 33"/>
          <p:cNvSpPr>
            <a:spLocks noChangeShapeType="1"/>
          </p:cNvSpPr>
          <p:nvPr/>
        </p:nvSpPr>
        <p:spPr bwMode="auto">
          <a:xfrm>
            <a:off x="3779838" y="4868863"/>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76825" y="4868863"/>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76825" y="4221163"/>
            <a:ext cx="0" cy="1223962"/>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4221163"/>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76825" y="5445125"/>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5 730,3</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40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6" name="AutoShape 13" descr="Голубая тисненая бумага"/>
          <p:cNvSpPr>
            <a:spLocks noChangeArrowheads="1"/>
          </p:cNvSpPr>
          <p:nvPr/>
        </p:nvSpPr>
        <p:spPr bwMode="auto">
          <a:xfrm>
            <a:off x="5510213" y="32226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2021 </a:t>
            </a:r>
            <a:r>
              <a:rPr lang="ru-RU" sz="1600" b="1" dirty="0">
                <a:solidFill>
                  <a:schemeClr val="accent1"/>
                </a:solidFill>
              </a:rPr>
              <a:t>год</a:t>
            </a:r>
          </a:p>
        </p:txBody>
      </p:sp>
      <p:sp>
        <p:nvSpPr>
          <p:cNvPr id="27" name="AutoShape 18" descr="Голубая тисненая бумага"/>
          <p:cNvSpPr>
            <a:spLocks noChangeArrowheads="1"/>
          </p:cNvSpPr>
          <p:nvPr/>
        </p:nvSpPr>
        <p:spPr bwMode="auto">
          <a:xfrm>
            <a:off x="6815981" y="31861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01.01.2022</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a:t>
              </a:r>
              <a:r>
                <a:rPr lang="ru-RU" b="1" dirty="0" smtClean="0">
                  <a:solidFill>
                    <a:schemeClr val="bg1"/>
                  </a:solidFill>
                </a:rPr>
                <a:t>201</a:t>
              </a:r>
              <a:r>
                <a:rPr lang="en-US" b="1" dirty="0" smtClean="0">
                  <a:solidFill>
                    <a:schemeClr val="bg1"/>
                  </a:solidFill>
                </a:rPr>
                <a:t>9</a:t>
              </a:r>
              <a:r>
                <a:rPr lang="ru-RU" b="1" dirty="0" smtClean="0">
                  <a:solidFill>
                    <a:schemeClr val="bg1"/>
                  </a:solidFill>
                </a:rPr>
                <a:t> </a:t>
              </a:r>
              <a:r>
                <a:rPr lang="ru-RU" b="1" dirty="0" smtClean="0">
                  <a:solidFill>
                    <a:schemeClr val="bg1"/>
                  </a:solidFill>
                </a:rPr>
                <a:t>– </a:t>
              </a:r>
              <a:r>
                <a:rPr lang="ru-RU" b="1" dirty="0" smtClean="0">
                  <a:solidFill>
                    <a:schemeClr val="bg1"/>
                  </a:solidFill>
                </a:rPr>
                <a:t>202</a:t>
              </a:r>
              <a:r>
                <a:rPr lang="en-US" b="1" dirty="0" smtClean="0">
                  <a:solidFill>
                    <a:schemeClr val="bg1"/>
                  </a:solidFill>
                </a:rPr>
                <a:t>1</a:t>
              </a:r>
              <a:r>
                <a:rPr lang="ru-RU" b="1" dirty="0" smtClean="0">
                  <a:solidFill>
                    <a:schemeClr val="bg1"/>
                  </a:solidFill>
                </a:rPr>
                <a:t> </a:t>
              </a:r>
              <a:r>
                <a:rPr lang="ru-RU" b="1" dirty="0" smtClean="0">
                  <a:solidFill>
                    <a:schemeClr val="bg1"/>
                  </a:solidFill>
                </a:rPr>
                <a:t>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379309873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556067076"/>
              </p:ext>
            </p:extLst>
          </p:nvPr>
        </p:nvGraphicFramePr>
        <p:xfrm>
          <a:off x="214313" y="949325"/>
          <a:ext cx="8478837" cy="4684713"/>
        </p:xfrm>
        <a:graphic>
          <a:graphicData uri="http://schemas.openxmlformats.org/presentationml/2006/ole">
            <mc:AlternateContent xmlns:mc="http://schemas.openxmlformats.org/markup-compatibility/2006">
              <mc:Choice xmlns:v="urn:schemas-microsoft-com:vml" Requires="v">
                <p:oleObj spid="_x0000_s40156" name="Лист" r:id="rId4" imgW="8401202" imgH="4638751" progId="Excel.Sheet.8">
                  <p:embed/>
                </p:oleObj>
              </mc:Choice>
              <mc:Fallback>
                <p:oleObj name="Лист" r:id="rId4" imgW="8401202" imgH="4638751" progId="Excel.Sheet.8">
                  <p:embed/>
                  <p:pic>
                    <p:nvPicPr>
                      <p:cNvPr id="0" name="Picture 171"/>
                      <p:cNvPicPr>
                        <a:picLocks noChangeArrowheads="1"/>
                      </p:cNvPicPr>
                      <p:nvPr/>
                    </p:nvPicPr>
                    <p:blipFill>
                      <a:blip r:embed="rId5"/>
                      <a:srcRect/>
                      <a:stretch>
                        <a:fillRect/>
                      </a:stretch>
                    </p:blipFill>
                    <p:spPr bwMode="auto">
                      <a:xfrm>
                        <a:off x="214313" y="949325"/>
                        <a:ext cx="8478837" cy="468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6"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818561228"/>
              </p:ext>
            </p:extLst>
          </p:nvPr>
        </p:nvGraphicFramePr>
        <p:xfrm>
          <a:off x="914400" y="508000"/>
          <a:ext cx="7858125" cy="5354638"/>
        </p:xfrm>
        <a:graphic>
          <a:graphicData uri="http://schemas.openxmlformats.org/presentationml/2006/ole">
            <mc:AlternateContent xmlns:mc="http://schemas.openxmlformats.org/markup-compatibility/2006">
              <mc:Choice xmlns:v="urn:schemas-microsoft-com:vml" Requires="v">
                <p:oleObj spid="_x0000_s138438" name="Лист" r:id="rId4" imgW="7753502" imgH="5286451" progId="Excel.Sheet.8">
                  <p:embed/>
                </p:oleObj>
              </mc:Choice>
              <mc:Fallback>
                <p:oleObj name="Лист" r:id="rId4" imgW="7753502" imgH="5286451" progId="Excel.Sheet.8">
                  <p:embed/>
                  <p:pic>
                    <p:nvPicPr>
                      <p:cNvPr id="0" name="Picture 149"/>
                      <p:cNvPicPr>
                        <a:picLocks noChangeArrowheads="1"/>
                      </p:cNvPicPr>
                      <p:nvPr/>
                    </p:nvPicPr>
                    <p:blipFill>
                      <a:blip r:embed="rId5"/>
                      <a:srcRect/>
                      <a:stretch>
                        <a:fillRect/>
                      </a:stretch>
                    </p:blipFill>
                    <p:spPr bwMode="auto">
                      <a:xfrm>
                        <a:off x="914400" y="508000"/>
                        <a:ext cx="7858125" cy="535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22596556"/>
              </p:ext>
            </p:extLst>
          </p:nvPr>
        </p:nvGraphicFramePr>
        <p:xfrm>
          <a:off x="534988" y="569913"/>
          <a:ext cx="8177212" cy="4865687"/>
        </p:xfrm>
        <a:graphic>
          <a:graphicData uri="http://schemas.openxmlformats.org/presentationml/2006/ole">
            <mc:AlternateContent xmlns:mc="http://schemas.openxmlformats.org/markup-compatibility/2006">
              <mc:Choice xmlns:v="urn:schemas-microsoft-com:vml" Requires="v">
                <p:oleObj spid="_x0000_s23836" name="Лист" r:id="rId4" imgW="7543800" imgH="4486418" progId="Excel.Sheet.8">
                  <p:embed/>
                </p:oleObj>
              </mc:Choice>
              <mc:Fallback>
                <p:oleObj name="Лист" r:id="rId4" imgW="7543800" imgH="4486418" progId="Excel.Sheet.8">
                  <p:embed/>
                  <p:pic>
                    <p:nvPicPr>
                      <p:cNvPr id="0" name="Picture 235"/>
                      <p:cNvPicPr>
                        <a:picLocks noChangeArrowheads="1"/>
                      </p:cNvPicPr>
                      <p:nvPr/>
                    </p:nvPicPr>
                    <p:blipFill>
                      <a:blip r:embed="rId5"/>
                      <a:srcRect/>
                      <a:stretch>
                        <a:fillRect/>
                      </a:stretch>
                    </p:blipFill>
                    <p:spPr bwMode="auto">
                      <a:xfrm>
                        <a:off x="534988" y="569913"/>
                        <a:ext cx="8177212" cy="4865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6" cstate="print"/>
          <a:srcRect/>
          <a:stretch>
            <a:fillRect/>
          </a:stretch>
        </p:blipFill>
        <p:spPr bwMode="auto">
          <a:xfrm>
            <a:off x="7164388" y="908050"/>
            <a:ext cx="1979612" cy="1484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73150187"/>
              </p:ext>
            </p:extLst>
          </p:nvPr>
        </p:nvGraphicFramePr>
        <p:xfrm>
          <a:off x="104775" y="581025"/>
          <a:ext cx="8734425" cy="4438650"/>
        </p:xfrm>
        <a:graphic>
          <a:graphicData uri="http://schemas.openxmlformats.org/presentationml/2006/ole">
            <mc:AlternateContent xmlns:mc="http://schemas.openxmlformats.org/markup-compatibility/2006">
              <mc:Choice xmlns:v="urn:schemas-microsoft-com:vml" Requires="v">
                <p:oleObj spid="_x0000_s53465" name="Лист" r:id="rId4" imgW="8734349" imgH="4438802" progId="Excel.Sheet.8">
                  <p:embed/>
                </p:oleObj>
              </mc:Choice>
              <mc:Fallback>
                <p:oleObj name="Лист" r:id="rId4" imgW="8734349" imgH="4438802" progId="Excel.Sheet.8">
                  <p:embed/>
                  <p:pic>
                    <p:nvPicPr>
                      <p:cNvPr id="0" name="Picture 168"/>
                      <p:cNvPicPr>
                        <a:picLocks noChangeArrowheads="1"/>
                      </p:cNvPicPr>
                      <p:nvPr/>
                    </p:nvPicPr>
                    <p:blipFill>
                      <a:blip r:embed="rId5"/>
                      <a:srcRect/>
                      <a:stretch>
                        <a:fillRect/>
                      </a:stretch>
                    </p:blipFill>
                    <p:spPr bwMode="auto">
                      <a:xfrm>
                        <a:off x="104775" y="581025"/>
                        <a:ext cx="8734425" cy="443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6" cstate="print"/>
          <a:srcRect/>
          <a:stretch>
            <a:fillRect/>
          </a:stretch>
        </p:blipFill>
        <p:spPr bwMode="auto">
          <a:xfrm>
            <a:off x="6732588" y="473075"/>
            <a:ext cx="2389187"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899592" y="627062"/>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2019 по 2021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283021969"/>
              </p:ext>
            </p:extLst>
          </p:nvPr>
        </p:nvGraphicFramePr>
        <p:xfrm>
          <a:off x="1757363" y="1782763"/>
          <a:ext cx="5229225" cy="3267075"/>
        </p:xfrm>
        <a:graphic>
          <a:graphicData uri="http://schemas.openxmlformats.org/presentationml/2006/ole">
            <mc:AlternateContent xmlns:mc="http://schemas.openxmlformats.org/markup-compatibility/2006">
              <mc:Choice xmlns:v="urn:schemas-microsoft-com:vml" Requires="v">
                <p:oleObj spid="_x0000_s47344" name="Лист" r:id="rId4" imgW="11496751" imgH="7182002" progId="Excel.Sheet.8">
                  <p:embed/>
                </p:oleObj>
              </mc:Choice>
              <mc:Fallback>
                <p:oleObj name="Лист" r:id="rId4" imgW="11496751" imgH="7182002" progId="Excel.Sheet.8">
                  <p:embed/>
                  <p:pic>
                    <p:nvPicPr>
                      <p:cNvPr id="0" name="Picture 190"/>
                      <p:cNvPicPr>
                        <a:picLocks noGrp="1" noChangeAspect="1" noChangeArrowheads="1"/>
                      </p:cNvPicPr>
                      <p:nvPr/>
                    </p:nvPicPr>
                    <p:blipFill>
                      <a:blip r:embed="rId5"/>
                      <a:srcRect/>
                      <a:stretch>
                        <a:fillRect/>
                      </a:stretch>
                    </p:blipFill>
                    <p:spPr bwMode="auto">
                      <a:xfrm>
                        <a:off x="1757363" y="1782763"/>
                        <a:ext cx="5229225" cy="326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6" cstate="print"/>
          <a:srcRect/>
          <a:stretch>
            <a:fillRect/>
          </a:stretch>
        </p:blipFill>
        <p:spPr bwMode="auto">
          <a:xfrm>
            <a:off x="7380288" y="476250"/>
            <a:ext cx="1763712" cy="1514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2019-2021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2920724284"/>
              </p:ext>
            </p:extLst>
          </p:nvPr>
        </p:nvGraphicFramePr>
        <p:xfrm>
          <a:off x="928688" y="1958975"/>
          <a:ext cx="7137400" cy="3944938"/>
        </p:xfrm>
        <a:graphic>
          <a:graphicData uri="http://schemas.openxmlformats.org/presentationml/2006/ole">
            <mc:AlternateContent xmlns:mc="http://schemas.openxmlformats.org/markup-compatibility/2006">
              <mc:Choice xmlns:v="urn:schemas-microsoft-com:vml" Requires="v">
                <p:oleObj spid="_x0000_s48363" name="Лист" r:id="rId3" imgW="7048500" imgH="3895649" progId="Excel.Sheet.8">
                  <p:embed/>
                </p:oleObj>
              </mc:Choice>
              <mc:Fallback>
                <p:oleObj name="Лист" r:id="rId3" imgW="7048500" imgH="3895649" progId="Excel.Sheet.8">
                  <p:embed/>
                  <p:pic>
                    <p:nvPicPr>
                      <p:cNvPr id="0" name="Picture 186"/>
                      <p:cNvPicPr>
                        <a:picLocks noGrp="1" noChangeAspect="1" noChangeArrowheads="1"/>
                      </p:cNvPicPr>
                      <p:nvPr/>
                    </p:nvPicPr>
                    <p:blipFill>
                      <a:blip r:embed="rId4"/>
                      <a:srcRect/>
                      <a:stretch>
                        <a:fillRect/>
                      </a:stretch>
                    </p:blipFill>
                    <p:spPr bwMode="auto">
                      <a:xfrm>
                        <a:off x="928688" y="1958975"/>
                        <a:ext cx="7137400" cy="3944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2019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43635,0 </a:t>
            </a:r>
            <a:r>
              <a:rPr lang="ru-RU" sz="1600" b="1" dirty="0">
                <a:solidFill>
                  <a:schemeClr val="tx2"/>
                </a:solidFill>
              </a:rPr>
              <a:t>тыс.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580082452"/>
              </p:ext>
            </p:extLst>
          </p:nvPr>
        </p:nvGraphicFramePr>
        <p:xfrm>
          <a:off x="246063" y="1892300"/>
          <a:ext cx="8875712" cy="4027488"/>
        </p:xfrm>
        <a:graphic>
          <a:graphicData uri="http://schemas.openxmlformats.org/presentationml/2006/ole">
            <mc:AlternateContent xmlns:mc="http://schemas.openxmlformats.org/markup-compatibility/2006">
              <mc:Choice xmlns:v="urn:schemas-microsoft-com:vml" Requires="v">
                <p:oleObj spid="_x0000_s49387" name="Лист" r:id="rId3" imgW="8962949" imgH="4067251" progId="Excel.Sheet.8">
                  <p:embed/>
                </p:oleObj>
              </mc:Choice>
              <mc:Fallback>
                <p:oleObj name="Лист" r:id="rId3" imgW="8962949" imgH="4067251" progId="Excel.Sheet.8">
                  <p:embed/>
                  <p:pic>
                    <p:nvPicPr>
                      <p:cNvPr id="0" name="Picture 185"/>
                      <p:cNvPicPr>
                        <a:picLocks noGrp="1" noChangeAspect="1" noChangeArrowheads="1"/>
                      </p:cNvPicPr>
                      <p:nvPr/>
                    </p:nvPicPr>
                    <p:blipFill>
                      <a:blip r:embed="rId4"/>
                      <a:srcRect/>
                      <a:stretch>
                        <a:fillRect/>
                      </a:stretch>
                    </p:blipFill>
                    <p:spPr bwMode="auto">
                      <a:xfrm>
                        <a:off x="246063" y="1892300"/>
                        <a:ext cx="8875712" cy="402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2020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46322,6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351360666"/>
              </p:ext>
            </p:extLst>
          </p:nvPr>
        </p:nvGraphicFramePr>
        <p:xfrm>
          <a:off x="225425" y="1428750"/>
          <a:ext cx="8677275" cy="3814763"/>
        </p:xfrm>
        <a:graphic>
          <a:graphicData uri="http://schemas.openxmlformats.org/presentationml/2006/ole">
            <mc:AlternateContent xmlns:mc="http://schemas.openxmlformats.org/markup-compatibility/2006">
              <mc:Choice xmlns:v="urn:schemas-microsoft-com:vml" Requires="v">
                <p:oleObj spid="_x0000_s169057" name="Лист" r:id="rId3" imgW="8382000" imgH="3143402" progId="Excel.Sheet.8">
                  <p:embed/>
                </p:oleObj>
              </mc:Choice>
              <mc:Fallback>
                <p:oleObj name="Лист" r:id="rId3" imgW="8382000" imgH="3143402" progId="Excel.Sheet.8">
                  <p:embed/>
                  <p:pic>
                    <p:nvPicPr>
                      <p:cNvPr id="0" name="Picture 48"/>
                      <p:cNvPicPr>
                        <a:picLocks noGrp="1" noChangeAspect="1" noChangeArrowheads="1"/>
                      </p:cNvPicPr>
                      <p:nvPr/>
                    </p:nvPicPr>
                    <p:blipFill>
                      <a:blip r:embed="rId4"/>
                      <a:srcRect/>
                      <a:stretch>
                        <a:fillRect/>
                      </a:stretch>
                    </p:blipFill>
                    <p:spPr bwMode="auto">
                      <a:xfrm>
                        <a:off x="225425" y="1428750"/>
                        <a:ext cx="8677275" cy="3814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2021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48735,1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63068474"/>
              </p:ext>
            </p:extLst>
          </p:nvPr>
        </p:nvGraphicFramePr>
        <p:xfrm>
          <a:off x="225425" y="1282700"/>
          <a:ext cx="9312275" cy="4284663"/>
        </p:xfrm>
        <a:graphic>
          <a:graphicData uri="http://schemas.openxmlformats.org/presentationml/2006/ole">
            <mc:AlternateContent xmlns:mc="http://schemas.openxmlformats.org/markup-compatibility/2006">
              <mc:Choice xmlns:v="urn:schemas-microsoft-com:vml" Requires="v">
                <p:oleObj spid="_x0000_s170081" name="Лист" r:id="rId3" imgW="9001049" imgH="4143451" progId="Excel.Sheet.8">
                  <p:embed/>
                </p:oleObj>
              </mc:Choice>
              <mc:Fallback>
                <p:oleObj name="Лист" r:id="rId3" imgW="9001049" imgH="4143451" progId="Excel.Sheet.8">
                  <p:embed/>
                  <p:pic>
                    <p:nvPicPr>
                      <p:cNvPr id="0" name="Picture 48"/>
                      <p:cNvPicPr>
                        <a:picLocks noGrp="1" noChangeAspect="1" noChangeArrowheads="1"/>
                      </p:cNvPicPr>
                      <p:nvPr/>
                    </p:nvPicPr>
                    <p:blipFill>
                      <a:blip r:embed="rId4"/>
                      <a:srcRect/>
                      <a:stretch>
                        <a:fillRect/>
                      </a:stretch>
                    </p:blipFill>
                    <p:spPr bwMode="auto">
                      <a:xfrm>
                        <a:off x="225425" y="1282700"/>
                        <a:ext cx="9312275" cy="428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333511133"/>
              </p:ext>
            </p:extLst>
          </p:nvPr>
        </p:nvGraphicFramePr>
        <p:xfrm>
          <a:off x="349250" y="1630363"/>
          <a:ext cx="8215313" cy="4819650"/>
        </p:xfrm>
        <a:graphic>
          <a:graphicData uri="http://schemas.openxmlformats.org/presentationml/2006/ole">
            <mc:AlternateContent xmlns:mc="http://schemas.openxmlformats.org/markup-compatibility/2006">
              <mc:Choice xmlns:v="urn:schemas-microsoft-com:vml" Requires="v">
                <p:oleObj spid="_x0000_s52456" name="Лист" r:id="rId3" imgW="8896502" imgH="5219700" progId="Excel.Sheet.8">
                  <p:embed/>
                </p:oleObj>
              </mc:Choice>
              <mc:Fallback>
                <p:oleObj name="Лист" r:id="rId3" imgW="8896502" imgH="5219700" progId="Excel.Sheet.8">
                  <p:embed/>
                  <p:pic>
                    <p:nvPicPr>
                      <p:cNvPr id="0" name="Picture 182"/>
                      <p:cNvPicPr>
                        <a:picLocks noGrp="1" noChangeAspect="1" noChangeArrowheads="1"/>
                      </p:cNvPicPr>
                      <p:nvPr/>
                    </p:nvPicPr>
                    <p:blipFill>
                      <a:blip r:embed="rId4"/>
                      <a:srcRect/>
                      <a:stretch>
                        <a:fillRect/>
                      </a:stretch>
                    </p:blipFill>
                    <p:spPr bwMode="auto">
                      <a:xfrm>
                        <a:off x="349250" y="1630363"/>
                        <a:ext cx="8215313"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28</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208848085"/>
              </p:ext>
            </p:extLst>
          </p:nvPr>
        </p:nvGraphicFramePr>
        <p:xfrm>
          <a:off x="254000" y="1193800"/>
          <a:ext cx="8588375" cy="5203825"/>
        </p:xfrm>
        <a:graphic>
          <a:graphicData uri="http://schemas.openxmlformats.org/presentationml/2006/ole">
            <mc:AlternateContent xmlns:mc="http://schemas.openxmlformats.org/markup-compatibility/2006">
              <mc:Choice xmlns:v="urn:schemas-microsoft-com:vml" Requires="v">
                <p:oleObj spid="_x0000_s75984" name="Лист" r:id="rId4" imgW="8315249" imgH="5038649" progId="Excel.Sheet.8">
                  <p:embed/>
                </p:oleObj>
              </mc:Choice>
              <mc:Fallback>
                <p:oleObj name="Лист" r:id="rId4" imgW="8315249" imgH="5038649" progId="Excel.Sheet.8">
                  <p:embed/>
                  <p:pic>
                    <p:nvPicPr>
                      <p:cNvPr id="0" name="Picture 158"/>
                      <p:cNvPicPr>
                        <a:picLocks noGrp="1" noChangeAspect="1" noChangeArrowheads="1"/>
                      </p:cNvPicPr>
                      <p:nvPr/>
                    </p:nvPicPr>
                    <p:blipFill>
                      <a:blip r:embed="rId5"/>
                      <a:srcRect/>
                      <a:stretch>
                        <a:fillRect/>
                      </a:stretch>
                    </p:blipFill>
                    <p:spPr bwMode="auto">
                      <a:xfrm>
                        <a:off x="254000" y="1193800"/>
                        <a:ext cx="8588375" cy="520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2019 по 2021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826181694"/>
              </p:ext>
            </p:extLst>
          </p:nvPr>
        </p:nvGraphicFramePr>
        <p:xfrm>
          <a:off x="73025" y="1495425"/>
          <a:ext cx="8994775" cy="3859213"/>
        </p:xfrm>
        <a:graphic>
          <a:graphicData uri="http://schemas.openxmlformats.org/presentationml/2006/ole">
            <mc:AlternateContent xmlns:mc="http://schemas.openxmlformats.org/markup-compatibility/2006">
              <mc:Choice xmlns:v="urn:schemas-microsoft-com:vml" Requires="v">
                <p:oleObj spid="_x0000_s54514" name="Лист" r:id="rId4" imgW="9210723" imgH="3952780" progId="Excel.Sheet.8">
                  <p:embed/>
                </p:oleObj>
              </mc:Choice>
              <mc:Fallback>
                <p:oleObj name="Лист" r:id="rId4" imgW="9210723" imgH="3952780" progId="Excel.Sheet.8">
                  <p:embed/>
                  <p:pic>
                    <p:nvPicPr>
                      <p:cNvPr id="0" name="Объект 4"/>
                      <p:cNvPicPr>
                        <a:picLocks noGrp="1" noChangeAspect="1" noChangeArrowheads="1"/>
                      </p:cNvPicPr>
                      <p:nvPr/>
                    </p:nvPicPr>
                    <p:blipFill>
                      <a:blip r:embed="rId5"/>
                      <a:srcRect/>
                      <a:stretch>
                        <a:fillRect/>
                      </a:stretch>
                    </p:blipFill>
                    <p:spPr bwMode="auto">
                      <a:xfrm>
                        <a:off x="73025" y="1495425"/>
                        <a:ext cx="8994775"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33892"/>
            <a:ext cx="504056" cy="307777"/>
          </a:xfrm>
          <a:prstGeom prst="rect">
            <a:avLst/>
          </a:prstGeom>
          <a:noFill/>
        </p:spPr>
        <p:txBody>
          <a:bodyPr wrap="square" rtlCol="0">
            <a:spAutoFit/>
          </a:bodyPr>
          <a:lstStyle/>
          <a:p>
            <a:r>
              <a:rPr lang="ru-RU" dirty="0" smtClean="0"/>
              <a:t>24,3</a:t>
            </a:r>
            <a:endParaRPr lang="ru-RU" dirty="0"/>
          </a:p>
        </p:txBody>
      </p:sp>
      <p:sp>
        <p:nvSpPr>
          <p:cNvPr id="8" name="TextBox 7"/>
          <p:cNvSpPr txBox="1"/>
          <p:nvPr/>
        </p:nvSpPr>
        <p:spPr>
          <a:xfrm>
            <a:off x="3694915" y="6133892"/>
            <a:ext cx="504056" cy="307777"/>
          </a:xfrm>
          <a:prstGeom prst="rect">
            <a:avLst/>
          </a:prstGeom>
          <a:noFill/>
        </p:spPr>
        <p:txBody>
          <a:bodyPr wrap="square" rtlCol="0">
            <a:spAutoFit/>
          </a:bodyPr>
          <a:lstStyle/>
          <a:p>
            <a:r>
              <a:rPr lang="ru-RU" dirty="0" smtClean="0"/>
              <a:t>22,9</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21,7</a:t>
            </a:r>
            <a:endParaRPr lang="ru-RU" dirty="0"/>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20,9</a:t>
            </a:r>
            <a:endParaRPr lang="ru-RU"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2019 по 2021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1765818309"/>
              </p:ext>
            </p:extLst>
          </p:nvPr>
        </p:nvGraphicFramePr>
        <p:xfrm>
          <a:off x="923925" y="2500313"/>
          <a:ext cx="7370763" cy="3057525"/>
        </p:xfrm>
        <a:graphic>
          <a:graphicData uri="http://schemas.openxmlformats.org/presentationml/2006/ole">
            <mc:AlternateContent xmlns:mc="http://schemas.openxmlformats.org/markup-compatibility/2006">
              <mc:Choice xmlns:v="urn:schemas-microsoft-com:vml" Requires="v">
                <p:oleObj spid="_x0000_s55537" name="Лист" r:id="rId3" imgW="9344025" imgH="3876484" progId="Excel.Sheet.8">
                  <p:embed/>
                </p:oleObj>
              </mc:Choice>
              <mc:Fallback>
                <p:oleObj name="Лист" r:id="rId3" imgW="9344025" imgH="3876484" progId="Excel.Sheet.8">
                  <p:embed/>
                  <p:pic>
                    <p:nvPicPr>
                      <p:cNvPr id="0" name="Picture 190"/>
                      <p:cNvPicPr>
                        <a:picLocks noGrp="1" noChangeAspect="1" noChangeArrowheads="1"/>
                      </p:cNvPicPr>
                      <p:nvPr/>
                    </p:nvPicPr>
                    <p:blipFill>
                      <a:blip r:embed="rId4"/>
                      <a:srcRect/>
                      <a:stretch>
                        <a:fillRect/>
                      </a:stretch>
                    </p:blipFill>
                    <p:spPr bwMode="auto">
                      <a:xfrm>
                        <a:off x="923925" y="2500313"/>
                        <a:ext cx="7370763" cy="305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31</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675771386"/>
              </p:ext>
            </p:extLst>
          </p:nvPr>
        </p:nvGraphicFramePr>
        <p:xfrm>
          <a:off x="452438" y="1974850"/>
          <a:ext cx="8520112" cy="3190875"/>
        </p:xfrm>
        <a:graphic>
          <a:graphicData uri="http://schemas.openxmlformats.org/presentationml/2006/ole">
            <mc:AlternateContent xmlns:mc="http://schemas.openxmlformats.org/markup-compatibility/2006">
              <mc:Choice xmlns:v="urn:schemas-microsoft-com:vml" Requires="v">
                <p:oleObj spid="_x0000_s64734" name="Лист" r:id="rId3" imgW="8725090" imgH="3266980" progId="Excel.Sheet.8">
                  <p:embed/>
                </p:oleObj>
              </mc:Choice>
              <mc:Fallback>
                <p:oleObj name="Лист" r:id="rId3" imgW="8725090" imgH="3266980" progId="Excel.Sheet.8">
                  <p:embed/>
                  <p:pic>
                    <p:nvPicPr>
                      <p:cNvPr id="0" name="Picture 172"/>
                      <p:cNvPicPr>
                        <a:picLocks noGrp="1" noChangeAspect="1" noChangeArrowheads="1"/>
                      </p:cNvPicPr>
                      <p:nvPr/>
                    </p:nvPicPr>
                    <p:blipFill>
                      <a:blip r:embed="rId4"/>
                      <a:srcRect/>
                      <a:stretch>
                        <a:fillRect/>
                      </a:stretch>
                    </p:blipFill>
                    <p:spPr bwMode="auto">
                      <a:xfrm>
                        <a:off x="452438" y="1974850"/>
                        <a:ext cx="8520112" cy="319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2019  год   и на плановый период 2020 и 2021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3632011337"/>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2019 год</a:t>
                      </a:r>
                      <a:endParaRPr lang="ru-RU" sz="2000" dirty="0">
                        <a:solidFill>
                          <a:schemeClr val="tx1"/>
                        </a:solidFill>
                      </a:endParaRPr>
                    </a:p>
                  </a:txBody>
                  <a:tcPr/>
                </a:tc>
                <a:tc>
                  <a:txBody>
                    <a:bodyPr/>
                    <a:lstStyle/>
                    <a:p>
                      <a:pPr algn="ctr"/>
                      <a:r>
                        <a:rPr lang="ru-RU" sz="2000" dirty="0" smtClean="0">
                          <a:solidFill>
                            <a:schemeClr val="tx1"/>
                          </a:solidFill>
                        </a:rPr>
                        <a:t>2020 год</a:t>
                      </a:r>
                      <a:endParaRPr lang="ru-RU" sz="2000" dirty="0">
                        <a:solidFill>
                          <a:schemeClr val="tx1"/>
                        </a:solidFill>
                      </a:endParaRPr>
                    </a:p>
                  </a:txBody>
                  <a:tcPr/>
                </a:tc>
                <a:tc>
                  <a:txBody>
                    <a:bodyPr/>
                    <a:lstStyle/>
                    <a:p>
                      <a:pPr algn="ctr"/>
                      <a:r>
                        <a:rPr lang="ru-RU" sz="2000" dirty="0" smtClean="0">
                          <a:solidFill>
                            <a:schemeClr val="tx1"/>
                          </a:solidFill>
                        </a:rPr>
                        <a:t>2021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ru-RU" sz="2000" dirty="0" smtClean="0"/>
                        <a:t>330 146,0</a:t>
                      </a:r>
                      <a:endParaRPr lang="ru-RU" sz="2000" dirty="0"/>
                    </a:p>
                  </a:txBody>
                  <a:tcPr/>
                </a:tc>
                <a:tc>
                  <a:txBody>
                    <a:bodyPr/>
                    <a:lstStyle/>
                    <a:p>
                      <a:pPr algn="ctr"/>
                      <a:r>
                        <a:rPr lang="ru-RU" sz="2000" dirty="0" smtClean="0"/>
                        <a:t>321 799,3</a:t>
                      </a:r>
                      <a:endParaRPr lang="ru-RU" sz="2000" dirty="0"/>
                    </a:p>
                  </a:txBody>
                  <a:tcPr/>
                </a:tc>
                <a:tc>
                  <a:txBody>
                    <a:bodyPr/>
                    <a:lstStyle/>
                    <a:p>
                      <a:pPr algn="ctr"/>
                      <a:r>
                        <a:rPr lang="ru-RU" sz="2000" dirty="0" smtClean="0"/>
                        <a:t>317 174,4</a:t>
                      </a:r>
                      <a:endParaRPr lang="ru-RU" sz="2000" dirty="0"/>
                    </a:p>
                  </a:txBody>
                  <a:tcPr/>
                </a:tc>
              </a:tr>
              <a:tr h="524021">
                <a:tc>
                  <a:txBody>
                    <a:bodyPr/>
                    <a:lstStyle/>
                    <a:p>
                      <a:r>
                        <a:rPr lang="ru-RU" dirty="0" smtClean="0"/>
                        <a:t>РАСХОДЫ</a:t>
                      </a:r>
                      <a:endParaRPr lang="ru-RU" dirty="0"/>
                    </a:p>
                  </a:txBody>
                  <a:tcPr/>
                </a:tc>
                <a:tc>
                  <a:txBody>
                    <a:bodyPr/>
                    <a:lstStyle/>
                    <a:p>
                      <a:pPr algn="ctr"/>
                      <a:r>
                        <a:rPr lang="ru-RU" sz="2000" dirty="0" smtClean="0"/>
                        <a:t>332 237,7</a:t>
                      </a:r>
                      <a:endParaRPr lang="ru-RU" sz="2000" dirty="0"/>
                    </a:p>
                  </a:txBody>
                  <a:tcPr/>
                </a:tc>
                <a:tc>
                  <a:txBody>
                    <a:bodyPr/>
                    <a:lstStyle/>
                    <a:p>
                      <a:pPr algn="ctr"/>
                      <a:r>
                        <a:rPr lang="ru-RU" sz="2000" dirty="0" smtClean="0"/>
                        <a:t>319 707,6</a:t>
                      </a:r>
                      <a:endParaRPr lang="ru-RU" sz="2000" dirty="0"/>
                    </a:p>
                  </a:txBody>
                  <a:tcPr/>
                </a:tc>
                <a:tc>
                  <a:txBody>
                    <a:bodyPr/>
                    <a:lstStyle/>
                    <a:p>
                      <a:pPr algn="ctr"/>
                      <a:r>
                        <a:rPr lang="ru-RU" sz="2000" dirty="0" smtClean="0"/>
                        <a:t>317 174,4</a:t>
                      </a:r>
                      <a:endParaRPr lang="ru-RU" sz="2000" dirty="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-2 091,7</a:t>
                      </a:r>
                      <a:endParaRPr lang="ru-RU" sz="2000" dirty="0"/>
                    </a:p>
                  </a:txBody>
                  <a:tcPr/>
                </a:tc>
                <a:tc>
                  <a:txBody>
                    <a:bodyPr/>
                    <a:lstStyle/>
                    <a:p>
                      <a:pPr algn="ctr"/>
                      <a:r>
                        <a:rPr lang="ru-RU" sz="2000" dirty="0" smtClean="0"/>
                        <a:t>+2 091,7</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34</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ОАО «МРСК Центра»,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ООО «Санаторий им. Пржевальского», ООО «Аспект», ООО «Фабрика «Шарм»</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2019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2555194260"/>
              </p:ext>
            </p:extLst>
          </p:nvPr>
        </p:nvGraphicFramePr>
        <p:xfrm>
          <a:off x="85725" y="2341563"/>
          <a:ext cx="8415338" cy="3086100"/>
        </p:xfrm>
        <a:graphic>
          <a:graphicData uri="http://schemas.openxmlformats.org/presentationml/2006/ole">
            <mc:AlternateContent xmlns:mc="http://schemas.openxmlformats.org/markup-compatibility/2006">
              <mc:Choice xmlns:v="urn:schemas-microsoft-com:vml" Requires="v">
                <p:oleObj spid="_x0000_s77081" name="Лист" r:id="rId3" imgW="7143893" imgH="2619327" progId="Excel.Sheet.8">
                  <p:embed/>
                </p:oleObj>
              </mc:Choice>
              <mc:Fallback>
                <p:oleObj name="Лист" r:id="rId3" imgW="7143893" imgH="2619327" progId="Excel.Sheet.8">
                  <p:embed/>
                  <p:pic>
                    <p:nvPicPr>
                      <p:cNvPr id="0" name="Picture 227"/>
                      <p:cNvPicPr>
                        <a:picLocks noGrp="1" noChangeAspect="1" noChangeArrowheads="1"/>
                      </p:cNvPicPr>
                      <p:nvPr/>
                    </p:nvPicPr>
                    <p:blipFill>
                      <a:blip r:embed="rId4"/>
                      <a:srcRect/>
                      <a:stretch>
                        <a:fillRect/>
                      </a:stretch>
                    </p:blipFill>
                    <p:spPr bwMode="auto">
                      <a:xfrm>
                        <a:off x="85725" y="2341563"/>
                        <a:ext cx="8415338" cy="308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2020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12227260"/>
              </p:ext>
            </p:extLst>
          </p:nvPr>
        </p:nvGraphicFramePr>
        <p:xfrm>
          <a:off x="36513" y="2243138"/>
          <a:ext cx="8513762" cy="3281362"/>
        </p:xfrm>
        <a:graphic>
          <a:graphicData uri="http://schemas.openxmlformats.org/presentationml/2006/ole">
            <mc:AlternateContent xmlns:mc="http://schemas.openxmlformats.org/markup-compatibility/2006">
              <mc:Choice xmlns:v="urn:schemas-microsoft-com:vml" Requires="v">
                <p:oleObj spid="_x0000_s140406" name="Лист" r:id="rId3" imgW="7143893" imgH="2752630" progId="Excel.Sheet.8">
                  <p:embed/>
                </p:oleObj>
              </mc:Choice>
              <mc:Fallback>
                <p:oleObj name="Лист" r:id="rId3" imgW="7143893" imgH="2752630" progId="Excel.Sheet.8">
                  <p:embed/>
                  <p:pic>
                    <p:nvPicPr>
                      <p:cNvPr id="0" name="Picture 64"/>
                      <p:cNvPicPr>
                        <a:picLocks noGrp="1" noChangeAspect="1" noChangeArrowheads="1"/>
                      </p:cNvPicPr>
                      <p:nvPr/>
                    </p:nvPicPr>
                    <p:blipFill>
                      <a:blip r:embed="rId4"/>
                      <a:srcRect/>
                      <a:stretch>
                        <a:fillRect/>
                      </a:stretch>
                    </p:blipFill>
                    <p:spPr bwMode="auto">
                      <a:xfrm>
                        <a:off x="36513" y="2243138"/>
                        <a:ext cx="8513762" cy="328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2021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1043239346"/>
              </p:ext>
            </p:extLst>
          </p:nvPr>
        </p:nvGraphicFramePr>
        <p:xfrm>
          <a:off x="133350" y="1736725"/>
          <a:ext cx="8316913" cy="4297363"/>
        </p:xfrm>
        <a:graphic>
          <a:graphicData uri="http://schemas.openxmlformats.org/presentationml/2006/ole">
            <mc:AlternateContent xmlns:mc="http://schemas.openxmlformats.org/markup-compatibility/2006">
              <mc:Choice xmlns:v="urn:schemas-microsoft-com:vml" Requires="v">
                <p:oleObj spid="_x0000_s141428" name="Лист" r:id="rId3" imgW="7153323" imgH="3695605" progId="Excel.Sheet.8">
                  <p:embed/>
                </p:oleObj>
              </mc:Choice>
              <mc:Fallback>
                <p:oleObj name="Лист" r:id="rId3" imgW="7153323" imgH="3695605" progId="Excel.Sheet.8">
                  <p:embed/>
                  <p:pic>
                    <p:nvPicPr>
                      <p:cNvPr id="0" name="Picture 62"/>
                      <p:cNvPicPr>
                        <a:picLocks noGrp="1" noChangeAspect="1" noChangeArrowheads="1"/>
                      </p:cNvPicPr>
                      <p:nvPr/>
                    </p:nvPicPr>
                    <p:blipFill>
                      <a:blip r:embed="rId4"/>
                      <a:srcRect/>
                      <a:stretch>
                        <a:fillRect/>
                      </a:stretch>
                    </p:blipFill>
                    <p:spPr bwMode="auto">
                      <a:xfrm>
                        <a:off x="133350" y="1736725"/>
                        <a:ext cx="8316913" cy="429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2019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833974393"/>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26 943</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15 272</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2 927 </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3 231</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2 196</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308 439,1</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2019 - 2021</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304 995,2</a:t>
            </a:r>
          </a:p>
          <a:p>
            <a:pPr algn="ctr"/>
            <a:r>
              <a:rPr lang="ru-RU" sz="1600" b="1" i="1" dirty="0" smtClean="0">
                <a:solidFill>
                  <a:srgbClr val="7D5CDA"/>
                </a:solidFill>
                <a:latin typeface="Times New Roman" pitchFamily="18" charset="0"/>
                <a:cs typeface="Times New Roman" pitchFamily="18" charset="0"/>
              </a:rPr>
              <a:t>(98,9%)</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a:t>
            </a:r>
            <a:r>
              <a:rPr lang="ru-RU" sz="2000" b="1" dirty="0" smtClean="0">
                <a:solidFill>
                  <a:srgbClr val="C00000"/>
                </a:solidFill>
                <a:latin typeface="Times New Roman" pitchFamily="18" charset="0"/>
                <a:cs typeface="Times New Roman" pitchFamily="18" charset="0"/>
              </a:rPr>
              <a:t> 443,9</a:t>
            </a:r>
          </a:p>
          <a:p>
            <a:pPr algn="ctr"/>
            <a:r>
              <a:rPr lang="ru-RU" sz="1600" b="1" i="1" dirty="0" smtClean="0">
                <a:solidFill>
                  <a:srgbClr val="7D5CDA"/>
                </a:solidFill>
                <a:latin typeface="Times New Roman" pitchFamily="18" charset="0"/>
                <a:cs typeface="Times New Roman" pitchFamily="18" charset="0"/>
              </a:rPr>
              <a:t>(1,1%)</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2020</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2021</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292 977,3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287 805,3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286 726,8</a:t>
            </a:r>
          </a:p>
          <a:p>
            <a:pPr algn="ctr"/>
            <a:r>
              <a:rPr lang="ru-RU" sz="1600" b="1" i="1" dirty="0" smtClean="0">
                <a:solidFill>
                  <a:srgbClr val="7D5CDA"/>
                </a:solidFill>
                <a:latin typeface="Times New Roman" pitchFamily="18" charset="0"/>
                <a:cs typeface="Times New Roman" pitchFamily="18" charset="0"/>
              </a:rPr>
              <a:t>(97,9%)</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278 444,3</a:t>
            </a:r>
          </a:p>
          <a:p>
            <a:pPr algn="ctr"/>
            <a:r>
              <a:rPr lang="ru-RU" sz="1600" b="1" i="1" dirty="0" smtClean="0">
                <a:solidFill>
                  <a:srgbClr val="7D5CDA"/>
                </a:solidFill>
                <a:latin typeface="Times New Roman" pitchFamily="18" charset="0"/>
                <a:cs typeface="Times New Roman" pitchFamily="18" charset="0"/>
              </a:rPr>
              <a:t>(96,7%)</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6 250,5</a:t>
            </a:r>
          </a:p>
          <a:p>
            <a:pPr algn="ctr"/>
            <a:r>
              <a:rPr lang="ru-RU" sz="1600" b="1" i="1" dirty="0" smtClean="0">
                <a:solidFill>
                  <a:srgbClr val="7D5CDA"/>
                </a:solidFill>
                <a:latin typeface="Times New Roman" pitchFamily="18" charset="0"/>
                <a:cs typeface="Times New Roman" pitchFamily="18" charset="0"/>
              </a:rPr>
              <a:t>(2,1%)</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9 361,0</a:t>
            </a:r>
          </a:p>
          <a:p>
            <a:pPr algn="ctr"/>
            <a:r>
              <a:rPr lang="ru-RU" sz="1600" b="1" i="1" dirty="0" smtClean="0">
                <a:solidFill>
                  <a:srgbClr val="7D5CDA"/>
                </a:solidFill>
                <a:latin typeface="Times New Roman" pitchFamily="18" charset="0"/>
                <a:cs typeface="Times New Roman" pitchFamily="18" charset="0"/>
              </a:rPr>
              <a:t>(3,3%)</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465855891"/>
              </p:ext>
            </p:extLst>
          </p:nvPr>
        </p:nvGraphicFramePr>
        <p:xfrm>
          <a:off x="142844" y="714356"/>
          <a:ext cx="8858312" cy="5822409"/>
        </p:xfrm>
        <a:graphic>
          <a:graphicData uri="http://schemas.openxmlformats.org/drawingml/2006/table">
            <a:tbl>
              <a:tblPr>
                <a:tableStyleId>{16D9F66E-5EB9-4882-86FB-DCBF35E3C3E4}</a:tableStyleId>
              </a:tblPr>
              <a:tblGrid>
                <a:gridCol w="7143800"/>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2019</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2020</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2021</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164,4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164,4</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12 930,9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13 322,3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15 303,2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580,5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359,9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359,9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189 362,3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176 091,7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166 553,8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41498,1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36 986,1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35 105,1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148,6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34 168,5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a:t>
                      </a:r>
                      <a:r>
                        <a:rPr lang="ru-RU" sz="1000" b="1" i="0" u="none" strike="noStrike" baseline="0" dirty="0" smtClean="0">
                          <a:solidFill>
                            <a:srgbClr val="000066"/>
                          </a:solidFill>
                          <a:latin typeface="Times New Roman" pitchFamily="18" charset="0"/>
                          <a:cs typeface="Times New Roman" pitchFamily="18" charset="0"/>
                        </a:rPr>
                        <a:t> 503,8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35 050,5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3756,1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3766,1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3766,1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18 818,3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18 081,6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18 703,0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2366,5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2322,7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2409,0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304995,2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286726,8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278444,3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b"/>
                      <a:r>
                        <a:rPr lang="ru-RU" sz="900" b="1" u="none" strike="noStrike" dirty="0" smtClean="0">
                          <a:solidFill>
                            <a:srgbClr val="000066"/>
                          </a:solidFill>
                          <a:latin typeface="Times New Roman" pitchFamily="18" charset="0"/>
                          <a:cs typeface="Times New Roman" pitchFamily="18" charset="0"/>
                        </a:rPr>
                        <a:t> </a:t>
                      </a:r>
                      <a:endParaRPr lang="ru-RU" sz="900" b="1" i="0" u="none" strike="noStrike" dirty="0">
                        <a:solidFill>
                          <a:srgbClr val="000066"/>
                        </a:solidFill>
                        <a:latin typeface="Times New Roman" pitchFamily="18" charset="0"/>
                        <a:cs typeface="Times New Roman" pitchFamily="18" charset="0"/>
                      </a:endParaRPr>
                    </a:p>
                  </a:txBody>
                  <a:tcPr marL="5201" marR="5201" marT="5201" marB="0" anchor="b"/>
                </a:tc>
                <a:tc>
                  <a:txBody>
                    <a:bodyPr/>
                    <a:lstStyle/>
                    <a:p>
                      <a:pPr algn="r" fontAlgn="t"/>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endParaRPr lang="ru-RU" sz="9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56735234"/>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790872193"/>
              </p:ext>
            </p:extLst>
          </p:nvPr>
        </p:nvGraphicFramePr>
        <p:xfrm>
          <a:off x="357158" y="1785926"/>
          <a:ext cx="8572559" cy="4614241"/>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7270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12 930,9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13 322,3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15 303,2</a:t>
                      </a:r>
                      <a:endParaRPr lang="ru-RU" sz="1400" b="1" i="1" dirty="0">
                        <a:solidFill>
                          <a:schemeClr val="accent1">
                            <a:lumMod val="25000"/>
                          </a:schemeClr>
                        </a:solidFill>
                      </a:endParaRPr>
                    </a:p>
                  </a:txBody>
                  <a:tcPr/>
                </a:tc>
              </a:tr>
              <a:tr h="47195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7 566,7</a:t>
                      </a:r>
                    </a:p>
                    <a:p>
                      <a:pPr algn="ct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9 573,9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11 410,5</a:t>
                      </a:r>
                      <a:endParaRPr lang="ru-RU" sz="1400" b="1" i="1" dirty="0">
                        <a:solidFill>
                          <a:schemeClr val="accent1">
                            <a:lumMod val="25000"/>
                          </a:schemeClr>
                        </a:solidFill>
                      </a:endParaRPr>
                    </a:p>
                  </a:txBody>
                  <a:tcPr/>
                </a:tc>
              </a:tr>
              <a:tr h="313838">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a:solidFill>
                            <a:schemeClr val="accent1">
                              <a:lumMod val="25000"/>
                            </a:schemeClr>
                          </a:solidFill>
                          <a:latin typeface="Times New Roman" pitchFamily="18" charset="0"/>
                          <a:cs typeface="Times New Roman" pitchFamily="18" charset="0"/>
                        </a:rPr>
                        <a:t>«Развитие сети автомобильных дорог общего пользования муниципального и местного значения»</a:t>
                      </a:r>
                    </a:p>
                  </a:txBody>
                  <a:tcPr marL="9525" marR="9525" marT="9525" marB="0"/>
                </a:tc>
                <a:tc>
                  <a:txBody>
                    <a:bodyPr/>
                    <a:lstStyle/>
                    <a:p>
                      <a:pPr algn="ctr"/>
                      <a:r>
                        <a:rPr lang="ru-RU" sz="1400" b="1" i="1" dirty="0" smtClean="0">
                          <a:solidFill>
                            <a:schemeClr val="accent1">
                              <a:lumMod val="25000"/>
                            </a:schemeClr>
                          </a:solidFill>
                        </a:rPr>
                        <a:t>3 566,7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9 573,9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11 410,5</a:t>
                      </a:r>
                      <a:endParaRPr lang="ru-RU" sz="1400" b="1" i="1" dirty="0">
                        <a:solidFill>
                          <a:schemeClr val="accent1">
                            <a:lumMod val="25000"/>
                          </a:schemeClr>
                        </a:solidFill>
                      </a:endParaRPr>
                    </a:p>
                  </a:txBody>
                  <a:tcPr/>
                </a:tc>
              </a:tr>
              <a:tr h="215537">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«Совершенствование управления дорожным хозяйством»</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4 000,0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19732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19732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«Повышение эффективности работы по профилактике детского дорожно-транспортного травматизма»</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0622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684,2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0405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684,2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360040">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Подпрограмма</a:t>
                      </a:r>
                      <a:r>
                        <a:rPr lang="ru-RU" sz="1000" b="0" i="1" u="none" strike="noStrike" dirty="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4 635,0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3 748,4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3 892,7</a:t>
                      </a:r>
                      <a:endParaRPr lang="ru-RU" sz="1400" b="1" i="1" dirty="0">
                        <a:solidFill>
                          <a:schemeClr val="accent1">
                            <a:lumMod val="25000"/>
                          </a:schemeClr>
                        </a:solidFill>
                      </a:endParaRPr>
                    </a:p>
                  </a:txBody>
                  <a:tcPr/>
                </a:tc>
              </a:tr>
              <a:tr h="360040">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Основное </a:t>
                      </a:r>
                      <a:r>
                        <a:rPr lang="ru-RU" sz="1000" b="1" i="1" u="none" strike="noStrike" dirty="0">
                          <a:solidFill>
                            <a:schemeClr val="accent1">
                              <a:lumMod val="25000"/>
                            </a:schemeClr>
                          </a:solidFill>
                          <a:latin typeface="Times New Roman" pitchFamily="18" charset="0"/>
                          <a:cs typeface="Times New Roman" pitchFamily="18" charset="0"/>
                        </a:rPr>
                        <a:t>мероприятие </a:t>
                      </a:r>
                      <a:r>
                        <a:rPr lang="ru-RU" sz="1000" b="0" i="0" u="none" strike="noStrike" dirty="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036,7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378879">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подпрограммы»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a:t>
                      </a:r>
                      <a:r>
                        <a:rPr lang="ru-RU" sz="1400" b="1" i="1" baseline="0" dirty="0" smtClean="0">
                          <a:solidFill>
                            <a:schemeClr val="accent1">
                              <a:lumMod val="25000"/>
                            </a:schemeClr>
                          </a:solidFill>
                        </a:rPr>
                        <a:t> 598,3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3 748,4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3 892,7</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514007461"/>
              </p:ext>
            </p:extLst>
          </p:nvPr>
        </p:nvGraphicFramePr>
        <p:xfrm>
          <a:off x="357158" y="1785926"/>
          <a:ext cx="8572559" cy="104386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19732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3545091443"/>
              </p:ext>
            </p:extLst>
          </p:nvPr>
        </p:nvGraphicFramePr>
        <p:xfrm>
          <a:off x="500034" y="2214554"/>
          <a:ext cx="8429685" cy="311912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580,5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220,6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solidFill>
                            <a:schemeClr val="accent1">
                              <a:lumMod val="25000"/>
                            </a:schemeClr>
                          </a:solidFill>
                          <a:latin typeface="Times New Roman" pitchFamily="18" charset="0"/>
                          <a:cs typeface="Times New Roman" pitchFamily="18" charset="0"/>
                        </a:rPr>
                        <a:t>Основное мероприятие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90134899"/>
              </p:ext>
            </p:extLst>
          </p:nvPr>
        </p:nvGraphicFramePr>
        <p:xfrm>
          <a:off x="755576" y="1055169"/>
          <a:ext cx="8174142" cy="5260267"/>
        </p:xfrm>
        <a:graphic>
          <a:graphicData uri="http://schemas.openxmlformats.org/drawingml/2006/table">
            <a:tbl>
              <a:tblPr firstRow="1" bandRow="1">
                <a:tableStyleId>{5C22544A-7EE6-4342-B048-85BDC9FD1C3A}</a:tableStyleId>
              </a:tblPr>
              <a:tblGrid>
                <a:gridCol w="5673812"/>
                <a:gridCol w="857256"/>
                <a:gridCol w="814005"/>
                <a:gridCol w="829069"/>
              </a:tblGrid>
              <a:tr h="21359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2019</a:t>
                      </a:r>
                      <a:endParaRPr lang="ru-RU" sz="1000" b="1" i="1" dirty="0"/>
                    </a:p>
                  </a:txBody>
                  <a:tcPr/>
                </a:tc>
                <a:tc>
                  <a:txBody>
                    <a:bodyPr/>
                    <a:lstStyle/>
                    <a:p>
                      <a:pPr algn="ctr"/>
                      <a:r>
                        <a:rPr lang="ru-RU" sz="1000" i="1" dirty="0" smtClean="0"/>
                        <a:t>2020</a:t>
                      </a:r>
                      <a:endParaRPr lang="ru-RU" sz="1000" i="1" dirty="0"/>
                    </a:p>
                  </a:txBody>
                  <a:tcPr/>
                </a:tc>
                <a:tc>
                  <a:txBody>
                    <a:bodyPr/>
                    <a:lstStyle/>
                    <a:p>
                      <a:pPr algn="ctr"/>
                      <a:r>
                        <a:rPr lang="ru-RU" sz="1000" i="1" dirty="0" smtClean="0"/>
                        <a:t>2021</a:t>
                      </a:r>
                      <a:endParaRPr lang="ru-RU" sz="1000" i="1" dirty="0"/>
                    </a:p>
                  </a:txBody>
                  <a:tcPr/>
                </a:tc>
              </a:tr>
              <a:tr h="18577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189 362,3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176 091,7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166 553,8</a:t>
                      </a:r>
                      <a:endParaRPr lang="ru-RU" sz="1000" b="1" i="1" dirty="0">
                        <a:solidFill>
                          <a:schemeClr val="accent1">
                            <a:lumMod val="25000"/>
                          </a:schemeClr>
                        </a:solidFill>
                      </a:endParaRPr>
                    </a:p>
                  </a:txBody>
                  <a:tcPr/>
                </a:tc>
              </a:tr>
              <a:tr h="155775">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800" b="0" i="0" u="none" strike="noStrike" dirty="0" smtClean="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24 281,2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20 908,7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19 899,1</a:t>
                      </a:r>
                      <a:endParaRPr lang="ru-RU" sz="800" b="1" i="1" dirty="0">
                        <a:solidFill>
                          <a:schemeClr val="accent1">
                            <a:lumMod val="25000"/>
                          </a:schemeClr>
                        </a:solidFill>
                      </a:endParaRPr>
                    </a:p>
                  </a:txBody>
                  <a:tcPr/>
                </a:tc>
              </a:tr>
              <a:tr h="149267">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образовательными организациями»</a:t>
                      </a:r>
                    </a:p>
                  </a:txBody>
                  <a:tcPr marL="9525" marR="9525" marT="9525" marB="0"/>
                </a:tc>
                <a:tc>
                  <a:txBody>
                    <a:bodyPr/>
                    <a:lstStyle/>
                    <a:p>
                      <a:pPr algn="ctr"/>
                      <a:r>
                        <a:rPr lang="ru-RU" sz="800" b="1" i="1" dirty="0" smtClean="0">
                          <a:solidFill>
                            <a:schemeClr val="accent1">
                              <a:lumMod val="25000"/>
                            </a:schemeClr>
                          </a:solidFill>
                        </a:rPr>
                        <a:t>24 281,2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20 908,7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19 899,1</a:t>
                      </a:r>
                      <a:endParaRPr lang="ru-RU" sz="800" b="1" i="1" dirty="0">
                        <a:solidFill>
                          <a:schemeClr val="accent1">
                            <a:lumMod val="25000"/>
                          </a:schemeClr>
                        </a:solidFill>
                      </a:endParaRPr>
                    </a:p>
                  </a:txBody>
                  <a:tcPr/>
                </a:tc>
              </a:tr>
              <a:tr h="191179">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125 815,3</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108 271,7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104 762,1</a:t>
                      </a:r>
                      <a:endParaRPr lang="ru-RU" sz="800" b="1" i="1" dirty="0">
                        <a:solidFill>
                          <a:schemeClr val="accent1">
                            <a:lumMod val="25000"/>
                          </a:schemeClr>
                        </a:solidFill>
                      </a:endParaRPr>
                    </a:p>
                  </a:txBody>
                  <a:tcPr/>
                </a:tc>
              </a:tr>
              <a:tr h="248346">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общеобразовательными организациями»</a:t>
                      </a:r>
                    </a:p>
                  </a:txBody>
                  <a:tcPr marL="9525" marR="9525" marT="9525" marB="0"/>
                </a:tc>
                <a:tc>
                  <a:txBody>
                    <a:bodyPr/>
                    <a:lstStyle/>
                    <a:p>
                      <a:pPr algn="ctr"/>
                      <a:r>
                        <a:rPr lang="ru-RU" sz="800" b="1" i="1" dirty="0" smtClean="0">
                          <a:solidFill>
                            <a:schemeClr val="accent1">
                              <a:lumMod val="25000"/>
                            </a:schemeClr>
                          </a:solidFill>
                        </a:rPr>
                        <a:t>125 248,9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108 271,7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104 762,1</a:t>
                      </a:r>
                      <a:endParaRPr lang="ru-RU" sz="800" b="1" i="1" dirty="0">
                        <a:solidFill>
                          <a:schemeClr val="accent1">
                            <a:lumMod val="25000"/>
                          </a:schemeClr>
                        </a:solidFill>
                      </a:endParaRPr>
                    </a:p>
                  </a:txBody>
                  <a:tcPr/>
                </a:tc>
              </a:tr>
              <a:tr h="267658">
                <a:tc>
                  <a:txBody>
                    <a:bodyPr/>
                    <a:lstStyle/>
                    <a:p>
                      <a:pPr algn="l" fontAlgn="t"/>
                      <a:r>
                        <a:rPr lang="ru-RU" sz="800" b="1" i="0" u="none" strike="noStrike" dirty="0" smtClean="0">
                          <a:solidFill>
                            <a:schemeClr val="accent1">
                              <a:lumMod val="25000"/>
                            </a:schemeClr>
                          </a:solidFill>
                          <a:latin typeface="Times New Roman" pitchFamily="18" charset="0"/>
                          <a:cs typeface="Times New Roman" pitchFamily="18" charset="0"/>
                        </a:rPr>
                        <a:t> </a:t>
                      </a:r>
                      <a:r>
                        <a:rPr lang="ru-RU" sz="8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smtClean="0">
                          <a:solidFill>
                            <a:schemeClr val="accent1">
                              <a:lumMod val="25000"/>
                            </a:schemeClr>
                          </a:solidFill>
                          <a:latin typeface="Times New Roman" pitchFamily="18" charset="0"/>
                          <a:cs typeface="Times New Roman" pitchFamily="18" charset="0"/>
                        </a:rPr>
                        <a:t>«</a:t>
                      </a:r>
                      <a:r>
                        <a:rPr lang="ru-RU" sz="80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800" b="0" i="0" u="none" strike="noStrike" baseline="0" dirty="0" smtClean="0">
                          <a:solidFill>
                            <a:schemeClr val="accent1">
                              <a:lumMod val="25000"/>
                            </a:schemeClr>
                          </a:solidFill>
                          <a:latin typeface="Times New Roman" pitchFamily="18" charset="0"/>
                          <a:cs typeface="Times New Roman" pitchFamily="18" charset="0"/>
                        </a:rPr>
                        <a:t>  бюджетных общеобразовательных организаций</a:t>
                      </a:r>
                      <a:r>
                        <a:rPr lang="ru-RU" sz="800" b="0" i="0" u="none" strike="noStrike" dirty="0" smtClean="0">
                          <a:solidFill>
                            <a:schemeClr val="accent1">
                              <a:lumMod val="25000"/>
                            </a:schemeClr>
                          </a:solidFill>
                          <a:latin typeface="Times New Roman" pitchFamily="18" charset="0"/>
                          <a:cs typeface="Times New Roman" pitchFamily="18" charset="0"/>
                        </a:rPr>
                        <a:t>»</a:t>
                      </a:r>
                      <a:endParaRPr lang="ru-RU" sz="8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800" b="1" i="1" dirty="0" smtClean="0">
                          <a:solidFill>
                            <a:schemeClr val="accent1">
                              <a:lumMod val="25000"/>
                            </a:schemeClr>
                          </a:solidFill>
                        </a:rPr>
                        <a:t>566,4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67658">
                <a:tc>
                  <a:txBody>
                    <a:bodyPr/>
                    <a:lstStyle/>
                    <a:p>
                      <a:pPr algn="l" fontAlgn="t"/>
                      <a:r>
                        <a:rPr lang="ru-RU" sz="800" b="1" i="1" u="none" strike="noStrike" dirty="0" smtClean="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9 069,2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8 601,0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8 597,0</a:t>
                      </a:r>
                      <a:endParaRPr lang="ru-RU" sz="800" b="1" i="1" dirty="0">
                        <a:solidFill>
                          <a:schemeClr val="accent1">
                            <a:lumMod val="25000"/>
                          </a:schemeClr>
                        </a:solidFill>
                      </a:endParaRPr>
                    </a:p>
                  </a:txBody>
                  <a:tcPr/>
                </a:tc>
              </a:tr>
              <a:tr h="285752">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a:t>
                      </a:r>
                      <a:r>
                        <a:rPr lang="ru-RU" sz="800" b="1" i="1" u="none" strike="noStrike" dirty="0" smtClean="0">
                          <a:solidFill>
                            <a:schemeClr val="accent1">
                              <a:lumMod val="25000"/>
                            </a:schemeClr>
                          </a:solidFill>
                          <a:latin typeface="Times New Roman" pitchFamily="18" charset="0"/>
                          <a:cs typeface="Times New Roman" pitchFamily="18" charset="0"/>
                        </a:rPr>
                        <a:t>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учреждениями дополнительного образования детей»</a:t>
                      </a:r>
                    </a:p>
                  </a:txBody>
                  <a:tcPr marL="9525" marR="9525" marT="9525" marB="0"/>
                </a:tc>
                <a:tc>
                  <a:txBody>
                    <a:bodyPr/>
                    <a:lstStyle/>
                    <a:p>
                      <a:pPr algn="ctr"/>
                      <a:r>
                        <a:rPr lang="ru-RU" sz="800" b="1" i="1" dirty="0" smtClean="0">
                          <a:solidFill>
                            <a:schemeClr val="accent1">
                              <a:lumMod val="25000"/>
                            </a:schemeClr>
                          </a:solidFill>
                        </a:rPr>
                        <a:t>8 869,2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8 601,0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8 597,0</a:t>
                      </a:r>
                      <a:endParaRPr lang="ru-RU" sz="800" b="1" i="1" dirty="0">
                        <a:solidFill>
                          <a:schemeClr val="accent1">
                            <a:lumMod val="25000"/>
                          </a:schemeClr>
                        </a:solidFill>
                      </a:endParaRPr>
                    </a:p>
                  </a:txBody>
                  <a:tcPr/>
                </a:tc>
              </a:tr>
              <a:tr h="191179">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800" b="1" i="0" u="none" strike="noStrike" dirty="0">
                          <a:solidFill>
                            <a:schemeClr val="accent1">
                              <a:lumMod val="25000"/>
                            </a:schemeClr>
                          </a:solidFill>
                          <a:latin typeface="Times New Roman" pitchFamily="18" charset="0"/>
                          <a:cs typeface="Times New Roman" pitchFamily="18" charset="0"/>
                        </a:rPr>
                        <a:t> </a:t>
                      </a:r>
                      <a:r>
                        <a:rPr lang="ru-RU" sz="800" b="0" i="0" u="none" strike="noStrike" dirty="0">
                          <a:solidFill>
                            <a:schemeClr val="accent1">
                              <a:lumMod val="25000"/>
                            </a:schemeClr>
                          </a:solidFill>
                          <a:latin typeface="Times New Roman" pitchFamily="18" charset="0"/>
                          <a:cs typeface="Times New Roman" pitchFamily="18" charset="0"/>
                        </a:rPr>
                        <a:t>«Поддержка творческих коллективов и талантливых детей»</a:t>
                      </a:r>
                    </a:p>
                  </a:txBody>
                  <a:tcPr marL="9525" marR="9525" marT="9525" marB="0"/>
                </a:tc>
                <a:tc>
                  <a:txBody>
                    <a:bodyPr/>
                    <a:lstStyle/>
                    <a:p>
                      <a:pPr algn="ctr"/>
                      <a:r>
                        <a:rPr lang="ru-RU" sz="800" b="1" i="1" dirty="0" smtClean="0">
                          <a:solidFill>
                            <a:schemeClr val="accent1">
                              <a:lumMod val="25000"/>
                            </a:schemeClr>
                          </a:solidFill>
                        </a:rPr>
                        <a:t>200,0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14314">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7 498,4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5 855,1</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5 330,9</a:t>
                      </a:r>
                      <a:endParaRPr lang="ru-RU" sz="800" b="1" i="1" dirty="0">
                        <a:solidFill>
                          <a:schemeClr val="accent1">
                            <a:lumMod val="25000"/>
                          </a:schemeClr>
                        </a:solidFill>
                      </a:endParaRPr>
                    </a:p>
                  </a:txBody>
                  <a:tcPr/>
                </a:tc>
              </a:tr>
              <a:tr h="166213">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a:t>
                      </a:r>
                      <a:r>
                        <a:rPr lang="ru-RU" sz="800" b="0" i="0" u="none" strike="noStrike" dirty="0" smtClean="0">
                          <a:solidFill>
                            <a:schemeClr val="accent1">
                              <a:lumMod val="25000"/>
                            </a:schemeClr>
                          </a:solidFill>
                          <a:latin typeface="Times New Roman" pitchFamily="18" charset="0"/>
                          <a:cs typeface="Times New Roman" pitchFamily="18" charset="0"/>
                        </a:rPr>
                        <a:t>деятельности </a:t>
                      </a:r>
                      <a:r>
                        <a:rPr lang="ru-RU" sz="800" b="0" i="0" u="none" strike="noStrike" dirty="0">
                          <a:solidFill>
                            <a:schemeClr val="accent1">
                              <a:lumMod val="25000"/>
                            </a:schemeClr>
                          </a:solidFill>
                          <a:latin typeface="Times New Roman" pitchFamily="18" charset="0"/>
                          <a:cs typeface="Times New Roman" pitchFamily="18" charset="0"/>
                        </a:rPr>
                        <a:t>муниципальных учреждений»</a:t>
                      </a:r>
                    </a:p>
                  </a:txBody>
                  <a:tcPr marL="9525" marR="9525" marT="9525" marB="0"/>
                </a:tc>
                <a:tc>
                  <a:txBody>
                    <a:bodyPr/>
                    <a:lstStyle/>
                    <a:p>
                      <a:pPr algn="ctr"/>
                      <a:r>
                        <a:rPr lang="ru-RU" sz="800" b="1" i="1" dirty="0" smtClean="0">
                          <a:solidFill>
                            <a:schemeClr val="accent1">
                              <a:lumMod val="25000"/>
                            </a:schemeClr>
                          </a:solidFill>
                        </a:rPr>
                        <a:t>7 498,4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5 855,1</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5 330,9</a:t>
                      </a:r>
                      <a:endParaRPr lang="ru-RU" sz="800" b="1" i="1" dirty="0">
                        <a:solidFill>
                          <a:schemeClr val="accent1">
                            <a:lumMod val="25000"/>
                          </a:schemeClr>
                        </a:solidFill>
                      </a:endParaRPr>
                    </a:p>
                  </a:txBody>
                  <a:tcPr/>
                </a:tc>
              </a:tr>
              <a:tr h="282413">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10,4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87649">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«Укрепление системы оздоровления и отдыха детей, проживающих на территории муниципального образования»</a:t>
                      </a:r>
                    </a:p>
                  </a:txBody>
                  <a:tcPr marL="9525" marR="9525" marT="9525" marB="0"/>
                </a:tc>
                <a:tc>
                  <a:txBody>
                    <a:bodyPr/>
                    <a:lstStyle/>
                    <a:p>
                      <a:pPr algn="ctr"/>
                      <a:r>
                        <a:rPr lang="ru-RU" sz="800" b="1" i="1" dirty="0" smtClean="0">
                          <a:solidFill>
                            <a:schemeClr val="accent1">
                              <a:lumMod val="25000"/>
                            </a:schemeClr>
                          </a:solidFill>
                        </a:rPr>
                        <a:t>10,4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63348">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121,2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28676">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«Информационное обеспечение мероприятий по молодежной политике»</a:t>
                      </a:r>
                    </a:p>
                  </a:txBody>
                  <a:tcPr marL="9525" marR="9525" marT="9525" marB="0"/>
                </a:tc>
                <a:tc>
                  <a:txBody>
                    <a:bodyPr/>
                    <a:lstStyle/>
                    <a:p>
                      <a:pPr algn="ctr"/>
                      <a:r>
                        <a:rPr lang="ru-RU" sz="800" b="1" i="1" dirty="0" smtClean="0">
                          <a:solidFill>
                            <a:schemeClr val="accent1">
                              <a:lumMod val="25000"/>
                            </a:schemeClr>
                          </a:solidFill>
                        </a:rPr>
                        <a:t>3,0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9150">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«Поддержка различных категорий молодежи»</a:t>
                      </a:r>
                    </a:p>
                  </a:txBody>
                  <a:tcPr marL="9525" marR="9525" marT="9525" marB="0"/>
                </a:tc>
                <a:tc>
                  <a:txBody>
                    <a:bodyPr/>
                    <a:lstStyle/>
                    <a:p>
                      <a:pPr algn="ctr"/>
                      <a:r>
                        <a:rPr lang="ru-RU" sz="800" b="1" i="1" dirty="0" smtClean="0">
                          <a:solidFill>
                            <a:schemeClr val="accent1">
                              <a:lumMod val="25000"/>
                            </a:schemeClr>
                          </a:solidFill>
                        </a:rPr>
                        <a:t>103,2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154,0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69624">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«Пропаганда здорового образа жизни и профилактика асоциальных явлений в молодежной среде»</a:t>
                      </a:r>
                    </a:p>
                  </a:txBody>
                  <a:tcPr marL="9525" marR="9525" marT="9525" marB="0"/>
                </a:tc>
                <a:tc>
                  <a:txBody>
                    <a:bodyPr/>
                    <a:lstStyle/>
                    <a:p>
                      <a:pPr algn="ctr"/>
                      <a:r>
                        <a:rPr lang="ru-RU" sz="800" b="1" i="1" dirty="0" smtClean="0">
                          <a:solidFill>
                            <a:schemeClr val="accent1">
                              <a:lumMod val="25000"/>
                            </a:schemeClr>
                          </a:solidFill>
                        </a:rPr>
                        <a:t>10,0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6100">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800" b="1" i="1" dirty="0" smtClean="0">
                          <a:solidFill>
                            <a:schemeClr val="accent1">
                              <a:lumMod val="25000"/>
                            </a:schemeClr>
                          </a:solidFill>
                        </a:rPr>
                        <a:t>5,0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40292">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2 942,2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2 934,9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3 048,3</a:t>
                      </a:r>
                      <a:endParaRPr lang="ru-RU" sz="800" b="1" i="1" dirty="0">
                        <a:solidFill>
                          <a:schemeClr val="accent1">
                            <a:lumMod val="25000"/>
                          </a:schemeClr>
                        </a:solidFill>
                      </a:endParaRPr>
                    </a:p>
                  </a:txBody>
                  <a:tcPr/>
                </a:tc>
              </a:tr>
              <a:tr h="182270">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800" b="1" i="1" dirty="0" smtClean="0">
                          <a:solidFill>
                            <a:schemeClr val="accent1">
                              <a:lumMod val="25000"/>
                            </a:schemeClr>
                          </a:solidFill>
                        </a:rPr>
                        <a:t>2 942,2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2 934,9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3 048,3</a:t>
                      </a:r>
                      <a:endParaRPr lang="ru-RU" sz="800" b="1" i="1" dirty="0">
                        <a:solidFill>
                          <a:schemeClr val="accent1">
                            <a:lumMod val="25000"/>
                          </a:schemeClr>
                        </a:solidFill>
                      </a:endParaRPr>
                    </a:p>
                  </a:txBody>
                  <a:tcPr/>
                </a:tc>
              </a:tr>
              <a:tr h="154587">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Выплата пособий, вознаграждений и другие расходы социального характера»</a:t>
                      </a:r>
                    </a:p>
                  </a:txBody>
                  <a:tcPr marL="9525" marR="9525" marT="9525" marB="0"/>
                </a:tc>
                <a:tc>
                  <a:txBody>
                    <a:bodyPr/>
                    <a:lstStyle/>
                    <a:p>
                      <a:pPr algn="ctr"/>
                      <a:r>
                        <a:rPr lang="ru-RU" sz="800" b="1" i="1" dirty="0" smtClean="0">
                          <a:solidFill>
                            <a:schemeClr val="accent1">
                              <a:lumMod val="25000"/>
                            </a:schemeClr>
                          </a:solidFill>
                        </a:rPr>
                        <a:t>19 624,4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29 326,6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24 916,4</a:t>
                      </a:r>
                      <a:endParaRPr lang="ru-RU" sz="8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49525203"/>
              </p:ext>
            </p:extLst>
          </p:nvPr>
        </p:nvGraphicFramePr>
        <p:xfrm>
          <a:off x="107504" y="1785926"/>
          <a:ext cx="9036496" cy="4947292"/>
        </p:xfrm>
        <a:graphic>
          <a:graphicData uri="http://schemas.openxmlformats.org/drawingml/2006/table">
            <a:tbl>
              <a:tblPr firstRow="1" bandRow="1">
                <a:tableStyleId>{5C22544A-7EE6-4342-B048-85BDC9FD1C3A}</a:tableStyleId>
              </a:tblPr>
              <a:tblGrid>
                <a:gridCol w="6536166"/>
                <a:gridCol w="857256"/>
                <a:gridCol w="814005"/>
                <a:gridCol w="829069"/>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2019</a:t>
                      </a:r>
                      <a:endParaRPr lang="ru-RU" sz="1400" b="1" i="1" dirty="0"/>
                    </a:p>
                  </a:txBody>
                  <a:tcPr/>
                </a:tc>
                <a:tc>
                  <a:txBody>
                    <a:bodyPr/>
                    <a:lstStyle/>
                    <a:p>
                      <a:pPr algn="ctr"/>
                      <a:r>
                        <a:rPr lang="ru-RU" sz="1400" i="1" dirty="0" smtClean="0"/>
                        <a:t>2020</a:t>
                      </a:r>
                      <a:endParaRPr lang="ru-RU" sz="1400" i="1" dirty="0"/>
                    </a:p>
                  </a:txBody>
                  <a:tcPr/>
                </a:tc>
                <a:tc>
                  <a:txBody>
                    <a:bodyPr/>
                    <a:lstStyle/>
                    <a:p>
                      <a:pPr algn="ctr"/>
                      <a:r>
                        <a:rPr lang="ru-RU" sz="1400" i="1" dirty="0" smtClean="0"/>
                        <a:t>2021</a:t>
                      </a:r>
                      <a:endParaRPr lang="ru-RU" sz="1400" i="1" dirty="0"/>
                    </a:p>
                  </a:txBody>
                  <a:tcPr/>
                </a:tc>
              </a:tr>
              <a:tr h="208674">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ВСЕГО</a:t>
                      </a:r>
                      <a:endParaRPr lang="ru-RU" sz="105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41 498,1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36 986,1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35 105,1</a:t>
                      </a:r>
                      <a:endParaRPr lang="ru-RU" sz="1050" b="1" i="1" dirty="0">
                        <a:solidFill>
                          <a:schemeClr val="accent1">
                            <a:lumMod val="25000"/>
                          </a:schemeClr>
                        </a:solidFill>
                      </a:endParaRPr>
                    </a:p>
                  </a:txBody>
                  <a:tcPr/>
                </a:tc>
              </a:tr>
              <a:tr h="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a:t>
                      </a:r>
                      <a:r>
                        <a:rPr lang="ru-RU" sz="1050" b="0" i="1" u="none" strike="noStrike" dirty="0">
                          <a:solidFill>
                            <a:schemeClr val="accent1">
                              <a:lumMod val="25000"/>
                            </a:schemeClr>
                          </a:solidFill>
                          <a:latin typeface="Times New Roman" pitchFamily="18" charset="0"/>
                          <a:cs typeface="Times New Roman" pitchFamily="18" charset="0"/>
                        </a:rPr>
                        <a:t> </a:t>
                      </a:r>
                      <a:r>
                        <a:rPr lang="ru-RU" sz="105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2 064,5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1 754,7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1 788,7</a:t>
                      </a:r>
                      <a:endParaRPr lang="ru-RU" sz="1050" b="1" i="1" dirty="0">
                        <a:solidFill>
                          <a:schemeClr val="accent1">
                            <a:lumMod val="25000"/>
                          </a:schemeClr>
                        </a:solidFill>
                      </a:endParaRPr>
                    </a:p>
                  </a:txBody>
                  <a:tcPr/>
                </a:tc>
              </a:tr>
              <a:tr h="149267">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1 974,5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1 754,7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1 788,7</a:t>
                      </a:r>
                      <a:endParaRPr lang="ru-RU" sz="1050" b="1" i="1" dirty="0">
                        <a:solidFill>
                          <a:schemeClr val="accent1">
                            <a:lumMod val="25000"/>
                          </a:schemeClr>
                        </a:solidFill>
                      </a:endParaRPr>
                    </a:p>
                  </a:txBody>
                  <a:tcPr/>
                </a:tc>
              </a:tr>
              <a:tr h="191179">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1050" b="0" i="0" u="none" strike="noStrike" baseline="0" dirty="0" smtClean="0">
                          <a:solidFill>
                            <a:schemeClr val="accent1">
                              <a:lumMod val="25000"/>
                            </a:schemeClr>
                          </a:solidFill>
                          <a:latin typeface="Times New Roman" pitchFamily="18" charset="0"/>
                          <a:cs typeface="Times New Roman" pitchFamily="18" charset="0"/>
                        </a:rPr>
                        <a:t>  учреждений</a:t>
                      </a:r>
                      <a:r>
                        <a:rPr lang="ru-RU" sz="1050" b="0" i="0" u="none" strike="noStrike" dirty="0" smtClean="0">
                          <a:solidFill>
                            <a:schemeClr val="accent1">
                              <a:lumMod val="25000"/>
                            </a:schemeClr>
                          </a:solidFill>
                          <a:latin typeface="Times New Roman" pitchFamily="18" charset="0"/>
                          <a:cs typeface="Times New Roman" pitchFamily="18" charset="0"/>
                        </a:rPr>
                        <a:t>»</a:t>
                      </a:r>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90,0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r h="191179">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4 739,3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r>
              <a:tr h="35719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4 739,3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r>
              <a:tr h="267658">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12 343,0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12 102,5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11 096,9</a:t>
                      </a:r>
                      <a:endParaRPr lang="ru-RU" sz="1050" b="1" i="1" dirty="0">
                        <a:solidFill>
                          <a:schemeClr val="accent1">
                            <a:lumMod val="25000"/>
                          </a:schemeClr>
                        </a:solidFill>
                      </a:endParaRPr>
                    </a:p>
                  </a:txBody>
                  <a:tcPr/>
                </a:tc>
              </a:tr>
              <a:tr h="285752">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12 343,0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12 102,5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11 096,9</a:t>
                      </a:r>
                      <a:endParaRPr lang="ru-RU" sz="1050" b="1" i="1" dirty="0">
                        <a:solidFill>
                          <a:schemeClr val="accent1">
                            <a:lumMod val="25000"/>
                          </a:schemeClr>
                        </a:solidFill>
                      </a:endParaRPr>
                    </a:p>
                  </a:txBody>
                  <a:tcPr/>
                </a:tc>
              </a:tr>
              <a:tr h="142876">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1" u="none" strike="noStrike" dirty="0">
                          <a:solidFill>
                            <a:schemeClr val="accent1">
                              <a:lumMod val="25000"/>
                            </a:schemeClr>
                          </a:solidFill>
                          <a:latin typeface="Times New Roman" pitchFamily="18" charset="0"/>
                          <a:cs typeface="Times New Roman" pitchFamily="18" charset="0"/>
                        </a:rPr>
                        <a:t>«</a:t>
                      </a:r>
                      <a:r>
                        <a:rPr lang="ru-RU" sz="1050" b="0" i="0" u="none" strike="noStrike" dirty="0">
                          <a:solidFill>
                            <a:schemeClr val="accent1">
                              <a:lumMod val="25000"/>
                            </a:schemeClr>
                          </a:solidFill>
                          <a:latin typeface="Times New Roman" pitchFamily="18" charset="0"/>
                          <a:cs typeface="Times New Roman" pitchFamily="18" charset="0"/>
                        </a:rPr>
                        <a:t>Организация </a:t>
                      </a:r>
                      <a:r>
                        <a:rPr lang="ru-RU" sz="1050" b="0" i="0" u="none" strike="noStrike" dirty="0" err="1">
                          <a:solidFill>
                            <a:schemeClr val="accent1">
                              <a:lumMod val="25000"/>
                            </a:schemeClr>
                          </a:solidFill>
                          <a:latin typeface="Times New Roman" pitchFamily="18" charset="0"/>
                          <a:cs typeface="Times New Roman" pitchFamily="18" charset="0"/>
                        </a:rPr>
                        <a:t>культурно-досугового</a:t>
                      </a:r>
                      <a:r>
                        <a:rPr lang="ru-RU" sz="1050" b="0" i="0" u="none" strike="noStrike" dirty="0">
                          <a:solidFill>
                            <a:schemeClr val="accent1">
                              <a:lumMod val="25000"/>
                            </a:schemeClr>
                          </a:solidFill>
                          <a:latin typeface="Times New Roman" pitchFamily="18" charset="0"/>
                          <a:cs typeface="Times New Roman" pitchFamily="18" charset="0"/>
                        </a:rPr>
                        <a:t>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19 546,0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15 711,4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14 698,7</a:t>
                      </a:r>
                      <a:endParaRPr lang="ru-RU" sz="1050" b="1" i="1" dirty="0">
                        <a:solidFill>
                          <a:schemeClr val="accent1">
                            <a:lumMod val="25000"/>
                          </a:schemeClr>
                        </a:solidFill>
                      </a:endParaRPr>
                    </a:p>
                  </a:txBody>
                  <a:tcPr/>
                </a:tc>
              </a:tr>
              <a:tr h="214314">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19 546,0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15 711,4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14 698,7</a:t>
                      </a:r>
                      <a:endParaRPr lang="ru-RU" sz="1050" b="1" i="1" dirty="0">
                        <a:solidFill>
                          <a:schemeClr val="accent1">
                            <a:lumMod val="25000"/>
                          </a:schemeClr>
                        </a:solidFill>
                      </a:endParaRPr>
                    </a:p>
                  </a:txBody>
                  <a:tcPr/>
                </a:tc>
              </a:tr>
              <a:tr h="17680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1 771,2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1 667,0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1 731,2</a:t>
                      </a:r>
                      <a:endParaRPr lang="ru-RU" sz="1050" b="1" i="1" dirty="0">
                        <a:solidFill>
                          <a:schemeClr val="accent1">
                            <a:lumMod val="25000"/>
                          </a:schemeClr>
                        </a:solidFill>
                      </a:endParaRPr>
                    </a:p>
                  </a:txBody>
                  <a:tcPr/>
                </a:tc>
              </a:tr>
              <a:tr h="357190">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муниципальных учреждений»</a:t>
                      </a:r>
                    </a:p>
                  </a:txBody>
                  <a:tcPr marL="9525" marR="9525" marT="9525" marB="0"/>
                </a:tc>
                <a:tc>
                  <a:txBody>
                    <a:bodyPr/>
                    <a:lstStyle/>
                    <a:p>
                      <a:pPr algn="ctr"/>
                      <a:r>
                        <a:rPr lang="ru-RU" sz="1050" b="1" i="1" dirty="0" smtClean="0">
                          <a:solidFill>
                            <a:schemeClr val="accent1">
                              <a:lumMod val="25000"/>
                            </a:schemeClr>
                          </a:solidFill>
                        </a:rPr>
                        <a:t>1 771,2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1 667,0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1 731,2</a:t>
                      </a:r>
                      <a:endParaRPr lang="ru-RU" sz="1050" b="1" i="1" dirty="0">
                        <a:solidFill>
                          <a:schemeClr val="accent1">
                            <a:lumMod val="25000"/>
                          </a:schemeClr>
                        </a:solidFill>
                      </a:endParaRPr>
                    </a:p>
                  </a:txBody>
                  <a:tcPr/>
                </a:tc>
              </a:tr>
              <a:tr h="18764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1 034,2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1 011,5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1 050,6</a:t>
                      </a:r>
                      <a:endParaRPr lang="ru-RU" sz="1050" b="1" i="1" dirty="0">
                        <a:solidFill>
                          <a:schemeClr val="accent1">
                            <a:lumMod val="25000"/>
                          </a:schemeClr>
                        </a:solidFill>
                      </a:endParaRPr>
                    </a:p>
                  </a:txBody>
                  <a:tcPr/>
                </a:tc>
              </a:tr>
              <a:tr h="168232">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050" b="1" i="1" dirty="0" smtClean="0">
                          <a:solidFill>
                            <a:schemeClr val="accent1">
                              <a:lumMod val="25000"/>
                            </a:schemeClr>
                          </a:solidFill>
                        </a:rPr>
                        <a:t>1 034,2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1 011,5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1 050,6</a:t>
                      </a:r>
                      <a:endParaRPr lang="ru-RU" sz="1050" b="1" i="1" dirty="0">
                        <a:solidFill>
                          <a:schemeClr val="accent1">
                            <a:lumMod val="25000"/>
                          </a:schemeClr>
                        </a:solidFill>
                      </a:endParaRPr>
                    </a:p>
                  </a:txBody>
                  <a:tcPr/>
                </a:tc>
              </a:tr>
              <a:tr h="1682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05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«Государственная поддержка учреждений культуры»</a:t>
                      </a:r>
                    </a:p>
                    <a:p>
                      <a:pPr algn="l" fontAlgn="t"/>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bl>
          </a:graphicData>
        </a:graphic>
      </p:graphicFrame>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3773079447"/>
              </p:ext>
            </p:extLst>
          </p:nvPr>
        </p:nvGraphicFramePr>
        <p:xfrm>
          <a:off x="357158" y="2071678"/>
          <a:ext cx="8572559" cy="456726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148,6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156,2</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25,0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49,1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49,1</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40,0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67,5</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31,5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31,6</a:t>
                      </a:r>
                      <a:endParaRPr lang="ru-RU" sz="1400" b="1" i="1" dirty="0">
                        <a:solidFill>
                          <a:schemeClr val="accent1">
                            <a:lumMod val="25000"/>
                          </a:schemeClr>
                        </a:solidFill>
                      </a:endParaRPr>
                    </a:p>
                  </a:txBody>
                  <a:tcPr/>
                </a:tc>
              </a:tr>
              <a:tr h="67933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31442788"/>
              </p:ext>
            </p:extLst>
          </p:nvPr>
        </p:nvGraphicFramePr>
        <p:xfrm>
          <a:off x="500034" y="2214554"/>
          <a:ext cx="8429685" cy="339344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35,5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37,5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39,5</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23,0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24,5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26,0</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«Информационная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13,5</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869618806"/>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40993644"/>
              </p:ext>
            </p:extLst>
          </p:nvPr>
        </p:nvGraphicFramePr>
        <p:xfrm>
          <a:off x="500034" y="2214554"/>
          <a:ext cx="8429685" cy="219273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353770">
                <a:tc>
                  <a:txBody>
                    <a:bodyPr/>
                    <a:lstStyle/>
                    <a:p>
                      <a:r>
                        <a:rPr lang="ru-RU" sz="1600" b="1" i="1" dirty="0" smtClean="0">
                          <a:solidFill>
                            <a:schemeClr val="accent1">
                              <a:lumMod val="25000"/>
                            </a:schemeClr>
                          </a:solidFill>
                          <a:latin typeface="Times New Roman" pitchFamily="18" charset="0"/>
                          <a:cs typeface="Times New Roman" pitchFamily="18" charset="0"/>
                        </a:rPr>
                        <a:t>ВСЕГО</a:t>
                      </a:r>
                      <a:endParaRPr lang="ru-RU" sz="1600" b="1" i="1"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10,0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теплоснабжения»</a:t>
                      </a:r>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10,0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водоотведения»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55592471"/>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360886726"/>
              </p:ext>
            </p:extLst>
          </p:nvPr>
        </p:nvGraphicFramePr>
        <p:xfrm>
          <a:off x="357158" y="1785926"/>
          <a:ext cx="8572559" cy="267835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13,0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100,0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95,0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961807630"/>
              </p:ext>
            </p:extLst>
          </p:nvPr>
        </p:nvGraphicFramePr>
        <p:xfrm>
          <a:off x="357158" y="1785926"/>
          <a:ext cx="8572559" cy="4980644"/>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34 168,5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34 503,8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35 050,5</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Подпрограмма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5 252,9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5 188,1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5 373,5</a:t>
                      </a:r>
                      <a:endParaRPr lang="ru-RU" sz="1400" b="1" i="1" dirty="0">
                        <a:solidFill>
                          <a:schemeClr val="accent1">
                            <a:lumMod val="25000"/>
                          </a:schemeClr>
                        </a:solidFill>
                      </a:endParaRPr>
                    </a:p>
                  </a:txBody>
                  <a:tcPr/>
                </a:tc>
              </a:tr>
              <a:tr h="57150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400" b="1" i="1" dirty="0" smtClean="0">
                          <a:solidFill>
                            <a:schemeClr val="accent1">
                              <a:lumMod val="25000"/>
                            </a:schemeClr>
                          </a:solidFill>
                        </a:rPr>
                        <a:t>4 952,9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4 888,1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5 073,5</a:t>
                      </a:r>
                      <a:endParaRPr lang="ru-RU" sz="1400" b="1" i="1" dirty="0">
                        <a:solidFill>
                          <a:schemeClr val="accent1">
                            <a:lumMod val="25000"/>
                          </a:schemeClr>
                        </a:solidFill>
                      </a:endParaRPr>
                    </a:p>
                  </a:txBody>
                  <a:tcPr/>
                </a:tc>
              </a:tr>
              <a:tr h="475309">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1600" b="0" i="0" u="none" strike="noStrike" dirty="0">
                          <a:solidFill>
                            <a:schemeClr val="accent1">
                              <a:lumMod val="25000"/>
                            </a:schemeClr>
                          </a:solidFill>
                          <a:latin typeface="Times New Roman" pitchFamily="18" charset="0"/>
                          <a:cs typeface="Times New Roman" pitchFamily="18" charset="0"/>
                        </a:rPr>
                        <a:t> «Управление резервными средствами местного бюджета»</a:t>
                      </a:r>
                    </a:p>
                  </a:txBody>
                  <a:tcPr marL="9525" marR="9525" marT="9525" marB="0"/>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473401">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своевременности и полноты исполнения долговых обязательств»</a:t>
                      </a:r>
                    </a:p>
                  </a:txBody>
                  <a:tcPr marL="9525" marR="9525" marT="9525" marB="0"/>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a:t>
                      </a:r>
                      <a:r>
                        <a:rPr lang="ru-RU" sz="1600" b="0" i="0" u="none" strike="noStrike" dirty="0">
                          <a:solidFill>
                            <a:schemeClr val="accent1">
                              <a:lumMod val="25000"/>
                            </a:schemeClr>
                          </a:solidFill>
                          <a:latin typeface="Times New Roman" pitchFamily="18" charset="0"/>
                          <a:cs typeface="Times New Roman" pitchFamily="18" charset="0"/>
                        </a:rPr>
                        <a:t> «Выравнивание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28 894,7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29 673,3</a:t>
                      </a:r>
                      <a:endParaRPr lang="ru-RU" sz="1400" b="1" i="1" dirty="0">
                        <a:solidFill>
                          <a:schemeClr val="accent1">
                            <a:lumMod val="25000"/>
                          </a:schemeClr>
                        </a:solidFill>
                      </a:endParaRPr>
                    </a:p>
                  </a:txBody>
                  <a:tcPr/>
                </a:tc>
              </a:tr>
              <a:tr h="521035">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выравнивания финансовых возможностей поселений»</a:t>
                      </a:r>
                    </a:p>
                  </a:txBody>
                  <a:tcPr marL="9525" marR="9525" marT="9525" marB="0"/>
                </a:tc>
                <a:tc>
                  <a:txBody>
                    <a:bodyPr/>
                    <a:lstStyle/>
                    <a:p>
                      <a:pPr algn="ctr"/>
                      <a:r>
                        <a:rPr lang="ru-RU" sz="1400" b="1" i="1" dirty="0" smtClean="0">
                          <a:solidFill>
                            <a:schemeClr val="accent1">
                              <a:lumMod val="25000"/>
                            </a:schemeClr>
                          </a:solidFill>
                        </a:rPr>
                        <a:t>28 894,7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29 673,3</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4156479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22097798"/>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3 756,1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3 766,1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a:t>
                      </a:r>
                      <a:r>
                        <a:rPr lang="ru-RU" b="1" i="1" baseline="0" dirty="0" smtClean="0">
                          <a:solidFill>
                            <a:schemeClr val="accent1">
                              <a:lumMod val="25000"/>
                            </a:schemeClr>
                          </a:solidFill>
                        </a:rPr>
                        <a:t> 766</a:t>
                      </a:r>
                      <a:r>
                        <a:rPr lang="ru-RU" b="1" i="1" dirty="0" smtClean="0">
                          <a:solidFill>
                            <a:schemeClr val="accent1">
                              <a:lumMod val="25000"/>
                            </a:schemeClr>
                          </a:solidFill>
                        </a:rPr>
                        <a:t>,1</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498779969"/>
              </p:ext>
            </p:extLst>
          </p:nvPr>
        </p:nvGraphicFramePr>
        <p:xfrm>
          <a:off x="357158" y="2143116"/>
          <a:ext cx="8572559" cy="5179627"/>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18 818,3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18 081,6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18 703,0</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16 836,1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16 466,0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17 024,6</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800" b="0" i="0" u="none" strike="noStrike" dirty="0" smtClean="0">
                        <a:solidFill>
                          <a:srgbClr val="000000"/>
                        </a:solidFill>
                        <a:latin typeface="Times New Roman" pitchFamily="18" charset="0"/>
                        <a:cs typeface="Times New Roman" pitchFamily="18" charset="0"/>
                      </a:endParaRPr>
                    </a:p>
                    <a:p>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1 550,3</a:t>
                      </a:r>
                    </a:p>
                  </a:txBody>
                  <a:tcPr/>
                </a:tc>
                <a:tc>
                  <a:txBody>
                    <a:bodyPr/>
                    <a:lstStyle/>
                    <a:p>
                      <a:pPr algn="ctr"/>
                      <a:r>
                        <a:rPr lang="ru-RU" sz="1400" b="1" i="1" dirty="0" smtClean="0">
                          <a:solidFill>
                            <a:schemeClr val="accent1">
                              <a:lumMod val="25000"/>
                            </a:schemeClr>
                          </a:solidFill>
                        </a:rPr>
                        <a:t>1 615,6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1 678,4</a:t>
                      </a:r>
                      <a:endParaRPr lang="ru-RU" sz="1400" b="1" i="1" dirty="0">
                        <a:solidFill>
                          <a:schemeClr val="accent1">
                            <a:lumMod val="25000"/>
                          </a:schemeClr>
                        </a:solidFill>
                      </a:endParaRPr>
                    </a:p>
                  </a:txBody>
                  <a:tcPr/>
                </a:tc>
              </a:tr>
              <a:tr h="571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solidFill>
                            <a:schemeClr val="accent1">
                              <a:lumMod val="25000"/>
                            </a:schemeClr>
                          </a:solidFill>
                          <a:latin typeface="Times New Roman" pitchFamily="18" charset="0"/>
                          <a:cs typeface="Times New Roman" pitchFamily="18" charset="0"/>
                        </a:rPr>
                        <a:t>Основное мероприятие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b="0" i="0" dirty="0" smtClean="0">
                        <a:solidFill>
                          <a:schemeClr val="accent1">
                            <a:lumMod val="25000"/>
                          </a:schemeClr>
                        </a:solidFill>
                        <a:latin typeface="Times New Roman" pitchFamily="18" charset="0"/>
                        <a:cs typeface="Times New Roman" pitchFamily="18" charset="0"/>
                      </a:endParaRPr>
                    </a:p>
                    <a:p>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29,4</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800" b="0" i="0" u="none" strike="noStrike" dirty="0" smtClean="0">
                          <a:solidFill>
                            <a:srgbClr val="000000"/>
                          </a:solidFill>
                          <a:latin typeface="Times New Roman" pitchFamily="18" charset="0"/>
                          <a:cs typeface="Times New Roman" pitchFamily="18" charset="0"/>
                        </a:rPr>
                        <a:t>«</a:t>
                      </a:r>
                      <a:r>
                        <a:rPr lang="ru-RU" sz="1800" b="0" i="0" u="none" strike="noStrike" dirty="0" smtClean="0">
                          <a:solidFill>
                            <a:schemeClr val="bg2"/>
                          </a:solidFill>
                          <a:latin typeface="Times New Roman" pitchFamily="18" charset="0"/>
                          <a:cs typeface="Times New Roman" pitchFamily="18" charset="0"/>
                        </a:rPr>
                        <a:t>Организация и проведение выборов»</a:t>
                      </a:r>
                      <a:endParaRPr lang="ru-RU" sz="1800" b="0" i="0" u="none" strike="noStrike" dirty="0">
                        <a:solidFill>
                          <a:schemeClr val="bg2"/>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402,5</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13262839"/>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37058448"/>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397,0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424,0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310551263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2 366,5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2 322,7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2 409,0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0610663"/>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198,0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2019</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4 жилых помещения на сумму </a:t>
            </a:r>
            <a:r>
              <a:rPr kumimoji="0" lang="ru-RU" sz="1800" b="0" i="0" u="sng" strike="noStrike" kern="0" cap="none" spc="0" normalizeH="0" baseline="0" noProof="0" dirty="0" smtClean="0">
                <a:ln>
                  <a:noFill/>
                </a:ln>
                <a:solidFill>
                  <a:schemeClr val="tx1"/>
                </a:solidFill>
                <a:effectLst/>
                <a:uLnTx/>
                <a:uFillTx/>
                <a:cs typeface="Times New Roman" pitchFamily="18" charset="0"/>
              </a:rPr>
              <a:t>3 528,0 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- 3 528,0 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2020 </a:t>
            </a:r>
            <a:r>
              <a:rPr lang="ru-RU" sz="1800" kern="0" dirty="0"/>
              <a:t>году – </a:t>
            </a:r>
            <a:r>
              <a:rPr lang="ru-RU" sz="1800" kern="0" dirty="0" smtClean="0"/>
              <a:t>15 </a:t>
            </a:r>
            <a:r>
              <a:rPr lang="ru-RU" sz="1800" kern="0" dirty="0"/>
              <a:t>жилых </a:t>
            </a:r>
            <a:r>
              <a:rPr lang="ru-RU" sz="1800" kern="0" dirty="0" smtClean="0"/>
              <a:t>помещений </a:t>
            </a:r>
            <a:r>
              <a:rPr lang="ru-RU" sz="1800" kern="0" dirty="0"/>
              <a:t>на сумму </a:t>
            </a:r>
            <a:r>
              <a:rPr lang="ru-RU" sz="1800" kern="0" dirty="0" smtClean="0"/>
              <a:t>13 230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13 230,0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2021 </a:t>
            </a:r>
            <a:r>
              <a:rPr lang="ru-RU" sz="1800" kern="0" dirty="0"/>
              <a:t>году </a:t>
            </a:r>
            <a:r>
              <a:rPr lang="ru-RU" sz="1800" kern="0" dirty="0" smtClean="0"/>
              <a:t>–10 жилых помещений </a:t>
            </a:r>
            <a:r>
              <a:rPr lang="ru-RU" sz="1800" kern="0" dirty="0"/>
              <a:t>на сумму </a:t>
            </a:r>
            <a:r>
              <a:rPr lang="ru-RU" sz="1800" u="sng" kern="0" dirty="0" smtClean="0"/>
              <a:t>8 820,0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8 820,0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2019 по 2021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733551225"/>
              </p:ext>
            </p:extLst>
          </p:nvPr>
        </p:nvGraphicFramePr>
        <p:xfrm>
          <a:off x="287338" y="1792288"/>
          <a:ext cx="8494712" cy="3921125"/>
        </p:xfrm>
        <a:graphic>
          <a:graphicData uri="http://schemas.openxmlformats.org/presentationml/2006/ole">
            <mc:AlternateContent xmlns:mc="http://schemas.openxmlformats.org/markup-compatibility/2006">
              <mc:Choice xmlns:v="urn:schemas-microsoft-com:vml" Requires="v">
                <p:oleObj spid="_x0000_s123122" name="Лист" r:id="rId3" imgW="8934260" imgH="4124230" progId="Excel.Sheet.8">
                  <p:embed/>
                </p:oleObj>
              </mc:Choice>
              <mc:Fallback>
                <p:oleObj name="Лист" r:id="rId3" imgW="8934260" imgH="4124230" progId="Excel.Sheet.8">
                  <p:embed/>
                  <p:pic>
                    <p:nvPicPr>
                      <p:cNvPr id="0" name="Picture 189"/>
                      <p:cNvPicPr>
                        <a:picLocks noGrp="1" noChangeAspect="1" noChangeArrowheads="1"/>
                      </p:cNvPicPr>
                      <p:nvPr/>
                    </p:nvPicPr>
                    <p:blipFill>
                      <a:blip r:embed="rId4"/>
                      <a:srcRect/>
                      <a:stretch>
                        <a:fillRect/>
                      </a:stretch>
                    </p:blipFill>
                    <p:spPr bwMode="auto">
                      <a:xfrm>
                        <a:off x="287338" y="1792288"/>
                        <a:ext cx="8494712" cy="392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82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2019-2021 года – 8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19 791,7</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3 992,5</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2020</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2021</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19 801,7</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19 729,7</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4 002,5</a:t>
            </a: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3 930,5</a:t>
            </a: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14915909"/>
              </p:ext>
            </p:extLst>
          </p:nvPr>
        </p:nvGraphicFramePr>
        <p:xfrm>
          <a:off x="251520" y="834964"/>
          <a:ext cx="8678201" cy="4956339"/>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2019</a:t>
                      </a:r>
                      <a:endParaRPr lang="ru-RU" sz="1400" dirty="0"/>
                    </a:p>
                  </a:txBody>
                  <a:tcPr/>
                </a:tc>
                <a:tc>
                  <a:txBody>
                    <a:bodyPr/>
                    <a:lstStyle/>
                    <a:p>
                      <a:pPr algn="ctr"/>
                      <a:r>
                        <a:rPr lang="ru-RU" sz="1400" dirty="0" smtClean="0"/>
                        <a:t>2020</a:t>
                      </a:r>
                      <a:endParaRPr lang="ru-RU" sz="1400" dirty="0"/>
                    </a:p>
                  </a:txBody>
                  <a:tcPr/>
                </a:tc>
                <a:tc>
                  <a:txBody>
                    <a:bodyPr/>
                    <a:lstStyle/>
                    <a:p>
                      <a:pPr algn="ctr"/>
                      <a:r>
                        <a:rPr lang="ru-RU" sz="1400" dirty="0" smtClean="0"/>
                        <a:t>2021</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164,4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a:solidFill>
                            <a:srgbClr val="000000"/>
                          </a:solidFill>
                          <a:latin typeface="Times New Roman" pitchFamily="18" charset="0"/>
                          <a:cs typeface="Times New Roman" pitchFamily="18" charset="0"/>
                        </a:rPr>
                        <a:t>72,0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3 756,1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791,7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801,7</a:t>
                      </a:r>
                      <a:endParaRPr lang="ru-RU" sz="1200" b="1" i="0" u="sng" strike="noStrike" dirty="0" smtClean="0">
                        <a:solidFill>
                          <a:srgbClr val="000000"/>
                        </a:solidFill>
                        <a:latin typeface="Times New Roman" pitchFamily="18" charset="0"/>
                        <a:cs typeface="Times New Roman" pitchFamily="18" charset="0"/>
                      </a:endParaRP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729,7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223962037"/>
              </p:ext>
            </p:extLst>
          </p:nvPr>
        </p:nvGraphicFramePr>
        <p:xfrm>
          <a:off x="285720" y="1269421"/>
          <a:ext cx="8644001" cy="4679859"/>
        </p:xfrm>
        <a:graphic>
          <a:graphicData uri="http://schemas.openxmlformats.org/drawingml/2006/table">
            <a:tbl>
              <a:tblPr firstRow="1" bandRow="1">
                <a:tableStyleId>{5C22544A-7EE6-4342-B048-85BDC9FD1C3A}</a:tableStyleId>
              </a:tblPr>
              <a:tblGrid>
                <a:gridCol w="6143668"/>
                <a:gridCol w="928694"/>
                <a:gridCol w="857256"/>
                <a:gridCol w="714383"/>
              </a:tblGrid>
              <a:tr h="328537">
                <a:tc>
                  <a:txBody>
                    <a:bodyPr/>
                    <a:lstStyle/>
                    <a:p>
                      <a:endParaRPr lang="ru-RU" dirty="0"/>
                    </a:p>
                  </a:txBody>
                  <a:tcPr>
                    <a:noFill/>
                  </a:tcPr>
                </a:tc>
                <a:tc>
                  <a:txBody>
                    <a:bodyPr/>
                    <a:lstStyle/>
                    <a:p>
                      <a:pPr algn="ctr"/>
                      <a:r>
                        <a:rPr lang="ru-RU" dirty="0" smtClean="0"/>
                        <a:t>2019</a:t>
                      </a:r>
                      <a:endParaRPr lang="ru-RU" dirty="0"/>
                    </a:p>
                  </a:txBody>
                  <a:tcPr/>
                </a:tc>
                <a:tc>
                  <a:txBody>
                    <a:bodyPr/>
                    <a:lstStyle/>
                    <a:p>
                      <a:pPr algn="ctr"/>
                      <a:r>
                        <a:rPr lang="ru-RU" dirty="0" smtClean="0"/>
                        <a:t>2020</a:t>
                      </a:r>
                      <a:endParaRPr lang="ru-RU" dirty="0"/>
                    </a:p>
                  </a:txBody>
                  <a:tcPr/>
                </a:tc>
                <a:tc>
                  <a:txBody>
                    <a:bodyPr/>
                    <a:lstStyle/>
                    <a:p>
                      <a:pPr algn="ctr"/>
                      <a:r>
                        <a:rPr lang="ru-RU" dirty="0" smtClean="0"/>
                        <a:t>2021</a:t>
                      </a:r>
                      <a:endParaRPr lang="ru-RU" dirty="0"/>
                    </a:p>
                  </a:txBody>
                  <a:tcPr/>
                </a:tc>
              </a:tr>
              <a:tr h="1145747">
                <a:tc>
                  <a:txBody>
                    <a:bodyPr/>
                    <a:lstStyle/>
                    <a:p>
                      <a:pPr>
                        <a:spcAft>
                          <a:spcPts val="0"/>
                        </a:spcAft>
                      </a:pPr>
                      <a:r>
                        <a:rPr lang="ru-RU" sz="14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684,2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3 566,7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9 573,9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11410,5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23,0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24,5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57692965"/>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4718898"/>
                <a:gridCol w="792088"/>
                <a:gridCol w="792088"/>
                <a:gridCol w="792088"/>
                <a:gridCol w="792088"/>
                <a:gridCol w="756749"/>
              </a:tblGrid>
              <a:tr h="376580">
                <a:tc>
                  <a:txBody>
                    <a:bodyPr/>
                    <a:lstStyle/>
                    <a:p>
                      <a:r>
                        <a:rPr lang="ru-RU" dirty="0" smtClean="0"/>
                        <a:t>н</a:t>
                      </a:r>
                      <a:endParaRPr lang="ru-RU" dirty="0"/>
                    </a:p>
                  </a:txBody>
                  <a:tcPr>
                    <a:noFill/>
                  </a:tcPr>
                </a:tc>
                <a:tc>
                  <a:txBody>
                    <a:bodyPr/>
                    <a:lstStyle/>
                    <a:p>
                      <a:pPr algn="ctr"/>
                      <a:r>
                        <a:rPr lang="ru-RU" dirty="0" smtClean="0"/>
                        <a:t>2017 факт</a:t>
                      </a:r>
                      <a:endParaRPr lang="ru-RU" dirty="0"/>
                    </a:p>
                  </a:txBody>
                  <a:tcPr/>
                </a:tc>
                <a:tc>
                  <a:txBody>
                    <a:bodyPr/>
                    <a:lstStyle/>
                    <a:p>
                      <a:pPr algn="ctr"/>
                      <a:r>
                        <a:rPr lang="ru-RU" dirty="0" smtClean="0"/>
                        <a:t>2018факт</a:t>
                      </a:r>
                      <a:endParaRPr lang="ru-RU" dirty="0"/>
                    </a:p>
                  </a:txBody>
                  <a:tcPr/>
                </a:tc>
                <a:tc>
                  <a:txBody>
                    <a:bodyPr/>
                    <a:lstStyle/>
                    <a:p>
                      <a:pPr algn="ctr"/>
                      <a:r>
                        <a:rPr lang="ru-RU" dirty="0" smtClean="0"/>
                        <a:t>2019план</a:t>
                      </a:r>
                      <a:endParaRPr lang="ru-RU" dirty="0"/>
                    </a:p>
                  </a:txBody>
                  <a:tcPr/>
                </a:tc>
                <a:tc>
                  <a:txBody>
                    <a:bodyPr/>
                    <a:lstStyle/>
                    <a:p>
                      <a:pPr algn="ctr"/>
                      <a:r>
                        <a:rPr lang="ru-RU" dirty="0" smtClean="0"/>
                        <a:t>2020план</a:t>
                      </a:r>
                      <a:endParaRPr lang="ru-RU" dirty="0"/>
                    </a:p>
                  </a:txBody>
                  <a:tcPr/>
                </a:tc>
                <a:tc>
                  <a:txBody>
                    <a:bodyPr/>
                    <a:lstStyle/>
                    <a:p>
                      <a:pPr algn="ctr"/>
                      <a:r>
                        <a:rPr lang="ru-RU" dirty="0" smtClean="0"/>
                        <a:t>2021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24067,7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26760,3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26757,0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27798,5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29047,1</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7895,9</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7673,4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7566,7</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9573,9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11410,5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5683,7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5112,6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5480,5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5358,9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4677,5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2207,0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1984,2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1359,4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1362,4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1210,0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a:t>
            </a:r>
            <a:r>
              <a:rPr lang="ru-RU" sz="1600" b="1" i="1" dirty="0" smtClean="0">
                <a:solidFill>
                  <a:srgbClr val="C00000"/>
                </a:solidFill>
                <a:ea typeface="Times New Roman" pitchFamily="18" charset="0"/>
                <a:cs typeface="Times New Roman" pitchFamily="18" charset="0"/>
              </a:rPr>
              <a:t>201</a:t>
            </a:r>
            <a:r>
              <a:rPr lang="en-US" sz="1600" b="1" i="1" dirty="0" smtClean="0">
                <a:solidFill>
                  <a:srgbClr val="C00000"/>
                </a:solidFill>
                <a:ea typeface="Times New Roman" pitchFamily="18" charset="0"/>
                <a:cs typeface="Times New Roman" pitchFamily="18" charset="0"/>
              </a:rPr>
              <a:t>7</a:t>
            </a:r>
            <a:r>
              <a:rPr lang="ru-RU" sz="1600" b="1" i="1" dirty="0" smtClean="0">
                <a:solidFill>
                  <a:srgbClr val="C00000"/>
                </a:solidFill>
                <a:ea typeface="Times New Roman" pitchFamily="18" charset="0"/>
                <a:cs typeface="Times New Roman" pitchFamily="18" charset="0"/>
              </a:rPr>
              <a:t>-202</a:t>
            </a:r>
            <a:r>
              <a:rPr lang="en-US" sz="1600" b="1" i="1" dirty="0" smtClean="0">
                <a:solidFill>
                  <a:srgbClr val="C00000"/>
                </a:solidFill>
                <a:ea typeface="Times New Roman" pitchFamily="18" charset="0"/>
                <a:cs typeface="Times New Roman" pitchFamily="18" charset="0"/>
              </a:rPr>
              <a:t>1</a:t>
            </a:r>
            <a:r>
              <a:rPr lang="ru-RU" sz="1600" b="1" i="1" dirty="0" smtClean="0">
                <a:solidFill>
                  <a:srgbClr val="C00000"/>
                </a:solidFill>
                <a:ea typeface="Times New Roman" pitchFamily="18" charset="0"/>
                <a:cs typeface="Times New Roman" pitchFamily="18" charset="0"/>
              </a:rPr>
              <a:t> </a:t>
            </a:r>
            <a:r>
              <a:rPr lang="ru-RU" sz="1600" b="1" i="1" dirty="0" smtClean="0">
                <a:solidFill>
                  <a:srgbClr val="C00000"/>
                </a:solidFill>
                <a:ea typeface="Times New Roman" pitchFamily="18" charset="0"/>
                <a:cs typeface="Times New Roman" pitchFamily="18" charset="0"/>
              </a:rPr>
              <a:t>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41795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03763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26173</TotalTime>
  <Words>8761</Words>
  <Application>Microsoft Office PowerPoint</Application>
  <PresentationFormat>Экран (4:3)</PresentationFormat>
  <Paragraphs>1482</Paragraphs>
  <Slides>86</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86</vt:i4>
      </vt:variant>
    </vt:vector>
  </HeadingPairs>
  <TitlesOfParts>
    <vt:vector size="90" baseType="lpstr">
      <vt:lpstr>Office Theme</vt:lpstr>
      <vt:lpstr>Пиксел</vt:lpstr>
      <vt:lpstr>1_Пиксел</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2020 год  всего налоговых и неналоговых доходов – 46322,6 тыс. рублей </vt:lpstr>
      <vt:lpstr>Структура налоговых и неналоговых доходов бюджета  муниципального образования «Демидовский район» Смоленской области на 2021 год  всего налоговых и неналоговых доходов – 48735,1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2019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1771</cp:revision>
  <cp:lastPrinted>2018-12-03T07:17:08Z</cp:lastPrinted>
  <dcterms:modified xsi:type="dcterms:W3CDTF">2019-11-08T07:53:16Z</dcterms:modified>
</cp:coreProperties>
</file>