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92"/>
  </p:notesMasterIdLst>
  <p:sldIdLst>
    <p:sldId id="625" r:id="rId4"/>
    <p:sldId id="626" r:id="rId5"/>
    <p:sldId id="627" r:id="rId6"/>
    <p:sldId id="630" r:id="rId7"/>
    <p:sldId id="669" r:id="rId8"/>
    <p:sldId id="629" r:id="rId9"/>
    <p:sldId id="651" r:id="rId10"/>
    <p:sldId id="628" r:id="rId11"/>
    <p:sldId id="652" r:id="rId12"/>
    <p:sldId id="655" r:id="rId13"/>
    <p:sldId id="656" r:id="rId14"/>
    <p:sldId id="632" r:id="rId15"/>
    <p:sldId id="653" r:id="rId16"/>
    <p:sldId id="657" r:id="rId17"/>
    <p:sldId id="658" r:id="rId18"/>
    <p:sldId id="672" r:id="rId19"/>
    <p:sldId id="742" r:id="rId20"/>
    <p:sldId id="517" r:id="rId21"/>
    <p:sldId id="623" r:id="rId22"/>
    <p:sldId id="677" r:id="rId23"/>
    <p:sldId id="624" r:id="rId24"/>
    <p:sldId id="621" r:id="rId25"/>
    <p:sldId id="636" r:id="rId26"/>
    <p:sldId id="637" r:id="rId27"/>
    <p:sldId id="638" r:id="rId28"/>
    <p:sldId id="696" r:id="rId29"/>
    <p:sldId id="697" r:id="rId30"/>
    <p:sldId id="641" r:id="rId31"/>
    <p:sldId id="642" r:id="rId32"/>
    <p:sldId id="643" r:id="rId33"/>
    <p:sldId id="654" r:id="rId34"/>
    <p:sldId id="645" r:id="rId35"/>
    <p:sldId id="671" r:id="rId36"/>
    <p:sldId id="686" r:id="rId37"/>
    <p:sldId id="646" r:id="rId38"/>
    <p:sldId id="695" r:id="rId39"/>
    <p:sldId id="692" r:id="rId40"/>
    <p:sldId id="688" r:id="rId41"/>
    <p:sldId id="682" r:id="rId42"/>
    <p:sldId id="676" r:id="rId43"/>
    <p:sldId id="680" r:id="rId44"/>
    <p:sldId id="681" r:id="rId45"/>
    <p:sldId id="698" r:id="rId46"/>
    <p:sldId id="699" r:id="rId47"/>
    <p:sldId id="739" r:id="rId48"/>
    <p:sldId id="740" r:id="rId49"/>
    <p:sldId id="700" r:id="rId50"/>
    <p:sldId id="701" r:id="rId51"/>
    <p:sldId id="702" r:id="rId52"/>
    <p:sldId id="703" r:id="rId53"/>
    <p:sldId id="704" r:id="rId54"/>
    <p:sldId id="705" r:id="rId55"/>
    <p:sldId id="706" r:id="rId56"/>
    <p:sldId id="707" r:id="rId57"/>
    <p:sldId id="708" r:id="rId58"/>
    <p:sldId id="709" r:id="rId59"/>
    <p:sldId id="710" r:id="rId60"/>
    <p:sldId id="711" r:id="rId61"/>
    <p:sldId id="712" r:id="rId62"/>
    <p:sldId id="713" r:id="rId63"/>
    <p:sldId id="714" r:id="rId64"/>
    <p:sldId id="715" r:id="rId65"/>
    <p:sldId id="716" r:id="rId66"/>
    <p:sldId id="717" r:id="rId67"/>
    <p:sldId id="718" r:id="rId68"/>
    <p:sldId id="719" r:id="rId69"/>
    <p:sldId id="720" r:id="rId70"/>
    <p:sldId id="721" r:id="rId71"/>
    <p:sldId id="722" r:id="rId72"/>
    <p:sldId id="723" r:id="rId73"/>
    <p:sldId id="724" r:id="rId74"/>
    <p:sldId id="725" r:id="rId75"/>
    <p:sldId id="726" r:id="rId76"/>
    <p:sldId id="727" r:id="rId77"/>
    <p:sldId id="728" r:id="rId78"/>
    <p:sldId id="729" r:id="rId79"/>
    <p:sldId id="730" r:id="rId80"/>
    <p:sldId id="731" r:id="rId81"/>
    <p:sldId id="732" r:id="rId82"/>
    <p:sldId id="733" r:id="rId83"/>
    <p:sldId id="748" r:id="rId84"/>
    <p:sldId id="747" r:id="rId85"/>
    <p:sldId id="690" r:id="rId86"/>
    <p:sldId id="649" r:id="rId87"/>
    <p:sldId id="736" r:id="rId88"/>
    <p:sldId id="737" r:id="rId89"/>
    <p:sldId id="738" r:id="rId90"/>
    <p:sldId id="743" r:id="rId91"/>
  </p:sldIdLst>
  <p:sldSz cx="9144000" cy="6858000" type="screen4x3"/>
  <p:notesSz cx="6761163" cy="9942513"/>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7D5CDA"/>
    <a:srgbClr val="9276E0"/>
    <a:srgbClr val="EFAFD5"/>
    <a:srgbClr val="C0C0C0"/>
    <a:srgbClr val="00FFCC"/>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34578" autoAdjust="0"/>
    <p:restoredTop sz="98309" autoAdjust="0"/>
  </p:normalViewPr>
  <p:slideViewPr>
    <p:cSldViewPr>
      <p:cViewPr>
        <p:scale>
          <a:sx n="77" d="100"/>
          <a:sy n="77" d="100"/>
        </p:scale>
        <p:origin x="-1368" y="-780"/>
      </p:cViewPr>
      <p:guideLst>
        <p:guide orient="horz" pos="2160"/>
        <p:guide pos="2880"/>
      </p:guideLst>
    </p:cSldViewPr>
  </p:slideViewPr>
  <p:outlineViewPr>
    <p:cViewPr>
      <p:scale>
        <a:sx n="33" d="100"/>
        <a:sy n="33" d="100"/>
      </p:scale>
      <p:origin x="0" y="118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451428740898911E-2"/>
          <c:y val="4.6964194051389338E-2"/>
          <c:w val="0.89353936863077865"/>
          <c:h val="0.68971631205674"/>
        </c:manualLayout>
      </c:layout>
      <c:barChart>
        <c:barDir val="col"/>
        <c:grouping val="clustered"/>
        <c:varyColors val="0"/>
        <c:ser>
          <c:idx val="0"/>
          <c:order val="0"/>
          <c:tx>
            <c:strRef>
              <c:f>Лист1!$B$1</c:f>
              <c:strCache>
                <c:ptCount val="1"/>
                <c:pt idx="0">
                  <c:v>2017г.Отчет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06170752324574E-3"/>
                  <c:y val="1.9055858018683026E-2"/>
                </c:manualLayout>
              </c:layout>
              <c:tx>
                <c:rich>
                  <a:bodyPr/>
                  <a:lstStyle/>
                  <a:p>
                    <a:r>
                      <a:rPr lang="ru-RU" dirty="0" smtClean="0"/>
                      <a:t>389,0</a:t>
                    </a:r>
                    <a:endParaRPr lang="en-US" dirty="0"/>
                  </a:p>
                </c:rich>
              </c:tx>
              <c:dLblPos val="outEnd"/>
              <c:showLegendKey val="0"/>
              <c:showVal val="1"/>
              <c:showCatName val="0"/>
              <c:showSerName val="0"/>
              <c:showPercent val="0"/>
              <c:showBubbleSize val="0"/>
            </c:dLbl>
            <c:dLbl>
              <c:idx val="1"/>
              <c:layout>
                <c:manualLayout>
                  <c:x val="-6.762468300929891E-3"/>
                  <c:y val="1.0407208388418401E-2"/>
                </c:manualLayout>
              </c:layout>
              <c:tx>
                <c:rich>
                  <a:bodyPr/>
                  <a:lstStyle/>
                  <a:p>
                    <a:r>
                      <a:rPr lang="ru-RU" dirty="0" smtClean="0"/>
                      <a:t>1670</a:t>
                    </a:r>
                    <a:endParaRPr lang="en-US" dirty="0"/>
                  </a:p>
                </c:rich>
              </c:tx>
              <c:dLblPos val="outEnd"/>
              <c:showLegendKey val="0"/>
              <c:showVal val="1"/>
              <c:showCatName val="0"/>
              <c:showSerName val="0"/>
              <c:showPercent val="0"/>
              <c:showBubbleSize val="0"/>
            </c:dLbl>
            <c:dLbl>
              <c:idx val="2"/>
              <c:layout>
                <c:manualLayout>
                  <c:x val="0"/>
                  <c:y val="-6.741860735403196E-5"/>
                </c:manualLayout>
              </c:layout>
              <c:tx>
                <c:rich>
                  <a:bodyPr/>
                  <a:lstStyle/>
                  <a:p>
                    <a:r>
                      <a:rPr lang="ru-RU" dirty="0" smtClean="0"/>
                      <a:t>75,0</a:t>
                    </a:r>
                    <a:endParaRPr lang="en-US" dirty="0"/>
                  </a:p>
                </c:rich>
              </c:tx>
              <c:dLblPos val="outEnd"/>
              <c:showLegendKey val="0"/>
              <c:showVal val="1"/>
              <c:showCatName val="0"/>
              <c:showSerName val="0"/>
              <c:showPercent val="0"/>
              <c:showBubbleSize val="0"/>
            </c:dLbl>
            <c:spPr>
              <a:noFill/>
              <a:ln w="25504">
                <a:noFill/>
              </a:ln>
            </c:spPr>
            <c:txPr>
              <a:bodyPr/>
              <a:lstStyle/>
              <a:p>
                <a:pPr>
                  <a:defRPr sz="1200" b="0" i="0" u="none" strike="noStrike" baseline="0">
                    <a:solidFill>
                      <a:srgbClr val="333333"/>
                    </a:solidFill>
                    <a:latin typeface="Calibri"/>
                    <a:ea typeface="Calibri"/>
                    <a:cs typeface="Calibri"/>
                  </a:defRPr>
                </a:pPr>
                <a:endParaRPr lang="ru-RU"/>
              </a:p>
            </c:txPr>
            <c:dLblPos val="inEnd"/>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389</c:v>
                </c:pt>
                <c:pt idx="1">
                  <c:v>1670</c:v>
                </c:pt>
                <c:pt idx="2">
                  <c:v>75</c:v>
                </c:pt>
              </c:numCache>
            </c:numRef>
          </c:val>
        </c:ser>
        <c:ser>
          <c:idx val="1"/>
          <c:order val="1"/>
          <c:tx>
            <c:strRef>
              <c:f>Лист1!$C$1</c:f>
              <c:strCache>
                <c:ptCount val="1"/>
                <c:pt idx="0">
                  <c:v>2018г.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812341504649464E-3"/>
                  <c:y val="1.9055858018683001E-2"/>
                </c:manualLayout>
              </c:layout>
              <c:tx>
                <c:rich>
                  <a:bodyPr/>
                  <a:lstStyle/>
                  <a:p>
                    <a:r>
                      <a:rPr lang="ru-RU" sz="1100" dirty="0" smtClean="0"/>
                      <a:t>389,0</a:t>
                    </a:r>
                    <a:endParaRPr lang="en-US" sz="1100" dirty="0"/>
                  </a:p>
                </c:rich>
              </c:tx>
              <c:dLblPos val="outEnd"/>
              <c:showLegendKey val="0"/>
              <c:showVal val="1"/>
              <c:showCatName val="0"/>
              <c:showSerName val="0"/>
              <c:showPercent val="0"/>
              <c:showBubbleSize val="0"/>
            </c:dLbl>
            <c:dLbl>
              <c:idx val="1"/>
              <c:layout>
                <c:manualLayout>
                  <c:x val="-3.3812341504649464E-3"/>
                  <c:y val="4.6414419682419524E-3"/>
                </c:manualLayout>
              </c:layout>
              <c:tx>
                <c:rich>
                  <a:bodyPr/>
                  <a:lstStyle/>
                  <a:p>
                    <a:r>
                      <a:rPr lang="ru-RU" dirty="0" smtClean="0"/>
                      <a:t>1750</a:t>
                    </a:r>
                    <a:endParaRPr lang="en-US" dirty="0"/>
                  </a:p>
                </c:rich>
              </c:tx>
              <c:dLblPos val="outEnd"/>
              <c:showLegendKey val="0"/>
              <c:showVal val="1"/>
              <c:showCatName val="0"/>
              <c:showSerName val="0"/>
              <c:showPercent val="0"/>
              <c:showBubbleSize val="0"/>
            </c:dLbl>
            <c:dLbl>
              <c:idx val="2"/>
              <c:layout>
                <c:manualLayout>
                  <c:x val="-1.6906170752324728E-3"/>
                  <c:y val="-9.7729740821990048E-3"/>
                </c:manualLayout>
              </c:layout>
              <c:tx>
                <c:rich>
                  <a:bodyPr/>
                  <a:lstStyle/>
                  <a:p>
                    <a:r>
                      <a:rPr lang="ru-RU" dirty="0" smtClean="0"/>
                      <a:t>67,0</a:t>
                    </a:r>
                    <a:endParaRPr lang="en-US" dirty="0"/>
                  </a:p>
                </c:rich>
              </c:tx>
              <c:dLblPos val="outEnd"/>
              <c:showLegendKey val="0"/>
              <c:showVal val="1"/>
              <c:showCatName val="0"/>
              <c:showSerName val="0"/>
              <c:showPercent val="0"/>
              <c:showBubbleSize val="0"/>
            </c:dLbl>
            <c:spPr>
              <a:noFill/>
              <a:ln w="25504">
                <a:noFill/>
              </a:ln>
            </c:spPr>
            <c:txPr>
              <a:bodyPr rot="0" spcFirstLastPara="1" vertOverflow="ellipsis" vert="horz" wrap="square" lIns="38100" tIns="19050" rIns="38100" bIns="19050" anchor="ctr" anchorCtr="1">
                <a:spAutoFit/>
              </a:bodyPr>
              <a:lstStyle/>
              <a:p>
                <a:pPr>
                  <a:defRPr sz="1202"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389</c:v>
                </c:pt>
                <c:pt idx="1">
                  <c:v>1750</c:v>
                </c:pt>
                <c:pt idx="2">
                  <c:v>67</c:v>
                </c:pt>
              </c:numCache>
            </c:numRef>
          </c:val>
        </c:ser>
        <c:ser>
          <c:idx val="2"/>
          <c:order val="2"/>
          <c:tx>
            <c:strRef>
              <c:f>Лист1!$D$1</c:f>
              <c:strCache>
                <c:ptCount val="1"/>
                <c:pt idx="0">
                  <c:v>2019г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62468300929891E-3"/>
                  <c:y val="1.3290091598506503E-2"/>
                </c:manualLayout>
              </c:layout>
              <c:tx>
                <c:rich>
                  <a:bodyPr/>
                  <a:lstStyle/>
                  <a:p>
                    <a:r>
                      <a:rPr lang="ru-RU" sz="1100" dirty="0" smtClean="0"/>
                      <a:t>389,0</a:t>
                    </a:r>
                    <a:endParaRPr lang="en-US" sz="1100" dirty="0"/>
                  </a:p>
                </c:rich>
              </c:tx>
              <c:dLblPos val="outEnd"/>
              <c:showLegendKey val="0"/>
              <c:showVal val="1"/>
              <c:showCatName val="0"/>
              <c:showSerName val="0"/>
              <c:showPercent val="0"/>
              <c:showBubbleSize val="0"/>
            </c:dLbl>
            <c:dLbl>
              <c:idx val="1"/>
              <c:layout>
                <c:manualLayout>
                  <c:x val="-5.0718512256974534E-3"/>
                  <c:y val="1.6172974808594715E-2"/>
                </c:manualLayout>
              </c:layout>
              <c:tx>
                <c:rich>
                  <a:bodyPr/>
                  <a:lstStyle/>
                  <a:p>
                    <a:r>
                      <a:rPr lang="ru-RU" dirty="0" smtClean="0"/>
                      <a:t>1860</a:t>
                    </a:r>
                    <a:endParaRPr lang="en-US" dirty="0"/>
                  </a:p>
                </c:rich>
              </c:tx>
              <c:dLblPos val="outEnd"/>
              <c:showLegendKey val="0"/>
              <c:showVal val="1"/>
              <c:showCatName val="0"/>
              <c:showSerName val="0"/>
              <c:showPercent val="0"/>
              <c:showBubbleSize val="0"/>
            </c:dLbl>
            <c:dLbl>
              <c:idx val="2"/>
              <c:layout>
                <c:manualLayout>
                  <c:x val="-1.471129091577786E-3"/>
                  <c:y val="1.7516656571774671E-3"/>
                </c:manualLayout>
              </c:layout>
              <c:tx>
                <c:rich>
                  <a:bodyPr/>
                  <a:lstStyle/>
                  <a:p>
                    <a:r>
                      <a:rPr lang="ru-RU" dirty="0" smtClean="0"/>
                      <a:t>72,0</a:t>
                    </a:r>
                    <a:endParaRPr lang="en-US" dirty="0"/>
                  </a:p>
                </c:rich>
              </c:tx>
              <c:dLblPos val="outEnd"/>
              <c:showLegendKey val="0"/>
              <c:showVal val="1"/>
              <c:showCatName val="0"/>
              <c:showSerName val="0"/>
              <c:showPercent val="0"/>
              <c:showBubbleSize val="0"/>
            </c:dLbl>
            <c:spPr>
              <a:noFill/>
              <a:ln w="25504">
                <a:noFill/>
              </a:ln>
            </c:spPr>
            <c:txPr>
              <a:bodyPr rot="0" spcFirstLastPara="1" vertOverflow="ellipsis" vert="horz" wrap="square" lIns="38100" tIns="19050" rIns="38100" bIns="19050" anchor="ctr" anchorCtr="1">
                <a:spAutoFit/>
              </a:bodyPr>
              <a:lstStyle/>
              <a:p>
                <a:pPr>
                  <a:defRPr sz="1202"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389</c:v>
                </c:pt>
                <c:pt idx="1">
                  <c:v>1860</c:v>
                </c:pt>
                <c:pt idx="2">
                  <c:v>72</c:v>
                </c:pt>
              </c:numCache>
            </c:numRef>
          </c:val>
        </c:ser>
        <c:ser>
          <c:idx val="3"/>
          <c:order val="3"/>
          <c:tx>
            <c:strRef>
              <c:f>Лист1!$E$1</c:f>
              <c:strCache>
                <c:ptCount val="1"/>
                <c:pt idx="0">
                  <c:v>2020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62468300929911E-3"/>
                  <c:y val="1.0407208388418424E-2"/>
                </c:manualLayout>
              </c:layout>
              <c:tx>
                <c:rich>
                  <a:bodyPr/>
                  <a:lstStyle/>
                  <a:p>
                    <a:r>
                      <a:rPr lang="ru-RU" sz="1100" dirty="0" smtClean="0"/>
                      <a:t>389,0</a:t>
                    </a:r>
                    <a:endParaRPr lang="en-US" sz="1100" dirty="0"/>
                  </a:p>
                </c:rich>
              </c:tx>
              <c:dLblPos val="outEnd"/>
              <c:showLegendKey val="0"/>
              <c:showVal val="1"/>
              <c:showCatName val="0"/>
              <c:showSerName val="0"/>
              <c:showPercent val="0"/>
              <c:showBubbleSize val="0"/>
            </c:dLbl>
            <c:dLbl>
              <c:idx val="1"/>
              <c:layout>
                <c:manualLayout>
                  <c:x val="-1.6906170752325992E-3"/>
                  <c:y val="1.7585587581538087E-3"/>
                </c:manualLayout>
              </c:layout>
              <c:tx>
                <c:rich>
                  <a:bodyPr/>
                  <a:lstStyle/>
                  <a:p>
                    <a:r>
                      <a:rPr lang="ru-RU" dirty="0" smtClean="0"/>
                      <a:t>1970</a:t>
                    </a:r>
                    <a:endParaRPr lang="en-US" dirty="0"/>
                  </a:p>
                </c:rich>
              </c:tx>
              <c:dLblPos val="outEnd"/>
              <c:showLegendKey val="0"/>
              <c:showVal val="1"/>
              <c:showCatName val="0"/>
              <c:showSerName val="0"/>
              <c:showPercent val="0"/>
              <c:showBubbleSize val="0"/>
            </c:dLbl>
            <c:dLbl>
              <c:idx val="2"/>
              <c:layout>
                <c:manualLayout>
                  <c:x val="-6.762468300929891E-3"/>
                  <c:y val="1.0407208388418424E-2"/>
                </c:manualLayout>
              </c:layout>
              <c:tx>
                <c:rich>
                  <a:bodyPr/>
                  <a:lstStyle/>
                  <a:p>
                    <a:r>
                      <a:rPr lang="ru-RU" dirty="0" smtClean="0"/>
                      <a:t>77,0</a:t>
                    </a:r>
                    <a:endParaRPr lang="en-US" dirty="0"/>
                  </a:p>
                </c:rich>
              </c:tx>
              <c:dLblPos val="outEnd"/>
              <c:showLegendKey val="0"/>
              <c:showVal val="1"/>
              <c:showCatName val="0"/>
              <c:showSerName val="0"/>
              <c:showPercent val="0"/>
              <c:showBubbleSize val="0"/>
            </c:dLbl>
            <c:spPr>
              <a:noFill/>
              <a:ln w="25504">
                <a:noFill/>
              </a:ln>
            </c:spPr>
            <c:txPr>
              <a:bodyPr rot="0" spcFirstLastPara="1" vertOverflow="ellipsis" vert="horz" wrap="square" lIns="38100" tIns="19050" rIns="38100" bIns="19050" anchor="ctr" anchorCtr="1">
                <a:spAutoFit/>
              </a:bodyPr>
              <a:lstStyle/>
              <a:p>
                <a:pPr>
                  <a:defRPr sz="1202"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389</c:v>
                </c:pt>
                <c:pt idx="1">
                  <c:v>1970</c:v>
                </c:pt>
                <c:pt idx="2" formatCode="General">
                  <c:v>77</c:v>
                </c:pt>
              </c:numCache>
            </c:numRef>
          </c:val>
        </c:ser>
        <c:ser>
          <c:idx val="4"/>
          <c:order val="4"/>
          <c:tx>
            <c:strRef>
              <c:f>Лист1!$F$1</c:f>
              <c:strCache>
                <c:ptCount val="1"/>
                <c:pt idx="0">
                  <c:v>2021 г.План</c:v>
                </c:pt>
              </c:strCache>
            </c:strRef>
          </c:tx>
          <c:invertIfNegative val="0"/>
          <c:dLbls>
            <c:dLbl>
              <c:idx val="0"/>
              <c:layout>
                <c:manualLayout>
                  <c:x val="3.0131826741996242E-3"/>
                  <c:y val="-4.9200492004920068E-3"/>
                </c:manualLayout>
              </c:layout>
              <c:tx>
                <c:rich>
                  <a:bodyPr/>
                  <a:lstStyle/>
                  <a:p>
                    <a:r>
                      <a:rPr lang="ru-RU" sz="1100" dirty="0" smtClean="0"/>
                      <a:t>389,0</a:t>
                    </a:r>
                    <a:endParaRPr lang="en-US" sz="1100" dirty="0"/>
                  </a:p>
                </c:rich>
              </c:tx>
              <c:showLegendKey val="0"/>
              <c:showVal val="1"/>
              <c:showCatName val="0"/>
              <c:showSerName val="0"/>
              <c:showPercent val="0"/>
              <c:showBubbleSize val="0"/>
            </c:dLbl>
            <c:dLbl>
              <c:idx val="1"/>
              <c:layout/>
              <c:tx>
                <c:rich>
                  <a:bodyPr/>
                  <a:lstStyle/>
                  <a:p>
                    <a:r>
                      <a:rPr lang="ru-RU" dirty="0" smtClean="0"/>
                      <a:t>2100</a:t>
                    </a:r>
                    <a:endParaRPr lang="en-US" dirty="0"/>
                  </a:p>
                </c:rich>
              </c:tx>
              <c:showLegendKey val="0"/>
              <c:showVal val="1"/>
              <c:showCatName val="0"/>
              <c:showSerName val="0"/>
              <c:showPercent val="0"/>
              <c:showBubbleSize val="0"/>
            </c:dLbl>
            <c:dLbl>
              <c:idx val="2"/>
              <c:layout/>
              <c:tx>
                <c:rich>
                  <a:bodyPr/>
                  <a:lstStyle/>
                  <a:p>
                    <a:r>
                      <a:rPr lang="ru-RU" dirty="0" smtClean="0"/>
                      <a:t>81,0</a:t>
                    </a:r>
                    <a:endParaRPr lang="en-US" dirty="0"/>
                  </a:p>
                </c:rich>
              </c:tx>
              <c:showLegendKey val="0"/>
              <c:showVal val="1"/>
              <c:showCatName val="0"/>
              <c:showSerName val="0"/>
              <c:showPercent val="0"/>
              <c:showBubbleSize val="0"/>
            </c:dLbl>
            <c:spPr>
              <a:noFill/>
              <a:ln w="25504">
                <a:noFill/>
              </a:ln>
            </c:spPr>
            <c:txPr>
              <a:bodyPr wrap="square" lIns="38100" tIns="19050" rIns="38100" bIns="19050" anchor="ctr">
                <a:spAutoFit/>
              </a:bodyPr>
              <a:lstStyle/>
              <a:p>
                <a:pPr>
                  <a:defRPr sz="1202" baseline="0"/>
                </a:pPr>
                <a:endParaRPr lang="ru-RU"/>
              </a:p>
            </c:txPr>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389</c:v>
                </c:pt>
                <c:pt idx="1">
                  <c:v>2100</c:v>
                </c:pt>
                <c:pt idx="2" formatCode="General">
                  <c:v>81</c:v>
                </c:pt>
              </c:numCache>
            </c:numRef>
          </c:val>
        </c:ser>
        <c:dLbls>
          <c:showLegendKey val="0"/>
          <c:showVal val="1"/>
          <c:showCatName val="0"/>
          <c:showSerName val="0"/>
          <c:showPercent val="0"/>
          <c:showBubbleSize val="0"/>
        </c:dLbls>
        <c:gapWidth val="100"/>
        <c:overlap val="-24"/>
        <c:axId val="72290688"/>
        <c:axId val="72292224"/>
      </c:barChart>
      <c:catAx>
        <c:axId val="72290688"/>
        <c:scaling>
          <c:orientation val="minMax"/>
        </c:scaling>
        <c:delete val="0"/>
        <c:axPos val="b"/>
        <c:numFmt formatCode="General" sourceLinked="1"/>
        <c:majorTickMark val="none"/>
        <c:min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72292224"/>
        <c:crosses val="autoZero"/>
        <c:auto val="1"/>
        <c:lblAlgn val="ctr"/>
        <c:lblOffset val="100"/>
        <c:noMultiLvlLbl val="0"/>
      </c:catAx>
      <c:valAx>
        <c:axId val="72292224"/>
        <c:scaling>
          <c:orientation val="minMax"/>
        </c:scaling>
        <c:delete val="0"/>
        <c:axPos val="l"/>
        <c:majorGridlines>
          <c:spPr>
            <a:ln w="9564" cap="flat" cmpd="sng" algn="ctr">
              <a:solidFill>
                <a:schemeClr val="tx1">
                  <a:lumMod val="15000"/>
                  <a:lumOff val="85000"/>
                </a:schemeClr>
              </a:solidFill>
              <a:round/>
            </a:ln>
            <a:effectLst/>
          </c:spPr>
        </c:majorGridlines>
        <c:numFmt formatCode="General" sourceLinked="1"/>
        <c:majorTickMark val="none"/>
        <c:minorTickMark val="none"/>
        <c:tickLblPos val="nextTo"/>
        <c:spPr>
          <a:ln w="6376">
            <a:noFill/>
          </a:ln>
        </c:spPr>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72290688"/>
        <c:crosses val="autoZero"/>
        <c:crossBetween val="between"/>
      </c:valAx>
      <c:spPr>
        <a:noFill/>
        <a:ln w="25504">
          <a:noFill/>
        </a:ln>
      </c:spPr>
    </c:plotArea>
    <c:legend>
      <c:legendPos val="r"/>
      <c:layout>
        <c:manualLayout>
          <c:xMode val="edge"/>
          <c:yMode val="edge"/>
          <c:x val="0.1360544217687075"/>
          <c:y val="0.94767441860465462"/>
          <c:w val="0.7256235827664399"/>
          <c:h val="5.4263565891472874E-2"/>
        </c:manualLayout>
      </c:layout>
      <c:overlay val="0"/>
      <c:spPr>
        <a:noFill/>
        <a:ln w="25504">
          <a:noFill/>
        </a:ln>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c:spPr>
  <c:txPr>
    <a:bodyPr/>
    <a:lstStyle/>
    <a:p>
      <a:pPr>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0C5FF-942A-4FBD-B937-644D613255B9}" type="doc">
      <dgm:prSet loTypeId="urn:microsoft.com/office/officeart/2005/8/layout/orgChart1" loCatId="hierarchy" qsTypeId="urn:microsoft.com/office/officeart/2005/8/quickstyle/simple1" qsCatId="simple" csTypeId="urn:microsoft.com/office/officeart/2005/8/colors/accent1_2" csCatId="accent1" phldr="1"/>
      <dgm:spPr/>
    </dgm:pt>
    <dgm:pt modelId="{2FCA19CE-9334-46C0-9139-9BC595576A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CBF27EC8-3EB3-434A-B309-FC25C029305D}" type="parTrans" cxnId="{4699B681-2E31-4CA5-B6C4-847F0A61A25D}">
      <dgm:prSet/>
      <dgm:spPr/>
      <dgm:t>
        <a:bodyPr/>
        <a:lstStyle/>
        <a:p>
          <a:endParaRPr lang="ru-RU"/>
        </a:p>
      </dgm:t>
    </dgm:pt>
    <dgm:pt modelId="{3F089066-6C7F-4755-BED1-431EDB9966D4}" type="sibTrans" cxnId="{4699B681-2E31-4CA5-B6C4-847F0A61A25D}">
      <dgm:prSet/>
      <dgm:spPr/>
      <dgm:t>
        <a:bodyPr/>
        <a:lstStyle/>
        <a:p>
          <a:endParaRPr lang="ru-RU"/>
        </a:p>
      </dgm:t>
    </dgm:pt>
    <dgm:pt modelId="{FFCE7AE4-6622-4CEB-93F8-F2CAC9BF33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DE36D835-EFEC-430E-BDF0-8A5B551570C1}" type="parTrans" cxnId="{7F36ACE5-B8D0-48B3-A574-753B126F157B}">
      <dgm:prSet/>
      <dgm:spPr/>
      <dgm:t>
        <a:bodyPr/>
        <a:lstStyle/>
        <a:p>
          <a:endParaRPr lang="ru-RU"/>
        </a:p>
      </dgm:t>
    </dgm:pt>
    <dgm:pt modelId="{1FDFF716-0357-4326-AB2A-CEF7958B5DA8}" type="sibTrans" cxnId="{7F36ACE5-B8D0-48B3-A574-753B126F157B}">
      <dgm:prSet/>
      <dgm:spPr/>
      <dgm:t>
        <a:bodyPr/>
        <a:lstStyle/>
        <a:p>
          <a:endParaRPr lang="ru-RU"/>
        </a:p>
      </dgm:t>
    </dgm:pt>
    <dgm:pt modelId="{4B7CB008-1C51-4005-A2E0-3DD0E5AA17C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9ACB512B-A52F-4CC6-9B02-4552B2EEBD50}" type="parTrans" cxnId="{0FA57B43-30DE-4775-96FB-DAC3B84638FA}">
      <dgm:prSet/>
      <dgm:spPr/>
      <dgm:t>
        <a:bodyPr/>
        <a:lstStyle/>
        <a:p>
          <a:endParaRPr lang="ru-RU"/>
        </a:p>
      </dgm:t>
    </dgm:pt>
    <dgm:pt modelId="{3725AD81-DCA8-4BE9-BB34-25FC79512FC3}" type="sibTrans" cxnId="{0FA57B43-30DE-4775-96FB-DAC3B84638FA}">
      <dgm:prSet/>
      <dgm:spPr/>
      <dgm:t>
        <a:bodyPr/>
        <a:lstStyle/>
        <a:p>
          <a:endParaRPr lang="ru-RU"/>
        </a:p>
      </dgm:t>
    </dgm:pt>
    <dgm:pt modelId="{88D043AE-F6DF-4CB8-AFAA-30C51509A61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A5396CF1-F90C-4062-B192-2BAD628FE896}" type="parTrans" cxnId="{B3024D4E-227D-4812-9D27-D5F868B425C0}">
      <dgm:prSet/>
      <dgm:spPr/>
      <dgm:t>
        <a:bodyPr/>
        <a:lstStyle/>
        <a:p>
          <a:endParaRPr lang="ru-RU"/>
        </a:p>
      </dgm:t>
    </dgm:pt>
    <dgm:pt modelId="{06F0EDB6-493A-4589-8D03-332DF9C091DD}" type="sibTrans" cxnId="{B3024D4E-227D-4812-9D27-D5F868B425C0}">
      <dgm:prSet/>
      <dgm:spPr/>
      <dgm:t>
        <a:bodyPr/>
        <a:lstStyle/>
        <a:p>
          <a:endParaRPr lang="ru-RU"/>
        </a:p>
      </dgm:t>
    </dgm:pt>
    <dgm:pt modelId="{A13681FC-FD71-4FAE-B829-F7660D93F5C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FDE03991-1688-475B-B4EF-07DE40E3ED84}" type="parTrans" cxnId="{E8164D61-8C1C-471D-81EF-6A640BE5CC26}">
      <dgm:prSet/>
      <dgm:spPr/>
      <dgm:t>
        <a:bodyPr/>
        <a:lstStyle/>
        <a:p>
          <a:endParaRPr lang="ru-RU"/>
        </a:p>
      </dgm:t>
    </dgm:pt>
    <dgm:pt modelId="{00F9F575-0011-47D4-A3E3-61A4942DB745}" type="sibTrans" cxnId="{E8164D61-8C1C-471D-81EF-6A640BE5CC26}">
      <dgm:prSet/>
      <dgm:spPr/>
      <dgm:t>
        <a:bodyPr/>
        <a:lstStyle/>
        <a:p>
          <a:endParaRPr lang="ru-RU"/>
        </a:p>
      </dgm:t>
    </dgm:pt>
    <dgm:pt modelId="{66C4B0D9-FDFA-4B5D-984C-CF3E09A255F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27B031B4-7C7B-4040-A178-8392C7C15CD8}" type="parTrans" cxnId="{5E737119-802E-4F16-A4E5-612CE2055D60}">
      <dgm:prSet/>
      <dgm:spPr/>
      <dgm:t>
        <a:bodyPr/>
        <a:lstStyle/>
        <a:p>
          <a:endParaRPr lang="ru-RU"/>
        </a:p>
      </dgm:t>
    </dgm:pt>
    <dgm:pt modelId="{4FCB08E5-D02D-4080-9C4A-BFFBAFFD9165}" type="sibTrans" cxnId="{5E737119-802E-4F16-A4E5-612CE2055D60}">
      <dgm:prSet/>
      <dgm:spPr/>
      <dgm:t>
        <a:bodyPr/>
        <a:lstStyle/>
        <a:p>
          <a:endParaRPr lang="ru-RU"/>
        </a:p>
      </dgm:t>
    </dgm:pt>
    <dgm:pt modelId="{B8C79B4B-9E59-4D07-B871-3D78FA4D23D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FF688ADB-158E-4F0A-94C2-65AA4712A12F}" type="parTrans" cxnId="{408DB34C-9E56-42EF-92B4-635A53BD2E9F}">
      <dgm:prSet/>
      <dgm:spPr/>
      <dgm:t>
        <a:bodyPr/>
        <a:lstStyle/>
        <a:p>
          <a:endParaRPr lang="ru-RU"/>
        </a:p>
      </dgm:t>
    </dgm:pt>
    <dgm:pt modelId="{70B3CD44-23AA-49CA-8F42-6F0B2CB7C82D}" type="sibTrans" cxnId="{408DB34C-9E56-42EF-92B4-635A53BD2E9F}">
      <dgm:prSet/>
      <dgm:spPr/>
      <dgm:t>
        <a:bodyPr/>
        <a:lstStyle/>
        <a:p>
          <a:endParaRPr lang="ru-RU"/>
        </a:p>
      </dgm:t>
    </dgm:pt>
    <dgm:pt modelId="{02F28862-B27B-4C86-878E-89CCC16D44AF}">
      <dgm:prSet custT="1"/>
      <dgm:spPr/>
      <dgm:t>
        <a:bodyPr/>
        <a:lstStyle/>
        <a:p>
          <a:r>
            <a:rPr lang="ru-RU" sz="1200" b="1" baseline="0" dirty="0" smtClean="0">
              <a:solidFill>
                <a:srgbClr val="002060"/>
              </a:solidFill>
              <a:latin typeface="Times New Roman" pitchFamily="18" charset="0"/>
              <a:cs typeface="Times New Roman" pitchFamily="18" charset="0"/>
            </a:rPr>
            <a:t>Бюджет</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Демидовского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городского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поселения</a:t>
          </a:r>
          <a:endParaRPr lang="ru-RU" sz="1200" b="1" baseline="0" dirty="0">
            <a:solidFill>
              <a:srgbClr val="002060"/>
            </a:solidFill>
            <a:latin typeface="Times New Roman" pitchFamily="18" charset="0"/>
            <a:cs typeface="Times New Roman" pitchFamily="18" charset="0"/>
          </a:endParaRPr>
        </a:p>
      </dgm:t>
    </dgm:pt>
    <dgm:pt modelId="{08E0AAA5-1FB7-468E-B15B-4B5D7BCB082B}" type="parTrans" cxnId="{684CEA24-F75A-4CCD-98F8-E5935BBAC972}">
      <dgm:prSet/>
      <dgm:spPr/>
      <dgm:t>
        <a:bodyPr/>
        <a:lstStyle/>
        <a:p>
          <a:endParaRPr lang="ru-RU"/>
        </a:p>
      </dgm:t>
    </dgm:pt>
    <dgm:pt modelId="{BB534CA9-DBBE-4A92-80D4-5B49CAA31D7C}" type="sibTrans" cxnId="{684CEA24-F75A-4CCD-98F8-E5935BBAC972}">
      <dgm:prSet/>
      <dgm:spPr/>
      <dgm:t>
        <a:bodyPr/>
        <a:lstStyle/>
        <a:p>
          <a:endParaRPr lang="ru-RU"/>
        </a:p>
      </dgm:t>
    </dgm:pt>
    <dgm:pt modelId="{BA49AB77-CEA8-438B-B973-846513B50DD2}" type="pres">
      <dgm:prSet presAssocID="{6830C5FF-942A-4FBD-B937-644D613255B9}" presName="hierChild1" presStyleCnt="0">
        <dgm:presLayoutVars>
          <dgm:orgChart val="1"/>
          <dgm:chPref val="1"/>
          <dgm:dir/>
          <dgm:animOne val="branch"/>
          <dgm:animLvl val="lvl"/>
          <dgm:resizeHandles/>
        </dgm:presLayoutVars>
      </dgm:prSet>
      <dgm:spPr/>
    </dgm:pt>
    <dgm:pt modelId="{7B7EF93C-F1CB-42CF-AE07-A5A6156FB7AA}" type="pres">
      <dgm:prSet presAssocID="{2FCA19CE-9334-46C0-9139-9BC595576A84}" presName="hierRoot1" presStyleCnt="0">
        <dgm:presLayoutVars>
          <dgm:hierBranch val="r"/>
        </dgm:presLayoutVars>
      </dgm:prSet>
      <dgm:spPr/>
    </dgm:pt>
    <dgm:pt modelId="{405EC732-DCA5-496B-AC2D-174A22F04137}" type="pres">
      <dgm:prSet presAssocID="{2FCA19CE-9334-46C0-9139-9BC595576A84}" presName="rootComposite1" presStyleCnt="0"/>
      <dgm:spPr/>
    </dgm:pt>
    <dgm:pt modelId="{E8875328-5EA5-46E2-9E82-8E092585BA57}" type="pres">
      <dgm:prSet presAssocID="{2FCA19CE-9334-46C0-9139-9BC595576A84}" presName="rootText1" presStyleLbl="node0" presStyleIdx="0" presStyleCnt="1" custScaleX="470634" custScaleY="132358" custLinFactNeighborX="-2779" custLinFactNeighborY="1754">
        <dgm:presLayoutVars>
          <dgm:chPref val="3"/>
        </dgm:presLayoutVars>
      </dgm:prSet>
      <dgm:spPr/>
      <dgm:t>
        <a:bodyPr/>
        <a:lstStyle/>
        <a:p>
          <a:endParaRPr lang="ru-RU"/>
        </a:p>
      </dgm:t>
    </dgm:pt>
    <dgm:pt modelId="{24CE557B-8BBA-47BF-A6B6-2EBB45FF6205}" type="pres">
      <dgm:prSet presAssocID="{2FCA19CE-9334-46C0-9139-9BC595576A84}" presName="rootConnector1" presStyleLbl="node1" presStyleIdx="0" presStyleCnt="0"/>
      <dgm:spPr/>
      <dgm:t>
        <a:bodyPr/>
        <a:lstStyle/>
        <a:p>
          <a:endParaRPr lang="ru-RU"/>
        </a:p>
      </dgm:t>
    </dgm:pt>
    <dgm:pt modelId="{7CFC638A-57C0-4CAB-BF92-BE8551108175}" type="pres">
      <dgm:prSet presAssocID="{2FCA19CE-9334-46C0-9139-9BC595576A84}" presName="hierChild2" presStyleCnt="0"/>
      <dgm:spPr/>
    </dgm:pt>
    <dgm:pt modelId="{D91B7D74-6256-4D5D-BE5A-E0E08F827BAB}" type="pres">
      <dgm:prSet presAssocID="{DE36D835-EFEC-430E-BDF0-8A5B551570C1}" presName="Name50" presStyleLbl="parChTrans1D2" presStyleIdx="0" presStyleCnt="7"/>
      <dgm:spPr/>
      <dgm:t>
        <a:bodyPr/>
        <a:lstStyle/>
        <a:p>
          <a:endParaRPr lang="ru-RU"/>
        </a:p>
      </dgm:t>
    </dgm:pt>
    <dgm:pt modelId="{4E5DD5F5-415D-48BF-930D-2F6E873C693C}" type="pres">
      <dgm:prSet presAssocID="{FFCE7AE4-6622-4CEB-93F8-F2CAC9BF3384}" presName="hierRoot2" presStyleCnt="0">
        <dgm:presLayoutVars>
          <dgm:hierBranch/>
        </dgm:presLayoutVars>
      </dgm:prSet>
      <dgm:spPr/>
    </dgm:pt>
    <dgm:pt modelId="{CEC2E8DB-EC45-49BC-B979-D3ED979B1C18}" type="pres">
      <dgm:prSet presAssocID="{FFCE7AE4-6622-4CEB-93F8-F2CAC9BF3384}" presName="rootComposite" presStyleCnt="0"/>
      <dgm:spPr/>
    </dgm:pt>
    <dgm:pt modelId="{CAFC502C-B921-4887-9838-D3719367C845}" type="pres">
      <dgm:prSet presAssocID="{FFCE7AE4-6622-4CEB-93F8-F2CAC9BF3384}" presName="rootText" presStyleLbl="node2" presStyleIdx="0" presStyleCnt="7" custScaleX="303119" custScaleY="90895">
        <dgm:presLayoutVars>
          <dgm:chPref val="3"/>
        </dgm:presLayoutVars>
      </dgm:prSet>
      <dgm:spPr/>
      <dgm:t>
        <a:bodyPr/>
        <a:lstStyle/>
        <a:p>
          <a:endParaRPr lang="ru-RU"/>
        </a:p>
      </dgm:t>
    </dgm:pt>
    <dgm:pt modelId="{378DC183-5838-42F4-8F30-04D0E523BD7F}" type="pres">
      <dgm:prSet presAssocID="{FFCE7AE4-6622-4CEB-93F8-F2CAC9BF3384}" presName="rootConnector" presStyleLbl="node2" presStyleIdx="0" presStyleCnt="7"/>
      <dgm:spPr/>
      <dgm:t>
        <a:bodyPr/>
        <a:lstStyle/>
        <a:p>
          <a:endParaRPr lang="ru-RU"/>
        </a:p>
      </dgm:t>
    </dgm:pt>
    <dgm:pt modelId="{1AD1A050-42FF-42D6-94BB-35D6130A6819}" type="pres">
      <dgm:prSet presAssocID="{FFCE7AE4-6622-4CEB-93F8-F2CAC9BF3384}" presName="hierChild4" presStyleCnt="0"/>
      <dgm:spPr/>
    </dgm:pt>
    <dgm:pt modelId="{35105020-8C86-4236-8D85-C5DECCDD42A0}" type="pres">
      <dgm:prSet presAssocID="{FFCE7AE4-6622-4CEB-93F8-F2CAC9BF3384}" presName="hierChild5" presStyleCnt="0"/>
      <dgm:spPr/>
    </dgm:pt>
    <dgm:pt modelId="{C3E99633-DADD-45EE-BCD0-B4B0D191866B}" type="pres">
      <dgm:prSet presAssocID="{08E0AAA5-1FB7-468E-B15B-4B5D7BCB082B}" presName="Name50" presStyleLbl="parChTrans1D2" presStyleIdx="1" presStyleCnt="7"/>
      <dgm:spPr/>
      <dgm:t>
        <a:bodyPr/>
        <a:lstStyle/>
        <a:p>
          <a:endParaRPr lang="ru-RU"/>
        </a:p>
      </dgm:t>
    </dgm:pt>
    <dgm:pt modelId="{86CA03CA-5008-4698-9EB4-887F2BEDCA40}" type="pres">
      <dgm:prSet presAssocID="{02F28862-B27B-4C86-878E-89CCC16D44AF}" presName="hierRoot2" presStyleCnt="0">
        <dgm:presLayoutVars>
          <dgm:hierBranch val="init"/>
        </dgm:presLayoutVars>
      </dgm:prSet>
      <dgm:spPr/>
    </dgm:pt>
    <dgm:pt modelId="{8EFB1A17-067C-4B04-B59C-F08536CC5E22}" type="pres">
      <dgm:prSet presAssocID="{02F28862-B27B-4C86-878E-89CCC16D44AF}" presName="rootComposite" presStyleCnt="0"/>
      <dgm:spPr/>
    </dgm:pt>
    <dgm:pt modelId="{541B9EEF-EA71-4246-B791-5005AE09D23C}" type="pres">
      <dgm:prSet presAssocID="{02F28862-B27B-4C86-878E-89CCC16D44AF}" presName="rootText" presStyleLbl="node2" presStyleIdx="1" presStyleCnt="7" custScaleX="391057" custScaleY="97658">
        <dgm:presLayoutVars>
          <dgm:chPref val="3"/>
        </dgm:presLayoutVars>
      </dgm:prSet>
      <dgm:spPr/>
      <dgm:t>
        <a:bodyPr/>
        <a:lstStyle/>
        <a:p>
          <a:endParaRPr lang="ru-RU"/>
        </a:p>
      </dgm:t>
    </dgm:pt>
    <dgm:pt modelId="{628507F6-22FA-40EA-89D3-DF8F73A96A80}" type="pres">
      <dgm:prSet presAssocID="{02F28862-B27B-4C86-878E-89CCC16D44AF}" presName="rootConnector" presStyleLbl="node2" presStyleIdx="1" presStyleCnt="7"/>
      <dgm:spPr/>
      <dgm:t>
        <a:bodyPr/>
        <a:lstStyle/>
        <a:p>
          <a:endParaRPr lang="ru-RU"/>
        </a:p>
      </dgm:t>
    </dgm:pt>
    <dgm:pt modelId="{5CCD05D4-10DA-45F8-9AE6-A4E23EB6B1ED}" type="pres">
      <dgm:prSet presAssocID="{02F28862-B27B-4C86-878E-89CCC16D44AF}" presName="hierChild4" presStyleCnt="0"/>
      <dgm:spPr/>
    </dgm:pt>
    <dgm:pt modelId="{7B62B381-664C-4637-87CA-0672CD21E978}" type="pres">
      <dgm:prSet presAssocID="{02F28862-B27B-4C86-878E-89CCC16D44AF}" presName="hierChild5" presStyleCnt="0"/>
      <dgm:spPr/>
    </dgm:pt>
    <dgm:pt modelId="{5D836BF3-2E88-47B0-8D9D-CF5F8F81DE45}" type="pres">
      <dgm:prSet presAssocID="{9ACB512B-A52F-4CC6-9B02-4552B2EEBD50}" presName="Name50" presStyleLbl="parChTrans1D2" presStyleIdx="2" presStyleCnt="7"/>
      <dgm:spPr/>
      <dgm:t>
        <a:bodyPr/>
        <a:lstStyle/>
        <a:p>
          <a:endParaRPr lang="ru-RU"/>
        </a:p>
      </dgm:t>
    </dgm:pt>
    <dgm:pt modelId="{412A1DEC-58FF-44FC-B945-D30CFDFEE445}" type="pres">
      <dgm:prSet presAssocID="{4B7CB008-1C51-4005-A2E0-3DD0E5AA17CE}" presName="hierRoot2" presStyleCnt="0">
        <dgm:presLayoutVars>
          <dgm:hierBranch/>
        </dgm:presLayoutVars>
      </dgm:prSet>
      <dgm:spPr/>
    </dgm:pt>
    <dgm:pt modelId="{CDF21EC2-F951-4712-9569-9185A5371C05}" type="pres">
      <dgm:prSet presAssocID="{4B7CB008-1C51-4005-A2E0-3DD0E5AA17CE}" presName="rootComposite" presStyleCnt="0"/>
      <dgm:spPr/>
    </dgm:pt>
    <dgm:pt modelId="{8476DEC3-46C9-46B5-AB86-50D676E4AC74}" type="pres">
      <dgm:prSet presAssocID="{4B7CB008-1C51-4005-A2E0-3DD0E5AA17CE}" presName="rootText" presStyleLbl="node2" presStyleIdx="2" presStyleCnt="7" custScaleX="390938" custScaleY="88807" custLinFactNeighborX="-1519" custLinFactNeighborY="-7470">
        <dgm:presLayoutVars>
          <dgm:chPref val="3"/>
        </dgm:presLayoutVars>
      </dgm:prSet>
      <dgm:spPr/>
      <dgm:t>
        <a:bodyPr/>
        <a:lstStyle/>
        <a:p>
          <a:endParaRPr lang="ru-RU"/>
        </a:p>
      </dgm:t>
    </dgm:pt>
    <dgm:pt modelId="{1F17A1A4-98C5-43A8-ACB2-C89A4EF587FB}" type="pres">
      <dgm:prSet presAssocID="{4B7CB008-1C51-4005-A2E0-3DD0E5AA17CE}" presName="rootConnector" presStyleLbl="node2" presStyleIdx="2" presStyleCnt="7"/>
      <dgm:spPr/>
      <dgm:t>
        <a:bodyPr/>
        <a:lstStyle/>
        <a:p>
          <a:endParaRPr lang="ru-RU"/>
        </a:p>
      </dgm:t>
    </dgm:pt>
    <dgm:pt modelId="{3903AA3C-9269-4CC3-B346-E68C840F2638}" type="pres">
      <dgm:prSet presAssocID="{4B7CB008-1C51-4005-A2E0-3DD0E5AA17CE}" presName="hierChild4" presStyleCnt="0"/>
      <dgm:spPr/>
    </dgm:pt>
    <dgm:pt modelId="{D8C4293F-BF13-442E-BE48-EF0915F290BD}" type="pres">
      <dgm:prSet presAssocID="{4B7CB008-1C51-4005-A2E0-3DD0E5AA17CE}" presName="hierChild5" presStyleCnt="0"/>
      <dgm:spPr/>
    </dgm:pt>
    <dgm:pt modelId="{0BFD020D-A5BE-4618-89B1-FB28BB8D729C}" type="pres">
      <dgm:prSet presAssocID="{A5396CF1-F90C-4062-B192-2BAD628FE896}" presName="Name50" presStyleLbl="parChTrans1D2" presStyleIdx="3" presStyleCnt="7"/>
      <dgm:spPr/>
      <dgm:t>
        <a:bodyPr/>
        <a:lstStyle/>
        <a:p>
          <a:endParaRPr lang="ru-RU"/>
        </a:p>
      </dgm:t>
    </dgm:pt>
    <dgm:pt modelId="{CAA87508-B800-4C41-900E-0D610C80B65F}" type="pres">
      <dgm:prSet presAssocID="{88D043AE-F6DF-4CB8-AFAA-30C51509A616}" presName="hierRoot2" presStyleCnt="0">
        <dgm:presLayoutVars>
          <dgm:hierBranch/>
        </dgm:presLayoutVars>
      </dgm:prSet>
      <dgm:spPr/>
    </dgm:pt>
    <dgm:pt modelId="{E732F9F3-44C4-456C-AC93-D2FA1ADCFFAB}" type="pres">
      <dgm:prSet presAssocID="{88D043AE-F6DF-4CB8-AFAA-30C51509A616}" presName="rootComposite" presStyleCnt="0"/>
      <dgm:spPr/>
    </dgm:pt>
    <dgm:pt modelId="{DD1AA537-AC2B-4DFD-87AE-CA1E0DF217A2}" type="pres">
      <dgm:prSet presAssocID="{88D043AE-F6DF-4CB8-AFAA-30C51509A616}" presName="rootText" presStyleLbl="node2" presStyleIdx="3" presStyleCnt="7" custScaleX="390665" custScaleY="89489" custLinFactNeighborX="-1519" custLinFactNeighborY="-18146">
        <dgm:presLayoutVars>
          <dgm:chPref val="3"/>
        </dgm:presLayoutVars>
      </dgm:prSet>
      <dgm:spPr/>
      <dgm:t>
        <a:bodyPr/>
        <a:lstStyle/>
        <a:p>
          <a:endParaRPr lang="ru-RU"/>
        </a:p>
      </dgm:t>
    </dgm:pt>
    <dgm:pt modelId="{E17219ED-0669-4AC4-982A-370D636B637A}" type="pres">
      <dgm:prSet presAssocID="{88D043AE-F6DF-4CB8-AFAA-30C51509A616}" presName="rootConnector" presStyleLbl="node2" presStyleIdx="3" presStyleCnt="7"/>
      <dgm:spPr/>
      <dgm:t>
        <a:bodyPr/>
        <a:lstStyle/>
        <a:p>
          <a:endParaRPr lang="ru-RU"/>
        </a:p>
      </dgm:t>
    </dgm:pt>
    <dgm:pt modelId="{BB2F1859-A3EE-4074-892F-5F5947143129}" type="pres">
      <dgm:prSet presAssocID="{88D043AE-F6DF-4CB8-AFAA-30C51509A616}" presName="hierChild4" presStyleCnt="0"/>
      <dgm:spPr/>
    </dgm:pt>
    <dgm:pt modelId="{15E8C9B7-872E-4DFB-A431-778132F632A5}" type="pres">
      <dgm:prSet presAssocID="{88D043AE-F6DF-4CB8-AFAA-30C51509A616}" presName="hierChild5" presStyleCnt="0"/>
      <dgm:spPr/>
    </dgm:pt>
    <dgm:pt modelId="{05F18B73-C0A1-4A03-8A6B-BE9804235288}" type="pres">
      <dgm:prSet presAssocID="{FDE03991-1688-475B-B4EF-07DE40E3ED84}" presName="Name50" presStyleLbl="parChTrans1D2" presStyleIdx="4" presStyleCnt="7"/>
      <dgm:spPr/>
      <dgm:t>
        <a:bodyPr/>
        <a:lstStyle/>
        <a:p>
          <a:endParaRPr lang="ru-RU"/>
        </a:p>
      </dgm:t>
    </dgm:pt>
    <dgm:pt modelId="{91567461-DE0B-4E9E-B601-72921E923659}" type="pres">
      <dgm:prSet presAssocID="{A13681FC-FD71-4FAE-B829-F7660D93F5C2}" presName="hierRoot2" presStyleCnt="0">
        <dgm:presLayoutVars>
          <dgm:hierBranch/>
        </dgm:presLayoutVars>
      </dgm:prSet>
      <dgm:spPr/>
    </dgm:pt>
    <dgm:pt modelId="{161FF973-D63A-4A7D-983F-736EAB379BA2}" type="pres">
      <dgm:prSet presAssocID="{A13681FC-FD71-4FAE-B829-F7660D93F5C2}" presName="rootComposite" presStyleCnt="0"/>
      <dgm:spPr/>
    </dgm:pt>
    <dgm:pt modelId="{4D5C98FC-58DE-4758-9FA8-94374791D12F}" type="pres">
      <dgm:prSet presAssocID="{A13681FC-FD71-4FAE-B829-F7660D93F5C2}" presName="rootText" presStyleLbl="node2" presStyleIdx="4" presStyleCnt="7" custScaleX="387635" custScaleY="78012" custLinFactNeighborX="-1519" custLinFactNeighborY="-24965">
        <dgm:presLayoutVars>
          <dgm:chPref val="3"/>
        </dgm:presLayoutVars>
      </dgm:prSet>
      <dgm:spPr/>
      <dgm:t>
        <a:bodyPr/>
        <a:lstStyle/>
        <a:p>
          <a:endParaRPr lang="ru-RU"/>
        </a:p>
      </dgm:t>
    </dgm:pt>
    <dgm:pt modelId="{2F119830-6F3C-4E85-94B2-964CF1DE86F8}" type="pres">
      <dgm:prSet presAssocID="{A13681FC-FD71-4FAE-B829-F7660D93F5C2}" presName="rootConnector" presStyleLbl="node2" presStyleIdx="4" presStyleCnt="7"/>
      <dgm:spPr/>
      <dgm:t>
        <a:bodyPr/>
        <a:lstStyle/>
        <a:p>
          <a:endParaRPr lang="ru-RU"/>
        </a:p>
      </dgm:t>
    </dgm:pt>
    <dgm:pt modelId="{B6CD93EC-6014-4093-9E08-904DB7CC9D96}" type="pres">
      <dgm:prSet presAssocID="{A13681FC-FD71-4FAE-B829-F7660D93F5C2}" presName="hierChild4" presStyleCnt="0"/>
      <dgm:spPr/>
    </dgm:pt>
    <dgm:pt modelId="{85161483-8EE7-400C-8C55-823429103970}" type="pres">
      <dgm:prSet presAssocID="{A13681FC-FD71-4FAE-B829-F7660D93F5C2}" presName="hierChild5" presStyleCnt="0"/>
      <dgm:spPr/>
    </dgm:pt>
    <dgm:pt modelId="{844BD119-89F2-405F-9614-E6C2F4E5FA6F}" type="pres">
      <dgm:prSet presAssocID="{27B031B4-7C7B-4040-A178-8392C7C15CD8}" presName="Name50" presStyleLbl="parChTrans1D2" presStyleIdx="5" presStyleCnt="7"/>
      <dgm:spPr/>
      <dgm:t>
        <a:bodyPr/>
        <a:lstStyle/>
        <a:p>
          <a:endParaRPr lang="ru-RU"/>
        </a:p>
      </dgm:t>
    </dgm:pt>
    <dgm:pt modelId="{B3B1A278-B3F2-401C-82DE-7507EE68BA2B}" type="pres">
      <dgm:prSet presAssocID="{66C4B0D9-FDFA-4B5D-984C-CF3E09A255F4}" presName="hierRoot2" presStyleCnt="0">
        <dgm:presLayoutVars>
          <dgm:hierBranch/>
        </dgm:presLayoutVars>
      </dgm:prSet>
      <dgm:spPr/>
    </dgm:pt>
    <dgm:pt modelId="{27C7CB03-6312-40B3-813E-AA9C2FB5122C}" type="pres">
      <dgm:prSet presAssocID="{66C4B0D9-FDFA-4B5D-984C-CF3E09A255F4}" presName="rootComposite" presStyleCnt="0"/>
      <dgm:spPr/>
    </dgm:pt>
    <dgm:pt modelId="{CB269794-94E4-4AF4-BE90-4338A8908204}" type="pres">
      <dgm:prSet presAssocID="{66C4B0D9-FDFA-4B5D-984C-CF3E09A255F4}" presName="rootText" presStyleLbl="node2" presStyleIdx="5" presStyleCnt="7" custScaleX="388016" custScaleY="86674" custLinFactNeighborX="-58" custLinFactNeighborY="-37228">
        <dgm:presLayoutVars>
          <dgm:chPref val="3"/>
        </dgm:presLayoutVars>
      </dgm:prSet>
      <dgm:spPr/>
      <dgm:t>
        <a:bodyPr/>
        <a:lstStyle/>
        <a:p>
          <a:endParaRPr lang="ru-RU"/>
        </a:p>
      </dgm:t>
    </dgm:pt>
    <dgm:pt modelId="{2927E44F-3079-42D4-B7F4-3A352A338770}" type="pres">
      <dgm:prSet presAssocID="{66C4B0D9-FDFA-4B5D-984C-CF3E09A255F4}" presName="rootConnector" presStyleLbl="node2" presStyleIdx="5" presStyleCnt="7"/>
      <dgm:spPr/>
      <dgm:t>
        <a:bodyPr/>
        <a:lstStyle/>
        <a:p>
          <a:endParaRPr lang="ru-RU"/>
        </a:p>
      </dgm:t>
    </dgm:pt>
    <dgm:pt modelId="{F161EB72-B7EF-4440-8973-5A55D73421E9}" type="pres">
      <dgm:prSet presAssocID="{66C4B0D9-FDFA-4B5D-984C-CF3E09A255F4}" presName="hierChild4" presStyleCnt="0"/>
      <dgm:spPr/>
    </dgm:pt>
    <dgm:pt modelId="{D6C0C617-EF57-4981-9FBA-A8FD91EDC95B}" type="pres">
      <dgm:prSet presAssocID="{66C4B0D9-FDFA-4B5D-984C-CF3E09A255F4}" presName="hierChild5" presStyleCnt="0"/>
      <dgm:spPr/>
    </dgm:pt>
    <dgm:pt modelId="{4E8B663D-E2FE-4D19-A6EF-29F70057D1AA}" type="pres">
      <dgm:prSet presAssocID="{FF688ADB-158E-4F0A-94C2-65AA4712A12F}" presName="Name50" presStyleLbl="parChTrans1D2" presStyleIdx="6" presStyleCnt="7"/>
      <dgm:spPr/>
      <dgm:t>
        <a:bodyPr/>
        <a:lstStyle/>
        <a:p>
          <a:endParaRPr lang="ru-RU"/>
        </a:p>
      </dgm:t>
    </dgm:pt>
    <dgm:pt modelId="{84383D2D-A1BF-462E-98F0-586B47C4BEFB}" type="pres">
      <dgm:prSet presAssocID="{B8C79B4B-9E59-4D07-B871-3D78FA4D23D4}" presName="hierRoot2" presStyleCnt="0">
        <dgm:presLayoutVars>
          <dgm:hierBranch/>
        </dgm:presLayoutVars>
      </dgm:prSet>
      <dgm:spPr/>
    </dgm:pt>
    <dgm:pt modelId="{414C8877-7FA6-425F-831D-48A1E0618E43}" type="pres">
      <dgm:prSet presAssocID="{B8C79B4B-9E59-4D07-B871-3D78FA4D23D4}" presName="rootComposite" presStyleCnt="0"/>
      <dgm:spPr/>
    </dgm:pt>
    <dgm:pt modelId="{C2E8A097-7871-4169-8E14-58DEF9B2D389}" type="pres">
      <dgm:prSet presAssocID="{B8C79B4B-9E59-4D07-B871-3D78FA4D23D4}" presName="rootText" presStyleLbl="node2" presStyleIdx="6" presStyleCnt="7" custScaleX="388016" custScaleY="74589" custLinFactNeighborX="-58" custLinFactNeighborY="-58234">
        <dgm:presLayoutVars>
          <dgm:chPref val="3"/>
        </dgm:presLayoutVars>
      </dgm:prSet>
      <dgm:spPr/>
      <dgm:t>
        <a:bodyPr/>
        <a:lstStyle/>
        <a:p>
          <a:endParaRPr lang="ru-RU"/>
        </a:p>
      </dgm:t>
    </dgm:pt>
    <dgm:pt modelId="{71D22C7C-A487-4431-B325-A4573D263527}" type="pres">
      <dgm:prSet presAssocID="{B8C79B4B-9E59-4D07-B871-3D78FA4D23D4}" presName="rootConnector" presStyleLbl="node2" presStyleIdx="6" presStyleCnt="7"/>
      <dgm:spPr/>
      <dgm:t>
        <a:bodyPr/>
        <a:lstStyle/>
        <a:p>
          <a:endParaRPr lang="ru-RU"/>
        </a:p>
      </dgm:t>
    </dgm:pt>
    <dgm:pt modelId="{C4777B32-AEC5-47F0-9BBE-CE180E584DA5}" type="pres">
      <dgm:prSet presAssocID="{B8C79B4B-9E59-4D07-B871-3D78FA4D23D4}" presName="hierChild4" presStyleCnt="0"/>
      <dgm:spPr/>
    </dgm:pt>
    <dgm:pt modelId="{B66395E8-098A-4619-A1F8-12684790FBF5}" type="pres">
      <dgm:prSet presAssocID="{B8C79B4B-9E59-4D07-B871-3D78FA4D23D4}" presName="hierChild5" presStyleCnt="0"/>
      <dgm:spPr/>
    </dgm:pt>
    <dgm:pt modelId="{0BDC4CE7-0EE7-4B90-ABA2-A88077F69C33}" type="pres">
      <dgm:prSet presAssocID="{2FCA19CE-9334-46C0-9139-9BC595576A84}" presName="hierChild3" presStyleCnt="0"/>
      <dgm:spPr/>
    </dgm:pt>
  </dgm:ptLst>
  <dgm:cxnLst>
    <dgm:cxn modelId="{80CF5CB2-03AA-4D93-80CA-9D3DAC04894D}" type="presOf" srcId="{66C4B0D9-FDFA-4B5D-984C-CF3E09A255F4}" destId="{CB269794-94E4-4AF4-BE90-4338A8908204}" srcOrd="0" destOrd="0" presId="urn:microsoft.com/office/officeart/2005/8/layout/orgChart1"/>
    <dgm:cxn modelId="{72B9EB07-964F-4F93-BA6A-57AA07CA6197}" type="presOf" srcId="{FDE03991-1688-475B-B4EF-07DE40E3ED84}" destId="{05F18B73-C0A1-4A03-8A6B-BE9804235288}" srcOrd="0" destOrd="0" presId="urn:microsoft.com/office/officeart/2005/8/layout/orgChart1"/>
    <dgm:cxn modelId="{32839092-83F3-4AA9-8FFC-87798691FDF3}" type="presOf" srcId="{88D043AE-F6DF-4CB8-AFAA-30C51509A616}" destId="{DD1AA537-AC2B-4DFD-87AE-CA1E0DF217A2}" srcOrd="0" destOrd="0" presId="urn:microsoft.com/office/officeart/2005/8/layout/orgChart1"/>
    <dgm:cxn modelId="{7F36ACE5-B8D0-48B3-A574-753B126F157B}" srcId="{2FCA19CE-9334-46C0-9139-9BC595576A84}" destId="{FFCE7AE4-6622-4CEB-93F8-F2CAC9BF3384}" srcOrd="0" destOrd="0" parTransId="{DE36D835-EFEC-430E-BDF0-8A5B551570C1}" sibTransId="{1FDFF716-0357-4326-AB2A-CEF7958B5DA8}"/>
    <dgm:cxn modelId="{5E737119-802E-4F16-A4E5-612CE2055D60}" srcId="{2FCA19CE-9334-46C0-9139-9BC595576A84}" destId="{66C4B0D9-FDFA-4B5D-984C-CF3E09A255F4}" srcOrd="5" destOrd="0" parTransId="{27B031B4-7C7B-4040-A178-8392C7C15CD8}" sibTransId="{4FCB08E5-D02D-4080-9C4A-BFFBAFFD9165}"/>
    <dgm:cxn modelId="{7AE35231-0060-4C0E-8847-787FAC08F8B8}" type="presOf" srcId="{4B7CB008-1C51-4005-A2E0-3DD0E5AA17CE}" destId="{8476DEC3-46C9-46B5-AB86-50D676E4AC74}" srcOrd="0" destOrd="0" presId="urn:microsoft.com/office/officeart/2005/8/layout/orgChart1"/>
    <dgm:cxn modelId="{844431AC-0115-4902-8026-D72B10D6AC78}" type="presOf" srcId="{27B031B4-7C7B-4040-A178-8392C7C15CD8}" destId="{844BD119-89F2-405F-9614-E6C2F4E5FA6F}" srcOrd="0" destOrd="0" presId="urn:microsoft.com/office/officeart/2005/8/layout/orgChart1"/>
    <dgm:cxn modelId="{FC48FBD9-71DA-4F91-978A-71C5826663A1}" type="presOf" srcId="{4B7CB008-1C51-4005-A2E0-3DD0E5AA17CE}" destId="{1F17A1A4-98C5-43A8-ACB2-C89A4EF587FB}" srcOrd="1" destOrd="0" presId="urn:microsoft.com/office/officeart/2005/8/layout/orgChart1"/>
    <dgm:cxn modelId="{472F0AED-8A0E-428A-A592-8C9A41E1A1D2}" type="presOf" srcId="{02F28862-B27B-4C86-878E-89CCC16D44AF}" destId="{628507F6-22FA-40EA-89D3-DF8F73A96A80}" srcOrd="1" destOrd="0" presId="urn:microsoft.com/office/officeart/2005/8/layout/orgChart1"/>
    <dgm:cxn modelId="{0ADED4D2-4FB8-44AE-8F28-5071A9310FBA}" type="presOf" srcId="{FFCE7AE4-6622-4CEB-93F8-F2CAC9BF3384}" destId="{CAFC502C-B921-4887-9838-D3719367C845}" srcOrd="0" destOrd="0" presId="urn:microsoft.com/office/officeart/2005/8/layout/orgChart1"/>
    <dgm:cxn modelId="{17CE6CEE-23B8-42BE-B51B-698BFB8E1A81}" type="presOf" srcId="{2FCA19CE-9334-46C0-9139-9BC595576A84}" destId="{E8875328-5EA5-46E2-9E82-8E092585BA57}" srcOrd="0" destOrd="0" presId="urn:microsoft.com/office/officeart/2005/8/layout/orgChart1"/>
    <dgm:cxn modelId="{B14347D3-77E2-445A-9042-B8F748460EED}" type="presOf" srcId="{9ACB512B-A52F-4CC6-9B02-4552B2EEBD50}" destId="{5D836BF3-2E88-47B0-8D9D-CF5F8F81DE45}" srcOrd="0" destOrd="0" presId="urn:microsoft.com/office/officeart/2005/8/layout/orgChart1"/>
    <dgm:cxn modelId="{E8164D61-8C1C-471D-81EF-6A640BE5CC26}" srcId="{2FCA19CE-9334-46C0-9139-9BC595576A84}" destId="{A13681FC-FD71-4FAE-B829-F7660D93F5C2}" srcOrd="4" destOrd="0" parTransId="{FDE03991-1688-475B-B4EF-07DE40E3ED84}" sibTransId="{00F9F575-0011-47D4-A3E3-61A4942DB745}"/>
    <dgm:cxn modelId="{7F5CA178-7020-4709-9FD9-BC786A635FF6}" type="presOf" srcId="{DE36D835-EFEC-430E-BDF0-8A5B551570C1}" destId="{D91B7D74-6256-4D5D-BE5A-E0E08F827BAB}" srcOrd="0" destOrd="0" presId="urn:microsoft.com/office/officeart/2005/8/layout/orgChart1"/>
    <dgm:cxn modelId="{0FA57B43-30DE-4775-96FB-DAC3B84638FA}" srcId="{2FCA19CE-9334-46C0-9139-9BC595576A84}" destId="{4B7CB008-1C51-4005-A2E0-3DD0E5AA17CE}" srcOrd="2" destOrd="0" parTransId="{9ACB512B-A52F-4CC6-9B02-4552B2EEBD50}" sibTransId="{3725AD81-DCA8-4BE9-BB34-25FC79512FC3}"/>
    <dgm:cxn modelId="{9D2002FE-EF26-4E74-BF2E-B1AAE1DBCAFE}" type="presOf" srcId="{A13681FC-FD71-4FAE-B829-F7660D93F5C2}" destId="{4D5C98FC-58DE-4758-9FA8-94374791D12F}" srcOrd="0" destOrd="0" presId="urn:microsoft.com/office/officeart/2005/8/layout/orgChart1"/>
    <dgm:cxn modelId="{9EDE081D-1A53-4DDF-B3B4-E90107605B06}" type="presOf" srcId="{A5396CF1-F90C-4062-B192-2BAD628FE896}" destId="{0BFD020D-A5BE-4618-89B1-FB28BB8D729C}" srcOrd="0" destOrd="0" presId="urn:microsoft.com/office/officeart/2005/8/layout/orgChart1"/>
    <dgm:cxn modelId="{955C90BE-B149-4B48-B9F1-D065A9F42DBB}" type="presOf" srcId="{66C4B0D9-FDFA-4B5D-984C-CF3E09A255F4}" destId="{2927E44F-3079-42D4-B7F4-3A352A338770}" srcOrd="1" destOrd="0" presId="urn:microsoft.com/office/officeart/2005/8/layout/orgChart1"/>
    <dgm:cxn modelId="{3002B539-8DEB-4BA1-8AE6-49B017EAD445}" type="presOf" srcId="{02F28862-B27B-4C86-878E-89CCC16D44AF}" destId="{541B9EEF-EA71-4246-B791-5005AE09D23C}" srcOrd="0" destOrd="0" presId="urn:microsoft.com/office/officeart/2005/8/layout/orgChart1"/>
    <dgm:cxn modelId="{AD5738CC-92C0-46EB-B3D4-A28ECCA61417}" type="presOf" srcId="{FFCE7AE4-6622-4CEB-93F8-F2CAC9BF3384}" destId="{378DC183-5838-42F4-8F30-04D0E523BD7F}" srcOrd="1" destOrd="0" presId="urn:microsoft.com/office/officeart/2005/8/layout/orgChart1"/>
    <dgm:cxn modelId="{84EE4660-58D4-4C4E-ACF9-F7549548D3E9}" type="presOf" srcId="{88D043AE-F6DF-4CB8-AFAA-30C51509A616}" destId="{E17219ED-0669-4AC4-982A-370D636B637A}" srcOrd="1" destOrd="0" presId="urn:microsoft.com/office/officeart/2005/8/layout/orgChart1"/>
    <dgm:cxn modelId="{D5582533-15F2-48A0-AC7E-4832E1990FF6}" type="presOf" srcId="{08E0AAA5-1FB7-468E-B15B-4B5D7BCB082B}" destId="{C3E99633-DADD-45EE-BCD0-B4B0D191866B}" srcOrd="0" destOrd="0" presId="urn:microsoft.com/office/officeart/2005/8/layout/orgChart1"/>
    <dgm:cxn modelId="{FC0D2C16-2012-4D61-9042-A45CCEE4E041}" type="presOf" srcId="{B8C79B4B-9E59-4D07-B871-3D78FA4D23D4}" destId="{71D22C7C-A487-4431-B325-A4573D263527}" srcOrd="1" destOrd="0" presId="urn:microsoft.com/office/officeart/2005/8/layout/orgChart1"/>
    <dgm:cxn modelId="{A716CB9E-6F38-4518-BDE9-8D9E09C0ADCA}" type="presOf" srcId="{6830C5FF-942A-4FBD-B937-644D613255B9}" destId="{BA49AB77-CEA8-438B-B973-846513B50DD2}" srcOrd="0" destOrd="0" presId="urn:microsoft.com/office/officeart/2005/8/layout/orgChart1"/>
    <dgm:cxn modelId="{34FE0338-BD7E-4F9F-9D90-ABEF1C75200A}" type="presOf" srcId="{A13681FC-FD71-4FAE-B829-F7660D93F5C2}" destId="{2F119830-6F3C-4E85-94B2-964CF1DE86F8}" srcOrd="1" destOrd="0" presId="urn:microsoft.com/office/officeart/2005/8/layout/orgChart1"/>
    <dgm:cxn modelId="{B3024D4E-227D-4812-9D27-D5F868B425C0}" srcId="{2FCA19CE-9334-46C0-9139-9BC595576A84}" destId="{88D043AE-F6DF-4CB8-AFAA-30C51509A616}" srcOrd="3" destOrd="0" parTransId="{A5396CF1-F90C-4062-B192-2BAD628FE896}" sibTransId="{06F0EDB6-493A-4589-8D03-332DF9C091DD}"/>
    <dgm:cxn modelId="{EE48F5AD-3735-4FA6-9835-915000ED12E6}" type="presOf" srcId="{B8C79B4B-9E59-4D07-B871-3D78FA4D23D4}" destId="{C2E8A097-7871-4169-8E14-58DEF9B2D389}" srcOrd="0" destOrd="0" presId="urn:microsoft.com/office/officeart/2005/8/layout/orgChart1"/>
    <dgm:cxn modelId="{5B4E276D-18B0-4ABF-A70E-1EA0B80C801C}" type="presOf" srcId="{2FCA19CE-9334-46C0-9139-9BC595576A84}" destId="{24CE557B-8BBA-47BF-A6B6-2EBB45FF6205}" srcOrd="1" destOrd="0" presId="urn:microsoft.com/office/officeart/2005/8/layout/orgChart1"/>
    <dgm:cxn modelId="{07B79529-3F87-44DE-9066-B7058D22D3AD}" type="presOf" srcId="{FF688ADB-158E-4F0A-94C2-65AA4712A12F}" destId="{4E8B663D-E2FE-4D19-A6EF-29F70057D1AA}" srcOrd="0" destOrd="0" presId="urn:microsoft.com/office/officeart/2005/8/layout/orgChart1"/>
    <dgm:cxn modelId="{4699B681-2E31-4CA5-B6C4-847F0A61A25D}" srcId="{6830C5FF-942A-4FBD-B937-644D613255B9}" destId="{2FCA19CE-9334-46C0-9139-9BC595576A84}" srcOrd="0" destOrd="0" parTransId="{CBF27EC8-3EB3-434A-B309-FC25C029305D}" sibTransId="{3F089066-6C7F-4755-BED1-431EDB9966D4}"/>
    <dgm:cxn modelId="{408DB34C-9E56-42EF-92B4-635A53BD2E9F}" srcId="{2FCA19CE-9334-46C0-9139-9BC595576A84}" destId="{B8C79B4B-9E59-4D07-B871-3D78FA4D23D4}" srcOrd="6" destOrd="0" parTransId="{FF688ADB-158E-4F0A-94C2-65AA4712A12F}" sibTransId="{70B3CD44-23AA-49CA-8F42-6F0B2CB7C82D}"/>
    <dgm:cxn modelId="{684CEA24-F75A-4CCD-98F8-E5935BBAC972}" srcId="{2FCA19CE-9334-46C0-9139-9BC595576A84}" destId="{02F28862-B27B-4C86-878E-89CCC16D44AF}" srcOrd="1" destOrd="0" parTransId="{08E0AAA5-1FB7-468E-B15B-4B5D7BCB082B}" sibTransId="{BB534CA9-DBBE-4A92-80D4-5B49CAA31D7C}"/>
    <dgm:cxn modelId="{FEA54695-AE1B-4C6E-ADF9-3B6B27BB2B40}" type="presParOf" srcId="{BA49AB77-CEA8-438B-B973-846513B50DD2}" destId="{7B7EF93C-F1CB-42CF-AE07-A5A6156FB7AA}" srcOrd="0" destOrd="0" presId="urn:microsoft.com/office/officeart/2005/8/layout/orgChart1"/>
    <dgm:cxn modelId="{EC6DBC0D-4D79-4DC1-BC32-71AB4B5805B1}" type="presParOf" srcId="{7B7EF93C-F1CB-42CF-AE07-A5A6156FB7AA}" destId="{405EC732-DCA5-496B-AC2D-174A22F04137}" srcOrd="0" destOrd="0" presId="urn:microsoft.com/office/officeart/2005/8/layout/orgChart1"/>
    <dgm:cxn modelId="{66B445C6-6B12-4805-9C45-C41734989BB6}" type="presParOf" srcId="{405EC732-DCA5-496B-AC2D-174A22F04137}" destId="{E8875328-5EA5-46E2-9E82-8E092585BA57}" srcOrd="0" destOrd="0" presId="urn:microsoft.com/office/officeart/2005/8/layout/orgChart1"/>
    <dgm:cxn modelId="{854807CB-6312-434A-9258-D8DBFB4765FD}" type="presParOf" srcId="{405EC732-DCA5-496B-AC2D-174A22F04137}" destId="{24CE557B-8BBA-47BF-A6B6-2EBB45FF6205}" srcOrd="1" destOrd="0" presId="urn:microsoft.com/office/officeart/2005/8/layout/orgChart1"/>
    <dgm:cxn modelId="{585111FD-810C-4B38-9B88-55A802F1C530}" type="presParOf" srcId="{7B7EF93C-F1CB-42CF-AE07-A5A6156FB7AA}" destId="{7CFC638A-57C0-4CAB-BF92-BE8551108175}" srcOrd="1" destOrd="0" presId="urn:microsoft.com/office/officeart/2005/8/layout/orgChart1"/>
    <dgm:cxn modelId="{82458061-C56A-4794-81B4-85FDD8467AC1}" type="presParOf" srcId="{7CFC638A-57C0-4CAB-BF92-BE8551108175}" destId="{D91B7D74-6256-4D5D-BE5A-E0E08F827BAB}" srcOrd="0" destOrd="0" presId="urn:microsoft.com/office/officeart/2005/8/layout/orgChart1"/>
    <dgm:cxn modelId="{09FFF2C9-4E8E-4556-B528-5BA5502E3D3E}" type="presParOf" srcId="{7CFC638A-57C0-4CAB-BF92-BE8551108175}" destId="{4E5DD5F5-415D-48BF-930D-2F6E873C693C}" srcOrd="1" destOrd="0" presId="urn:microsoft.com/office/officeart/2005/8/layout/orgChart1"/>
    <dgm:cxn modelId="{69648AB0-8EE8-42DA-BFD8-3F080FDC6350}" type="presParOf" srcId="{4E5DD5F5-415D-48BF-930D-2F6E873C693C}" destId="{CEC2E8DB-EC45-49BC-B979-D3ED979B1C18}" srcOrd="0" destOrd="0" presId="urn:microsoft.com/office/officeart/2005/8/layout/orgChart1"/>
    <dgm:cxn modelId="{2F24A639-744F-468F-AC63-FF600F0489C8}" type="presParOf" srcId="{CEC2E8DB-EC45-49BC-B979-D3ED979B1C18}" destId="{CAFC502C-B921-4887-9838-D3719367C845}" srcOrd="0" destOrd="0" presId="urn:microsoft.com/office/officeart/2005/8/layout/orgChart1"/>
    <dgm:cxn modelId="{08BC51C9-2C94-41BB-BBD1-666AE5DBC7C4}" type="presParOf" srcId="{CEC2E8DB-EC45-49BC-B979-D3ED979B1C18}" destId="{378DC183-5838-42F4-8F30-04D0E523BD7F}" srcOrd="1" destOrd="0" presId="urn:microsoft.com/office/officeart/2005/8/layout/orgChart1"/>
    <dgm:cxn modelId="{096A37B3-D433-420E-8F65-6C36F7E77B36}" type="presParOf" srcId="{4E5DD5F5-415D-48BF-930D-2F6E873C693C}" destId="{1AD1A050-42FF-42D6-94BB-35D6130A6819}" srcOrd="1" destOrd="0" presId="urn:microsoft.com/office/officeart/2005/8/layout/orgChart1"/>
    <dgm:cxn modelId="{FF38F814-A97B-47B2-AF38-2C864AB2949F}" type="presParOf" srcId="{4E5DD5F5-415D-48BF-930D-2F6E873C693C}" destId="{35105020-8C86-4236-8D85-C5DECCDD42A0}" srcOrd="2" destOrd="0" presId="urn:microsoft.com/office/officeart/2005/8/layout/orgChart1"/>
    <dgm:cxn modelId="{605C2826-F7A1-45CB-83BA-C8C8B15974E3}" type="presParOf" srcId="{7CFC638A-57C0-4CAB-BF92-BE8551108175}" destId="{C3E99633-DADD-45EE-BCD0-B4B0D191866B}" srcOrd="2" destOrd="0" presId="urn:microsoft.com/office/officeart/2005/8/layout/orgChart1"/>
    <dgm:cxn modelId="{7990CF61-9867-4138-8188-0A9A673C155E}" type="presParOf" srcId="{7CFC638A-57C0-4CAB-BF92-BE8551108175}" destId="{86CA03CA-5008-4698-9EB4-887F2BEDCA40}" srcOrd="3" destOrd="0" presId="urn:microsoft.com/office/officeart/2005/8/layout/orgChart1"/>
    <dgm:cxn modelId="{6C9DA9EE-F8B6-4E63-82DB-4B163D19825F}" type="presParOf" srcId="{86CA03CA-5008-4698-9EB4-887F2BEDCA40}" destId="{8EFB1A17-067C-4B04-B59C-F08536CC5E22}" srcOrd="0" destOrd="0" presId="urn:microsoft.com/office/officeart/2005/8/layout/orgChart1"/>
    <dgm:cxn modelId="{F1699D16-E355-4F0B-9D44-409D502C2685}" type="presParOf" srcId="{8EFB1A17-067C-4B04-B59C-F08536CC5E22}" destId="{541B9EEF-EA71-4246-B791-5005AE09D23C}" srcOrd="0" destOrd="0" presId="urn:microsoft.com/office/officeart/2005/8/layout/orgChart1"/>
    <dgm:cxn modelId="{8FA40142-A753-436F-8397-EF6C13FA66F5}" type="presParOf" srcId="{8EFB1A17-067C-4B04-B59C-F08536CC5E22}" destId="{628507F6-22FA-40EA-89D3-DF8F73A96A80}" srcOrd="1" destOrd="0" presId="urn:microsoft.com/office/officeart/2005/8/layout/orgChart1"/>
    <dgm:cxn modelId="{8EEAE33A-DAE6-46BC-B2AB-3C07909618FD}" type="presParOf" srcId="{86CA03CA-5008-4698-9EB4-887F2BEDCA40}" destId="{5CCD05D4-10DA-45F8-9AE6-A4E23EB6B1ED}" srcOrd="1" destOrd="0" presId="urn:microsoft.com/office/officeart/2005/8/layout/orgChart1"/>
    <dgm:cxn modelId="{C88E67EA-E313-4DE1-878E-3E538A73041E}" type="presParOf" srcId="{86CA03CA-5008-4698-9EB4-887F2BEDCA40}" destId="{7B62B381-664C-4637-87CA-0672CD21E978}" srcOrd="2" destOrd="0" presId="urn:microsoft.com/office/officeart/2005/8/layout/orgChart1"/>
    <dgm:cxn modelId="{44F40F0B-268F-43A9-AC6B-640A6E9B4074}" type="presParOf" srcId="{7CFC638A-57C0-4CAB-BF92-BE8551108175}" destId="{5D836BF3-2E88-47B0-8D9D-CF5F8F81DE45}" srcOrd="4" destOrd="0" presId="urn:microsoft.com/office/officeart/2005/8/layout/orgChart1"/>
    <dgm:cxn modelId="{77EA3AB4-CF8D-495F-832C-1B303FB47E0C}" type="presParOf" srcId="{7CFC638A-57C0-4CAB-BF92-BE8551108175}" destId="{412A1DEC-58FF-44FC-B945-D30CFDFEE445}" srcOrd="5" destOrd="0" presId="urn:microsoft.com/office/officeart/2005/8/layout/orgChart1"/>
    <dgm:cxn modelId="{F90D8AD5-4422-416A-B05B-E1AFAD7B9ED6}" type="presParOf" srcId="{412A1DEC-58FF-44FC-B945-D30CFDFEE445}" destId="{CDF21EC2-F951-4712-9569-9185A5371C05}" srcOrd="0" destOrd="0" presId="urn:microsoft.com/office/officeart/2005/8/layout/orgChart1"/>
    <dgm:cxn modelId="{63248320-293A-48E2-B08F-57DD2616724B}" type="presParOf" srcId="{CDF21EC2-F951-4712-9569-9185A5371C05}" destId="{8476DEC3-46C9-46B5-AB86-50D676E4AC74}" srcOrd="0" destOrd="0" presId="urn:microsoft.com/office/officeart/2005/8/layout/orgChart1"/>
    <dgm:cxn modelId="{C79A78A6-E86C-4313-B7F6-9C11C5990E8A}" type="presParOf" srcId="{CDF21EC2-F951-4712-9569-9185A5371C05}" destId="{1F17A1A4-98C5-43A8-ACB2-C89A4EF587FB}" srcOrd="1" destOrd="0" presId="urn:microsoft.com/office/officeart/2005/8/layout/orgChart1"/>
    <dgm:cxn modelId="{5BE12A34-DD14-484D-8E9B-B35AD4776F5D}" type="presParOf" srcId="{412A1DEC-58FF-44FC-B945-D30CFDFEE445}" destId="{3903AA3C-9269-4CC3-B346-E68C840F2638}" srcOrd="1" destOrd="0" presId="urn:microsoft.com/office/officeart/2005/8/layout/orgChart1"/>
    <dgm:cxn modelId="{A2C23F80-23A5-4132-A12B-568A66E5A664}" type="presParOf" srcId="{412A1DEC-58FF-44FC-B945-D30CFDFEE445}" destId="{D8C4293F-BF13-442E-BE48-EF0915F290BD}" srcOrd="2" destOrd="0" presId="urn:microsoft.com/office/officeart/2005/8/layout/orgChart1"/>
    <dgm:cxn modelId="{709C5077-8205-4E3C-8B3C-EB28534E26F0}" type="presParOf" srcId="{7CFC638A-57C0-4CAB-BF92-BE8551108175}" destId="{0BFD020D-A5BE-4618-89B1-FB28BB8D729C}" srcOrd="6" destOrd="0" presId="urn:microsoft.com/office/officeart/2005/8/layout/orgChart1"/>
    <dgm:cxn modelId="{60EDFF3D-5A56-40F6-A85D-001F1CB679FD}" type="presParOf" srcId="{7CFC638A-57C0-4CAB-BF92-BE8551108175}" destId="{CAA87508-B800-4C41-900E-0D610C80B65F}" srcOrd="7" destOrd="0" presId="urn:microsoft.com/office/officeart/2005/8/layout/orgChart1"/>
    <dgm:cxn modelId="{7B363E1B-1C7E-4C29-AA80-DC210AB5FFBD}" type="presParOf" srcId="{CAA87508-B800-4C41-900E-0D610C80B65F}" destId="{E732F9F3-44C4-456C-AC93-D2FA1ADCFFAB}" srcOrd="0" destOrd="0" presId="urn:microsoft.com/office/officeart/2005/8/layout/orgChart1"/>
    <dgm:cxn modelId="{FF1AB43B-847C-4094-89FC-5D4A83AFBA51}" type="presParOf" srcId="{E732F9F3-44C4-456C-AC93-D2FA1ADCFFAB}" destId="{DD1AA537-AC2B-4DFD-87AE-CA1E0DF217A2}" srcOrd="0" destOrd="0" presId="urn:microsoft.com/office/officeart/2005/8/layout/orgChart1"/>
    <dgm:cxn modelId="{E360162D-2F5F-4194-85FC-D28E504FBC48}" type="presParOf" srcId="{E732F9F3-44C4-456C-AC93-D2FA1ADCFFAB}" destId="{E17219ED-0669-4AC4-982A-370D636B637A}" srcOrd="1" destOrd="0" presId="urn:microsoft.com/office/officeart/2005/8/layout/orgChart1"/>
    <dgm:cxn modelId="{1E41B8F6-15D1-46C6-B54C-EF1875E5E4A8}" type="presParOf" srcId="{CAA87508-B800-4C41-900E-0D610C80B65F}" destId="{BB2F1859-A3EE-4074-892F-5F5947143129}" srcOrd="1" destOrd="0" presId="urn:microsoft.com/office/officeart/2005/8/layout/orgChart1"/>
    <dgm:cxn modelId="{7DBB7CC3-B2F5-45BD-AA70-A57C322CC69C}" type="presParOf" srcId="{CAA87508-B800-4C41-900E-0D610C80B65F}" destId="{15E8C9B7-872E-4DFB-A431-778132F632A5}" srcOrd="2" destOrd="0" presId="urn:microsoft.com/office/officeart/2005/8/layout/orgChart1"/>
    <dgm:cxn modelId="{E264EE72-0587-47EB-8C79-A0F1953C4A4A}" type="presParOf" srcId="{7CFC638A-57C0-4CAB-BF92-BE8551108175}" destId="{05F18B73-C0A1-4A03-8A6B-BE9804235288}" srcOrd="8" destOrd="0" presId="urn:microsoft.com/office/officeart/2005/8/layout/orgChart1"/>
    <dgm:cxn modelId="{CE13887D-25F9-4C37-8F9F-C4784F5CC0CE}" type="presParOf" srcId="{7CFC638A-57C0-4CAB-BF92-BE8551108175}" destId="{91567461-DE0B-4E9E-B601-72921E923659}" srcOrd="9" destOrd="0" presId="urn:microsoft.com/office/officeart/2005/8/layout/orgChart1"/>
    <dgm:cxn modelId="{3E24D496-BCB0-4CC4-B7F9-89358613D1AA}" type="presParOf" srcId="{91567461-DE0B-4E9E-B601-72921E923659}" destId="{161FF973-D63A-4A7D-983F-736EAB379BA2}" srcOrd="0" destOrd="0" presId="urn:microsoft.com/office/officeart/2005/8/layout/orgChart1"/>
    <dgm:cxn modelId="{52F755E9-7695-4D97-BE33-3849107E76B1}" type="presParOf" srcId="{161FF973-D63A-4A7D-983F-736EAB379BA2}" destId="{4D5C98FC-58DE-4758-9FA8-94374791D12F}" srcOrd="0" destOrd="0" presId="urn:microsoft.com/office/officeart/2005/8/layout/orgChart1"/>
    <dgm:cxn modelId="{4BC94DE8-A344-4787-A1A9-9B9BC53FAA4D}" type="presParOf" srcId="{161FF973-D63A-4A7D-983F-736EAB379BA2}" destId="{2F119830-6F3C-4E85-94B2-964CF1DE86F8}" srcOrd="1" destOrd="0" presId="urn:microsoft.com/office/officeart/2005/8/layout/orgChart1"/>
    <dgm:cxn modelId="{7FC135E1-4F57-4F75-89C4-CEA68AD82550}" type="presParOf" srcId="{91567461-DE0B-4E9E-B601-72921E923659}" destId="{B6CD93EC-6014-4093-9E08-904DB7CC9D96}" srcOrd="1" destOrd="0" presId="urn:microsoft.com/office/officeart/2005/8/layout/orgChart1"/>
    <dgm:cxn modelId="{A4B7F849-0F2E-45FA-8BB7-69119CCFE2AB}" type="presParOf" srcId="{91567461-DE0B-4E9E-B601-72921E923659}" destId="{85161483-8EE7-400C-8C55-823429103970}" srcOrd="2" destOrd="0" presId="urn:microsoft.com/office/officeart/2005/8/layout/orgChart1"/>
    <dgm:cxn modelId="{EFC4BE1B-569A-4A3E-9273-F9783104791E}" type="presParOf" srcId="{7CFC638A-57C0-4CAB-BF92-BE8551108175}" destId="{844BD119-89F2-405F-9614-E6C2F4E5FA6F}" srcOrd="10" destOrd="0" presId="urn:microsoft.com/office/officeart/2005/8/layout/orgChart1"/>
    <dgm:cxn modelId="{E2852F88-1C1F-446A-A162-3A48E1C7DDCD}" type="presParOf" srcId="{7CFC638A-57C0-4CAB-BF92-BE8551108175}" destId="{B3B1A278-B3F2-401C-82DE-7507EE68BA2B}" srcOrd="11" destOrd="0" presId="urn:microsoft.com/office/officeart/2005/8/layout/orgChart1"/>
    <dgm:cxn modelId="{BF2AAD1A-C557-4A58-BE35-825B11273CB3}" type="presParOf" srcId="{B3B1A278-B3F2-401C-82DE-7507EE68BA2B}" destId="{27C7CB03-6312-40B3-813E-AA9C2FB5122C}" srcOrd="0" destOrd="0" presId="urn:microsoft.com/office/officeart/2005/8/layout/orgChart1"/>
    <dgm:cxn modelId="{9A83DB04-EB5E-4FAC-B34B-4A3A77CFFA4D}" type="presParOf" srcId="{27C7CB03-6312-40B3-813E-AA9C2FB5122C}" destId="{CB269794-94E4-4AF4-BE90-4338A8908204}" srcOrd="0" destOrd="0" presId="urn:microsoft.com/office/officeart/2005/8/layout/orgChart1"/>
    <dgm:cxn modelId="{DE0377AF-37CD-49CE-9E40-14484A9CD3F4}" type="presParOf" srcId="{27C7CB03-6312-40B3-813E-AA9C2FB5122C}" destId="{2927E44F-3079-42D4-B7F4-3A352A338770}" srcOrd="1" destOrd="0" presId="urn:microsoft.com/office/officeart/2005/8/layout/orgChart1"/>
    <dgm:cxn modelId="{8DB41969-DD44-4607-AE87-696EF70BB462}" type="presParOf" srcId="{B3B1A278-B3F2-401C-82DE-7507EE68BA2B}" destId="{F161EB72-B7EF-4440-8973-5A55D73421E9}" srcOrd="1" destOrd="0" presId="urn:microsoft.com/office/officeart/2005/8/layout/orgChart1"/>
    <dgm:cxn modelId="{F35BB497-6EF1-412A-8B76-DA55C174E359}" type="presParOf" srcId="{B3B1A278-B3F2-401C-82DE-7507EE68BA2B}" destId="{D6C0C617-EF57-4981-9FBA-A8FD91EDC95B}" srcOrd="2" destOrd="0" presId="urn:microsoft.com/office/officeart/2005/8/layout/orgChart1"/>
    <dgm:cxn modelId="{CA96F700-3071-41F4-9EBB-8E7DD93AE239}" type="presParOf" srcId="{7CFC638A-57C0-4CAB-BF92-BE8551108175}" destId="{4E8B663D-E2FE-4D19-A6EF-29F70057D1AA}" srcOrd="12" destOrd="0" presId="urn:microsoft.com/office/officeart/2005/8/layout/orgChart1"/>
    <dgm:cxn modelId="{322ECDDE-0598-4F27-BDD3-1FA7F12E81EF}" type="presParOf" srcId="{7CFC638A-57C0-4CAB-BF92-BE8551108175}" destId="{84383D2D-A1BF-462E-98F0-586B47C4BEFB}" srcOrd="13" destOrd="0" presId="urn:microsoft.com/office/officeart/2005/8/layout/orgChart1"/>
    <dgm:cxn modelId="{1A5B0502-5099-4741-90D1-6A23EE5C176D}" type="presParOf" srcId="{84383D2D-A1BF-462E-98F0-586B47C4BEFB}" destId="{414C8877-7FA6-425F-831D-48A1E0618E43}" srcOrd="0" destOrd="0" presId="urn:microsoft.com/office/officeart/2005/8/layout/orgChart1"/>
    <dgm:cxn modelId="{C4F3CD1D-44A7-48C2-AF81-6B2BF67B8DCB}" type="presParOf" srcId="{414C8877-7FA6-425F-831D-48A1E0618E43}" destId="{C2E8A097-7871-4169-8E14-58DEF9B2D389}" srcOrd="0" destOrd="0" presId="urn:microsoft.com/office/officeart/2005/8/layout/orgChart1"/>
    <dgm:cxn modelId="{363B49F4-34F4-4EB0-95F8-05EADE2FA5FE}" type="presParOf" srcId="{414C8877-7FA6-425F-831D-48A1E0618E43}" destId="{71D22C7C-A487-4431-B325-A4573D263527}" srcOrd="1" destOrd="0" presId="urn:microsoft.com/office/officeart/2005/8/layout/orgChart1"/>
    <dgm:cxn modelId="{7CD5EF2D-4D9B-49F8-844D-0DF8069AFC32}" type="presParOf" srcId="{84383D2D-A1BF-462E-98F0-586B47C4BEFB}" destId="{C4777B32-AEC5-47F0-9BBE-CE180E584DA5}" srcOrd="1" destOrd="0" presId="urn:microsoft.com/office/officeart/2005/8/layout/orgChart1"/>
    <dgm:cxn modelId="{4991CE20-E95A-4C9A-AD8E-4B304FFC60B6}" type="presParOf" srcId="{84383D2D-A1BF-462E-98F0-586B47C4BEFB}" destId="{B66395E8-098A-4619-A1F8-12684790FBF5}" srcOrd="2" destOrd="0" presId="urn:microsoft.com/office/officeart/2005/8/layout/orgChart1"/>
    <dgm:cxn modelId="{1707052D-16E7-4762-8EAF-D6FA0E9042C9}" type="presParOf" srcId="{7B7EF93C-F1CB-42CF-AE07-A5A6156FB7AA}" destId="{0BDC4CE7-0EE7-4B90-ABA2-A88077F69C33}"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B663D-E2FE-4D19-A6EF-29F70057D1AA}">
      <dsp:nvSpPr>
        <dsp:cNvPr id="0" name=""/>
        <dsp:cNvSpPr/>
      </dsp:nvSpPr>
      <dsp:spPr>
        <a:xfrm>
          <a:off x="2196922" y="571323"/>
          <a:ext cx="622586" cy="3408789"/>
        </a:xfrm>
        <a:custGeom>
          <a:avLst/>
          <a:gdLst/>
          <a:ahLst/>
          <a:cxnLst/>
          <a:rect l="0" t="0" r="0" b="0"/>
          <a:pathLst>
            <a:path>
              <a:moveTo>
                <a:pt x="0" y="0"/>
              </a:moveTo>
              <a:lnTo>
                <a:pt x="0" y="3408789"/>
              </a:lnTo>
              <a:lnTo>
                <a:pt x="622586" y="3408789"/>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4BD119-89F2-405F-9614-E6C2F4E5FA6F}">
      <dsp:nvSpPr>
        <dsp:cNvPr id="0" name=""/>
        <dsp:cNvSpPr/>
      </dsp:nvSpPr>
      <dsp:spPr>
        <a:xfrm>
          <a:off x="2196922" y="571323"/>
          <a:ext cx="622586" cy="2977297"/>
        </a:xfrm>
        <a:custGeom>
          <a:avLst/>
          <a:gdLst/>
          <a:ahLst/>
          <a:cxnLst/>
          <a:rect l="0" t="0" r="0" b="0"/>
          <a:pathLst>
            <a:path>
              <a:moveTo>
                <a:pt x="0" y="0"/>
              </a:moveTo>
              <a:lnTo>
                <a:pt x="0" y="2977297"/>
              </a:lnTo>
              <a:lnTo>
                <a:pt x="622586" y="2977297"/>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18B73-C0A1-4A03-8A6B-BE9804235288}">
      <dsp:nvSpPr>
        <dsp:cNvPr id="0" name=""/>
        <dsp:cNvSpPr/>
      </dsp:nvSpPr>
      <dsp:spPr>
        <a:xfrm>
          <a:off x="2196922" y="571323"/>
          <a:ext cx="610180" cy="2501416"/>
        </a:xfrm>
        <a:custGeom>
          <a:avLst/>
          <a:gdLst/>
          <a:ahLst/>
          <a:cxnLst/>
          <a:rect l="0" t="0" r="0" b="0"/>
          <a:pathLst>
            <a:path>
              <a:moveTo>
                <a:pt x="0" y="0"/>
              </a:moveTo>
              <a:lnTo>
                <a:pt x="0" y="2501416"/>
              </a:lnTo>
              <a:lnTo>
                <a:pt x="610180" y="250141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D020D-A5BE-4618-89B1-FB28BB8D729C}">
      <dsp:nvSpPr>
        <dsp:cNvPr id="0" name=""/>
        <dsp:cNvSpPr/>
      </dsp:nvSpPr>
      <dsp:spPr>
        <a:xfrm>
          <a:off x="2196922" y="571323"/>
          <a:ext cx="610180" cy="1996444"/>
        </a:xfrm>
        <a:custGeom>
          <a:avLst/>
          <a:gdLst/>
          <a:ahLst/>
          <a:cxnLst/>
          <a:rect l="0" t="0" r="0" b="0"/>
          <a:pathLst>
            <a:path>
              <a:moveTo>
                <a:pt x="0" y="0"/>
              </a:moveTo>
              <a:lnTo>
                <a:pt x="0" y="1996444"/>
              </a:lnTo>
              <a:lnTo>
                <a:pt x="610180" y="1996444"/>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36BF3-2E88-47B0-8D9D-CF5F8F81DE45}">
      <dsp:nvSpPr>
        <dsp:cNvPr id="0" name=""/>
        <dsp:cNvSpPr/>
      </dsp:nvSpPr>
      <dsp:spPr>
        <a:xfrm>
          <a:off x="2196922" y="571323"/>
          <a:ext cx="610180" cy="1484931"/>
        </a:xfrm>
        <a:custGeom>
          <a:avLst/>
          <a:gdLst/>
          <a:ahLst/>
          <a:cxnLst/>
          <a:rect l="0" t="0" r="0" b="0"/>
          <a:pathLst>
            <a:path>
              <a:moveTo>
                <a:pt x="0" y="0"/>
              </a:moveTo>
              <a:lnTo>
                <a:pt x="0" y="1484931"/>
              </a:lnTo>
              <a:lnTo>
                <a:pt x="610180" y="1484931"/>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99633-DADD-45EE-BCD0-B4B0D191866B}">
      <dsp:nvSpPr>
        <dsp:cNvPr id="0" name=""/>
        <dsp:cNvSpPr/>
      </dsp:nvSpPr>
      <dsp:spPr>
        <a:xfrm>
          <a:off x="2196922" y="571323"/>
          <a:ext cx="623079" cy="942463"/>
        </a:xfrm>
        <a:custGeom>
          <a:avLst/>
          <a:gdLst/>
          <a:ahLst/>
          <a:cxnLst/>
          <a:rect l="0" t="0" r="0" b="0"/>
          <a:pathLst>
            <a:path>
              <a:moveTo>
                <a:pt x="0" y="0"/>
              </a:moveTo>
              <a:lnTo>
                <a:pt x="0" y="942463"/>
              </a:lnTo>
              <a:lnTo>
                <a:pt x="623079" y="942463"/>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1B7D74-6256-4D5D-BE5A-E0E08F827BAB}">
      <dsp:nvSpPr>
        <dsp:cNvPr id="0" name=""/>
        <dsp:cNvSpPr/>
      </dsp:nvSpPr>
      <dsp:spPr>
        <a:xfrm>
          <a:off x="2196922" y="571323"/>
          <a:ext cx="623079" cy="363846"/>
        </a:xfrm>
        <a:custGeom>
          <a:avLst/>
          <a:gdLst/>
          <a:ahLst/>
          <a:cxnLst/>
          <a:rect l="0" t="0" r="0" b="0"/>
          <a:pathLst>
            <a:path>
              <a:moveTo>
                <a:pt x="0" y="0"/>
              </a:moveTo>
              <a:lnTo>
                <a:pt x="0" y="363846"/>
              </a:lnTo>
              <a:lnTo>
                <a:pt x="623079" y="36384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875328-5EA5-46E2-9E82-8E092585BA57}">
      <dsp:nvSpPr>
        <dsp:cNvPr id="0" name=""/>
        <dsp:cNvSpPr/>
      </dsp:nvSpPr>
      <dsp:spPr>
        <a:xfrm>
          <a:off x="1797268" y="9344"/>
          <a:ext cx="3996535" cy="56197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1797268" y="9344"/>
        <a:ext cx="3996535" cy="561979"/>
      </dsp:txXfrm>
    </dsp:sp>
    <dsp:sp modelId="{CAFC502C-B921-4887-9838-D3719367C845}">
      <dsp:nvSpPr>
        <dsp:cNvPr id="0" name=""/>
        <dsp:cNvSpPr/>
      </dsp:nvSpPr>
      <dsp:spPr>
        <a:xfrm>
          <a:off x="2820001" y="742204"/>
          <a:ext cx="2574029" cy="3859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20001" y="742204"/>
        <a:ext cx="2574029" cy="385931"/>
      </dsp:txXfrm>
    </dsp:sp>
    <dsp:sp modelId="{541B9EEF-EA71-4246-B791-5005AE09D23C}">
      <dsp:nvSpPr>
        <dsp:cNvPr id="0" name=""/>
        <dsp:cNvSpPr/>
      </dsp:nvSpPr>
      <dsp:spPr>
        <a:xfrm>
          <a:off x="2820001" y="1306464"/>
          <a:ext cx="3320782" cy="41464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baseline="0" dirty="0" smtClean="0">
              <a:solidFill>
                <a:srgbClr val="002060"/>
              </a:solidFill>
              <a:latin typeface="Times New Roman" pitchFamily="18" charset="0"/>
              <a:cs typeface="Times New Roman" pitchFamily="18" charset="0"/>
            </a:rPr>
            <a:t>Бюджет</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Демидовского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городского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поселения</a:t>
          </a:r>
          <a:endParaRPr lang="ru-RU" sz="1200" b="1" kern="1200" baseline="0" dirty="0">
            <a:solidFill>
              <a:srgbClr val="002060"/>
            </a:solidFill>
            <a:latin typeface="Times New Roman" pitchFamily="18" charset="0"/>
            <a:cs typeface="Times New Roman" pitchFamily="18" charset="0"/>
          </a:endParaRPr>
        </a:p>
      </dsp:txBody>
      <dsp:txXfrm>
        <a:off x="2820001" y="1306464"/>
        <a:ext cx="3320782" cy="414646"/>
      </dsp:txXfrm>
    </dsp:sp>
    <dsp:sp modelId="{8476DEC3-46C9-46B5-AB86-50D676E4AC74}">
      <dsp:nvSpPr>
        <dsp:cNvPr id="0" name=""/>
        <dsp:cNvSpPr/>
      </dsp:nvSpPr>
      <dsp:spPr>
        <a:xfrm>
          <a:off x="2807102" y="1867721"/>
          <a:ext cx="3319772" cy="37706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1867721"/>
        <a:ext cx="3319772" cy="377066"/>
      </dsp:txXfrm>
    </dsp:sp>
    <dsp:sp modelId="{DD1AA537-AC2B-4DFD-87AE-CA1E0DF217A2}">
      <dsp:nvSpPr>
        <dsp:cNvPr id="0" name=""/>
        <dsp:cNvSpPr/>
      </dsp:nvSpPr>
      <dsp:spPr>
        <a:xfrm>
          <a:off x="2807102" y="2377786"/>
          <a:ext cx="3317453" cy="37996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377786"/>
        <a:ext cx="3317453" cy="379961"/>
      </dsp:txXfrm>
    </dsp:sp>
    <dsp:sp modelId="{4D5C98FC-58DE-4758-9FA8-94374791D12F}">
      <dsp:nvSpPr>
        <dsp:cNvPr id="0" name=""/>
        <dsp:cNvSpPr/>
      </dsp:nvSpPr>
      <dsp:spPr>
        <a:xfrm>
          <a:off x="2807102" y="2907123"/>
          <a:ext cx="3291723" cy="3312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907123"/>
        <a:ext cx="3291723" cy="331231"/>
      </dsp:txXfrm>
    </dsp:sp>
    <dsp:sp modelId="{CB269794-94E4-4AF4-BE90-4338A8908204}">
      <dsp:nvSpPr>
        <dsp:cNvPr id="0" name=""/>
        <dsp:cNvSpPr/>
      </dsp:nvSpPr>
      <dsp:spPr>
        <a:xfrm>
          <a:off x="2819508" y="3364616"/>
          <a:ext cx="3294959" cy="36800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364616"/>
        <a:ext cx="3294959" cy="368009"/>
      </dsp:txXfrm>
    </dsp:sp>
    <dsp:sp modelId="{C2E8A097-7871-4169-8E14-58DEF9B2D389}">
      <dsp:nvSpPr>
        <dsp:cNvPr id="0" name=""/>
        <dsp:cNvSpPr/>
      </dsp:nvSpPr>
      <dsp:spPr>
        <a:xfrm>
          <a:off x="2819508" y="3821764"/>
          <a:ext cx="3294959" cy="316697"/>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821764"/>
        <a:ext cx="3294959" cy="3166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30574" cy="497603"/>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29010" y="0"/>
            <a:ext cx="2930574" cy="497603"/>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38E1B5AC-54D4-4C0A-A67A-EF1328B2AC3D}" type="datetimeFigureOut">
              <a:rPr lang="ru-RU"/>
              <a:pPr>
                <a:defRPr/>
              </a:pPr>
              <a:t>08.11.2019</a:t>
            </a:fld>
            <a:endParaRPr lang="ru-RU"/>
          </a:p>
        </p:txBody>
      </p:sp>
      <p:sp>
        <p:nvSpPr>
          <p:cNvPr id="4" name="Образ слайда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5801" y="4723252"/>
            <a:ext cx="5409562" cy="4473654"/>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1" y="9443321"/>
            <a:ext cx="2930574" cy="497603"/>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29010" y="9443321"/>
            <a:ext cx="2930574" cy="49760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896938" y="746125"/>
            <a:ext cx="4967287" cy="3727450"/>
          </a:xfrm>
          <a:noFill/>
          <a:ln>
            <a:solidFill>
              <a:srgbClr val="000000"/>
            </a:solidFill>
            <a:miter lim="800000"/>
            <a:headEnd/>
            <a:tailEnd/>
          </a:ln>
        </p:spPr>
      </p:sp>
      <p:sp>
        <p:nvSpPr>
          <p:cNvPr id="77826" name="Rectangle 3"/>
          <p:cNvSpPr>
            <a:spLocks noGrp="1" noChangeArrowheads="1"/>
          </p:cNvSpPr>
          <p:nvPr>
            <p:ph type="body" idx="1"/>
          </p:nvPr>
        </p:nvSpPr>
        <p:spPr bwMode="auto">
          <a:xfrm>
            <a:off x="675801" y="4724840"/>
            <a:ext cx="5409562" cy="4472065"/>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896938" y="746125"/>
            <a:ext cx="4967287" cy="3727450"/>
          </a:xfrm>
          <a:noFill/>
          <a:ln>
            <a:solidFill>
              <a:srgbClr val="000000"/>
            </a:solidFill>
            <a:miter lim="800000"/>
            <a:headEnd/>
            <a:tailEnd/>
          </a:ln>
        </p:spPr>
      </p:sp>
      <p:sp>
        <p:nvSpPr>
          <p:cNvPr id="80898" name="Rectangle 3"/>
          <p:cNvSpPr>
            <a:spLocks noGrp="1" noChangeArrowheads="1"/>
          </p:cNvSpPr>
          <p:nvPr>
            <p:ph type="body" idx="1"/>
          </p:nvPr>
        </p:nvSpPr>
        <p:spPr bwMode="auto">
          <a:xfrm>
            <a:off x="675801" y="4724840"/>
            <a:ext cx="5409562" cy="4472065"/>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896938" y="746125"/>
            <a:ext cx="4967287" cy="3727450"/>
          </a:xfrm>
          <a:noFill/>
          <a:ln>
            <a:solidFill>
              <a:srgbClr val="000000"/>
            </a:solidFill>
            <a:miter lim="800000"/>
            <a:headEnd/>
            <a:tailEnd/>
          </a:ln>
        </p:spPr>
      </p:sp>
      <p:sp>
        <p:nvSpPr>
          <p:cNvPr id="80898" name="Rectangle 3"/>
          <p:cNvSpPr>
            <a:spLocks noGrp="1" noChangeArrowheads="1"/>
          </p:cNvSpPr>
          <p:nvPr>
            <p:ph type="body" idx="1"/>
          </p:nvPr>
        </p:nvSpPr>
        <p:spPr bwMode="auto">
          <a:xfrm>
            <a:off x="675801" y="4724840"/>
            <a:ext cx="5409562" cy="4472065"/>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896938" y="746125"/>
            <a:ext cx="4967287" cy="3727450"/>
          </a:xfrm>
          <a:noFill/>
          <a:ln>
            <a:solidFill>
              <a:srgbClr val="000000"/>
            </a:solidFill>
            <a:miter lim="800000"/>
            <a:headEnd/>
            <a:tailEnd/>
          </a:ln>
        </p:spPr>
      </p:sp>
      <p:sp>
        <p:nvSpPr>
          <p:cNvPr id="87042" name="Rectangle 3"/>
          <p:cNvSpPr>
            <a:spLocks noGrp="1" noChangeArrowheads="1"/>
          </p:cNvSpPr>
          <p:nvPr>
            <p:ph type="body" idx="1"/>
          </p:nvPr>
        </p:nvSpPr>
        <p:spPr bwMode="auto">
          <a:xfrm>
            <a:off x="675801" y="4724840"/>
            <a:ext cx="5409562" cy="4472065"/>
          </a:xfrm>
          <a:noFill/>
        </p:spPr>
        <p:txBody>
          <a:bodyPr lIns="91413" tIns="45707" rIns="91413" bIns="45707"/>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30590" y="9443321"/>
            <a:ext cx="2928995" cy="497603"/>
          </a:xfrm>
          <a:prstGeom prst="rect">
            <a:avLst/>
          </a:prstGeom>
          <a:noFill/>
          <a:ln w="9525">
            <a:noFill/>
            <a:miter lim="800000"/>
            <a:headEnd/>
            <a:tailEnd/>
          </a:ln>
        </p:spPr>
        <p:txBody>
          <a:bodyPr lIns="91531" tIns="45766" rIns="91531" bIns="45766" anchor="b"/>
          <a:lstStyle/>
          <a:p>
            <a:pPr algn="r" defTabSz="915988"/>
            <a:fld id="{B047E831-64EC-4CE4-B8E1-A887288C3389}" type="slidenum">
              <a:rPr lang="ru-RU" altLang="ru-RU" sz="1200">
                <a:latin typeface="Arial" charset="0"/>
                <a:cs typeface="Arial" charset="0"/>
              </a:rPr>
              <a:pPr algn="r" defTabSz="915988"/>
              <a:t>22</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892175" y="161925"/>
            <a:ext cx="4968875" cy="3727450"/>
          </a:xfrm>
          <a:noFill/>
          <a:ln>
            <a:solidFill>
              <a:srgbClr val="000000"/>
            </a:solidFill>
            <a:miter lim="800000"/>
            <a:headEnd/>
            <a:tailEnd/>
          </a:ln>
        </p:spPr>
      </p:sp>
      <p:sp>
        <p:nvSpPr>
          <p:cNvPr id="90115" name="Rectangle 3"/>
          <p:cNvSpPr>
            <a:spLocks noGrp="1" noChangeArrowheads="1"/>
          </p:cNvSpPr>
          <p:nvPr>
            <p:ph type="body" idx="1"/>
          </p:nvPr>
        </p:nvSpPr>
        <p:spPr bwMode="auto">
          <a:xfrm>
            <a:off x="1" y="3980821"/>
            <a:ext cx="6761163" cy="5961692"/>
          </a:xfrm>
          <a:noFill/>
        </p:spPr>
        <p:txBody>
          <a:bodyPr lIns="91522" tIns="45762" rIns="91522" bIns="45762"/>
          <a:lstStyle/>
          <a:p>
            <a:pPr eaLnBrk="1" hangingPunct="1"/>
            <a:endParaRPr lang="ru-RU" altLang="ru-RU" sz="9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23</a:t>
            </a:fld>
            <a:endParaRPr lang="ru-RU" altLang="ru-RU"/>
          </a:p>
        </p:txBody>
      </p:sp>
    </p:spTree>
    <p:extLst>
      <p:ext uri="{BB962C8B-B14F-4D97-AF65-F5344CB8AC3E}">
        <p14:creationId xmlns:p14="http://schemas.microsoft.com/office/powerpoint/2010/main" val="106983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29</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30</a:t>
            </a:fld>
            <a:endParaRPr lang="ru-RU" altLang="ru-RU"/>
          </a:p>
        </p:txBody>
      </p:sp>
    </p:spTree>
    <p:extLst>
      <p:ext uri="{BB962C8B-B14F-4D97-AF65-F5344CB8AC3E}">
        <p14:creationId xmlns:p14="http://schemas.microsoft.com/office/powerpoint/2010/main" val="233456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30590" y="9443321"/>
            <a:ext cx="2928995" cy="497603"/>
          </a:xfrm>
          <a:prstGeom prst="rect">
            <a:avLst/>
          </a:prstGeom>
          <a:noFill/>
          <a:ln w="9525">
            <a:noFill/>
            <a:miter lim="800000"/>
            <a:headEnd/>
            <a:tailEnd/>
          </a:ln>
        </p:spPr>
        <p:txBody>
          <a:bodyPr lIns="91531" tIns="45766" rIns="91531" bIns="45766" anchor="b"/>
          <a:lstStyle/>
          <a:p>
            <a:pPr defTabSz="915988"/>
            <a:fld id="{D13431D4-E791-4921-946D-0F7FD02F9621}" type="slidenum">
              <a:rPr lang="ru-RU" altLang="ru-RU" sz="1200">
                <a:latin typeface="Arial" charset="0"/>
                <a:cs typeface="Arial" charset="0"/>
              </a:rPr>
              <a:pPr defTabSz="915988"/>
              <a:t>33</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892175" y="161925"/>
            <a:ext cx="4968875" cy="3727450"/>
          </a:xfrm>
          <a:noFill/>
          <a:ln>
            <a:solidFill>
              <a:srgbClr val="000000"/>
            </a:solidFill>
            <a:miter lim="800000"/>
            <a:headEnd/>
            <a:tailEnd/>
          </a:ln>
        </p:spPr>
      </p:sp>
      <p:sp>
        <p:nvSpPr>
          <p:cNvPr id="111619" name="Rectangle 3"/>
          <p:cNvSpPr>
            <a:spLocks noGrp="1" noChangeArrowheads="1"/>
          </p:cNvSpPr>
          <p:nvPr>
            <p:ph type="body" idx="1"/>
          </p:nvPr>
        </p:nvSpPr>
        <p:spPr bwMode="auto">
          <a:xfrm>
            <a:off x="1" y="3980821"/>
            <a:ext cx="6761163" cy="5961692"/>
          </a:xfrm>
          <a:noFill/>
        </p:spPr>
        <p:txBody>
          <a:bodyPr lIns="91522" tIns="45762" rIns="91522" bIns="45762"/>
          <a:lstStyle/>
          <a:p>
            <a:pPr eaLnBrk="1" hangingPunct="1"/>
            <a:r>
              <a:rPr lang="ru-RU" altLang="ru-RU" sz="900" smtClean="0">
                <a:latin typeface="Arial" charset="0"/>
              </a:rPr>
              <a:t>Данные сверить с МРР</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a:pPr>
                <a:defRPr/>
              </a:pPr>
              <a:t>11/8/2019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11/8/2019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a:pPr>
                <a:defRPr/>
              </a:pPr>
              <a:t>11/8/2019</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a:pPr>
                <a:defRPr/>
              </a:pPr>
              <a:t>11/8/2019</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a:pPr>
                <a:defRPr/>
              </a:pPr>
              <a:t>11/8/2019</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a:pPr>
                <a:defRPr/>
              </a:pPr>
              <a:t>11/8/2019</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a:pPr>
                <a:defRPr/>
              </a:pPr>
              <a:t>11/8/2019</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a:pPr>
                <a:defRPr/>
              </a:pPr>
              <a:t>11/8/2019</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a:pPr>
                <a:defRPr/>
              </a:pPr>
              <a:t>11/8/2019</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a:pPr>
                <a:defRPr/>
              </a:pPr>
              <a:t>11/8/2019</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a:pPr>
                <a:defRPr/>
              </a:pPr>
              <a:t>11/8/2019</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a:pPr>
                <a:defRPr/>
              </a:pPr>
              <a:t>11/8/2019</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a:pPr>
                <a:defRPr/>
              </a:pPr>
              <a:t>11/8/2019</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11/8/2019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a:pPr>
                <a:defRPr/>
              </a:pPr>
              <a:t>11/8/2019</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a:pPr>
                <a:defRPr/>
              </a:pPr>
              <a:t>11/8/2019</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a:pPr>
                <a:defRPr/>
              </a:pPr>
              <a:t>11/8/2019</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a:pPr>
                <a:defRPr/>
              </a:pPr>
              <a:t>11/8/2019</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a:pPr>
                <a:defRPr/>
              </a:pPr>
              <a:t>11/8/2019</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a:pPr>
                <a:defRPr/>
              </a:pPr>
              <a:t>11/8/2019</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a:pPr>
                <a:defRPr/>
              </a:pPr>
              <a:t>11/8/2019</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a:pPr>
                <a:defRPr/>
              </a:pPr>
              <a:t>11/8/2019</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a:pPr>
                <a:defRPr/>
              </a:pPr>
              <a:t>11/8/2019</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a:pPr>
                <a:defRPr/>
              </a:pPr>
              <a:t>11/8/2019</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a:pPr>
                <a:defRPr/>
              </a:pPr>
              <a:t>11/8/2019</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a:pPr>
                <a:defRPr/>
              </a:pPr>
              <a:t>11/8/2019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a:pPr>
                <a:defRPr/>
              </a:pPr>
              <a:t>11/8/2019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a:pPr>
                <a:defRPr/>
              </a:pPr>
              <a:t>11/8/2019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a:pPr>
                <a:defRPr/>
              </a:pPr>
              <a:t>11/8/2019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a:pPr>
                <a:defRPr/>
              </a:pPr>
              <a:t>11/8/2019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a:pPr>
                <a:defRPr/>
              </a:pPr>
              <a:t>11/8/2019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a:pPr>
                <a:defRPr/>
              </a:pPr>
              <a:t>11/8/2019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a:pPr>
                <a:defRPr/>
              </a:pPr>
              <a:t>11/8/2019</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a:pPr>
                <a:defRPr/>
              </a:pPr>
              <a:t>11/8/2019</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xml"/><Relationship Id="rId5" Type="http://schemas.openxmlformats.org/officeDocument/2006/relationships/hyperlink" Target="consultantplus://offline/ref=D1CF72AAA6281E8418B2BFE6B5A8D0B90EA8EF1C91625E458E156A32E2ACD3AB4371C6BF9A0EB8B5z320K" TargetMode="External"/><Relationship Id="rId4" Type="http://schemas.openxmlformats.org/officeDocument/2006/relationships/hyperlink" Target="consultantplus://offline/ref=D1CF72AAA6281E8418B2BFE6B5A8D0B90EA8ED149B615E458E156A32E2ACD3AB4371C6BF9A0EB8B2z32B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consultantplus://offline/ref=D1CF72AAA6281E8418B2BFE6B5A8D0B90EA8EF1D9B635E458E156A32E2ACD3AB4371C6BF9A0EB9BBz320K" TargetMode="External"/><Relationship Id="rId2" Type="http://schemas.openxmlformats.org/officeDocument/2006/relationships/hyperlink" Target="consultantplus://offline/ref=D1CF72AAA6281E8418B2BFE6B5A8D0B90EABED1D9B6D5E458E156A32E2ACD3AB4371C6BF9A0EBBBAz328K" TargetMode="External"/><Relationship Id="rId1" Type="http://schemas.openxmlformats.org/officeDocument/2006/relationships/slideLayout" Target="../slideLayouts/slideLayout2.xml"/><Relationship Id="rId4" Type="http://schemas.openxmlformats.org/officeDocument/2006/relationships/hyperlink" Target="consultantplus://offline/ref=CA21340F4907F60F7CF0449D2907120333B57EECD47B6C70C6E2FDED3A65DD165ECC97551FzFjAC"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2.jpeg"/><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3.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5.jpeg"/><Relationship Id="rId2" Type="http://schemas.openxmlformats.org/officeDocument/2006/relationships/slideLayout" Target="../slideLayouts/slideLayout34.xml"/><Relationship Id="rId1" Type="http://schemas.openxmlformats.org/officeDocument/2006/relationships/vmlDrawing" Target="../drawings/vmlDrawing3.vml"/><Relationship Id="rId6" Type="http://schemas.openxmlformats.org/officeDocument/2006/relationships/image" Target="../media/image24.emf"/><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7.jpeg"/><Relationship Id="rId2" Type="http://schemas.openxmlformats.org/officeDocument/2006/relationships/slideLayout" Target="../slideLayouts/slideLayout22.xml"/><Relationship Id="rId1" Type="http://schemas.openxmlformats.org/officeDocument/2006/relationships/vmlDrawing" Target="../drawings/vmlDrawing4.vml"/><Relationship Id="rId6" Type="http://schemas.openxmlformats.org/officeDocument/2006/relationships/image" Target="../media/image26.emf"/><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9.jpeg"/><Relationship Id="rId2" Type="http://schemas.openxmlformats.org/officeDocument/2006/relationships/slideLayout" Target="../slideLayouts/slideLayout34.xml"/><Relationship Id="rId1" Type="http://schemas.openxmlformats.org/officeDocument/2006/relationships/vmlDrawing" Target="../drawings/vmlDrawing5.vml"/><Relationship Id="rId6" Type="http://schemas.openxmlformats.org/officeDocument/2006/relationships/image" Target="../media/image28.emf"/><Relationship Id="rId5" Type="http://schemas.openxmlformats.org/officeDocument/2006/relationships/oleObject" Target="../embeddings/Microsoft_Excel_97-2003_Worksheet5.xls"/><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4.xml"/><Relationship Id="rId1" Type="http://schemas.openxmlformats.org/officeDocument/2006/relationships/vmlDrawing" Target="../drawings/vmlDrawing6.vml"/><Relationship Id="rId5" Type="http://schemas.openxmlformats.org/officeDocument/2006/relationships/image" Target="../media/image30.emf"/><Relationship Id="rId4" Type="http://schemas.openxmlformats.org/officeDocument/2006/relationships/oleObject" Target="../embeddings/Microsoft_Excel_97-2003_Worksheet6.xls"/></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4.xml"/><Relationship Id="rId1" Type="http://schemas.openxmlformats.org/officeDocument/2006/relationships/vmlDrawing" Target="../drawings/vmlDrawing7.vml"/><Relationship Id="rId5" Type="http://schemas.openxmlformats.org/officeDocument/2006/relationships/image" Target="../media/image31.emf"/><Relationship Id="rId4" Type="http://schemas.openxmlformats.org/officeDocument/2006/relationships/oleObject" Target="../embeddings/Microsoft_Excel_97-2003_Worksheet7.xls"/></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3.xml"/><Relationship Id="rId1" Type="http://schemas.openxmlformats.org/officeDocument/2006/relationships/vmlDrawing" Target="../drawings/vmlDrawing8.vml"/><Relationship Id="rId5" Type="http://schemas.openxmlformats.org/officeDocument/2006/relationships/image" Target="../media/image32.emf"/><Relationship Id="rId4" Type="http://schemas.openxmlformats.org/officeDocument/2006/relationships/oleObject" Target="../embeddings/Microsoft_Excel_97-2003_Worksheet8.xls"/></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3.xml"/><Relationship Id="rId1" Type="http://schemas.openxmlformats.org/officeDocument/2006/relationships/vmlDrawing" Target="../drawings/vmlDrawing9.vml"/><Relationship Id="rId5" Type="http://schemas.openxmlformats.org/officeDocument/2006/relationships/image" Target="../media/image33.emf"/><Relationship Id="rId4" Type="http://schemas.openxmlformats.org/officeDocument/2006/relationships/oleObject" Target="../embeddings/Microsoft_Excel_97-2003_Worksheet9.xls"/></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4.xml"/><Relationship Id="rId1" Type="http://schemas.openxmlformats.org/officeDocument/2006/relationships/vmlDrawing" Target="../drawings/vmlDrawing10.vml"/><Relationship Id="rId5" Type="http://schemas.openxmlformats.org/officeDocument/2006/relationships/image" Target="../media/image34.emf"/><Relationship Id="rId4" Type="http://schemas.openxmlformats.org/officeDocument/2006/relationships/oleObject" Target="../embeddings/Microsoft_Excel_97-2003_Worksheet10.xls"/></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vmlDrawing" Target="../drawings/vmlDrawing11.vml"/><Relationship Id="rId6" Type="http://schemas.openxmlformats.org/officeDocument/2006/relationships/image" Target="../media/image35.emf"/><Relationship Id="rId5" Type="http://schemas.openxmlformats.org/officeDocument/2006/relationships/oleObject" Target="../embeddings/Microsoft_Excel_97-2003_Worksheet11.xls"/><Relationship Id="rId4" Type="http://schemas.openxmlformats.org/officeDocument/2006/relationships/oleObject" Target="../embeddings/oleObject11.bin"/></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2.vml"/><Relationship Id="rId6" Type="http://schemas.openxmlformats.org/officeDocument/2006/relationships/image" Target="../media/image36.emf"/><Relationship Id="rId5" Type="http://schemas.openxmlformats.org/officeDocument/2006/relationships/oleObject" Target="../embeddings/Microsoft_Excel_97-2003_Worksheet12.xls"/><Relationship Id="rId4"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4.xml"/><Relationship Id="rId1" Type="http://schemas.openxmlformats.org/officeDocument/2006/relationships/vmlDrawing" Target="../drawings/vmlDrawing13.vml"/><Relationship Id="rId5" Type="http://schemas.openxmlformats.org/officeDocument/2006/relationships/image" Target="../media/image37.emf"/><Relationship Id="rId4" Type="http://schemas.openxmlformats.org/officeDocument/2006/relationships/oleObject" Target="../embeddings/Microsoft_Excel_97-2003_Worksheet13.xls"/></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4.xml"/><Relationship Id="rId1" Type="http://schemas.openxmlformats.org/officeDocument/2006/relationships/vmlDrawing" Target="../drawings/vmlDrawing14.vml"/><Relationship Id="rId5" Type="http://schemas.openxmlformats.org/officeDocument/2006/relationships/image" Target="../media/image38.emf"/><Relationship Id="rId4" Type="http://schemas.openxmlformats.org/officeDocument/2006/relationships/oleObject" Target="../embeddings/Microsoft_Excel_97-2003_Worksheet14.xls"/></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4.xml"/><Relationship Id="rId1" Type="http://schemas.openxmlformats.org/officeDocument/2006/relationships/vmlDrawing" Target="../drawings/vmlDrawing15.vml"/><Relationship Id="rId5" Type="http://schemas.openxmlformats.org/officeDocument/2006/relationships/image" Target="../media/image39.emf"/><Relationship Id="rId4" Type="http://schemas.openxmlformats.org/officeDocument/2006/relationships/oleObject" Target="../embeddings/Microsoft_Excel_97-2003_Worksheet15.xls"/></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4.xml"/><Relationship Id="rId1" Type="http://schemas.openxmlformats.org/officeDocument/2006/relationships/vmlDrawing" Target="../drawings/vmlDrawing16.vml"/><Relationship Id="rId5" Type="http://schemas.openxmlformats.org/officeDocument/2006/relationships/image" Target="../media/image40.emf"/><Relationship Id="rId4" Type="http://schemas.openxmlformats.org/officeDocument/2006/relationships/oleObject" Target="../embeddings/Microsoft_Excel_97-2003_Worksheet16.xls"/></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4.xml"/><Relationship Id="rId1" Type="http://schemas.openxmlformats.org/officeDocument/2006/relationships/vmlDrawing" Target="../drawings/vmlDrawing17.vml"/><Relationship Id="rId5" Type="http://schemas.openxmlformats.org/officeDocument/2006/relationships/image" Target="../media/image41.emf"/><Relationship Id="rId4" Type="http://schemas.openxmlformats.org/officeDocument/2006/relationships/oleObject" Target="../embeddings/Microsoft_Excel_97-2003_Worksheet17.xls"/></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ru.wikipedia.org/wiki/%D0%91%D1%8E%D0%B4%D0%B6%D0%B5%D1%82" TargetMode="External"/><Relationship Id="rId7" Type="http://schemas.openxmlformats.org/officeDocument/2006/relationships/diagramLayout" Target="../diagrams/layout1.xml"/><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diagramData" Target="../diagrams/data1.xml"/><Relationship Id="rId5" Type="http://schemas.openxmlformats.org/officeDocument/2006/relationships/hyperlink" Target="https://ru.wikipedia.org/wiki/%D0%90%D0%BD%D0%B0%D0%BB%D0%B8%D0%B7" TargetMode="External"/><Relationship Id="rId10" Type="http://schemas.microsoft.com/office/2007/relationships/diagramDrawing" Target="../diagrams/drawing1.xml"/><Relationship Id="rId4" Type="http://schemas.openxmlformats.org/officeDocument/2006/relationships/hyperlink" Target="https://ru.wikipedia.org/wiki/%D0%9F%D1%80%D0%BE%D0%B3%D0%BD%D0%BE%D0%B7%D0%B8%D1%80%D0%BE%D0%B2%D0%B0%D0%BD%D0%B8%D0%B5" TargetMode="External"/><Relationship Id="rId9" Type="http://schemas.openxmlformats.org/officeDocument/2006/relationships/diagramColors" Target="../diagrams/colors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4.xml"/><Relationship Id="rId1" Type="http://schemas.openxmlformats.org/officeDocument/2006/relationships/vmlDrawing" Target="../drawings/vmlDrawing18.vml"/><Relationship Id="rId5" Type="http://schemas.openxmlformats.org/officeDocument/2006/relationships/image" Target="../media/image42.emf"/><Relationship Id="rId4" Type="http://schemas.openxmlformats.org/officeDocument/2006/relationships/oleObject" Target="../embeddings/Microsoft_Excel_97-2003_Worksheet18.xls"/></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3"/>
          <p:cNvSpPr>
            <a:spLocks noGrp="1"/>
          </p:cNvSpPr>
          <p:nvPr>
            <p:ph type="body" idx="1"/>
          </p:nvPr>
        </p:nvSpPr>
        <p:spPr>
          <a:xfrm>
            <a:off x="468313" y="1844675"/>
            <a:ext cx="8218487" cy="2952477"/>
          </a:xfrm>
        </p:spPr>
        <p:txBody>
          <a:bodyPr/>
          <a:lstStyle/>
          <a:p>
            <a:pPr algn="ctr">
              <a:buFont typeface="Arial" charset="0"/>
              <a:buNone/>
            </a:pPr>
            <a:r>
              <a:rPr lang="ru-RU" sz="2800" b="1" dirty="0" smtClean="0">
                <a:solidFill>
                  <a:schemeClr val="tx2"/>
                </a:solidFill>
                <a:latin typeface="Times New Roman" pitchFamily="18" charset="0"/>
              </a:rPr>
              <a:t>БЮДЖЕТ ДЛЯ ГРАЖДАН</a:t>
            </a:r>
          </a:p>
          <a:p>
            <a:pPr algn="ctr">
              <a:buFont typeface="Arial" charset="0"/>
              <a:buNone/>
            </a:pPr>
            <a:endParaRPr lang="ru-RU" sz="2800" b="1" dirty="0" smtClean="0">
              <a:solidFill>
                <a:schemeClr val="tx2"/>
              </a:solidFill>
              <a:latin typeface="Times New Roman" pitchFamily="18" charset="0"/>
            </a:endParaRPr>
          </a:p>
          <a:p>
            <a:pPr algn="ctr">
              <a:buNone/>
            </a:pPr>
            <a:r>
              <a:rPr lang="ru-RU" sz="2000" b="1" dirty="0" smtClean="0">
                <a:solidFill>
                  <a:schemeClr val="tx2"/>
                </a:solidFill>
                <a:latin typeface="Times New Roman" pitchFamily="18" charset="0"/>
              </a:rPr>
              <a:t>НА ОСНОВЕ РЕШЕНИЯ ДЕМИДОВСКОГО  РАЙОННОГО СОВЕТА  ДЕПУТАТОВ  от 20.12.2018  № 105/11«О  БЮДЖЕТЕ  МУНИЦИПАЛЬНОГО ОБРАЗОВАНИЯ «ДЕМИДОВСКИЙ РАЙОН» СМОЛЕНСКОЙ ОБЛАСТИ НА 2019 ГОД И НА ПЛАНОВЫЙ ПЕРИОД 2020 и 2021 ГОДОВ», с учетом изменений, принятых решением от 23.05.2019 № 43/4, от 17.10.2019 №19/1</a:t>
            </a:r>
          </a:p>
          <a:p>
            <a:pPr algn="ctr">
              <a:buNone/>
            </a:pPr>
            <a:endParaRPr lang="ru-RU" sz="2000" b="1" dirty="0" smtClean="0">
              <a:solidFill>
                <a:schemeClr val="tx2"/>
              </a:solidFill>
              <a:latin typeface="Times New Roman" pitchFamily="18" charset="0"/>
            </a:endParaRPr>
          </a:p>
        </p:txBody>
      </p:sp>
      <p:pic>
        <p:nvPicPr>
          <p:cNvPr id="107523" name="Picture 4" descr="139-13639851520"/>
          <p:cNvPicPr>
            <a:picLocks noGrp="1" noChangeAspect="1" noChangeArrowheads="1"/>
          </p:cNvPicPr>
          <p:nvPr>
            <p:ph type="title"/>
          </p:nvPr>
        </p:nvPicPr>
        <p:blipFill>
          <a:blip r:embed="rId2" cstate="print"/>
          <a:stretch>
            <a:fillRect/>
          </a:stretch>
        </p:blipFill>
        <p:spPr>
          <a:xfrm>
            <a:off x="407216" y="188913"/>
            <a:ext cx="841331" cy="1439862"/>
          </a:xfrm>
          <a:solidFill>
            <a:schemeClr val="bg2"/>
          </a:solidFill>
        </p:spPr>
      </p:pic>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3"/>
          <p:cNvSpPr txBox="1">
            <a:spLocks noChangeArrowheads="1"/>
          </p:cNvSpPr>
          <p:nvPr/>
        </p:nvSpPr>
        <p:spPr bwMode="auto">
          <a:xfrm>
            <a:off x="1116013" y="0"/>
            <a:ext cx="7315200" cy="707886"/>
          </a:xfrm>
          <a:prstGeom prst="rect">
            <a:avLst/>
          </a:prstGeom>
          <a:noFill/>
          <a:ln w="9525">
            <a:noFill/>
            <a:miter lim="800000"/>
            <a:headEnd/>
            <a:tailEnd/>
          </a:ln>
        </p:spPr>
        <p:txBody>
          <a:bodyPr>
            <a:spAutoFit/>
          </a:bodyPr>
          <a:lstStyle/>
          <a:p>
            <a:pPr algn="ctr"/>
            <a:r>
              <a:rPr lang="ru-RU" sz="2000" b="1" dirty="0">
                <a:solidFill>
                  <a:schemeClr val="accent2"/>
                </a:solidFill>
              </a:rPr>
              <a:t>Расходные обязательства </a:t>
            </a:r>
            <a:r>
              <a:rPr lang="ru-RU" sz="2000" b="1" dirty="0" smtClean="0">
                <a:solidFill>
                  <a:schemeClr val="accent2"/>
                </a:solidFill>
              </a:rPr>
              <a:t> </a:t>
            </a:r>
            <a:r>
              <a:rPr lang="ru-RU" sz="2000" b="1" dirty="0">
                <a:solidFill>
                  <a:schemeClr val="accent2"/>
                </a:solidFill>
              </a:rPr>
              <a:t>муниципального </a:t>
            </a:r>
            <a:r>
              <a:rPr lang="ru-RU" sz="2000" b="1" dirty="0" smtClean="0">
                <a:solidFill>
                  <a:schemeClr val="accent2"/>
                </a:solidFill>
              </a:rPr>
              <a:t>образования «Демидовский район» Смоленской области</a:t>
            </a:r>
            <a:endParaRPr lang="ru-RU" sz="1600" b="1" dirty="0"/>
          </a:p>
        </p:txBody>
      </p:sp>
      <p:sp>
        <p:nvSpPr>
          <p:cNvPr id="66562" name="Rectangle 6" descr="Папирус"/>
          <p:cNvSpPr>
            <a:spLocks noChangeArrowheads="1"/>
          </p:cNvSpPr>
          <p:nvPr/>
        </p:nvSpPr>
        <p:spPr bwMode="auto">
          <a:xfrm>
            <a:off x="323850" y="765175"/>
            <a:ext cx="8712200" cy="6092825"/>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r>
              <a:rPr lang="ru-RU" sz="900" dirty="0"/>
              <a:t>15.1)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5"/>
              </a:rPr>
              <a:t>законом</a:t>
            </a:r>
            <a:r>
              <a:rPr lang="ru-RU" sz="900" dirty="0"/>
              <a:t> от 13 марта 2006 года N 38-ФЗ "О рекламе" (далее - Федеральный закон "О рекламе");</a:t>
            </a:r>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10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707886"/>
          </a:xfrm>
          <a:prstGeom prst="rect">
            <a:avLst/>
          </a:prstGeom>
          <a:ln w="9525">
            <a:noFill/>
            <a:miter lim="800000"/>
            <a:headEnd/>
            <a:tailEnd/>
          </a:ln>
        </p:spPr>
        <p:txBody>
          <a:bodyPr wrap="square">
            <a:spAutoFit/>
          </a:bodyPr>
          <a:lstStyle/>
          <a:p>
            <a:pPr algn="ctr"/>
            <a:r>
              <a:rPr lang="ru-RU" sz="2000" b="1" dirty="0">
                <a:solidFill>
                  <a:schemeClr val="accent2"/>
                </a:solidFill>
              </a:rPr>
              <a:t>Расходные </a:t>
            </a:r>
            <a:r>
              <a:rPr lang="ru-RU" sz="2000" b="1" dirty="0">
                <a:solidFill>
                  <a:srgbClr val="C00000"/>
                </a:solidFill>
              </a:rPr>
              <a:t>обязательства</a:t>
            </a:r>
            <a:r>
              <a:rPr lang="ru-RU" sz="2000" b="1" dirty="0">
                <a:solidFill>
                  <a:schemeClr val="accent2"/>
                </a:solidFill>
              </a:rPr>
              <a:t> </a:t>
            </a:r>
            <a:r>
              <a:rPr lang="ru-RU" sz="2000" b="1" dirty="0" smtClean="0">
                <a:solidFill>
                  <a:schemeClr val="accent2"/>
                </a:solidFill>
              </a:rPr>
              <a:t>муниципального образования «Демидовский район» Смоленской области</a:t>
            </a:r>
            <a:endParaRPr lang="ru-RU" sz="1600" b="1" dirty="0"/>
          </a:p>
        </p:txBody>
      </p:sp>
      <p:sp>
        <p:nvSpPr>
          <p:cNvPr id="7" name="Rectangle 6" descr="Папирус"/>
          <p:cNvSpPr>
            <a:spLocks noChangeArrowheads="1"/>
          </p:cNvSpPr>
          <p:nvPr/>
        </p:nvSpPr>
        <p:spPr bwMode="auto">
          <a:xfrm>
            <a:off x="215900" y="1027113"/>
            <a:ext cx="8712200" cy="5210175"/>
          </a:xfrm>
          <a:prstGeom prst="rect">
            <a:avLst/>
          </a:prstGeom>
          <a:noFill/>
          <a:ln w="9525">
            <a:noFill/>
            <a:miter lim="800000"/>
            <a:headEnd/>
            <a:tailEnd/>
          </a:ln>
        </p:spPr>
        <p:txBody>
          <a:bodyPr anchor="b"/>
          <a:lstStyle/>
          <a:p>
            <a:pPr indent="361950">
              <a:defRPr/>
            </a:pPr>
            <a:r>
              <a:rPr lang="ru-RU" sz="900" dirty="0">
                <a:cs typeface="Times New Roman" panose="02020603050405020304" pitchFamily="18" charset="0"/>
              </a:rPr>
              <a:t>16)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2"/>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3"/>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4"/>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12</a:t>
            </a:fld>
            <a:endParaRPr lang="en-US" altLang="ru-RU" sz="1200">
              <a:solidFill>
                <a:srgbClr val="898989"/>
              </a:solidFill>
              <a:latin typeface="Calibri" pitchFamily="34" charset="0"/>
            </a:endParaRPr>
          </a:p>
        </p:txBody>
      </p:sp>
      <p:grpSp>
        <p:nvGrpSpPr>
          <p:cNvPr id="68611" name="Group 23"/>
          <p:cNvGrpSpPr>
            <a:grpSpLocks/>
          </p:cNvGrpSpPr>
          <p:nvPr/>
        </p:nvGrpSpPr>
        <p:grpSpPr bwMode="auto">
          <a:xfrm>
            <a:off x="248444" y="100013"/>
            <a:ext cx="8785225" cy="6280150"/>
            <a:chOff x="113" y="73"/>
            <a:chExt cx="5534" cy="3956"/>
          </a:xfrm>
        </p:grpSpPr>
        <p:pic>
          <p:nvPicPr>
            <p:cNvPr id="68612" name="Picture 6" descr="100297_603"/>
            <p:cNvPicPr>
              <a:picLocks noChangeAspect="1" noChangeArrowheads="1"/>
            </p:cNvPicPr>
            <p:nvPr/>
          </p:nvPicPr>
          <p:blipFill>
            <a:blip r:embed="rId2" cstate="print"/>
            <a:srcRect/>
            <a:stretch>
              <a:fillRect/>
            </a:stretch>
          </p:blipFill>
          <p:spPr bwMode="auto">
            <a:xfrm>
              <a:off x="3696" y="73"/>
              <a:ext cx="1860" cy="1044"/>
            </a:xfrm>
            <a:prstGeom prst="rect">
              <a:avLst/>
            </a:prstGeom>
            <a:noFill/>
            <a:ln w="9525">
              <a:noFill/>
              <a:miter lim="800000"/>
              <a:headEnd/>
              <a:tailEnd/>
            </a:ln>
          </p:spPr>
        </p:pic>
        <p:sp>
          <p:nvSpPr>
            <p:cNvPr id="68613" name="Text Box 9"/>
            <p:cNvSpPr txBox="1">
              <a:spLocks noChangeArrowheads="1"/>
            </p:cNvSpPr>
            <p:nvPr/>
          </p:nvSpPr>
          <p:spPr bwMode="auto">
            <a:xfrm>
              <a:off x="930" y="572"/>
              <a:ext cx="3987" cy="535"/>
            </a:xfrm>
            <a:prstGeom prst="rect">
              <a:avLst/>
            </a:prstGeom>
            <a:noFill/>
            <a:ln w="9525">
              <a:noFill/>
              <a:miter lim="800000"/>
              <a:headEnd/>
              <a:tailEnd/>
            </a:ln>
          </p:spPr>
          <p:txBody>
            <a:bodyPr/>
            <a:lstStyle/>
            <a:p>
              <a:pPr algn="ctr"/>
              <a:r>
                <a:rPr lang="ru-RU" sz="2000" b="1" dirty="0">
                  <a:solidFill>
                    <a:srgbClr val="000080"/>
                  </a:solidFill>
                </a:rPr>
                <a:t>На чем основывается составление проекта бюджета </a:t>
              </a:r>
              <a:r>
                <a:rPr lang="ru-RU" sz="2000" b="1" dirty="0" smtClean="0">
                  <a:solidFill>
                    <a:srgbClr val="000080"/>
                  </a:solidFill>
                </a:rPr>
                <a:t> </a:t>
              </a:r>
              <a:r>
                <a:rPr lang="ru-RU" sz="2000" b="1" dirty="0">
                  <a:solidFill>
                    <a:srgbClr val="000080"/>
                  </a:solidFill>
                </a:rPr>
                <a:t>муниципального района</a:t>
              </a:r>
              <a:endParaRPr lang="ru-RU" sz="2000" dirty="0"/>
            </a:p>
          </p:txBody>
        </p:sp>
        <p:grpSp>
          <p:nvGrpSpPr>
            <p:cNvPr id="68614" name="Group 10"/>
            <p:cNvGrpSpPr>
              <a:grpSpLocks/>
            </p:cNvGrpSpPr>
            <p:nvPr/>
          </p:nvGrpSpPr>
          <p:grpSpPr bwMode="auto">
            <a:xfrm>
              <a:off x="795" y="1178"/>
              <a:ext cx="4333" cy="483"/>
              <a:chOff x="2460" y="3497"/>
              <a:chExt cx="12522" cy="1560"/>
            </a:xfrm>
          </p:grpSpPr>
          <p:sp>
            <p:nvSpPr>
              <p:cNvPr id="36875" name="AutoShape 11"/>
              <p:cNvSpPr>
                <a:spLocks noChangeArrowheads="1"/>
              </p:cNvSpPr>
              <p:nvPr/>
            </p:nvSpPr>
            <p:spPr bwMode="auto">
              <a:xfrm>
                <a:off x="2460" y="3497"/>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2592" y="3632"/>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13" y="2069"/>
              <a:ext cx="1316"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29" y="2251"/>
              <a:ext cx="130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1565"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1565" y="2251"/>
              <a:ext cx="1270" cy="1658"/>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4377" y="2069"/>
              <a:ext cx="1270" cy="195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4377" y="2251"/>
              <a:ext cx="127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Муниципальных</a:t>
              </a: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1" name="AutoShape 26"/>
            <p:cNvSpPr>
              <a:spLocks noChangeArrowheads="1"/>
            </p:cNvSpPr>
            <p:nvPr/>
          </p:nvSpPr>
          <p:spPr bwMode="auto">
            <a:xfrm>
              <a:off x="582" y="1797"/>
              <a:ext cx="393"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1</a:t>
              </a:r>
              <a:endParaRPr lang="ru-RU"/>
            </a:p>
          </p:txBody>
        </p:sp>
        <p:sp>
          <p:nvSpPr>
            <p:cNvPr id="68622" name="AutoShape 27"/>
            <p:cNvSpPr>
              <a:spLocks noChangeArrowheads="1"/>
            </p:cNvSpPr>
            <p:nvPr/>
          </p:nvSpPr>
          <p:spPr bwMode="auto">
            <a:xfrm>
              <a:off x="2018" y="1797"/>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2</a:t>
              </a:r>
            </a:p>
            <a:p>
              <a:endParaRPr lang="ru-RU"/>
            </a:p>
          </p:txBody>
        </p:sp>
        <p:sp>
          <p:nvSpPr>
            <p:cNvPr id="2" name="AutoShape 20"/>
            <p:cNvSpPr>
              <a:spLocks noChangeArrowheads="1"/>
            </p:cNvSpPr>
            <p:nvPr/>
          </p:nvSpPr>
          <p:spPr bwMode="auto">
            <a:xfrm>
              <a:off x="2971"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2979" y="2215"/>
              <a:ext cx="1224" cy="1658"/>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3395"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847"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4</a:t>
              </a:r>
            </a:p>
            <a:p>
              <a:endParaRPr lang="ru-RU"/>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8"/>
          <p:cNvSpPr txBox="1">
            <a:spLocks noChangeArrowheads="1"/>
          </p:cNvSpPr>
          <p:nvPr/>
        </p:nvSpPr>
        <p:spPr bwMode="auto">
          <a:xfrm>
            <a:off x="2771775" y="188913"/>
            <a:ext cx="6840538" cy="396875"/>
          </a:xfrm>
          <a:prstGeom prst="rect">
            <a:avLst/>
          </a:prstGeom>
          <a:noFill/>
          <a:ln w="9525">
            <a:noFill/>
            <a:miter lim="800000"/>
            <a:headEnd/>
            <a:tailEnd/>
          </a:ln>
        </p:spPr>
        <p:txBody>
          <a:bodyPr>
            <a:spAutoFit/>
          </a:bodyPr>
          <a:lstStyle/>
          <a:p>
            <a:pPr>
              <a:spcBef>
                <a:spcPct val="50000"/>
              </a:spcBef>
            </a:pPr>
            <a:r>
              <a:rPr lang="ru-RU" sz="2000" b="1" i="1">
                <a:solidFill>
                  <a:schemeClr val="accent1"/>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0" y="0"/>
            <a:ext cx="2771775" cy="1778000"/>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798512"/>
            <a:ext cx="8713787" cy="5908675"/>
            <a:chOff x="113" y="503"/>
            <a:chExt cx="5489" cy="372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333" y="141"/>
              <a:ext cx="817" cy="1542"/>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58" name="Picture 7" descr="%D0%9B%D1%83%D0%BF%D0%B0"/>
          <p:cNvPicPr>
            <a:picLocks noChangeAspect="1" noChangeArrowheads="1"/>
          </p:cNvPicPr>
          <p:nvPr/>
        </p:nvPicPr>
        <p:blipFill>
          <a:blip r:embed="rId2" cstate="print"/>
          <a:srcRect/>
          <a:stretch>
            <a:fillRect/>
          </a:stretch>
        </p:blipFill>
        <p:spPr bwMode="auto">
          <a:xfrm>
            <a:off x="6659563" y="0"/>
            <a:ext cx="2484437" cy="1931988"/>
          </a:xfrm>
          <a:prstGeom prst="rect">
            <a:avLst/>
          </a:prstGeom>
          <a:noFill/>
          <a:ln w="9525">
            <a:noFill/>
            <a:miter lim="800000"/>
            <a:headEnd/>
            <a:tailEnd/>
          </a:ln>
        </p:spPr>
      </p:pic>
      <p:sp>
        <p:nvSpPr>
          <p:cNvPr id="70659" name="AutoShape 9"/>
          <p:cNvSpPr>
            <a:spLocks noChangeArrowheads="1"/>
          </p:cNvSpPr>
          <p:nvPr/>
        </p:nvSpPr>
        <p:spPr bwMode="auto">
          <a:xfrm>
            <a:off x="107950" y="188912"/>
            <a:ext cx="6408738" cy="1168385"/>
          </a:xfrm>
          <a:prstGeom prst="roundRect">
            <a:avLst>
              <a:gd name="adj" fmla="val 16667"/>
            </a:avLst>
          </a:prstGeom>
          <a:solidFill>
            <a:schemeClr val="accent1"/>
          </a:solidFill>
          <a:ln w="9525">
            <a:solidFill>
              <a:schemeClr val="tx1"/>
            </a:solidFill>
            <a:round/>
            <a:headEnd/>
            <a:tailEnd/>
          </a:ln>
        </p:spPr>
        <p:txBody>
          <a:bodyPr anchor="ctr"/>
          <a:lstStyle/>
          <a:p>
            <a:pPr algn="ctr"/>
            <a:r>
              <a:rPr lang="ru-RU" sz="1800" b="1" dirty="0">
                <a:solidFill>
                  <a:schemeClr val="bg1"/>
                </a:solidFill>
              </a:rPr>
              <a:t>ОСНОВНЫЕ ХАРАКТЕРИСТИКИ БЮДЖЕТА </a:t>
            </a:r>
            <a:r>
              <a:rPr lang="ru-RU" sz="1800" b="1" dirty="0" smtClean="0">
                <a:solidFill>
                  <a:schemeClr val="bg1"/>
                </a:solidFill>
              </a:rPr>
              <a:t> муниципального образования «Демидовский  район» Смоленской области  </a:t>
            </a:r>
            <a:r>
              <a:rPr lang="ru-RU" sz="1800" b="1" dirty="0">
                <a:solidFill>
                  <a:schemeClr val="bg1"/>
                </a:solidFill>
              </a:rPr>
              <a:t>на </a:t>
            </a:r>
            <a:r>
              <a:rPr lang="ru-RU" sz="1800" b="1" dirty="0" smtClean="0">
                <a:solidFill>
                  <a:schemeClr val="bg1"/>
                </a:solidFill>
              </a:rPr>
              <a:t>2019 год  </a:t>
            </a:r>
          </a:p>
          <a:p>
            <a:pPr algn="ctr"/>
            <a:r>
              <a:rPr lang="ru-RU" sz="1800" b="1" dirty="0" smtClean="0">
                <a:solidFill>
                  <a:schemeClr val="bg1"/>
                </a:solidFill>
              </a:rPr>
              <a:t>и плановый период 2020 и 2021 годов</a:t>
            </a:r>
            <a:endParaRPr lang="ru-RU" sz="1800" b="1" dirty="0">
              <a:solidFill>
                <a:schemeClr val="bg1"/>
              </a:solidFill>
            </a:endParaRPr>
          </a:p>
        </p:txBody>
      </p:sp>
      <p:grpSp>
        <p:nvGrpSpPr>
          <p:cNvPr id="70660" name="Group 73"/>
          <p:cNvGrpSpPr>
            <a:grpSpLocks/>
          </p:cNvGrpSpPr>
          <p:nvPr/>
        </p:nvGrpSpPr>
        <p:grpSpPr bwMode="auto">
          <a:xfrm>
            <a:off x="323850" y="1700213"/>
            <a:ext cx="8496300" cy="4679950"/>
            <a:chOff x="113" y="981"/>
            <a:chExt cx="5352" cy="2948"/>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2019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2020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2021 год</a:t>
              </a:r>
              <a:endParaRPr lang="ru-RU" sz="1800" b="1" dirty="0">
                <a:solidFill>
                  <a:schemeClr val="bg1"/>
                </a:solidFill>
              </a:endParaRPr>
            </a:p>
          </p:txBody>
        </p:sp>
        <p:sp>
          <p:nvSpPr>
            <p:cNvPr id="70668" name="AutoShape 61"/>
            <p:cNvSpPr>
              <a:spLocks noChangeArrowheads="1"/>
            </p:cNvSpPr>
            <p:nvPr/>
          </p:nvSpPr>
          <p:spPr bwMode="auto">
            <a:xfrm>
              <a:off x="2609"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321 605,3</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324 387,7</a:t>
              </a:r>
              <a:endParaRPr lang="ru-RU" sz="1800" b="1" dirty="0"/>
            </a:p>
          </p:txBody>
        </p:sp>
        <p:sp>
          <p:nvSpPr>
            <p:cNvPr id="70670" name="AutoShape 63"/>
            <p:cNvSpPr>
              <a:spLocks noChangeArrowheads="1"/>
            </p:cNvSpPr>
            <p:nvPr/>
          </p:nvSpPr>
          <p:spPr bwMode="auto">
            <a:xfrm>
              <a:off x="2608"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-2 782,4</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293 289,9</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293 289,9</a:t>
              </a:r>
              <a:endParaRPr lang="ru-RU" sz="1800" b="1" dirty="0"/>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288 117,9</a:t>
              </a:r>
              <a:endParaRPr lang="ru-RU" sz="1800" b="1" dirty="0"/>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288 117,9</a:t>
              </a:r>
              <a:endParaRPr lang="ru-RU" sz="1800" b="1" dirty="0"/>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0,0</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377" y="981"/>
              <a:ext cx="1043" cy="212"/>
            </a:xfrm>
            <a:prstGeom prst="rect">
              <a:avLst/>
            </a:prstGeom>
            <a:noFill/>
            <a:ln w="9525">
              <a:noFill/>
              <a:miter lim="800000"/>
              <a:headEnd/>
              <a:tailEnd/>
            </a:ln>
          </p:spPr>
          <p:txBody>
            <a:bodyPr>
              <a:spAutoFit/>
            </a:bodyPr>
            <a:lstStyle/>
            <a:p>
              <a:pPr algn="ctr">
                <a:spcBef>
                  <a:spcPct val="50000"/>
                </a:spcBef>
              </a:pPr>
              <a:r>
                <a:rPr lang="ru-RU" sz="1600" b="1">
                  <a:solidFill>
                    <a:schemeClr val="accent1"/>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222250"/>
            <a:ext cx="9145588" cy="6635750"/>
          </a:xfrm>
          <a:prstGeom prst="rect">
            <a:avLst/>
          </a:prstGeom>
          <a:noFill/>
          <a:ln w="9525">
            <a:noFill/>
            <a:miter lim="800000"/>
            <a:headEnd/>
            <a:tailEnd/>
          </a:ln>
        </p:spPr>
      </p:pic>
      <p:sp>
        <p:nvSpPr>
          <p:cNvPr id="71682" name="AutoShape 9" descr="Голубая тисненая бумага"/>
          <p:cNvSpPr>
            <a:spLocks noChangeArrowheads="1"/>
          </p:cNvSpPr>
          <p:nvPr/>
        </p:nvSpPr>
        <p:spPr bwMode="auto">
          <a:xfrm>
            <a:off x="755650" y="2276475"/>
            <a:ext cx="3024188" cy="1008063"/>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Предельный объем</a:t>
            </a:r>
          </a:p>
          <a:p>
            <a:pPr algn="ctr"/>
            <a:r>
              <a:rPr lang="ru-RU" sz="1600" b="1">
                <a:solidFill>
                  <a:schemeClr val="accent1"/>
                </a:solidFill>
              </a:rPr>
              <a:t>муниципального долга (устанавливается решением о бюджете)</a:t>
            </a:r>
          </a:p>
        </p:txBody>
      </p:sp>
      <p:sp>
        <p:nvSpPr>
          <p:cNvPr id="71683" name="AutoShape 11" descr="Голубая тисненая бумага"/>
          <p:cNvSpPr>
            <a:spLocks noChangeArrowheads="1"/>
          </p:cNvSpPr>
          <p:nvPr/>
        </p:nvSpPr>
        <p:spPr bwMode="auto">
          <a:xfrm>
            <a:off x="5508625" y="191611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1"/>
                </a:solidFill>
              </a:rPr>
              <a:t>2019 </a:t>
            </a:r>
            <a:r>
              <a:rPr lang="ru-RU" sz="1600" b="1" dirty="0">
                <a:solidFill>
                  <a:schemeClr val="accent1"/>
                </a:solidFill>
              </a:rPr>
              <a:t>год</a:t>
            </a:r>
          </a:p>
        </p:txBody>
      </p:sp>
      <p:sp>
        <p:nvSpPr>
          <p:cNvPr id="71684" name="AutoShape 13" descr="Голубая тисненая бумага"/>
          <p:cNvSpPr>
            <a:spLocks noChangeArrowheads="1"/>
          </p:cNvSpPr>
          <p:nvPr/>
        </p:nvSpPr>
        <p:spPr bwMode="auto">
          <a:xfrm>
            <a:off x="5508625" y="2565400"/>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1"/>
                </a:solidFill>
              </a:rPr>
              <a:t>2020 год</a:t>
            </a:r>
            <a:endParaRPr lang="ru-RU" sz="1600" b="1" dirty="0">
              <a:solidFill>
                <a:schemeClr val="accent1"/>
              </a:solidFill>
            </a:endParaRPr>
          </a:p>
        </p:txBody>
      </p:sp>
      <p:sp>
        <p:nvSpPr>
          <p:cNvPr id="71686" name="AutoShape 16"/>
          <p:cNvSpPr>
            <a:spLocks noChangeArrowheads="1"/>
          </p:cNvSpPr>
          <p:nvPr/>
        </p:nvSpPr>
        <p:spPr bwMode="auto">
          <a:xfrm>
            <a:off x="0" y="0"/>
            <a:ext cx="9144000" cy="1928802"/>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r>
              <a:rPr lang="ru-RU" sz="2000" b="1" dirty="0">
                <a:solidFill>
                  <a:schemeClr val="bg1"/>
                </a:solidFill>
              </a:rPr>
              <a:t>Муниципальный долг </a:t>
            </a:r>
            <a:r>
              <a:rPr lang="ru-RU" sz="2000" b="1" dirty="0" smtClean="0">
                <a:solidFill>
                  <a:schemeClr val="bg1"/>
                </a:solidFill>
              </a:rPr>
              <a:t> </a:t>
            </a:r>
            <a:r>
              <a:rPr lang="ru-RU" sz="2000" b="1" dirty="0">
                <a:solidFill>
                  <a:schemeClr val="bg1"/>
                </a:solidFill>
              </a:rPr>
              <a:t>муниципального </a:t>
            </a:r>
            <a:r>
              <a:rPr lang="ru-RU" sz="2000" b="1" dirty="0" smtClean="0">
                <a:solidFill>
                  <a:schemeClr val="bg1"/>
                </a:solidFill>
              </a:rPr>
              <a:t>образования «Демидовский район»</a:t>
            </a: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87" name="AutoShape 17" descr="Голубая тисненая бумага"/>
          <p:cNvSpPr>
            <a:spLocks noChangeArrowheads="1"/>
          </p:cNvSpPr>
          <p:nvPr/>
        </p:nvSpPr>
        <p:spPr bwMode="auto">
          <a:xfrm>
            <a:off x="6805613" y="191611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2"/>
                </a:solidFill>
              </a:rPr>
              <a:t>3 638,6</a:t>
            </a:r>
          </a:p>
        </p:txBody>
      </p:sp>
      <p:sp>
        <p:nvSpPr>
          <p:cNvPr id="71688" name="AutoShape 18" descr="Голубая тисненая бумага"/>
          <p:cNvSpPr>
            <a:spLocks noChangeArrowheads="1"/>
          </p:cNvSpPr>
          <p:nvPr/>
        </p:nvSpPr>
        <p:spPr bwMode="auto">
          <a:xfrm>
            <a:off x="6805613" y="2565400"/>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2"/>
                </a:solidFill>
              </a:rPr>
              <a:t>3 638,6</a:t>
            </a:r>
          </a:p>
        </p:txBody>
      </p:sp>
      <p:sp>
        <p:nvSpPr>
          <p:cNvPr id="71690" name="AutoShape 20" descr="Голубая тисненая бумага"/>
          <p:cNvSpPr>
            <a:spLocks noChangeArrowheads="1"/>
          </p:cNvSpPr>
          <p:nvPr/>
        </p:nvSpPr>
        <p:spPr bwMode="auto">
          <a:xfrm>
            <a:off x="6805613" y="1484313"/>
            <a:ext cx="1295400" cy="36195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a:solidFill>
                  <a:schemeClr val="accent2"/>
                </a:solidFill>
              </a:rPr>
              <a:t>тыс. рублей</a:t>
            </a:r>
          </a:p>
        </p:txBody>
      </p:sp>
      <p:sp>
        <p:nvSpPr>
          <p:cNvPr id="71691" name="Line 24"/>
          <p:cNvSpPr>
            <a:spLocks noChangeShapeType="1"/>
          </p:cNvSpPr>
          <p:nvPr/>
        </p:nvSpPr>
        <p:spPr bwMode="auto">
          <a:xfrm>
            <a:off x="3781425" y="2781300"/>
            <a:ext cx="1295400" cy="0"/>
          </a:xfrm>
          <a:prstGeom prst="line">
            <a:avLst/>
          </a:prstGeom>
          <a:noFill/>
          <a:ln w="31750">
            <a:solidFill>
              <a:schemeClr val="tx1"/>
            </a:solidFill>
            <a:round/>
            <a:headEnd/>
            <a:tailEnd/>
          </a:ln>
        </p:spPr>
        <p:txBody>
          <a:bodyPr/>
          <a:lstStyle/>
          <a:p>
            <a:endParaRPr lang="ru-RU"/>
          </a:p>
        </p:txBody>
      </p:sp>
      <p:sp>
        <p:nvSpPr>
          <p:cNvPr id="71692" name="Line 25"/>
          <p:cNvSpPr>
            <a:spLocks noChangeShapeType="1"/>
          </p:cNvSpPr>
          <p:nvPr/>
        </p:nvSpPr>
        <p:spPr bwMode="auto">
          <a:xfrm flipH="1">
            <a:off x="5076825" y="2205038"/>
            <a:ext cx="431800" cy="0"/>
          </a:xfrm>
          <a:prstGeom prst="line">
            <a:avLst/>
          </a:prstGeom>
          <a:noFill/>
          <a:ln w="31750">
            <a:solidFill>
              <a:schemeClr val="tx1"/>
            </a:solidFill>
            <a:round/>
            <a:headEnd/>
            <a:tailEnd/>
          </a:ln>
        </p:spPr>
        <p:txBody>
          <a:bodyPr/>
          <a:lstStyle/>
          <a:p>
            <a:endParaRPr lang="ru-RU"/>
          </a:p>
        </p:txBody>
      </p:sp>
      <p:sp>
        <p:nvSpPr>
          <p:cNvPr id="71693" name="Line 26"/>
          <p:cNvSpPr>
            <a:spLocks noChangeShapeType="1"/>
          </p:cNvSpPr>
          <p:nvPr/>
        </p:nvSpPr>
        <p:spPr bwMode="auto">
          <a:xfrm flipH="1">
            <a:off x="5076825" y="2781300"/>
            <a:ext cx="431800" cy="0"/>
          </a:xfrm>
          <a:prstGeom prst="line">
            <a:avLst/>
          </a:prstGeom>
          <a:noFill/>
          <a:ln w="31750">
            <a:solidFill>
              <a:schemeClr val="tx1"/>
            </a:solidFill>
            <a:round/>
            <a:headEnd/>
            <a:tailEnd/>
          </a:ln>
        </p:spPr>
        <p:txBody>
          <a:bodyPr/>
          <a:lstStyle/>
          <a:p>
            <a:endParaRPr lang="ru-RU"/>
          </a:p>
        </p:txBody>
      </p:sp>
      <p:sp>
        <p:nvSpPr>
          <p:cNvPr id="71694" name="Line 27"/>
          <p:cNvSpPr>
            <a:spLocks noChangeShapeType="1"/>
          </p:cNvSpPr>
          <p:nvPr/>
        </p:nvSpPr>
        <p:spPr bwMode="auto">
          <a:xfrm flipH="1">
            <a:off x="5076825" y="3429000"/>
            <a:ext cx="431800" cy="0"/>
          </a:xfrm>
          <a:prstGeom prst="line">
            <a:avLst/>
          </a:prstGeom>
          <a:noFill/>
          <a:ln w="31750">
            <a:solidFill>
              <a:schemeClr val="tx1"/>
            </a:solidFill>
            <a:round/>
            <a:headEnd/>
            <a:tailEnd/>
          </a:ln>
        </p:spPr>
        <p:txBody>
          <a:bodyPr/>
          <a:lstStyle/>
          <a:p>
            <a:endParaRPr lang="ru-RU"/>
          </a:p>
        </p:txBody>
      </p:sp>
      <p:sp>
        <p:nvSpPr>
          <p:cNvPr id="71695" name="Line 28"/>
          <p:cNvSpPr>
            <a:spLocks noChangeShapeType="1"/>
          </p:cNvSpPr>
          <p:nvPr/>
        </p:nvSpPr>
        <p:spPr bwMode="auto">
          <a:xfrm>
            <a:off x="5076825" y="2205038"/>
            <a:ext cx="0" cy="1223962"/>
          </a:xfrm>
          <a:prstGeom prst="line">
            <a:avLst/>
          </a:prstGeom>
          <a:noFill/>
          <a:ln w="31750">
            <a:solidFill>
              <a:schemeClr val="tx1"/>
            </a:solidFill>
            <a:round/>
            <a:headEnd/>
            <a:tailEnd/>
          </a:ln>
        </p:spPr>
        <p:txBody>
          <a:bodyPr/>
          <a:lstStyle/>
          <a:p>
            <a:endParaRPr lang="ru-RU"/>
          </a:p>
        </p:txBody>
      </p:sp>
      <p:sp>
        <p:nvSpPr>
          <p:cNvPr id="71696" name="AutoShape 29" descr="Голубая тисненая бумага"/>
          <p:cNvSpPr>
            <a:spLocks noChangeArrowheads="1"/>
          </p:cNvSpPr>
          <p:nvPr/>
        </p:nvSpPr>
        <p:spPr bwMode="auto">
          <a:xfrm>
            <a:off x="755650" y="4365625"/>
            <a:ext cx="3024188" cy="1008063"/>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9338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01.01.2020</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08625" y="45815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01.01.2021</a:t>
            </a:r>
            <a:endParaRPr lang="ru-RU" sz="1600" b="1" dirty="0">
              <a:solidFill>
                <a:schemeClr val="accent1"/>
              </a:solidFill>
            </a:endParaRPr>
          </a:p>
        </p:txBody>
      </p:sp>
      <p:sp>
        <p:nvSpPr>
          <p:cNvPr id="71700" name="Line 33"/>
          <p:cNvSpPr>
            <a:spLocks noChangeShapeType="1"/>
          </p:cNvSpPr>
          <p:nvPr/>
        </p:nvSpPr>
        <p:spPr bwMode="auto">
          <a:xfrm>
            <a:off x="3779838" y="4868863"/>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76825" y="4868863"/>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76825" y="4221163"/>
            <a:ext cx="0" cy="1223962"/>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4221163"/>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76825" y="5445125"/>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9338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2"/>
                </a:solidFill>
              </a:rPr>
              <a:t>3 638,6</a:t>
            </a:r>
          </a:p>
        </p:txBody>
      </p:sp>
      <p:sp>
        <p:nvSpPr>
          <p:cNvPr id="71706" name="AutoShape 40" descr="Голубая тисненая бумага"/>
          <p:cNvSpPr>
            <a:spLocks noChangeArrowheads="1"/>
          </p:cNvSpPr>
          <p:nvPr/>
        </p:nvSpPr>
        <p:spPr bwMode="auto">
          <a:xfrm>
            <a:off x="6804025" y="45815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26" name="AutoShape 13" descr="Голубая тисненая бумага"/>
          <p:cNvSpPr>
            <a:spLocks noChangeArrowheads="1"/>
          </p:cNvSpPr>
          <p:nvPr/>
        </p:nvSpPr>
        <p:spPr bwMode="auto">
          <a:xfrm>
            <a:off x="5510213" y="32226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1"/>
                </a:solidFill>
              </a:rPr>
              <a:t>2021 </a:t>
            </a:r>
            <a:r>
              <a:rPr lang="ru-RU" sz="1600" b="1" dirty="0">
                <a:solidFill>
                  <a:schemeClr val="accent1"/>
                </a:solidFill>
              </a:rPr>
              <a:t>год</a:t>
            </a:r>
          </a:p>
        </p:txBody>
      </p:sp>
      <p:sp>
        <p:nvSpPr>
          <p:cNvPr id="27" name="AutoShape 18" descr="Голубая тисненая бумага"/>
          <p:cNvSpPr>
            <a:spLocks noChangeArrowheads="1"/>
          </p:cNvSpPr>
          <p:nvPr/>
        </p:nvSpPr>
        <p:spPr bwMode="auto">
          <a:xfrm>
            <a:off x="6815981" y="31861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01.01.2022</a:t>
            </a:r>
            <a:endParaRPr lang="ru-RU" sz="1600" b="1" dirty="0">
              <a:solidFill>
                <a:schemeClr val="accent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7092950" y="0"/>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115888"/>
            <a:ext cx="8967788" cy="5978525"/>
            <a:chOff x="43" y="73"/>
            <a:chExt cx="5649" cy="3766"/>
          </a:xfrm>
        </p:grpSpPr>
        <p:sp>
          <p:nvSpPr>
            <p:cNvPr id="72708" name="AutoShape 4"/>
            <p:cNvSpPr>
              <a:spLocks noChangeArrowheads="1"/>
            </p:cNvSpPr>
            <p:nvPr/>
          </p:nvSpPr>
          <p:spPr bwMode="auto">
            <a:xfrm>
              <a:off x="68" y="73"/>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на  201</a:t>
              </a:r>
              <a:r>
                <a:rPr lang="en-US" b="1" dirty="0" smtClean="0">
                  <a:solidFill>
                    <a:schemeClr val="bg1"/>
                  </a:solidFill>
                </a:rPr>
                <a:t>9</a:t>
              </a:r>
              <a:r>
                <a:rPr lang="ru-RU" b="1" dirty="0" smtClean="0">
                  <a:solidFill>
                    <a:schemeClr val="bg1"/>
                  </a:solidFill>
                </a:rPr>
                <a:t> – 202</a:t>
              </a:r>
              <a:r>
                <a:rPr lang="en-US" b="1" smtClean="0">
                  <a:solidFill>
                    <a:schemeClr val="bg1"/>
                  </a:solidFill>
                </a:rPr>
                <a:t>1</a:t>
              </a:r>
              <a:r>
                <a:rPr lang="ru-RU" b="1" smtClean="0">
                  <a:solidFill>
                    <a:schemeClr val="bg1"/>
                  </a:solidFill>
                </a:rPr>
                <a:t> </a:t>
              </a:r>
              <a:r>
                <a:rPr lang="ru-RU" b="1" dirty="0" smtClean="0">
                  <a:solidFill>
                    <a:schemeClr val="bg1"/>
                  </a:solidFill>
                </a:rPr>
                <a:t>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16</a:t>
            </a:fld>
            <a:endParaRPr lang="ru-RU">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noFill/>
          <a:ln>
            <a:miter lim="800000"/>
            <a:headEnd/>
            <a:tailEnd/>
          </a:ln>
        </p:spPr>
        <p:txBody>
          <a:bodyPr/>
          <a:lstStyle/>
          <a:p>
            <a:fld id="{74DC0B64-C9F1-49D4-94B2-2A1E6DBCA645}" type="slidenum">
              <a:rPr lang="en-US" altLang="ru-RU" smtClean="0"/>
              <a:pPr/>
              <a:t>17</a:t>
            </a:fld>
            <a:endParaRPr lang="en-US" altLang="ru-RU" smtClean="0"/>
          </a:p>
        </p:txBody>
      </p:sp>
      <p:sp>
        <p:nvSpPr>
          <p:cNvPr id="5" name="Прямоугольник 4"/>
          <p:cNvSpPr/>
          <p:nvPr/>
        </p:nvSpPr>
        <p:spPr>
          <a:xfrm>
            <a:off x="1481137" y="40466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79512" y="263691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налоговых и неналоговых доходов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42289" y="898344"/>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275856" y="947784"/>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094178" y="2664166"/>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722652" y="973936"/>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27864" y="2664167"/>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837223" y="711611"/>
            <a:ext cx="211137" cy="215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154488" y="712639"/>
            <a:ext cx="57150" cy="237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5508104" y="660251"/>
            <a:ext cx="0" cy="2003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6480968" y="692001"/>
            <a:ext cx="546895" cy="258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539553" y="549126"/>
            <a:ext cx="941585" cy="208778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647" name="Соединительная линия уступом 112646"/>
          <p:cNvCxnSpPr>
            <a:stCxn id="5" idx="3"/>
          </p:cNvCxnSpPr>
          <p:nvPr/>
        </p:nvCxnSpPr>
        <p:spPr>
          <a:xfrm>
            <a:off x="7961312" y="549127"/>
            <a:ext cx="715144" cy="211504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214282" y="264318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35548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18</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val="3793098737"/>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19</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1556067076"/>
              </p:ext>
            </p:extLst>
          </p:nvPr>
        </p:nvGraphicFramePr>
        <p:xfrm>
          <a:off x="214313" y="949325"/>
          <a:ext cx="8478837" cy="4684713"/>
        </p:xfrm>
        <a:graphic>
          <a:graphicData uri="http://schemas.openxmlformats.org/presentationml/2006/ole">
            <mc:AlternateContent xmlns:mc="http://schemas.openxmlformats.org/markup-compatibility/2006">
              <mc:Choice xmlns:v="urn:schemas-microsoft-com:vml" Requires="v">
                <p:oleObj spid="_x0000_s40194" name="Лист" r:id="rId5" imgW="8401202" imgH="4638751" progId="Excel.Sheet.8">
                  <p:embed/>
                </p:oleObj>
              </mc:Choice>
              <mc:Fallback>
                <p:oleObj name="Лист" r:id="rId5" imgW="8401202" imgH="4638751" progId="Excel.Sheet.8">
                  <p:embed/>
                  <p:pic>
                    <p:nvPicPr>
                      <p:cNvPr id="0" name="Picture 171"/>
                      <p:cNvPicPr>
                        <a:picLocks noChangeArrowheads="1"/>
                      </p:cNvPicPr>
                      <p:nvPr/>
                    </p:nvPicPr>
                    <p:blipFill>
                      <a:blip r:embed="rId6"/>
                      <a:srcRect/>
                      <a:stretch>
                        <a:fillRect/>
                      </a:stretch>
                    </p:blipFill>
                    <p:spPr bwMode="auto">
                      <a:xfrm>
                        <a:off x="214313" y="949325"/>
                        <a:ext cx="8478837" cy="4684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54" name="Picture 14" descr="21-04"/>
          <p:cNvPicPr>
            <a:picLocks noChangeAspect="1" noChangeArrowheads="1"/>
          </p:cNvPicPr>
          <p:nvPr/>
        </p:nvPicPr>
        <p:blipFill>
          <a:blip r:embed="rId7" cstate="print"/>
          <a:srcRect/>
          <a:stretch>
            <a:fillRect/>
          </a:stretch>
        </p:blipFill>
        <p:spPr bwMode="auto">
          <a:xfrm>
            <a:off x="7019925" y="115888"/>
            <a:ext cx="2124075" cy="1268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6" name="Text Box 13"/>
          <p:cNvSpPr txBox="1">
            <a:spLocks noChangeArrowheads="1"/>
          </p:cNvSpPr>
          <p:nvPr/>
        </p:nvSpPr>
        <p:spPr bwMode="auto">
          <a:xfrm>
            <a:off x="2822575" y="3068638"/>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2400" b="1" dirty="0">
                <a:solidFill>
                  <a:srgbClr val="008000"/>
                </a:solidFill>
              </a:rPr>
              <a:t>что такое бюджет </a:t>
            </a:r>
            <a:r>
              <a:rPr lang="ru-RU" sz="2400" b="1" dirty="0" smtClean="0">
                <a:solidFill>
                  <a:srgbClr val="008000"/>
                </a:solidFill>
              </a:rPr>
              <a:t>?</a:t>
            </a:r>
            <a:endParaRPr lang="ru-RU" sz="2400" dirty="0"/>
          </a:p>
        </p:txBody>
      </p:sp>
      <p:sp>
        <p:nvSpPr>
          <p:cNvPr id="57347" name="Text Box 14"/>
          <p:cNvSpPr txBox="1">
            <a:spLocks noChangeArrowheads="1"/>
          </p:cNvSpPr>
          <p:nvPr/>
        </p:nvSpPr>
        <p:spPr bwMode="auto">
          <a:xfrm>
            <a:off x="1193800" y="0"/>
            <a:ext cx="6753225" cy="688975"/>
          </a:xfrm>
          <a:prstGeom prst="rect">
            <a:avLst/>
          </a:prstGeom>
          <a:noFill/>
          <a:ln w="9525">
            <a:noFill/>
            <a:miter lim="800000"/>
            <a:headEnd/>
            <a:tailEnd/>
          </a:ln>
        </p:spPr>
        <p:txBody>
          <a:bodyPr/>
          <a:lstStyle/>
          <a:p>
            <a:pPr algn="ctr"/>
            <a:r>
              <a:rPr lang="ru-RU" sz="3600" b="1">
                <a:solidFill>
                  <a:srgbClr val="0000FF"/>
                </a:solidFill>
              </a:rPr>
              <a:t>БЮДЖЕТ ДЛЯ ГРАЖДАН</a:t>
            </a:r>
            <a:endParaRPr lang="ru-RU"/>
          </a:p>
        </p:txBody>
      </p:sp>
      <p:grpSp>
        <p:nvGrpSpPr>
          <p:cNvPr id="57348" name="Group 25"/>
          <p:cNvGrpSpPr>
            <a:grpSpLocks/>
          </p:cNvGrpSpPr>
          <p:nvPr/>
        </p:nvGrpSpPr>
        <p:grpSpPr bwMode="auto">
          <a:xfrm>
            <a:off x="107950" y="620713"/>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2</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232025" y="3429000"/>
            <a:ext cx="6911975" cy="1815882"/>
          </a:xfrm>
          <a:prstGeom prst="rect">
            <a:avLst/>
          </a:prstGeom>
          <a:noFill/>
          <a:ln w="9525">
            <a:noFill/>
            <a:miter lim="800000"/>
            <a:headEnd/>
            <a:tailEnd/>
          </a:ln>
        </p:spPr>
        <p:txBody>
          <a:bodyPr>
            <a:spAutoFit/>
          </a:bodyPr>
          <a:lstStyle/>
          <a:p>
            <a:r>
              <a:rPr lang="ru-RU" dirty="0"/>
              <a:t>	</a:t>
            </a:r>
            <a:r>
              <a:rPr lang="ru-RU" sz="1600" b="1" dirty="0" smtClean="0"/>
              <a:t>Бюджет </a:t>
            </a:r>
            <a:r>
              <a:rPr lang="ru-RU" sz="1600" dirty="0" smtClean="0"/>
              <a:t> </a:t>
            </a:r>
            <a:r>
              <a:rPr lang="ru-RU" sz="1600" dirty="0"/>
              <a:t>- это </a:t>
            </a:r>
            <a:r>
              <a:rPr lang="ru-RU" sz="1600" dirty="0" smtClean="0"/>
              <a:t>план доходов и расходов  </a:t>
            </a:r>
            <a:r>
              <a:rPr lang="ru-RU" sz="1600" dirty="0"/>
              <a:t>на </a:t>
            </a:r>
            <a:r>
              <a:rPr lang="ru-RU" sz="1600" dirty="0" smtClean="0"/>
              <a:t>определенный период.</a:t>
            </a:r>
            <a:endParaRPr lang="ru-RU" sz="1600" dirty="0"/>
          </a:p>
          <a:p>
            <a:r>
              <a:rPr lang="ru-RU" sz="1600" dirty="0"/>
              <a:t>	</a:t>
            </a:r>
            <a:r>
              <a:rPr lang="ru-RU" sz="1600" dirty="0" smtClean="0"/>
              <a:t>Каждый житель муниципального образования «Демидовский район» Смоленской области является, с одной стороны, участником формирования бюджета, с другой стороны, участником исполнения бюджета, где он получает часть расходов как потребитель  муниципальных услуг в сфере образования, культуры, физической культуры и спорта и др. </a:t>
            </a:r>
            <a:endParaRPr lang="ru-RU" sz="1600" dirty="0"/>
          </a:p>
          <a:p>
            <a:r>
              <a:rPr lang="ru-RU" sz="1600" dirty="0"/>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20</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3818561228"/>
              </p:ext>
            </p:extLst>
          </p:nvPr>
        </p:nvGraphicFramePr>
        <p:xfrm>
          <a:off x="914400" y="508000"/>
          <a:ext cx="7858125" cy="5354638"/>
        </p:xfrm>
        <a:graphic>
          <a:graphicData uri="http://schemas.openxmlformats.org/presentationml/2006/ole">
            <mc:AlternateContent xmlns:mc="http://schemas.openxmlformats.org/markup-compatibility/2006">
              <mc:Choice xmlns:v="urn:schemas-microsoft-com:vml" Requires="v">
                <p:oleObj spid="_x0000_s138476" name="Лист" r:id="rId5" imgW="7753502" imgH="5286451" progId="Excel.Sheet.8">
                  <p:embed/>
                </p:oleObj>
              </mc:Choice>
              <mc:Fallback>
                <p:oleObj name="Лист" r:id="rId5" imgW="7753502" imgH="5286451" progId="Excel.Sheet.8">
                  <p:embed/>
                  <p:pic>
                    <p:nvPicPr>
                      <p:cNvPr id="0" name="Picture 149"/>
                      <p:cNvPicPr>
                        <a:picLocks noChangeArrowheads="1"/>
                      </p:cNvPicPr>
                      <p:nvPr/>
                    </p:nvPicPr>
                    <p:blipFill>
                      <a:blip r:embed="rId6"/>
                      <a:srcRect/>
                      <a:stretch>
                        <a:fillRect/>
                      </a:stretch>
                    </p:blipFill>
                    <p:spPr bwMode="auto">
                      <a:xfrm>
                        <a:off x="914400" y="508000"/>
                        <a:ext cx="7858125" cy="5354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21</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sp>
        <p:nvSpPr>
          <p:cNvPr id="23636" name="Text Box 12"/>
          <p:cNvSpPr txBox="1">
            <a:spLocks noChangeArrowheads="1"/>
          </p:cNvSpPr>
          <p:nvPr/>
        </p:nvSpPr>
        <p:spPr bwMode="auto">
          <a:xfrm>
            <a:off x="755650" y="428625"/>
            <a:ext cx="7920038" cy="338554"/>
          </a:xfrm>
          <a:prstGeom prst="rect">
            <a:avLst/>
          </a:prstGeom>
          <a:noFill/>
          <a:ln w="9525">
            <a:noFill/>
            <a:miter lim="800000"/>
            <a:headEnd/>
            <a:tailEnd/>
          </a:ln>
        </p:spPr>
        <p:txBody>
          <a:bodyPr>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graphicFrame>
        <p:nvGraphicFramePr>
          <p:cNvPr id="23627" name="Object 75"/>
          <p:cNvGraphicFramePr>
            <a:graphicFrameLocks/>
          </p:cNvGraphicFramePr>
          <p:nvPr>
            <p:extLst>
              <p:ext uri="{D42A27DB-BD31-4B8C-83A1-F6EECF244321}">
                <p14:modId xmlns:p14="http://schemas.microsoft.com/office/powerpoint/2010/main" val="22596556"/>
              </p:ext>
            </p:extLst>
          </p:nvPr>
        </p:nvGraphicFramePr>
        <p:xfrm>
          <a:off x="534988" y="569913"/>
          <a:ext cx="8177212" cy="4865687"/>
        </p:xfrm>
        <a:graphic>
          <a:graphicData uri="http://schemas.openxmlformats.org/presentationml/2006/ole">
            <mc:AlternateContent xmlns:mc="http://schemas.openxmlformats.org/markup-compatibility/2006">
              <mc:Choice xmlns:v="urn:schemas-microsoft-com:vml" Requires="v">
                <p:oleObj spid="_x0000_s23874" name="Лист" r:id="rId5" imgW="7543800" imgH="4486418" progId="Excel.Sheet.8">
                  <p:embed/>
                </p:oleObj>
              </mc:Choice>
              <mc:Fallback>
                <p:oleObj name="Лист" r:id="rId5" imgW="7543800" imgH="4486418" progId="Excel.Sheet.8">
                  <p:embed/>
                  <p:pic>
                    <p:nvPicPr>
                      <p:cNvPr id="0" name="Picture 235"/>
                      <p:cNvPicPr>
                        <a:picLocks noChangeArrowheads="1"/>
                      </p:cNvPicPr>
                      <p:nvPr/>
                    </p:nvPicPr>
                    <p:blipFill>
                      <a:blip r:embed="rId6"/>
                      <a:srcRect/>
                      <a:stretch>
                        <a:fillRect/>
                      </a:stretch>
                    </p:blipFill>
                    <p:spPr bwMode="auto">
                      <a:xfrm>
                        <a:off x="534988" y="569913"/>
                        <a:ext cx="8177212" cy="4865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637" name="Picture 22" descr="47fb57196c87"/>
          <p:cNvPicPr>
            <a:picLocks noChangeAspect="1" noChangeArrowheads="1"/>
          </p:cNvPicPr>
          <p:nvPr/>
        </p:nvPicPr>
        <p:blipFill>
          <a:blip r:embed="rId7" cstate="print"/>
          <a:srcRect/>
          <a:stretch>
            <a:fillRect/>
          </a:stretch>
        </p:blipFill>
        <p:spPr bwMode="auto">
          <a:xfrm>
            <a:off x="7164388" y="908050"/>
            <a:ext cx="1979612" cy="14843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val="2673150187"/>
              </p:ext>
            </p:extLst>
          </p:nvPr>
        </p:nvGraphicFramePr>
        <p:xfrm>
          <a:off x="104775" y="581025"/>
          <a:ext cx="8734425" cy="4438650"/>
        </p:xfrm>
        <a:graphic>
          <a:graphicData uri="http://schemas.openxmlformats.org/presentationml/2006/ole">
            <mc:AlternateContent xmlns:mc="http://schemas.openxmlformats.org/markup-compatibility/2006">
              <mc:Choice xmlns:v="urn:schemas-microsoft-com:vml" Requires="v">
                <p:oleObj spid="_x0000_s53503" name="Лист" r:id="rId5" imgW="8734349" imgH="4438802" progId="Excel.Sheet.8">
                  <p:embed/>
                </p:oleObj>
              </mc:Choice>
              <mc:Fallback>
                <p:oleObj name="Лист" r:id="rId5" imgW="8734349" imgH="4438802" progId="Excel.Sheet.8">
                  <p:embed/>
                  <p:pic>
                    <p:nvPicPr>
                      <p:cNvPr id="0" name="Picture 168"/>
                      <p:cNvPicPr>
                        <a:picLocks noChangeArrowheads="1"/>
                      </p:cNvPicPr>
                      <p:nvPr/>
                    </p:nvPicPr>
                    <p:blipFill>
                      <a:blip r:embed="rId6"/>
                      <a:srcRect/>
                      <a:stretch>
                        <a:fillRect/>
                      </a:stretch>
                    </p:blipFill>
                    <p:spPr bwMode="auto">
                      <a:xfrm>
                        <a:off x="104775" y="581025"/>
                        <a:ext cx="8734425" cy="443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7" cstate="print"/>
          <a:srcRect/>
          <a:stretch>
            <a:fillRect/>
          </a:stretch>
        </p:blipFill>
        <p:spPr bwMode="auto">
          <a:xfrm>
            <a:off x="6732588" y="473075"/>
            <a:ext cx="2389187" cy="137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1" name="Text Box 3"/>
          <p:cNvSpPr txBox="1">
            <a:spLocks noChangeArrowheads="1"/>
          </p:cNvSpPr>
          <p:nvPr/>
        </p:nvSpPr>
        <p:spPr bwMode="auto">
          <a:xfrm>
            <a:off x="899592" y="627062"/>
            <a:ext cx="6192687" cy="923330"/>
          </a:xfrm>
          <a:prstGeom prst="rect">
            <a:avLst/>
          </a:prstGeom>
          <a:noFill/>
          <a:ln w="9525">
            <a:noFill/>
            <a:miter lim="800000"/>
            <a:headEnd/>
            <a:tailEnd/>
          </a:ln>
        </p:spPr>
        <p:txBody>
          <a:bodyPr wrap="square">
            <a:spAutoFit/>
          </a:bodyPr>
          <a:lstStyle/>
          <a:p>
            <a:pPr algn="ctr"/>
            <a:r>
              <a:rPr lang="ru-RU" sz="1800" b="1" dirty="0">
                <a:solidFill>
                  <a:schemeClr val="bg2"/>
                </a:solidFill>
              </a:rPr>
              <a:t>Доходы бюджета </a:t>
            </a:r>
            <a:r>
              <a:rPr lang="ru-RU" sz="1800" b="1" dirty="0" smtClean="0">
                <a:solidFill>
                  <a:schemeClr val="bg2"/>
                </a:solidFill>
              </a:rPr>
              <a:t> </a:t>
            </a:r>
            <a:r>
              <a:rPr lang="ru-RU" sz="1800" b="1" dirty="0">
                <a:solidFill>
                  <a:schemeClr val="bg2"/>
                </a:solidFill>
              </a:rPr>
              <a:t>муниципального </a:t>
            </a:r>
            <a:r>
              <a:rPr lang="ru-RU" sz="1800" b="1" dirty="0" smtClean="0">
                <a:solidFill>
                  <a:schemeClr val="bg2"/>
                </a:solidFill>
              </a:rPr>
              <a:t>образования «Демидовский район» Смоленской области </a:t>
            </a:r>
          </a:p>
          <a:p>
            <a:pPr algn="ctr"/>
            <a:r>
              <a:rPr lang="ru-RU" sz="1800" b="1" dirty="0" smtClean="0">
                <a:solidFill>
                  <a:schemeClr val="bg2"/>
                </a:solidFill>
              </a:rPr>
              <a:t> с 2019 по 2021 год</a:t>
            </a:r>
            <a:r>
              <a:rPr lang="ru-RU" sz="1800" b="1" dirty="0">
                <a:solidFill>
                  <a:schemeClr val="bg2"/>
                </a:solidFill>
              </a:rPr>
              <a:t> </a:t>
            </a:r>
            <a:r>
              <a:rPr lang="ru-RU" sz="1800" b="1" dirty="0" smtClean="0">
                <a:solidFill>
                  <a:schemeClr val="bg2"/>
                </a:solidFill>
              </a:rPr>
              <a:t> (тыс</a:t>
            </a:r>
            <a:r>
              <a:rPr lang="ru-RU" sz="1800" b="1" dirty="0">
                <a:solidFill>
                  <a:schemeClr val="bg2"/>
                </a:solidFill>
              </a:rPr>
              <a:t>. </a:t>
            </a:r>
            <a:r>
              <a:rPr lang="ru-RU" sz="1800" b="1" dirty="0" smtClean="0">
                <a:solidFill>
                  <a:schemeClr val="bg2"/>
                </a:solidFill>
              </a:rPr>
              <a:t>рублей)</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val="1118668959"/>
              </p:ext>
            </p:extLst>
          </p:nvPr>
        </p:nvGraphicFramePr>
        <p:xfrm>
          <a:off x="900113" y="1957388"/>
          <a:ext cx="7740650" cy="4448175"/>
        </p:xfrm>
        <a:graphic>
          <a:graphicData uri="http://schemas.openxmlformats.org/presentationml/2006/ole">
            <mc:AlternateContent xmlns:mc="http://schemas.openxmlformats.org/markup-compatibility/2006">
              <mc:Choice xmlns:v="urn:schemas-microsoft-com:vml" Requires="v">
                <p:oleObj spid="_x0000_s47384" name="Лист" r:id="rId5" imgW="11534677" imgH="6629310" progId="Excel.Sheet.8">
                  <p:embed/>
                </p:oleObj>
              </mc:Choice>
              <mc:Fallback>
                <p:oleObj name="Лист" r:id="rId5" imgW="11534677" imgH="6629310" progId="Excel.Sheet.8">
                  <p:embed/>
                  <p:pic>
                    <p:nvPicPr>
                      <p:cNvPr id="0" name="Picture 190"/>
                      <p:cNvPicPr>
                        <a:picLocks noGrp="1" noChangeAspect="1" noChangeArrowheads="1"/>
                      </p:cNvPicPr>
                      <p:nvPr/>
                    </p:nvPicPr>
                    <p:blipFill>
                      <a:blip r:embed="rId6"/>
                      <a:srcRect/>
                      <a:stretch>
                        <a:fillRect/>
                      </a:stretch>
                    </p:blipFill>
                    <p:spPr bwMode="auto">
                      <a:xfrm>
                        <a:off x="900113" y="1957388"/>
                        <a:ext cx="7740650" cy="4448175"/>
                      </a:xfrm>
                      <a:prstGeom prst="rect">
                        <a:avLst/>
                      </a:prstGeom>
                      <a:noFill/>
                      <a:extLst/>
                    </p:spPr>
                  </p:pic>
                </p:oleObj>
              </mc:Fallback>
            </mc:AlternateContent>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23</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7" cstate="print"/>
          <a:srcRect/>
          <a:stretch>
            <a:fillRect/>
          </a:stretch>
        </p:blipFill>
        <p:spPr bwMode="auto">
          <a:xfrm>
            <a:off x="7380288" y="476250"/>
            <a:ext cx="1763712" cy="1514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55" name="Text Box 3"/>
          <p:cNvSpPr txBox="1">
            <a:spLocks noChangeArrowheads="1"/>
          </p:cNvSpPr>
          <p:nvPr/>
        </p:nvSpPr>
        <p:spPr bwMode="auto">
          <a:xfrm>
            <a:off x="468313" y="404813"/>
            <a:ext cx="8351837" cy="581025"/>
          </a:xfrm>
          <a:prstGeom prst="rect">
            <a:avLst/>
          </a:prstGeom>
          <a:noFill/>
          <a:ln w="9525">
            <a:noFill/>
            <a:miter lim="800000"/>
            <a:headEnd/>
            <a:tailEnd/>
          </a:ln>
        </p:spPr>
        <p:txBody>
          <a:bodyPr>
            <a:spAutoFit/>
          </a:bodyPr>
          <a:lstStyle/>
          <a:p>
            <a:pPr algn="ctr"/>
            <a:r>
              <a:rPr lang="ru-RU" sz="1600" b="1" dirty="0">
                <a:solidFill>
                  <a:schemeClr val="tx2"/>
                </a:solidFill>
              </a:rPr>
              <a:t>Налоговые и неналоговые доходы бюджета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2019-2021 годы, </a:t>
            </a:r>
            <a:r>
              <a:rPr lang="ru-RU" sz="1600" b="1" dirty="0">
                <a:solidFill>
                  <a:schemeClr val="tx2"/>
                </a:solidFill>
              </a:rPr>
              <a:t>тыс. рублей</a:t>
            </a:r>
          </a:p>
        </p:txBody>
      </p:sp>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val="2212168480"/>
              </p:ext>
            </p:extLst>
          </p:nvPr>
        </p:nvGraphicFramePr>
        <p:xfrm>
          <a:off x="739775" y="1389063"/>
          <a:ext cx="7845425" cy="4776787"/>
        </p:xfrm>
        <a:graphic>
          <a:graphicData uri="http://schemas.openxmlformats.org/presentationml/2006/ole">
            <mc:AlternateContent xmlns:mc="http://schemas.openxmlformats.org/markup-compatibility/2006">
              <mc:Choice xmlns:v="urn:schemas-microsoft-com:vml" Requires="v">
                <p:oleObj spid="_x0000_s48401" name="Лист" r:id="rId4" imgW="6867590" imgH="4181490" progId="Excel.Sheet.8">
                  <p:embed/>
                </p:oleObj>
              </mc:Choice>
              <mc:Fallback>
                <p:oleObj name="Лист" r:id="rId4" imgW="6867590" imgH="4181490" progId="Excel.Sheet.8">
                  <p:embed/>
                  <p:pic>
                    <p:nvPicPr>
                      <p:cNvPr id="0" name="Picture 186"/>
                      <p:cNvPicPr>
                        <a:picLocks noGrp="1" noChangeAspect="1" noChangeArrowheads="1"/>
                      </p:cNvPicPr>
                      <p:nvPr/>
                    </p:nvPicPr>
                    <p:blipFill>
                      <a:blip r:embed="rId5"/>
                      <a:srcRect/>
                      <a:stretch>
                        <a:fillRect/>
                      </a:stretch>
                    </p:blipFill>
                    <p:spPr bwMode="auto">
                      <a:xfrm>
                        <a:off x="739775" y="1389063"/>
                        <a:ext cx="7845425" cy="4776787"/>
                      </a:xfrm>
                      <a:prstGeom prst="rect">
                        <a:avLst/>
                      </a:prstGeom>
                      <a:noFill/>
                      <a:extLst/>
                    </p:spPr>
                  </p:pic>
                </p:oleObj>
              </mc:Fallback>
            </mc:AlternateContent>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24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9" name="Text Box 3"/>
          <p:cNvSpPr txBox="1">
            <a:spLocks noChangeArrowheads="1"/>
          </p:cNvSpPr>
          <p:nvPr/>
        </p:nvSpPr>
        <p:spPr bwMode="auto">
          <a:xfrm>
            <a:off x="323850" y="515938"/>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2019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43635,0 </a:t>
            </a:r>
            <a:r>
              <a:rPr lang="ru-RU" sz="1600" b="1" dirty="0">
                <a:solidFill>
                  <a:schemeClr val="tx2"/>
                </a:solidFill>
              </a:rPr>
              <a:t>тыс.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val="580082452"/>
              </p:ext>
            </p:extLst>
          </p:nvPr>
        </p:nvGraphicFramePr>
        <p:xfrm>
          <a:off x="246063" y="1892300"/>
          <a:ext cx="8875712" cy="4027488"/>
        </p:xfrm>
        <a:graphic>
          <a:graphicData uri="http://schemas.openxmlformats.org/presentationml/2006/ole">
            <mc:AlternateContent xmlns:mc="http://schemas.openxmlformats.org/markup-compatibility/2006">
              <mc:Choice xmlns:v="urn:schemas-microsoft-com:vml" Requires="v">
                <p:oleObj spid="_x0000_s49425" name="Лист" r:id="rId4" imgW="8962949" imgH="4067251" progId="Excel.Sheet.8">
                  <p:embed/>
                </p:oleObj>
              </mc:Choice>
              <mc:Fallback>
                <p:oleObj name="Лист" r:id="rId4" imgW="8962949" imgH="4067251" progId="Excel.Sheet.8">
                  <p:embed/>
                  <p:pic>
                    <p:nvPicPr>
                      <p:cNvPr id="0" name="Picture 185"/>
                      <p:cNvPicPr>
                        <a:picLocks noGrp="1" noChangeAspect="1" noChangeArrowheads="1"/>
                      </p:cNvPicPr>
                      <p:nvPr/>
                    </p:nvPicPr>
                    <p:blipFill>
                      <a:blip r:embed="rId5"/>
                      <a:srcRect/>
                      <a:stretch>
                        <a:fillRect/>
                      </a:stretch>
                    </p:blipFill>
                    <p:spPr bwMode="auto">
                      <a:xfrm>
                        <a:off x="246063" y="1892300"/>
                        <a:ext cx="8875712" cy="4027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25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2020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46322,6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2351360666"/>
              </p:ext>
            </p:extLst>
          </p:nvPr>
        </p:nvGraphicFramePr>
        <p:xfrm>
          <a:off x="225425" y="1428750"/>
          <a:ext cx="8677275" cy="3814763"/>
        </p:xfrm>
        <a:graphic>
          <a:graphicData uri="http://schemas.openxmlformats.org/presentationml/2006/ole">
            <mc:AlternateContent xmlns:mc="http://schemas.openxmlformats.org/markup-compatibility/2006">
              <mc:Choice xmlns:v="urn:schemas-microsoft-com:vml" Requires="v">
                <p:oleObj spid="_x0000_s169095" name="Лист" r:id="rId4" imgW="8382000" imgH="3143402" progId="Excel.Sheet.8">
                  <p:embed/>
                </p:oleObj>
              </mc:Choice>
              <mc:Fallback>
                <p:oleObj name="Лист" r:id="rId4" imgW="8382000" imgH="3143402" progId="Excel.Sheet.8">
                  <p:embed/>
                  <p:pic>
                    <p:nvPicPr>
                      <p:cNvPr id="0" name="Picture 48"/>
                      <p:cNvPicPr>
                        <a:picLocks noGrp="1" noChangeAspect="1" noChangeArrowheads="1"/>
                      </p:cNvPicPr>
                      <p:nvPr/>
                    </p:nvPicPr>
                    <p:blipFill>
                      <a:blip r:embed="rId5"/>
                      <a:srcRect/>
                      <a:stretch>
                        <a:fillRect/>
                      </a:stretch>
                    </p:blipFill>
                    <p:spPr bwMode="auto">
                      <a:xfrm>
                        <a:off x="225425" y="1428750"/>
                        <a:ext cx="8677275" cy="3814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2021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48735,1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363068474"/>
              </p:ext>
            </p:extLst>
          </p:nvPr>
        </p:nvGraphicFramePr>
        <p:xfrm>
          <a:off x="225425" y="1282700"/>
          <a:ext cx="9312275" cy="4284663"/>
        </p:xfrm>
        <a:graphic>
          <a:graphicData uri="http://schemas.openxmlformats.org/presentationml/2006/ole">
            <mc:AlternateContent xmlns:mc="http://schemas.openxmlformats.org/markup-compatibility/2006">
              <mc:Choice xmlns:v="urn:schemas-microsoft-com:vml" Requires="v">
                <p:oleObj spid="_x0000_s170119" name="Лист" r:id="rId4" imgW="9001049" imgH="4143451" progId="Excel.Sheet.8">
                  <p:embed/>
                </p:oleObj>
              </mc:Choice>
              <mc:Fallback>
                <p:oleObj name="Лист" r:id="rId4" imgW="9001049" imgH="4143451" progId="Excel.Sheet.8">
                  <p:embed/>
                  <p:pic>
                    <p:nvPicPr>
                      <p:cNvPr id="0" name="Picture 48"/>
                      <p:cNvPicPr>
                        <a:picLocks noGrp="1" noChangeAspect="1" noChangeArrowheads="1"/>
                      </p:cNvPicPr>
                      <p:nvPr/>
                    </p:nvPicPr>
                    <p:blipFill>
                      <a:blip r:embed="rId5"/>
                      <a:srcRect/>
                      <a:stretch>
                        <a:fillRect/>
                      </a:stretch>
                    </p:blipFill>
                    <p:spPr bwMode="auto">
                      <a:xfrm>
                        <a:off x="225425" y="1282700"/>
                        <a:ext cx="9312275" cy="428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1" name="Text Box 3"/>
          <p:cNvSpPr txBox="1">
            <a:spLocks noChangeArrowheads="1"/>
          </p:cNvSpPr>
          <p:nvPr/>
        </p:nvSpPr>
        <p:spPr bwMode="auto">
          <a:xfrm>
            <a:off x="395288" y="333375"/>
            <a:ext cx="8215312"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2019 </a:t>
            </a:r>
            <a:r>
              <a:rPr lang="ru-RU" sz="1600" b="1" dirty="0">
                <a:solidFill>
                  <a:schemeClr val="tx2"/>
                </a:solidFill>
              </a:rPr>
              <a:t>по </a:t>
            </a:r>
            <a:r>
              <a:rPr lang="ru-RU" sz="1600" b="1" dirty="0" smtClean="0">
                <a:solidFill>
                  <a:schemeClr val="tx2"/>
                </a:solidFill>
              </a:rPr>
              <a:t>2021 </a:t>
            </a:r>
            <a:r>
              <a:rPr lang="ru-RU" sz="1600" b="1" dirty="0">
                <a:solidFill>
                  <a:schemeClr val="tx2"/>
                </a:solidFill>
              </a:rPr>
              <a:t>годы, тыс. </a:t>
            </a:r>
            <a:r>
              <a:rPr lang="ru-RU" sz="1600" b="1" dirty="0" smtClean="0">
                <a:solidFill>
                  <a:schemeClr val="tx2"/>
                </a:solidFill>
              </a:rPr>
              <a:t>рублей</a:t>
            </a:r>
          </a:p>
          <a:p>
            <a:pPr algn="ctr"/>
            <a:endParaRPr lang="ru-RU" sz="1600" b="1" dirty="0">
              <a:solidFill>
                <a:schemeClr val="tx2"/>
              </a:solidFill>
            </a:endParaRP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val="333511133"/>
              </p:ext>
            </p:extLst>
          </p:nvPr>
        </p:nvGraphicFramePr>
        <p:xfrm>
          <a:off x="349250" y="1630363"/>
          <a:ext cx="8215313" cy="4819650"/>
        </p:xfrm>
        <a:graphic>
          <a:graphicData uri="http://schemas.openxmlformats.org/presentationml/2006/ole">
            <mc:AlternateContent xmlns:mc="http://schemas.openxmlformats.org/markup-compatibility/2006">
              <mc:Choice xmlns:v="urn:schemas-microsoft-com:vml" Requires="v">
                <p:oleObj spid="_x0000_s52494" name="Лист" r:id="rId4" imgW="8896502" imgH="5219700" progId="Excel.Sheet.8">
                  <p:embed/>
                </p:oleObj>
              </mc:Choice>
              <mc:Fallback>
                <p:oleObj name="Лист" r:id="rId4" imgW="8896502" imgH="5219700" progId="Excel.Sheet.8">
                  <p:embed/>
                  <p:pic>
                    <p:nvPicPr>
                      <p:cNvPr id="0" name="Picture 182"/>
                      <p:cNvPicPr>
                        <a:picLocks noGrp="1" noChangeAspect="1" noChangeArrowheads="1"/>
                      </p:cNvPicPr>
                      <p:nvPr/>
                    </p:nvPicPr>
                    <p:blipFill>
                      <a:blip r:embed="rId5"/>
                      <a:srcRect/>
                      <a:stretch>
                        <a:fillRect/>
                      </a:stretch>
                    </p:blipFill>
                    <p:spPr bwMode="auto">
                      <a:xfrm>
                        <a:off x="349250" y="1630363"/>
                        <a:ext cx="8215313" cy="481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28</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539750" y="404813"/>
            <a:ext cx="8070850"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2019 </a:t>
            </a:r>
            <a:r>
              <a:rPr lang="ru-RU" sz="1600" b="1" dirty="0">
                <a:solidFill>
                  <a:schemeClr val="tx2"/>
                </a:solidFill>
              </a:rPr>
              <a:t>по </a:t>
            </a:r>
            <a:r>
              <a:rPr lang="ru-RU" sz="1600" b="1" dirty="0" smtClean="0">
                <a:solidFill>
                  <a:schemeClr val="tx2"/>
                </a:solidFill>
              </a:rPr>
              <a:t>2021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val="1208848085"/>
              </p:ext>
            </p:extLst>
          </p:nvPr>
        </p:nvGraphicFramePr>
        <p:xfrm>
          <a:off x="254000" y="1193800"/>
          <a:ext cx="8588375" cy="5203825"/>
        </p:xfrm>
        <a:graphic>
          <a:graphicData uri="http://schemas.openxmlformats.org/presentationml/2006/ole">
            <mc:AlternateContent xmlns:mc="http://schemas.openxmlformats.org/markup-compatibility/2006">
              <mc:Choice xmlns:v="urn:schemas-microsoft-com:vml" Requires="v">
                <p:oleObj spid="_x0000_s76022" name="Лист" r:id="rId5" imgW="8315249" imgH="5038649" progId="Excel.Sheet.8">
                  <p:embed/>
                </p:oleObj>
              </mc:Choice>
              <mc:Fallback>
                <p:oleObj name="Лист" r:id="rId5" imgW="8315249" imgH="5038649" progId="Excel.Sheet.8">
                  <p:embed/>
                  <p:pic>
                    <p:nvPicPr>
                      <p:cNvPr id="0" name="Picture 158"/>
                      <p:cNvPicPr>
                        <a:picLocks noGrp="1" noChangeAspect="1" noChangeArrowheads="1"/>
                      </p:cNvPicPr>
                      <p:nvPr/>
                    </p:nvPicPr>
                    <p:blipFill>
                      <a:blip r:embed="rId6"/>
                      <a:srcRect/>
                      <a:stretch>
                        <a:fillRect/>
                      </a:stretch>
                    </p:blipFill>
                    <p:spPr bwMode="auto">
                      <a:xfrm>
                        <a:off x="254000" y="1193800"/>
                        <a:ext cx="8588375" cy="520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29</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chair1"/>
          <p:cNvSpPr>
            <a:spLocks noEditPoints="1" noChangeArrowheads="1"/>
          </p:cNvSpPr>
          <p:nvPr/>
        </p:nvSpPr>
        <p:spPr bwMode="auto">
          <a:xfrm>
            <a:off x="179388" y="1484313"/>
            <a:ext cx="2952750" cy="3600871"/>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99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0" name="Text Box 7"/>
          <p:cNvSpPr txBox="1">
            <a:spLocks noChangeArrowheads="1"/>
          </p:cNvSpPr>
          <p:nvPr/>
        </p:nvSpPr>
        <p:spPr bwMode="auto">
          <a:xfrm>
            <a:off x="601663" y="1614488"/>
            <a:ext cx="2216150" cy="363537"/>
          </a:xfrm>
          <a:prstGeom prst="rect">
            <a:avLst/>
          </a:prstGeom>
          <a:noFill/>
          <a:ln w="9525">
            <a:noFill/>
            <a:miter lim="800000"/>
            <a:headEnd/>
            <a:tailEnd/>
          </a:ln>
        </p:spPr>
        <p:txBody>
          <a:bodyPr/>
          <a:lstStyle/>
          <a:p>
            <a:pPr algn="ctr"/>
            <a:r>
              <a:rPr lang="ru-RU" sz="1600" dirty="0" smtClean="0"/>
              <a:t>Доходы бюджета</a:t>
            </a:r>
            <a:endParaRPr lang="ru-RU" sz="1600" dirty="0"/>
          </a:p>
        </p:txBody>
      </p:sp>
      <p:sp>
        <p:nvSpPr>
          <p:cNvPr id="58371" name="Text Box 8"/>
          <p:cNvSpPr txBox="1">
            <a:spLocks noChangeArrowheads="1"/>
          </p:cNvSpPr>
          <p:nvPr/>
        </p:nvSpPr>
        <p:spPr bwMode="auto">
          <a:xfrm>
            <a:off x="508000" y="3140968"/>
            <a:ext cx="2384425" cy="1296144"/>
          </a:xfrm>
          <a:prstGeom prst="rect">
            <a:avLst/>
          </a:prstGeom>
          <a:noFill/>
          <a:ln w="9525">
            <a:noFill/>
            <a:miter lim="800000"/>
            <a:headEnd/>
            <a:tailEnd/>
          </a:ln>
        </p:spPr>
        <p:txBody>
          <a:bodyPr/>
          <a:lstStyle/>
          <a:p>
            <a:pPr algn="ctr"/>
            <a:r>
              <a:rPr lang="ru-RU" b="1" dirty="0" smtClean="0"/>
              <a:t>Безвозмездные и безвозвратные поступления денежных средств в бюджет</a:t>
            </a:r>
            <a:endParaRPr lang="ru-RU" b="1" dirty="0"/>
          </a:p>
        </p:txBody>
      </p:sp>
      <p:sp>
        <p:nvSpPr>
          <p:cNvPr id="31753" name="chair1"/>
          <p:cNvSpPr>
            <a:spLocks noEditPoints="1" noChangeArrowheads="1"/>
          </p:cNvSpPr>
          <p:nvPr/>
        </p:nvSpPr>
        <p:spPr bwMode="auto">
          <a:xfrm>
            <a:off x="6300788" y="1412875"/>
            <a:ext cx="2714625" cy="3672309"/>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3" name="Text Box 10"/>
          <p:cNvSpPr txBox="1">
            <a:spLocks noChangeArrowheads="1"/>
          </p:cNvSpPr>
          <p:nvPr/>
        </p:nvSpPr>
        <p:spPr bwMode="auto">
          <a:xfrm>
            <a:off x="6659563" y="1412875"/>
            <a:ext cx="2036762" cy="619125"/>
          </a:xfrm>
          <a:prstGeom prst="rect">
            <a:avLst/>
          </a:prstGeom>
          <a:noFill/>
          <a:ln w="9525">
            <a:noFill/>
            <a:miter lim="800000"/>
            <a:headEnd/>
            <a:tailEnd/>
          </a:ln>
        </p:spPr>
        <p:txBody>
          <a:bodyPr/>
          <a:lstStyle/>
          <a:p>
            <a:pPr algn="ctr"/>
            <a:r>
              <a:rPr lang="ru-RU" sz="2000" b="1" dirty="0" err="1" smtClean="0">
                <a:solidFill>
                  <a:srgbClr val="0000FF"/>
                </a:solidFill>
              </a:rPr>
              <a:t>Межбюджетныетрансферты</a:t>
            </a:r>
            <a:endParaRPr lang="ru-RU" dirty="0"/>
          </a:p>
        </p:txBody>
      </p:sp>
      <p:sp>
        <p:nvSpPr>
          <p:cNvPr id="58374" name="Text Box 11"/>
          <p:cNvSpPr txBox="1">
            <a:spLocks noChangeArrowheads="1"/>
          </p:cNvSpPr>
          <p:nvPr/>
        </p:nvSpPr>
        <p:spPr bwMode="auto">
          <a:xfrm>
            <a:off x="6588125" y="2924944"/>
            <a:ext cx="2120900" cy="1944216"/>
          </a:xfrm>
          <a:prstGeom prst="rect">
            <a:avLst/>
          </a:prstGeom>
          <a:noFill/>
          <a:ln w="9525">
            <a:noFill/>
            <a:miter lim="800000"/>
            <a:headEnd/>
            <a:tailEnd/>
          </a:ln>
        </p:spPr>
        <p:txBody>
          <a:bodyPr/>
          <a:lstStyle/>
          <a:p>
            <a:pPr algn="ctr"/>
            <a:r>
              <a:rPr lang="ru-RU" b="1" dirty="0" smtClean="0"/>
              <a:t>Основной вид безвозмездных перечислений, это денежные средства, перечисляемые из одного бюджета бюджетной системы РФ другому</a:t>
            </a:r>
            <a:endParaRPr lang="ru-RU" b="1" dirty="0"/>
          </a:p>
          <a:p>
            <a:endParaRPr lang="ru-RU" b="1" dirty="0"/>
          </a:p>
        </p:txBody>
      </p:sp>
      <p:sp>
        <p:nvSpPr>
          <p:cNvPr id="31756" name="chair1"/>
          <p:cNvSpPr>
            <a:spLocks noEditPoints="1" noChangeArrowheads="1"/>
          </p:cNvSpPr>
          <p:nvPr/>
        </p:nvSpPr>
        <p:spPr bwMode="auto">
          <a:xfrm>
            <a:off x="3417887" y="1466007"/>
            <a:ext cx="2714625" cy="3619177"/>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6" name="Text Box 13"/>
          <p:cNvSpPr txBox="1">
            <a:spLocks noChangeArrowheads="1"/>
          </p:cNvSpPr>
          <p:nvPr/>
        </p:nvSpPr>
        <p:spPr bwMode="auto">
          <a:xfrm>
            <a:off x="3779838" y="1412875"/>
            <a:ext cx="1990725" cy="619125"/>
          </a:xfrm>
          <a:prstGeom prst="rect">
            <a:avLst/>
          </a:prstGeom>
          <a:noFill/>
          <a:ln w="9525">
            <a:noFill/>
            <a:miter lim="800000"/>
            <a:headEnd/>
            <a:tailEnd/>
          </a:ln>
        </p:spPr>
        <p:txBody>
          <a:bodyPr/>
          <a:lstStyle/>
          <a:p>
            <a:pPr algn="ctr"/>
            <a:r>
              <a:rPr lang="ru-RU" sz="2000" b="1" dirty="0" smtClean="0">
                <a:solidFill>
                  <a:srgbClr val="0000FF"/>
                </a:solidFill>
              </a:rPr>
              <a:t>Расходы </a:t>
            </a:r>
            <a:r>
              <a:rPr lang="ru-RU" sz="2000" b="1" dirty="0">
                <a:solidFill>
                  <a:srgbClr val="0000FF"/>
                </a:solidFill>
              </a:rPr>
              <a:t>бюджета</a:t>
            </a:r>
            <a:endParaRPr lang="ru-RU" dirty="0"/>
          </a:p>
        </p:txBody>
      </p:sp>
      <p:sp>
        <p:nvSpPr>
          <p:cNvPr id="58377" name="Text Box 14"/>
          <p:cNvSpPr txBox="1">
            <a:spLocks noChangeArrowheads="1"/>
          </p:cNvSpPr>
          <p:nvPr/>
        </p:nvSpPr>
        <p:spPr bwMode="auto">
          <a:xfrm>
            <a:off x="3779838" y="3140969"/>
            <a:ext cx="2120900" cy="1440556"/>
          </a:xfrm>
          <a:prstGeom prst="rect">
            <a:avLst/>
          </a:prstGeom>
          <a:noFill/>
          <a:ln w="9525">
            <a:noFill/>
            <a:miter lim="800000"/>
            <a:headEnd/>
            <a:tailEnd/>
          </a:ln>
        </p:spPr>
        <p:txBody>
          <a:bodyPr/>
          <a:lstStyle/>
          <a:p>
            <a:pPr algn="ctr"/>
            <a:r>
              <a:rPr lang="ru-RU" b="1" dirty="0" smtClean="0"/>
              <a:t>Выплачиваемые из бюджета денежные средства</a:t>
            </a:r>
            <a:endParaRPr lang="ru-RU" b="1" dirty="0"/>
          </a:p>
        </p:txBody>
      </p:sp>
      <p:sp>
        <p:nvSpPr>
          <p:cNvPr id="31759" name="AutoShape 15"/>
          <p:cNvSpPr>
            <a:spLocks noChangeArrowheads="1"/>
          </p:cNvSpPr>
          <p:nvPr/>
        </p:nvSpPr>
        <p:spPr bwMode="auto">
          <a:xfrm>
            <a:off x="201860" y="5301207"/>
            <a:ext cx="8785225" cy="864171"/>
          </a:xfrm>
          <a:prstGeom prst="flowChartAlternateProcess">
            <a:avLst/>
          </a:prstGeom>
          <a:gradFill rotWithShape="1">
            <a:gsLst>
              <a:gs pos="0">
                <a:srgbClr val="FFFF99"/>
              </a:gs>
              <a:gs pos="100000">
                <a:srgbClr val="FFCC00"/>
              </a:gs>
            </a:gsLst>
            <a:lin ang="2700000" scaled="1"/>
          </a:gradFill>
          <a:ln w="9525">
            <a:solidFill>
              <a:srgbClr val="000000"/>
            </a:solidFill>
            <a:miter lim="800000"/>
            <a:headEnd/>
            <a:tailEnd/>
          </a:ln>
          <a:effectLst>
            <a:outerShdw dist="107763" dir="18900000" algn="ctr" rotWithShape="0">
              <a:srgbClr val="FF9900">
                <a:alpha val="50000"/>
              </a:srgbClr>
            </a:outerShdw>
          </a:effectLst>
        </p:spPr>
        <p:txBody>
          <a:bodyPr/>
          <a:lstStyle/>
          <a:p>
            <a:pPr>
              <a:defRPr/>
            </a:pPr>
            <a:endParaRPr lang="ru-RU"/>
          </a:p>
        </p:txBody>
      </p:sp>
      <p:sp>
        <p:nvSpPr>
          <p:cNvPr id="58379" name="Text Box 16"/>
          <p:cNvSpPr txBox="1">
            <a:spLocks noChangeArrowheads="1"/>
          </p:cNvSpPr>
          <p:nvPr/>
        </p:nvSpPr>
        <p:spPr bwMode="auto">
          <a:xfrm>
            <a:off x="179387" y="5373216"/>
            <a:ext cx="8785225" cy="792163"/>
          </a:xfrm>
          <a:prstGeom prst="rect">
            <a:avLst/>
          </a:prstGeom>
          <a:noFill/>
          <a:ln w="9525">
            <a:noFill/>
            <a:miter lim="800000"/>
            <a:headEnd/>
            <a:tailEnd/>
          </a:ln>
        </p:spPr>
        <p:txBody>
          <a:bodyPr/>
          <a:lstStyle/>
          <a:p>
            <a:pPr algn="ctr"/>
            <a:r>
              <a:rPr lang="ru-RU" sz="1500" b="1" i="1" dirty="0">
                <a:solidFill>
                  <a:srgbClr val="800000"/>
                </a:solidFill>
              </a:rPr>
              <a:t>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профицит бюджета</a:t>
            </a:r>
            <a:endParaRPr lang="ru-RU" sz="1500" dirty="0"/>
          </a:p>
        </p:txBody>
      </p:sp>
      <p:sp>
        <p:nvSpPr>
          <p:cNvPr id="58380" name="Text Box 17"/>
          <p:cNvSpPr txBox="1">
            <a:spLocks noChangeArrowheads="1"/>
          </p:cNvSpPr>
          <p:nvPr/>
        </p:nvSpPr>
        <p:spPr bwMode="auto">
          <a:xfrm>
            <a:off x="539750" y="6165379"/>
            <a:ext cx="8072438" cy="587846"/>
          </a:xfrm>
          <a:prstGeom prst="rect">
            <a:avLst/>
          </a:prstGeom>
          <a:noFill/>
          <a:ln w="9525">
            <a:noFill/>
            <a:miter lim="800000"/>
            <a:headEnd/>
            <a:tailEnd/>
          </a:ln>
        </p:spPr>
        <p:txBody>
          <a:bodyPr/>
          <a:lstStyle/>
          <a:p>
            <a:r>
              <a:rPr lang="ru-RU" sz="1500" b="1" dirty="0">
                <a:solidFill>
                  <a:srgbClr val="0000FF"/>
                </a:solidFill>
              </a:rPr>
              <a:t>ДЕФИЦИТ</a:t>
            </a:r>
            <a:r>
              <a:rPr lang="ru-RU" sz="1500" dirty="0">
                <a:solidFill>
                  <a:srgbClr val="0000FF"/>
                </a:solidFill>
              </a:rPr>
              <a:t> бюджета - превышение расходов бюджета над его доходами.</a:t>
            </a:r>
          </a:p>
          <a:p>
            <a:r>
              <a:rPr lang="ru-RU" sz="1500" b="1" dirty="0">
                <a:solidFill>
                  <a:srgbClr val="0000FF"/>
                </a:solidFill>
              </a:rPr>
              <a:t>ПРОФИЦИТ</a:t>
            </a:r>
            <a:r>
              <a:rPr lang="ru-RU" sz="1500" dirty="0">
                <a:solidFill>
                  <a:srgbClr val="0000FF"/>
                </a:solidFill>
              </a:rPr>
              <a:t> бюджета - превышение доходов бюджета над его расходами.</a:t>
            </a:r>
          </a:p>
          <a:p>
            <a:endParaRPr lang="ru-RU" sz="1500" dirty="0">
              <a:solidFill>
                <a:srgbClr val="0000FF"/>
              </a:solidFill>
            </a:endParaRPr>
          </a:p>
          <a:p>
            <a:endParaRPr lang="ru-RU" sz="1500" dirty="0"/>
          </a:p>
        </p:txBody>
      </p:sp>
      <p:sp>
        <p:nvSpPr>
          <p:cNvPr id="5838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FC74417-929C-4764-8947-4C81B1DE0C53}" type="slidenum">
              <a:rPr lang="en-US" altLang="ru-RU" sz="1200">
                <a:solidFill>
                  <a:srgbClr val="898989"/>
                </a:solidFill>
                <a:latin typeface="Calibri" pitchFamily="34" charset="0"/>
              </a:rPr>
              <a:pPr algn="r"/>
              <a:t>3</a:t>
            </a:fld>
            <a:endParaRPr lang="en-US" altLang="ru-RU" sz="1200">
              <a:solidFill>
                <a:srgbClr val="898989"/>
              </a:solidFill>
              <a:latin typeface="Calibri" pitchFamily="34" charset="0"/>
            </a:endParaRPr>
          </a:p>
        </p:txBody>
      </p:sp>
      <p:pic>
        <p:nvPicPr>
          <p:cNvPr id="58382" name="Picture 20" descr="Hangisi_do_ru_hangisi_yanl___23848643320190946"/>
          <p:cNvPicPr>
            <a:picLocks noChangeAspect="1" noChangeArrowheads="1"/>
          </p:cNvPicPr>
          <p:nvPr/>
        </p:nvPicPr>
        <p:blipFill>
          <a:blip r:embed="rId2" cstate="print"/>
          <a:srcRect/>
          <a:stretch>
            <a:fillRect/>
          </a:stretch>
        </p:blipFill>
        <p:spPr bwMode="auto">
          <a:xfrm>
            <a:off x="6300788" y="0"/>
            <a:ext cx="1547812" cy="1331913"/>
          </a:xfrm>
          <a:prstGeom prst="rect">
            <a:avLst/>
          </a:prstGeom>
          <a:noFill/>
          <a:ln w="9525">
            <a:noFill/>
            <a:miter lim="800000"/>
            <a:headEnd/>
            <a:tailEnd/>
          </a:ln>
        </p:spPr>
      </p:pic>
      <p:sp>
        <p:nvSpPr>
          <p:cNvPr id="58383" name="Text Box 21"/>
          <p:cNvSpPr txBox="1">
            <a:spLocks noChangeArrowheads="1"/>
          </p:cNvSpPr>
          <p:nvPr/>
        </p:nvSpPr>
        <p:spPr bwMode="auto">
          <a:xfrm>
            <a:off x="1331913" y="476250"/>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1200" b="1" dirty="0" smtClean="0">
                <a:solidFill>
                  <a:srgbClr val="008000"/>
                </a:solidFill>
              </a:rPr>
              <a:t> Доходы бюджета, расходы бюджета, межбюджетные трансферты</a:t>
            </a:r>
            <a:endParaRPr lang="ru-RU" sz="1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9" name="Text Box 3"/>
          <p:cNvSpPr txBox="1">
            <a:spLocks noChangeArrowheads="1"/>
          </p:cNvSpPr>
          <p:nvPr/>
        </p:nvSpPr>
        <p:spPr bwMode="auto">
          <a:xfrm>
            <a:off x="1258888" y="476250"/>
            <a:ext cx="7010400" cy="825500"/>
          </a:xfrm>
          <a:prstGeom prst="rect">
            <a:avLst/>
          </a:prstGeom>
          <a:noFill/>
          <a:ln w="9525">
            <a:noFill/>
            <a:miter lim="800000"/>
            <a:headEnd/>
            <a:tailEnd/>
          </a:ln>
        </p:spPr>
        <p:txBody>
          <a:bodyPr>
            <a:spAutoFit/>
          </a:bodyPr>
          <a:lstStyle/>
          <a:p>
            <a:pPr algn="ctr"/>
            <a:r>
              <a:rPr lang="ru-RU" sz="1600" b="1" dirty="0">
                <a:solidFill>
                  <a:schemeClr val="tx2"/>
                </a:solidFill>
              </a:rPr>
              <a:t>Безвозмездные поступления в бюджет </a:t>
            </a:r>
          </a:p>
          <a:p>
            <a:pPr algn="ctr"/>
            <a:r>
              <a:rPr lang="ru-RU" sz="1600" b="1" dirty="0" smtClean="0">
                <a:solidFill>
                  <a:schemeClr val="tx2"/>
                </a:solidFill>
              </a:rPr>
              <a:t>муниципального образования «Демидовский район»  Смоленской области  с 2019 по 2021 годы, </a:t>
            </a:r>
            <a:r>
              <a:rPr lang="ru-RU" sz="1600" b="1" dirty="0">
                <a:solidFill>
                  <a:schemeClr val="tx2"/>
                </a:solidFill>
              </a:rPr>
              <a:t>тыс. рублей</a:t>
            </a:r>
          </a:p>
        </p:txBody>
      </p:sp>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30</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465379924"/>
              </p:ext>
            </p:extLst>
          </p:nvPr>
        </p:nvGraphicFramePr>
        <p:xfrm>
          <a:off x="73025" y="1495425"/>
          <a:ext cx="8985250" cy="3562350"/>
        </p:xfrm>
        <a:graphic>
          <a:graphicData uri="http://schemas.openxmlformats.org/presentationml/2006/ole">
            <mc:AlternateContent xmlns:mc="http://schemas.openxmlformats.org/markup-compatibility/2006">
              <mc:Choice xmlns:v="urn:schemas-microsoft-com:vml" Requires="v">
                <p:oleObj spid="_x0000_s54555" name="Лист" r:id="rId5" imgW="9201268" imgH="3647970" progId="Excel.Sheet.8">
                  <p:embed/>
                </p:oleObj>
              </mc:Choice>
              <mc:Fallback>
                <p:oleObj name="Лист" r:id="rId5" imgW="9201268" imgH="3647970" progId="Excel.Sheet.8">
                  <p:embed/>
                  <p:pic>
                    <p:nvPicPr>
                      <p:cNvPr id="0" name="Объект 4"/>
                      <p:cNvPicPr>
                        <a:picLocks noGrp="1" noChangeAspect="1" noChangeArrowheads="1"/>
                      </p:cNvPicPr>
                      <p:nvPr/>
                    </p:nvPicPr>
                    <p:blipFill>
                      <a:blip r:embed="rId6"/>
                      <a:srcRect/>
                      <a:stretch>
                        <a:fillRect/>
                      </a:stretch>
                    </p:blipFill>
                    <p:spPr bwMode="auto">
                      <a:xfrm>
                        <a:off x="73025" y="1495425"/>
                        <a:ext cx="898525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129527" y="6102647"/>
            <a:ext cx="1274121" cy="461665"/>
          </a:xfrm>
          <a:prstGeom prst="rect">
            <a:avLst/>
          </a:prstGeom>
          <a:noFill/>
        </p:spPr>
        <p:txBody>
          <a:bodyPr wrap="square" rtlCol="0">
            <a:spAutoFit/>
          </a:bodyPr>
          <a:lstStyle/>
          <a:p>
            <a:r>
              <a:rPr lang="ru-RU" sz="1200" dirty="0" smtClean="0"/>
              <a:t>В расчете на душу населения</a:t>
            </a:r>
            <a:endParaRPr lang="ru-RU" sz="1200" dirty="0"/>
          </a:p>
        </p:txBody>
      </p:sp>
      <p:sp>
        <p:nvSpPr>
          <p:cNvPr id="7" name="TextBox 6"/>
          <p:cNvSpPr txBox="1"/>
          <p:nvPr/>
        </p:nvSpPr>
        <p:spPr>
          <a:xfrm>
            <a:off x="1547664" y="6133892"/>
            <a:ext cx="504056" cy="307777"/>
          </a:xfrm>
          <a:prstGeom prst="rect">
            <a:avLst/>
          </a:prstGeom>
          <a:noFill/>
        </p:spPr>
        <p:txBody>
          <a:bodyPr wrap="square" rtlCol="0">
            <a:spAutoFit/>
          </a:bodyPr>
          <a:lstStyle/>
          <a:p>
            <a:r>
              <a:rPr lang="ru-RU" dirty="0" smtClean="0"/>
              <a:t>24,3</a:t>
            </a:r>
            <a:endParaRPr lang="ru-RU" dirty="0"/>
          </a:p>
        </p:txBody>
      </p:sp>
      <p:sp>
        <p:nvSpPr>
          <p:cNvPr id="8" name="TextBox 7"/>
          <p:cNvSpPr txBox="1"/>
          <p:nvPr/>
        </p:nvSpPr>
        <p:spPr>
          <a:xfrm>
            <a:off x="3694915" y="6133892"/>
            <a:ext cx="504056" cy="307777"/>
          </a:xfrm>
          <a:prstGeom prst="rect">
            <a:avLst/>
          </a:prstGeom>
          <a:noFill/>
        </p:spPr>
        <p:txBody>
          <a:bodyPr wrap="square" rtlCol="0">
            <a:spAutoFit/>
          </a:bodyPr>
          <a:lstStyle/>
          <a:p>
            <a:r>
              <a:rPr lang="ru-RU" dirty="0" smtClean="0"/>
              <a:t>24,7</a:t>
            </a:r>
            <a:endParaRPr lang="ru-RU" dirty="0"/>
          </a:p>
        </p:txBody>
      </p:sp>
      <p:sp>
        <p:nvSpPr>
          <p:cNvPr id="9" name="TextBox 8"/>
          <p:cNvSpPr txBox="1"/>
          <p:nvPr/>
        </p:nvSpPr>
        <p:spPr>
          <a:xfrm>
            <a:off x="5652120" y="6133892"/>
            <a:ext cx="504056" cy="307777"/>
          </a:xfrm>
          <a:prstGeom prst="rect">
            <a:avLst/>
          </a:prstGeom>
          <a:noFill/>
        </p:spPr>
        <p:txBody>
          <a:bodyPr wrap="square" rtlCol="0">
            <a:spAutoFit/>
          </a:bodyPr>
          <a:lstStyle/>
          <a:p>
            <a:r>
              <a:rPr lang="ru-RU" dirty="0" smtClean="0"/>
              <a:t>22,2</a:t>
            </a:r>
            <a:endParaRPr lang="ru-RU" dirty="0"/>
          </a:p>
        </p:txBody>
      </p:sp>
      <p:sp>
        <p:nvSpPr>
          <p:cNvPr id="10" name="TextBox 9"/>
          <p:cNvSpPr txBox="1"/>
          <p:nvPr/>
        </p:nvSpPr>
        <p:spPr>
          <a:xfrm>
            <a:off x="7596957" y="6179590"/>
            <a:ext cx="504056" cy="307777"/>
          </a:xfrm>
          <a:prstGeom prst="rect">
            <a:avLst/>
          </a:prstGeom>
          <a:noFill/>
        </p:spPr>
        <p:txBody>
          <a:bodyPr wrap="square" rtlCol="0">
            <a:spAutoFit/>
          </a:bodyPr>
          <a:lstStyle/>
          <a:p>
            <a:r>
              <a:rPr lang="ru-RU" dirty="0" smtClean="0"/>
              <a:t>21,3</a:t>
            </a:r>
            <a:endParaRPr lang="ru-RU"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3" name="Text Box 3"/>
          <p:cNvSpPr txBox="1">
            <a:spLocks noChangeArrowheads="1"/>
          </p:cNvSpPr>
          <p:nvPr/>
        </p:nvSpPr>
        <p:spPr bwMode="auto">
          <a:xfrm>
            <a:off x="468313" y="476250"/>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2019 по 2021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val="292131410"/>
              </p:ext>
            </p:extLst>
          </p:nvPr>
        </p:nvGraphicFramePr>
        <p:xfrm>
          <a:off x="706332" y="1491481"/>
          <a:ext cx="7849499" cy="3956820"/>
        </p:xfrm>
        <a:graphic>
          <a:graphicData uri="http://schemas.openxmlformats.org/presentationml/2006/ole">
            <mc:AlternateContent xmlns:mc="http://schemas.openxmlformats.org/markup-compatibility/2006">
              <mc:Choice xmlns:v="urn:schemas-microsoft-com:vml" Requires="v">
                <p:oleObj spid="_x0000_s55578" name="Лист" r:id="rId4" imgW="9353573" imgH="4714962" progId="Excel.Sheet.8">
                  <p:embed/>
                </p:oleObj>
              </mc:Choice>
              <mc:Fallback>
                <p:oleObj name="Лист" r:id="rId4" imgW="9353573" imgH="4714962" progId="Excel.Sheet.8">
                  <p:embed/>
                  <p:pic>
                    <p:nvPicPr>
                      <p:cNvPr id="0" name="Picture 190"/>
                      <p:cNvPicPr>
                        <a:picLocks noGrp="1" noChangeAspect="1" noChangeArrowheads="1"/>
                      </p:cNvPicPr>
                      <p:nvPr/>
                    </p:nvPicPr>
                    <p:blipFill>
                      <a:blip r:embed="rId5"/>
                      <a:srcRect/>
                      <a:stretch>
                        <a:fillRect/>
                      </a:stretch>
                    </p:blipFill>
                    <p:spPr bwMode="auto">
                      <a:xfrm>
                        <a:off x="706332" y="1491481"/>
                        <a:ext cx="7849499" cy="3956820"/>
                      </a:xfrm>
                      <a:prstGeom prst="rect">
                        <a:avLst/>
                      </a:prstGeom>
                      <a:noFill/>
                      <a:extLst/>
                    </p:spPr>
                  </p:pic>
                </p:oleObj>
              </mc:Fallback>
            </mc:AlternateContent>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31</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1" name="Text Box 3"/>
          <p:cNvSpPr txBox="1">
            <a:spLocks noChangeArrowheads="1"/>
          </p:cNvSpPr>
          <p:nvPr/>
        </p:nvSpPr>
        <p:spPr bwMode="auto">
          <a:xfrm>
            <a:off x="611188" y="404813"/>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2019 </a:t>
            </a:r>
            <a:r>
              <a:rPr lang="ru-RU" sz="1600" b="1" dirty="0">
                <a:solidFill>
                  <a:schemeClr val="tx2"/>
                </a:solidFill>
              </a:rPr>
              <a:t>по </a:t>
            </a:r>
            <a:r>
              <a:rPr lang="ru-RU" sz="1600" b="1" dirty="0" smtClean="0">
                <a:solidFill>
                  <a:schemeClr val="tx2"/>
                </a:solidFill>
              </a:rPr>
              <a:t>2021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val="680759656"/>
              </p:ext>
            </p:extLst>
          </p:nvPr>
        </p:nvGraphicFramePr>
        <p:xfrm>
          <a:off x="452438" y="2149475"/>
          <a:ext cx="8520112" cy="2840038"/>
        </p:xfrm>
        <a:graphic>
          <a:graphicData uri="http://schemas.openxmlformats.org/presentationml/2006/ole">
            <mc:AlternateContent xmlns:mc="http://schemas.openxmlformats.org/markup-compatibility/2006">
              <mc:Choice xmlns:v="urn:schemas-microsoft-com:vml" Requires="v">
                <p:oleObj spid="_x0000_s64775" name="Лист" r:id="rId4" imgW="8715299" imgH="2905200" progId="Excel.Sheet.8">
                  <p:embed/>
                </p:oleObj>
              </mc:Choice>
              <mc:Fallback>
                <p:oleObj name="Лист" r:id="rId4" imgW="8715299" imgH="2905200" progId="Excel.Sheet.8">
                  <p:embed/>
                  <p:pic>
                    <p:nvPicPr>
                      <p:cNvPr id="0" name="Picture 172"/>
                      <p:cNvPicPr>
                        <a:picLocks noGrp="1" noChangeAspect="1" noChangeArrowheads="1"/>
                      </p:cNvPicPr>
                      <p:nvPr/>
                    </p:nvPicPr>
                    <p:blipFill>
                      <a:blip r:embed="rId5"/>
                      <a:srcRect/>
                      <a:stretch>
                        <a:fillRect/>
                      </a:stretch>
                    </p:blipFill>
                    <p:spPr bwMode="auto">
                      <a:xfrm>
                        <a:off x="452438" y="2149475"/>
                        <a:ext cx="8520112" cy="284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32</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857224" y="500042"/>
            <a:ext cx="6984776" cy="1214446"/>
          </a:xfrm>
          <a:prstGeom prst="rect">
            <a:avLst/>
          </a:prstGeom>
          <a:noFill/>
          <a:ln w="9525">
            <a:noFill/>
            <a:miter lim="800000"/>
            <a:headEnd/>
            <a:tailEnd/>
          </a:ln>
        </p:spPr>
        <p:txBody>
          <a:bodyPr lIns="0" rIns="0" bIns="0" anchor="b"/>
          <a:lstStyle/>
          <a:p>
            <a:pPr algn="ctr"/>
            <a:r>
              <a:rPr lang="ru-RU" altLang="ru-RU" sz="2000" b="1" dirty="0" smtClean="0">
                <a:solidFill>
                  <a:srgbClr val="C00000"/>
                </a:solidFill>
                <a:cs typeface="Times New Roman" pitchFamily="18" charset="0"/>
              </a:rPr>
              <a:t>Основные параметры консолидированного бюджета</a:t>
            </a:r>
          </a:p>
          <a:p>
            <a:pPr algn="ctr"/>
            <a:r>
              <a:rPr lang="ru-RU" altLang="ru-RU" sz="2000" b="1" dirty="0" smtClean="0">
                <a:solidFill>
                  <a:srgbClr val="C00000"/>
                </a:solidFill>
                <a:cs typeface="Times New Roman" pitchFamily="18" charset="0"/>
              </a:rPr>
              <a:t>Демидовского района на 2019  год   и на плановый период 2020 и 2021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val="2817732500"/>
              </p:ext>
            </p:extLst>
          </p:nvPr>
        </p:nvGraphicFramePr>
        <p:xfrm>
          <a:off x="1115616" y="2708920"/>
          <a:ext cx="7128792" cy="2408202"/>
        </p:xfrm>
        <a:graphic>
          <a:graphicData uri="http://schemas.openxmlformats.org/drawingml/2006/table">
            <a:tbl>
              <a:tblPr firstRow="1" bandRow="1">
                <a:tableStyleId>{5C22544A-7EE6-4342-B048-85BDC9FD1C3A}</a:tableStyleId>
              </a:tblPr>
              <a:tblGrid>
                <a:gridCol w="1584176"/>
                <a:gridCol w="2160240"/>
                <a:gridCol w="1609115"/>
                <a:gridCol w="1775261"/>
              </a:tblGrid>
              <a:tr h="720080">
                <a:tc>
                  <a:txBody>
                    <a:bodyPr/>
                    <a:lstStyle/>
                    <a:p>
                      <a:r>
                        <a:rPr lang="ru-RU" sz="1400" dirty="0" smtClean="0">
                          <a:solidFill>
                            <a:schemeClr val="tx1"/>
                          </a:solidFill>
                        </a:rPr>
                        <a:t>Показатели</a:t>
                      </a:r>
                      <a:endParaRPr lang="ru-RU" sz="1400" dirty="0">
                        <a:solidFill>
                          <a:schemeClr val="tx1"/>
                        </a:solidFill>
                      </a:endParaRPr>
                    </a:p>
                  </a:txBody>
                  <a:tcPr/>
                </a:tc>
                <a:tc>
                  <a:txBody>
                    <a:bodyPr/>
                    <a:lstStyle/>
                    <a:p>
                      <a:pPr algn="ctr"/>
                      <a:r>
                        <a:rPr lang="ru-RU" sz="2000" dirty="0" smtClean="0">
                          <a:solidFill>
                            <a:schemeClr val="tx1"/>
                          </a:solidFill>
                        </a:rPr>
                        <a:t>2019 год</a:t>
                      </a:r>
                      <a:endParaRPr lang="ru-RU" sz="2000" dirty="0">
                        <a:solidFill>
                          <a:schemeClr val="tx1"/>
                        </a:solidFill>
                      </a:endParaRPr>
                    </a:p>
                  </a:txBody>
                  <a:tcPr/>
                </a:tc>
                <a:tc>
                  <a:txBody>
                    <a:bodyPr/>
                    <a:lstStyle/>
                    <a:p>
                      <a:pPr algn="ctr"/>
                      <a:r>
                        <a:rPr lang="ru-RU" sz="2000" dirty="0" smtClean="0">
                          <a:solidFill>
                            <a:schemeClr val="tx1"/>
                          </a:solidFill>
                        </a:rPr>
                        <a:t>2020 год</a:t>
                      </a:r>
                      <a:endParaRPr lang="ru-RU" sz="2000" dirty="0">
                        <a:solidFill>
                          <a:schemeClr val="tx1"/>
                        </a:solidFill>
                      </a:endParaRPr>
                    </a:p>
                  </a:txBody>
                  <a:tcPr/>
                </a:tc>
                <a:tc>
                  <a:txBody>
                    <a:bodyPr/>
                    <a:lstStyle/>
                    <a:p>
                      <a:pPr algn="ctr"/>
                      <a:r>
                        <a:rPr lang="ru-RU" sz="2000" dirty="0" smtClean="0">
                          <a:solidFill>
                            <a:schemeClr val="tx1"/>
                          </a:solidFill>
                        </a:rPr>
                        <a:t>2021 год</a:t>
                      </a:r>
                      <a:endParaRPr lang="ru-RU" sz="2000" dirty="0">
                        <a:solidFill>
                          <a:schemeClr val="tx1"/>
                        </a:solidFill>
                      </a:endParaRPr>
                    </a:p>
                  </a:txBody>
                  <a:tcPr/>
                </a:tc>
              </a:tr>
              <a:tr h="524021">
                <a:tc>
                  <a:txBody>
                    <a:bodyPr/>
                    <a:lstStyle/>
                    <a:p>
                      <a:r>
                        <a:rPr lang="ru-RU" dirty="0" smtClean="0"/>
                        <a:t>ДОХОДЫ</a:t>
                      </a:r>
                      <a:endParaRPr lang="ru-RU" dirty="0"/>
                    </a:p>
                  </a:txBody>
                  <a:tcPr/>
                </a:tc>
                <a:tc>
                  <a:txBody>
                    <a:bodyPr/>
                    <a:lstStyle/>
                    <a:p>
                      <a:pPr algn="ctr"/>
                      <a:r>
                        <a:rPr lang="ru-RU" sz="2000" dirty="0" smtClean="0"/>
                        <a:t>424 552,4</a:t>
                      </a:r>
                    </a:p>
                  </a:txBody>
                  <a:tcPr/>
                </a:tc>
                <a:tc>
                  <a:txBody>
                    <a:bodyPr/>
                    <a:lstStyle/>
                    <a:p>
                      <a:pPr algn="ctr"/>
                      <a:r>
                        <a:rPr lang="ru-RU" sz="2000" dirty="0" smtClean="0"/>
                        <a:t>320 020,2</a:t>
                      </a:r>
                      <a:endParaRPr lang="ru-RU" sz="2000" dirty="0"/>
                    </a:p>
                  </a:txBody>
                  <a:tcPr/>
                </a:tc>
                <a:tc>
                  <a:txBody>
                    <a:bodyPr/>
                    <a:lstStyle/>
                    <a:p>
                      <a:pPr algn="ctr"/>
                      <a:r>
                        <a:rPr lang="ru-RU" sz="2000" dirty="0" smtClean="0"/>
                        <a:t>317 487,0</a:t>
                      </a:r>
                      <a:endParaRPr lang="ru-RU" sz="2000" dirty="0"/>
                    </a:p>
                  </a:txBody>
                  <a:tcPr/>
                </a:tc>
              </a:tr>
              <a:tr h="524021">
                <a:tc>
                  <a:txBody>
                    <a:bodyPr/>
                    <a:lstStyle/>
                    <a:p>
                      <a:r>
                        <a:rPr lang="ru-RU" dirty="0" smtClean="0"/>
                        <a:t>РАСХОДЫ</a:t>
                      </a:r>
                      <a:endParaRPr lang="ru-RU" dirty="0"/>
                    </a:p>
                  </a:txBody>
                  <a:tcPr/>
                </a:tc>
                <a:tc>
                  <a:txBody>
                    <a:bodyPr/>
                    <a:lstStyle/>
                    <a:p>
                      <a:pPr algn="ctr"/>
                      <a:r>
                        <a:rPr lang="ru-RU" sz="2000" dirty="0" smtClean="0"/>
                        <a:t>441 594,3</a:t>
                      </a:r>
                      <a:endParaRPr lang="ru-RU" sz="2000" dirty="0"/>
                    </a:p>
                  </a:txBody>
                  <a:tcPr/>
                </a:tc>
                <a:tc>
                  <a:txBody>
                    <a:bodyPr/>
                    <a:lstStyle/>
                    <a:p>
                      <a:pPr algn="ctr"/>
                      <a:r>
                        <a:rPr lang="ru-RU" sz="2000" dirty="0" smtClean="0"/>
                        <a:t>320 020,2</a:t>
                      </a:r>
                      <a:endParaRPr lang="ru-RU" sz="2000" dirty="0"/>
                    </a:p>
                  </a:txBody>
                  <a:tcPr/>
                </a:tc>
                <a:tc>
                  <a:txBody>
                    <a:bodyPr/>
                    <a:lstStyle/>
                    <a:p>
                      <a:pPr algn="ctr"/>
                      <a:r>
                        <a:rPr lang="ru-RU" sz="2000" dirty="0" smtClean="0"/>
                        <a:t>317 487,0</a:t>
                      </a:r>
                      <a:endParaRPr lang="ru-RU" sz="2000" dirty="0"/>
                    </a:p>
                  </a:txBody>
                  <a:tcPr/>
                </a:tc>
              </a:tr>
              <a:tr h="524021">
                <a:tc>
                  <a:txBody>
                    <a:bodyPr/>
                    <a:lstStyle/>
                    <a:p>
                      <a:r>
                        <a:rPr lang="ru-RU" dirty="0" smtClean="0"/>
                        <a:t>Дефицит(-)</a:t>
                      </a:r>
                    </a:p>
                    <a:p>
                      <a:r>
                        <a:rPr lang="ru-RU" dirty="0" smtClean="0"/>
                        <a:t>Профицит(+)</a:t>
                      </a:r>
                      <a:endParaRPr lang="ru-RU" dirty="0"/>
                    </a:p>
                  </a:txBody>
                  <a:tcPr/>
                </a:tc>
                <a:tc>
                  <a:txBody>
                    <a:bodyPr/>
                    <a:lstStyle/>
                    <a:p>
                      <a:pPr algn="ctr"/>
                      <a:r>
                        <a:rPr lang="ru-RU" sz="2000" dirty="0" smtClean="0"/>
                        <a:t>-6 597,4</a:t>
                      </a:r>
                      <a:endParaRPr lang="ru-RU" sz="2000" dirty="0"/>
                    </a:p>
                  </a:txBody>
                  <a:tcPr/>
                </a:tc>
                <a:tc>
                  <a:txBody>
                    <a:bodyPr/>
                    <a:lstStyle/>
                    <a:p>
                      <a:pPr algn="ctr"/>
                      <a:r>
                        <a:rPr lang="ru-RU" sz="2000" dirty="0" smtClean="0"/>
                        <a:t>0,0</a:t>
                      </a:r>
                      <a:endParaRPr lang="ru-RU" sz="2000" dirty="0"/>
                    </a:p>
                  </a:txBody>
                  <a:tcPr/>
                </a:tc>
                <a:tc>
                  <a:txBody>
                    <a:bodyPr/>
                    <a:lstStyle/>
                    <a:p>
                      <a:pPr algn="ctr"/>
                      <a:r>
                        <a:rPr lang="ru-RU" sz="2000" dirty="0" smtClean="0"/>
                        <a:t>0,0</a:t>
                      </a:r>
                      <a:endParaRPr lang="ru-RU" sz="2000" dirty="0"/>
                    </a:p>
                  </a:txBody>
                  <a:tcPr/>
                </a:tc>
              </a:tr>
            </a:tbl>
          </a:graphicData>
        </a:graphic>
      </p:graphicFrame>
      <p:sp>
        <p:nvSpPr>
          <p:cNvPr id="9" name="Прямоугольник 8"/>
          <p:cNvSpPr/>
          <p:nvPr/>
        </p:nvSpPr>
        <p:spPr>
          <a:xfrm>
            <a:off x="7072330" y="221455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1D175259-E316-43B5-9896-D0C7ABAC3889}" type="slidenum">
              <a:rPr lang="en-US" altLang="ru-RU" smtClean="0"/>
              <a:pPr>
                <a:defRPr/>
              </a:pPr>
              <a:t>34</a:t>
            </a:fld>
            <a:endParaRPr lang="en-US" altLang="ru-RU"/>
          </a:p>
        </p:txBody>
      </p:sp>
      <p:sp>
        <p:nvSpPr>
          <p:cNvPr id="7" name="Заголовок 4"/>
          <p:cNvSpPr txBox="1">
            <a:spLocks/>
          </p:cNvSpPr>
          <p:nvPr/>
        </p:nvSpPr>
        <p:spPr bwMode="auto">
          <a:xfrm>
            <a:off x="428596" y="1142984"/>
            <a:ext cx="8424936" cy="200368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643314"/>
            <a:ext cx="8424936" cy="208081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a:t>
            </a: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ОАО «МРСК Центра», </a:t>
            </a:r>
          </a:p>
          <a:p>
            <a:pPr>
              <a:buFont typeface="Arial" charset="0"/>
              <a:buNone/>
              <a:defRPr/>
            </a:pPr>
            <a:r>
              <a:rPr lang="ru-RU" sz="2400" dirty="0" smtClean="0">
                <a:latin typeface="Times New Roman" panose="02020603050405020304" pitchFamily="18" charset="0"/>
                <a:cs typeface="Times New Roman" panose="02020603050405020304" pitchFamily="18" charset="0"/>
              </a:rPr>
              <a:t>ООО «Санаторий им. Пржевальского», ООО «Аспект», ООО «Фабрика «Шарм»</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642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2019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3991624122"/>
              </p:ext>
            </p:extLst>
          </p:nvPr>
        </p:nvGraphicFramePr>
        <p:xfrm>
          <a:off x="412750" y="1506538"/>
          <a:ext cx="8004175" cy="3667125"/>
        </p:xfrm>
        <a:graphic>
          <a:graphicData uri="http://schemas.openxmlformats.org/presentationml/2006/ole">
            <mc:AlternateContent xmlns:mc="http://schemas.openxmlformats.org/markup-compatibility/2006">
              <mc:Choice xmlns:v="urn:schemas-microsoft-com:vml" Requires="v">
                <p:oleObj spid="_x0000_s77124" name="Лист" r:id="rId4" imgW="7172300" imgH="3286170" progId="Excel.Sheet.8">
                  <p:embed/>
                </p:oleObj>
              </mc:Choice>
              <mc:Fallback>
                <p:oleObj name="Лист" r:id="rId4" imgW="7172300" imgH="3286170" progId="Excel.Sheet.8">
                  <p:embed/>
                  <p:pic>
                    <p:nvPicPr>
                      <p:cNvPr id="0" name="Picture 227"/>
                      <p:cNvPicPr>
                        <a:picLocks noGrp="1" noChangeAspect="1" noChangeArrowheads="1"/>
                      </p:cNvPicPr>
                      <p:nvPr/>
                    </p:nvPicPr>
                    <p:blipFill>
                      <a:blip r:embed="rId5"/>
                      <a:srcRect/>
                      <a:stretch>
                        <a:fillRect/>
                      </a:stretch>
                    </p:blipFill>
                    <p:spPr bwMode="auto">
                      <a:xfrm>
                        <a:off x="412750" y="1506538"/>
                        <a:ext cx="8004175" cy="3667125"/>
                      </a:xfrm>
                      <a:prstGeom prst="rect">
                        <a:avLst/>
                      </a:prstGeom>
                      <a:noFill/>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2020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3525717608"/>
              </p:ext>
            </p:extLst>
          </p:nvPr>
        </p:nvGraphicFramePr>
        <p:xfrm>
          <a:off x="827584" y="1340768"/>
          <a:ext cx="6725741" cy="4078900"/>
        </p:xfrm>
        <a:graphic>
          <a:graphicData uri="http://schemas.openxmlformats.org/presentationml/2006/ole">
            <mc:AlternateContent xmlns:mc="http://schemas.openxmlformats.org/markup-compatibility/2006">
              <mc:Choice xmlns:v="urn:schemas-microsoft-com:vml" Requires="v">
                <p:oleObj spid="_x0000_s140447" name="Лист" r:id="rId4" imgW="7162845" imgH="4343490" progId="Excel.Sheet.8">
                  <p:embed/>
                </p:oleObj>
              </mc:Choice>
              <mc:Fallback>
                <p:oleObj name="Лист" r:id="rId4" imgW="7162845" imgH="4343490" progId="Excel.Sheet.8">
                  <p:embed/>
                  <p:pic>
                    <p:nvPicPr>
                      <p:cNvPr id="0" name="Picture 64"/>
                      <p:cNvPicPr>
                        <a:picLocks noGrp="1" noChangeAspect="1" noChangeArrowheads="1"/>
                      </p:cNvPicPr>
                      <p:nvPr/>
                    </p:nvPicPr>
                    <p:blipFill>
                      <a:blip r:embed="rId5"/>
                      <a:srcRect/>
                      <a:stretch>
                        <a:fillRect/>
                      </a:stretch>
                    </p:blipFill>
                    <p:spPr bwMode="auto">
                      <a:xfrm>
                        <a:off x="827584" y="1340768"/>
                        <a:ext cx="6725741" cy="4078900"/>
                      </a:xfrm>
                      <a:prstGeom prst="rect">
                        <a:avLst/>
                      </a:prstGeom>
                      <a:noFill/>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36</a:t>
            </a:fld>
            <a:endParaRPr lang="en-US" altLang="ru-RU" sz="1200">
              <a:solidFill>
                <a:srgbClr val="898989"/>
              </a:solidFill>
              <a:latin typeface="Calibri" pitchFamily="34" charset="0"/>
            </a:endParaRPr>
          </a:p>
        </p:txBody>
      </p:sp>
    </p:spTree>
    <p:extLst>
      <p:ext uri="{BB962C8B-B14F-4D97-AF65-F5344CB8AC3E}">
        <p14:creationId xmlns:p14="http://schemas.microsoft.com/office/powerpoint/2010/main" val="91292389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2021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1650456226"/>
              </p:ext>
            </p:extLst>
          </p:nvPr>
        </p:nvGraphicFramePr>
        <p:xfrm>
          <a:off x="273050" y="1736725"/>
          <a:ext cx="8035925" cy="4297363"/>
        </p:xfrm>
        <a:graphic>
          <a:graphicData uri="http://schemas.openxmlformats.org/presentationml/2006/ole">
            <mc:AlternateContent xmlns:mc="http://schemas.openxmlformats.org/markup-compatibility/2006">
              <mc:Choice xmlns:v="urn:schemas-microsoft-com:vml" Requires="v">
                <p:oleObj spid="_x0000_s141468" name="Лист" r:id="rId4" imgW="7391377" imgH="3952800" progId="Excel.Sheet.8">
                  <p:embed/>
                </p:oleObj>
              </mc:Choice>
              <mc:Fallback>
                <p:oleObj name="Лист" r:id="rId4" imgW="7391377" imgH="3952800" progId="Excel.Sheet.8">
                  <p:embed/>
                  <p:pic>
                    <p:nvPicPr>
                      <p:cNvPr id="0" name="Picture 62"/>
                      <p:cNvPicPr>
                        <a:picLocks noGrp="1" noChangeAspect="1" noChangeArrowheads="1"/>
                      </p:cNvPicPr>
                      <p:nvPr/>
                    </p:nvPicPr>
                    <p:blipFill>
                      <a:blip r:embed="rId5"/>
                      <a:srcRect/>
                      <a:stretch>
                        <a:fillRect/>
                      </a:stretch>
                    </p:blipFill>
                    <p:spPr bwMode="auto">
                      <a:xfrm>
                        <a:off x="273050" y="1736725"/>
                        <a:ext cx="8035925" cy="429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Tree>
    <p:extLst>
      <p:ext uri="{BB962C8B-B14F-4D97-AF65-F5344CB8AC3E}">
        <p14:creationId xmlns:p14="http://schemas.microsoft.com/office/powerpoint/2010/main" val="390683654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2918"/>
            <a:ext cx="9144000" cy="857256"/>
          </a:xfrm>
        </p:spPr>
        <p:txBody>
          <a:bodyPr/>
          <a:lstStyle/>
          <a:p>
            <a:pPr algn="ctr"/>
            <a:r>
              <a:rPr lang="ru-RU" sz="3000" dirty="0" smtClean="0"/>
              <a:t>Расходы в расчете на душу населения в 2019 г.</a:t>
            </a:r>
            <a:r>
              <a:rPr lang="ru-RU" sz="3200" dirty="0" smtClean="0"/>
              <a:t/>
            </a:r>
            <a:br>
              <a:rPr lang="ru-RU" sz="3200" dirty="0" smtClean="0"/>
            </a:br>
            <a:endParaRPr lang="ru-RU" sz="2000" dirty="0"/>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1135461210"/>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ru-RU" dirty="0" smtClean="0"/>
                        <a:t>28 850</a:t>
                      </a:r>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ru-RU" dirty="0" smtClean="0"/>
                        <a:t>16 273</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3 098 </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3 622</a:t>
                      </a:r>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2 403</a:t>
                      </a:r>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324 387,7</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2019</a:t>
            </a:r>
            <a:endParaRPr lang="ru-RU" sz="2400" dirty="0">
              <a:solidFill>
                <a:srgbClr val="C00000"/>
              </a:solidFill>
            </a:endParaRPr>
          </a:p>
        </p:txBody>
      </p:sp>
      <p:sp>
        <p:nvSpPr>
          <p:cNvPr id="160770" name="Rectangle 2"/>
          <p:cNvSpPr>
            <a:spLocks noChangeArrowheads="1"/>
          </p:cNvSpPr>
          <p:nvPr/>
        </p:nvSpPr>
        <p:spPr bwMode="auto">
          <a:xfrm>
            <a:off x="785786" y="0"/>
            <a:ext cx="7798672" cy="2231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2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ctr" defTabSz="914400" rtl="0" eaLnBrk="1" fontAlgn="base" latinLnBrk="0" hangingPunct="1">
              <a:lnSpc>
                <a:spcPct val="100000"/>
              </a:lnSpc>
              <a:spcBef>
                <a:spcPct val="0"/>
              </a:spcBef>
              <a:spcAft>
                <a:spcPct val="0"/>
              </a:spcAft>
              <a:buClrTx/>
              <a:buSzTx/>
              <a:buFontTx/>
              <a:buNone/>
              <a:tabLst>
                <a:tab pos="457200" algn="l"/>
              </a:tabLst>
            </a:pPr>
            <a:r>
              <a:rPr kumimoji="0" lang="ru-RU" sz="26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МУНИЦИПАЛЬНЫЕ    ПРОГРАММЫ</a:t>
            </a:r>
          </a:p>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Бюджета муниципального образования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«Демидовский район» Смоленской области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2019 - 2021</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317 467,4</a:t>
            </a:r>
          </a:p>
          <a:p>
            <a:pPr algn="ctr"/>
            <a:r>
              <a:rPr lang="ru-RU" sz="1600" b="1" i="1" dirty="0" smtClean="0">
                <a:solidFill>
                  <a:srgbClr val="7D5CDA"/>
                </a:solidFill>
                <a:latin typeface="Times New Roman" pitchFamily="18" charset="0"/>
                <a:cs typeface="Times New Roman" pitchFamily="18" charset="0"/>
              </a:rPr>
              <a:t>(98,0%)</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6 920,3</a:t>
            </a:r>
          </a:p>
          <a:p>
            <a:pPr algn="ctr"/>
            <a:r>
              <a:rPr lang="ru-RU" sz="1600" b="1" i="1" dirty="0" smtClean="0">
                <a:solidFill>
                  <a:srgbClr val="7D5CDA"/>
                </a:solidFill>
                <a:latin typeface="Times New Roman" pitchFamily="18" charset="0"/>
                <a:cs typeface="Times New Roman" pitchFamily="18" charset="0"/>
              </a:rPr>
              <a:t>(2,0%)</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2020</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2021</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293 289,9  </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288 117,9  </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287 039,4</a:t>
            </a:r>
          </a:p>
          <a:p>
            <a:pPr algn="ctr"/>
            <a:r>
              <a:rPr lang="ru-RU" sz="1600" b="1" i="1" dirty="0" smtClean="0">
                <a:solidFill>
                  <a:srgbClr val="7D5CDA"/>
                </a:solidFill>
                <a:latin typeface="Times New Roman" pitchFamily="18" charset="0"/>
                <a:cs typeface="Times New Roman" pitchFamily="18" charset="0"/>
              </a:rPr>
              <a:t>(97,9%)</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278 756,9</a:t>
            </a:r>
          </a:p>
          <a:p>
            <a:pPr algn="ctr"/>
            <a:r>
              <a:rPr lang="ru-RU" sz="1600" b="1" i="1" dirty="0" smtClean="0">
                <a:solidFill>
                  <a:srgbClr val="7D5CDA"/>
                </a:solidFill>
                <a:latin typeface="Times New Roman" pitchFamily="18" charset="0"/>
                <a:cs typeface="Times New Roman" pitchFamily="18" charset="0"/>
              </a:rPr>
              <a:t>(96,7%)</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6 250,5</a:t>
            </a:r>
          </a:p>
          <a:p>
            <a:pPr algn="ctr"/>
            <a:r>
              <a:rPr lang="ru-RU" sz="1600" b="1" i="1" dirty="0" smtClean="0">
                <a:solidFill>
                  <a:srgbClr val="7D5CDA"/>
                </a:solidFill>
                <a:latin typeface="Times New Roman" pitchFamily="18" charset="0"/>
                <a:cs typeface="Times New Roman" pitchFamily="18" charset="0"/>
              </a:rPr>
              <a:t>(2,1%)</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9 361,0</a:t>
            </a:r>
          </a:p>
          <a:p>
            <a:pPr algn="ctr"/>
            <a:r>
              <a:rPr lang="ru-RU" sz="1600" b="1" i="1" dirty="0" smtClean="0">
                <a:solidFill>
                  <a:srgbClr val="7D5CDA"/>
                </a:solidFill>
                <a:latin typeface="Times New Roman" pitchFamily="18" charset="0"/>
                <a:cs typeface="Times New Roman" pitchFamily="18" charset="0"/>
              </a:rPr>
              <a:t>(3,3%)</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63" descr="ogoom"/>
          <p:cNvPicPr>
            <a:picLocks noGrp="1" noChangeAspect="1" noChangeArrowheads="1"/>
          </p:cNvPicPr>
          <p:nvPr>
            <p:ph type="title"/>
          </p:nvPr>
        </p:nvPicPr>
        <p:blipFill>
          <a:blip r:embed="rId2" cstate="print"/>
          <a:srcRect/>
          <a:stretch>
            <a:fillRect/>
          </a:stretch>
        </p:blipFill>
        <p:spPr>
          <a:xfrm>
            <a:off x="6516688" y="188913"/>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827088" y="188913"/>
            <a:ext cx="5995987" cy="433387"/>
          </a:xfrm>
          <a:prstGeom prst="rect">
            <a:avLst/>
          </a:prstGeom>
          <a:noFill/>
          <a:ln w="9525">
            <a:noFill/>
            <a:miter lim="800000"/>
            <a:headEnd/>
            <a:tailEnd/>
          </a:ln>
        </p:spPr>
        <p:txBody>
          <a:bodyPr/>
          <a:lstStyle/>
          <a:p>
            <a:r>
              <a:rPr lang="en-US" sz="3600">
                <a:solidFill>
                  <a:srgbClr val="008000"/>
                </a:solidFill>
              </a:rPr>
              <a:t>@ </a:t>
            </a:r>
            <a:r>
              <a:rPr lang="ru-RU" sz="3600">
                <a:solidFill>
                  <a:srgbClr val="008000"/>
                </a:solidFill>
              </a:rPr>
              <a:t>какие бывают бюджеты?</a:t>
            </a:r>
            <a:endParaRPr lang="ru-RU"/>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a:t>Консолидированный Бюджет Российской Федерации</a:t>
            </a:r>
            <a:endParaRPr lang="ru-RU"/>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a:t>Бюджеты государственных</a:t>
            </a:r>
          </a:p>
          <a:p>
            <a:pPr algn="ctr"/>
            <a:r>
              <a:rPr lang="ru-RU" b="1"/>
              <a:t>внебюджетных фондов</a:t>
            </a:r>
            <a:endParaRPr lang="ru-RU"/>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a:t>Государственные</a:t>
            </a:r>
          </a:p>
          <a:p>
            <a:pPr algn="ctr"/>
            <a:r>
              <a:rPr lang="ru-RU" b="1"/>
              <a:t>внебюджетные фонды</a:t>
            </a:r>
          </a:p>
          <a:p>
            <a:pPr algn="ctr"/>
            <a:r>
              <a:rPr lang="ru-RU" b="1"/>
              <a:t>Российской Федерации</a:t>
            </a:r>
            <a:endParaRPr lang="ru-RU"/>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a:t>Территориальные фонды обязательного медицинского страхования</a:t>
            </a:r>
            <a:endParaRPr lang="ru-RU"/>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733425"/>
            <a:ext cx="2427287" cy="874713"/>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a:solidFill>
                    <a:srgbClr val="008000"/>
                  </a:solidFill>
                </a:rPr>
                <a:t>Бюджеты бюджетной системы Российской Федерации</a:t>
              </a:r>
              <a:endParaRPr lang="ru-RU"/>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4</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1708168292"/>
              </p:ext>
            </p:extLst>
          </p:nvPr>
        </p:nvGraphicFramePr>
        <p:xfrm>
          <a:off x="179512" y="714356"/>
          <a:ext cx="8821644" cy="5878649"/>
        </p:xfrm>
        <a:graphic>
          <a:graphicData uri="http://schemas.openxmlformats.org/drawingml/2006/table">
            <a:tbl>
              <a:tblPr>
                <a:tableStyleId>{16D9F66E-5EB9-4882-86FB-DCBF35E3C3E4}</a:tableStyleId>
              </a:tblPr>
              <a:tblGrid>
                <a:gridCol w="7107132"/>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2019</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2020</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2021</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1 151,0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164,4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164,4</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14 871,2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13 322,3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15 303,2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397,7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481,5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359,9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359,9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194 104,8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176 404,4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166 866,5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45 481,4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36 986,1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35 105,1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104,5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148,6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156,2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63,0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12,0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34 211,3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a:t>
                      </a:r>
                      <a:r>
                        <a:rPr lang="ru-RU" sz="1000" b="1" i="0" u="none" strike="noStrike" baseline="0" dirty="0" smtClean="0">
                          <a:solidFill>
                            <a:srgbClr val="000066"/>
                          </a:solidFill>
                          <a:latin typeface="Times New Roman" pitchFamily="18" charset="0"/>
                          <a:cs typeface="Times New Roman" pitchFamily="18" charset="0"/>
                        </a:rPr>
                        <a:t> 503,8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35 050,5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399,6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399,6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399,6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3756,1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3766,1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3766,1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19 415,6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18 081,6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18 703,0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346,7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402,0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424,0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2366,5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2322,7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2409,0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99,0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«Разработка</a:t>
                      </a:r>
                      <a:r>
                        <a:rPr lang="ru-RU" sz="900" b="1" u="none" strike="noStrike" baseline="0" dirty="0" smtClean="0">
                          <a:solidFill>
                            <a:srgbClr val="000066"/>
                          </a:solidFill>
                          <a:latin typeface="Times New Roman" pitchFamily="18" charset="0"/>
                          <a:cs typeface="Times New Roman" pitchFamily="18" charset="0"/>
                        </a:rPr>
                        <a:t> проектов генеральных планов и правил землепользования и застройки сельских поселений</a:t>
                      </a:r>
                      <a:r>
                        <a:rPr lang="ru-RU" sz="900" b="1" u="none" strike="noStrike" dirty="0" smtClean="0">
                          <a:solidFill>
                            <a:srgbClr val="000066"/>
                          </a:solidFill>
                          <a:latin typeface="Times New Roman" pitchFamily="18" charset="0"/>
                          <a:cs typeface="Times New Roman" pitchFamily="18" charset="0"/>
                        </a:rPr>
                        <a:t> Демидовского района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317 467,4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287 039,4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278 756,9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156674" name="Rectangle 2"/>
          <p:cNvSpPr>
            <a:spLocks noChangeArrowheads="1"/>
          </p:cNvSpPr>
          <p:nvPr/>
        </p:nvSpPr>
        <p:spPr bwMode="auto">
          <a:xfrm>
            <a:off x="253269" y="357166"/>
            <a:ext cx="81439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r>
              <a:rPr kumimoji="0" lang="ru-RU" sz="18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Как выглядит бюджет  муниципального образования  «Демидовский район» в разрезе  муниципальных программ</a:t>
            </a:r>
            <a:endParaRPr kumimoji="0" lang="ru-RU" sz="900" b="0" i="0" u="none" strike="noStrike" cap="none" normalizeH="0" baseline="0" dirty="0" smtClean="0">
              <a:ln>
                <a:noFill/>
              </a:ln>
              <a:solidFill>
                <a:srgbClr val="C00000"/>
              </a:solidFill>
              <a:effectLst/>
              <a:latin typeface="Arial" pitchFamily="34" charset="0"/>
              <a:cs typeface="Arial" pitchFamily="34" charset="0"/>
            </a:endParaRPr>
          </a:p>
        </p:txBody>
      </p:sp>
      <p:sp>
        <p:nvSpPr>
          <p:cNvPr id="5" name="Прямоугольник 4"/>
          <p:cNvSpPr/>
          <p:nvPr/>
        </p:nvSpPr>
        <p:spPr>
          <a:xfrm>
            <a:off x="7927449" y="35716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sp>
        <p:nvSpPr>
          <p:cNvPr id="4" name="TextBox 3"/>
          <p:cNvSpPr txBox="1"/>
          <p:nvPr/>
        </p:nvSpPr>
        <p:spPr>
          <a:xfrm>
            <a:off x="642910" y="1285860"/>
            <a:ext cx="8001056" cy="4585871"/>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a:t>
            </a:r>
            <a:r>
              <a:rPr lang="ru-RU" sz="18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2000" i="1" u="sng" dirty="0" smtClean="0">
                <a:solidFill>
                  <a:schemeClr val="accent1">
                    <a:lumMod val="25000"/>
                  </a:schemeClr>
                </a:solidFill>
              </a:rPr>
              <a:t>Задачи программы:</a:t>
            </a:r>
          </a:p>
          <a:p>
            <a:r>
              <a:rPr lang="ru-RU" sz="18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8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385559541"/>
              </p:ext>
            </p:extLst>
          </p:nvPr>
        </p:nvGraphicFramePr>
        <p:xfrm>
          <a:off x="500034" y="1714488"/>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r>
                        <a:rPr lang="ru-RU"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dirty="0" err="1" smtClean="0">
                          <a:solidFill>
                            <a:schemeClr val="accent1">
                              <a:lumMod val="25000"/>
                            </a:schemeClr>
                          </a:solidFill>
                          <a:latin typeface="Times New Roman" pitchFamily="18" charset="0"/>
                          <a:cs typeface="Times New Roman" pitchFamily="18" charset="0"/>
                        </a:rPr>
                        <a:t>экономкласса</a:t>
                      </a:r>
                      <a:r>
                        <a:rPr lang="ru-RU" dirty="0" smtClean="0">
                          <a:solidFill>
                            <a:schemeClr val="accent1">
                              <a:lumMod val="25000"/>
                            </a:schemeClr>
                          </a:solidFill>
                          <a:latin typeface="Times New Roman" pitchFamily="18" charset="0"/>
                          <a:cs typeface="Times New Roman" pitchFamily="18" charset="0"/>
                        </a:rPr>
                        <a:t>»</a:t>
                      </a:r>
                      <a:endParaRPr lang="ru-RU"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1 151,0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164,4</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164,4</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643834" y="135729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sp>
        <p:nvSpPr>
          <p:cNvPr id="3" name="TextBox 2"/>
          <p:cNvSpPr txBox="1"/>
          <p:nvPr/>
        </p:nvSpPr>
        <p:spPr>
          <a:xfrm>
            <a:off x="500034" y="1714488"/>
            <a:ext cx="8643966" cy="4862870"/>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обеспечение сохранности автомобильных дорог общего пользования между населенными пунктами МО«Демидовский район»</a:t>
            </a:r>
          </a:p>
          <a:p>
            <a:r>
              <a:rPr lang="ru-RU" sz="1800" dirty="0" smtClean="0"/>
              <a:t>- увеличение срока службы дорожных покрытий, сооружений</a:t>
            </a:r>
          </a:p>
          <a:p>
            <a:pPr>
              <a:buFontTx/>
              <a:buChar char="-"/>
            </a:pPr>
            <a:r>
              <a:rPr lang="ru-RU" sz="18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8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2000" i="1" u="sng" dirty="0" smtClean="0">
                <a:solidFill>
                  <a:schemeClr val="accent1">
                    <a:lumMod val="25000"/>
                  </a:schemeClr>
                </a:solidFill>
              </a:rPr>
              <a:t>Задачи программы:</a:t>
            </a:r>
          </a:p>
          <a:p>
            <a:r>
              <a:rPr lang="ru-RU" sz="1800" dirty="0" smtClean="0"/>
              <a:t>- содержание дорог на современном уровне эстетики и безопасности</a:t>
            </a:r>
          </a:p>
          <a:p>
            <a:r>
              <a:rPr lang="ru-RU" sz="1800" dirty="0" smtClean="0"/>
              <a:t>- своевременность и плановость уборки дорог от снега, наледи, мусора</a:t>
            </a:r>
          </a:p>
          <a:p>
            <a:pPr>
              <a:buFontTx/>
              <a:buChar char="-"/>
            </a:pPr>
            <a:r>
              <a:rPr lang="ru-RU" sz="18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800" dirty="0" smtClean="0"/>
              <a:t> совершенствование системы организации дорожного движения в Демидовском районе</a:t>
            </a:r>
          </a:p>
          <a:p>
            <a:pPr>
              <a:buFontTx/>
              <a:buChar char="-"/>
            </a:pPr>
            <a:r>
              <a:rPr lang="ru-RU" sz="1800" dirty="0" smtClean="0"/>
              <a:t> обеспечение жителей Демидовского района доступностью транспортных услуг</a:t>
            </a:r>
            <a:endParaRPr lang="ru-RU" sz="1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6415" y="404664"/>
            <a:ext cx="7858180" cy="892552"/>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a:t>
            </a:r>
            <a:r>
              <a:rPr lang="ru-RU" sz="16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graphicFrame>
        <p:nvGraphicFramePr>
          <p:cNvPr id="4" name="Таблица 3"/>
          <p:cNvGraphicFramePr>
            <a:graphicFrameLocks noGrp="1"/>
          </p:cNvGraphicFramePr>
          <p:nvPr>
            <p:extLst>
              <p:ext uri="{D42A27DB-BD31-4B8C-83A1-F6EECF244321}">
                <p14:modId xmlns:p14="http://schemas.microsoft.com/office/powerpoint/2010/main" val="271377320"/>
              </p:ext>
            </p:extLst>
          </p:nvPr>
        </p:nvGraphicFramePr>
        <p:xfrm>
          <a:off x="456352" y="1480228"/>
          <a:ext cx="8572559" cy="4956731"/>
        </p:xfrm>
        <a:graphic>
          <a:graphicData uri="http://schemas.openxmlformats.org/drawingml/2006/table">
            <a:tbl>
              <a:tblPr firstRow="1" bandRow="1">
                <a:tableStyleId>{5C22544A-7EE6-4342-B048-85BDC9FD1C3A}</a:tableStyleId>
              </a:tblPr>
              <a:tblGrid>
                <a:gridCol w="5444764"/>
                <a:gridCol w="1126151"/>
                <a:gridCol w="958028"/>
                <a:gridCol w="1043616"/>
              </a:tblGrid>
              <a:tr h="216024">
                <a:tc>
                  <a:txBody>
                    <a:bodyPr/>
                    <a:lstStyle/>
                    <a:p>
                      <a:pPr algn="ctr"/>
                      <a:r>
                        <a:rPr lang="ru-RU" sz="1600" i="1" dirty="0" smtClean="0">
                          <a:latin typeface="Times New Roman" pitchFamily="18" charset="0"/>
                          <a:cs typeface="Times New Roman" pitchFamily="18" charset="0"/>
                        </a:rPr>
                        <a:t>ПОКАЗАТЕЛИ</a:t>
                      </a:r>
                      <a:endParaRPr lang="ru-RU" sz="1600" i="1" dirty="0">
                        <a:latin typeface="Times New Roman" pitchFamily="18" charset="0"/>
                        <a:cs typeface="Times New Roman" pitchFamily="18" charset="0"/>
                      </a:endParaRPr>
                    </a:p>
                  </a:txBody>
                  <a:tcPr/>
                </a:tc>
                <a:tc>
                  <a:txBody>
                    <a:bodyPr/>
                    <a:lstStyle/>
                    <a:p>
                      <a:pPr algn="ctr"/>
                      <a:r>
                        <a:rPr lang="ru-RU" sz="1600" b="1" i="1" dirty="0" smtClean="0"/>
                        <a:t>2019</a:t>
                      </a:r>
                      <a:endParaRPr lang="ru-RU" sz="1600" b="1" i="1" dirty="0"/>
                    </a:p>
                  </a:txBody>
                  <a:tcPr/>
                </a:tc>
                <a:tc>
                  <a:txBody>
                    <a:bodyPr/>
                    <a:lstStyle/>
                    <a:p>
                      <a:pPr algn="ctr"/>
                      <a:r>
                        <a:rPr lang="ru-RU" sz="1600" i="1" dirty="0" smtClean="0"/>
                        <a:t>2020</a:t>
                      </a:r>
                      <a:endParaRPr lang="ru-RU" sz="1600" i="1" dirty="0"/>
                    </a:p>
                  </a:txBody>
                  <a:tcPr/>
                </a:tc>
                <a:tc>
                  <a:txBody>
                    <a:bodyPr/>
                    <a:lstStyle/>
                    <a:p>
                      <a:pPr algn="ctr"/>
                      <a:r>
                        <a:rPr lang="ru-RU" sz="1600" i="1" dirty="0" smtClean="0"/>
                        <a:t>2021</a:t>
                      </a:r>
                      <a:endParaRPr lang="ru-RU" sz="1600" i="1" dirty="0"/>
                    </a:p>
                  </a:txBody>
                  <a:tcPr/>
                </a:tc>
              </a:tr>
              <a:tr h="272702">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14 871,2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13 322,3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15 303,2</a:t>
                      </a:r>
                      <a:endParaRPr lang="ru-RU" sz="1200" b="1" i="1" dirty="0">
                        <a:solidFill>
                          <a:schemeClr val="accent1">
                            <a:lumMod val="25000"/>
                          </a:schemeClr>
                        </a:solidFill>
                      </a:endParaRPr>
                    </a:p>
                  </a:txBody>
                  <a:tcPr/>
                </a:tc>
              </a:tr>
              <a:tr h="47195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Подпрограмма</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7 763,0</a:t>
                      </a:r>
                    </a:p>
                    <a:p>
                      <a:pPr algn="ct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9 573,9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11 410,5</a:t>
                      </a:r>
                      <a:endParaRPr lang="ru-RU" sz="1200" b="1" i="1" dirty="0">
                        <a:solidFill>
                          <a:schemeClr val="accent1">
                            <a:lumMod val="25000"/>
                          </a:schemeClr>
                        </a:solidFill>
                      </a:endParaRPr>
                    </a:p>
                  </a:txBody>
                  <a:tcPr/>
                </a:tc>
              </a:tr>
              <a:tr h="313838">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a:solidFill>
                            <a:schemeClr val="accent1">
                              <a:lumMod val="25000"/>
                            </a:schemeClr>
                          </a:solidFill>
                          <a:latin typeface="Times New Roman" pitchFamily="18" charset="0"/>
                          <a:cs typeface="Times New Roman" pitchFamily="18" charset="0"/>
                        </a:rPr>
                        <a:t>«Развитие сети автомобильных дорог общего пользования муниципального и местного значения»</a:t>
                      </a:r>
                    </a:p>
                  </a:txBody>
                  <a:tcPr marL="9525" marR="9525" marT="9525" marB="0"/>
                </a:tc>
                <a:tc>
                  <a:txBody>
                    <a:bodyPr/>
                    <a:lstStyle/>
                    <a:p>
                      <a:pPr algn="ctr"/>
                      <a:r>
                        <a:rPr lang="ru-RU" sz="1200" b="1" i="1" dirty="0" smtClean="0">
                          <a:solidFill>
                            <a:schemeClr val="accent1">
                              <a:lumMod val="25000"/>
                            </a:schemeClr>
                          </a:solidFill>
                        </a:rPr>
                        <a:t>4 060,0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9 573,9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11 410,5</a:t>
                      </a:r>
                      <a:endParaRPr lang="ru-RU" sz="1200" b="1" i="1" dirty="0">
                        <a:solidFill>
                          <a:schemeClr val="accent1">
                            <a:lumMod val="25000"/>
                          </a:schemeClr>
                        </a:solidFill>
                      </a:endParaRPr>
                    </a:p>
                  </a:txBody>
                  <a:tcPr/>
                </a:tc>
              </a:tr>
              <a:tr h="161313">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smtClean="0">
                          <a:solidFill>
                            <a:schemeClr val="accent1">
                              <a:lumMod val="25000"/>
                            </a:schemeClr>
                          </a:solidFill>
                          <a:latin typeface="Times New Roman" pitchFamily="18" charset="0"/>
                          <a:cs typeface="Times New Roman" pitchFamily="18" charset="0"/>
                        </a:rPr>
                        <a:t>«Совершенствование управления дорожным хозяйством»</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3 703,0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19732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Подпрограмма</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342,0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19732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smtClean="0">
                          <a:solidFill>
                            <a:schemeClr val="accent1">
                              <a:lumMod val="25000"/>
                            </a:schemeClr>
                          </a:solidFill>
                          <a:latin typeface="Times New Roman" pitchFamily="18" charset="0"/>
                          <a:cs typeface="Times New Roman" pitchFamily="18" charset="0"/>
                        </a:rPr>
                        <a:t>«Повышение эффективности работы по профилактике детского дорожно-транспортного травматизма»</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45,0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26645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smtClean="0">
                          <a:solidFill>
                            <a:schemeClr val="accent1">
                              <a:lumMod val="25000"/>
                            </a:schemeClr>
                          </a:solidFill>
                          <a:latin typeface="Times New Roman" pitchFamily="18" charset="0"/>
                          <a:cs typeface="Times New Roman" pitchFamily="18" charset="0"/>
                        </a:rPr>
                        <a:t>«Изготовление технических паспортов автомобильных дорог»</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99,0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20815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smtClean="0">
                          <a:solidFill>
                            <a:schemeClr val="accent1">
                              <a:lumMod val="25000"/>
                            </a:schemeClr>
                          </a:solidFill>
                          <a:latin typeface="Times New Roman" pitchFamily="18" charset="0"/>
                          <a:cs typeface="Times New Roman" pitchFamily="18" charset="0"/>
                        </a:rPr>
                        <a:t>«Разработка комплексной схемы организации дорожного движения»</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198,0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506223">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Подпрограмма</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684,2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50405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684,2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360040">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0" i="1"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a:solidFill>
                            <a:schemeClr val="accent1">
                              <a:lumMod val="25000"/>
                            </a:schemeClr>
                          </a:solidFill>
                          <a:latin typeface="Times New Roman" pitchFamily="18" charset="0"/>
                          <a:cs typeface="Times New Roman" pitchFamily="18" charset="0"/>
                        </a:rPr>
                        <a:t>Подпрограмма</a:t>
                      </a:r>
                      <a:r>
                        <a:rPr lang="ru-RU" sz="1000" b="0" i="1" u="none" strike="noStrike" dirty="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6 082,0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3 748,4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3 892,7</a:t>
                      </a:r>
                      <a:endParaRPr lang="ru-RU" sz="1200" b="1" i="1" dirty="0">
                        <a:solidFill>
                          <a:schemeClr val="accent1">
                            <a:lumMod val="25000"/>
                          </a:schemeClr>
                        </a:solidFill>
                      </a:endParaRPr>
                    </a:p>
                  </a:txBody>
                  <a:tcPr/>
                </a:tc>
              </a:tr>
              <a:tr h="360040">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Основное </a:t>
                      </a:r>
                      <a:r>
                        <a:rPr lang="ru-RU" sz="1000" b="1" i="1" u="none" strike="noStrike" dirty="0">
                          <a:solidFill>
                            <a:schemeClr val="accent1">
                              <a:lumMod val="25000"/>
                            </a:schemeClr>
                          </a:solidFill>
                          <a:latin typeface="Times New Roman" pitchFamily="18" charset="0"/>
                          <a:cs typeface="Times New Roman" pitchFamily="18" charset="0"/>
                        </a:rPr>
                        <a:t>мероприятие </a:t>
                      </a:r>
                      <a:r>
                        <a:rPr lang="ru-RU" sz="1000" b="0" i="0" u="none" strike="noStrike" dirty="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2 488,8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378879">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подпрограммы»</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3</a:t>
                      </a:r>
                      <a:r>
                        <a:rPr lang="ru-RU" sz="1200" b="1" i="1" baseline="0" dirty="0" smtClean="0">
                          <a:solidFill>
                            <a:schemeClr val="accent1">
                              <a:lumMod val="25000"/>
                            </a:schemeClr>
                          </a:solidFill>
                        </a:rPr>
                        <a:t> 593,2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3 748,4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3 892,7</a:t>
                      </a:r>
                      <a:endParaRPr lang="ru-RU" sz="1200" b="1" i="1" dirty="0">
                        <a:solidFill>
                          <a:schemeClr val="accent1">
                            <a:lumMod val="25000"/>
                          </a:schemeClr>
                        </a:solidFill>
                      </a:endParaRPr>
                    </a:p>
                  </a:txBody>
                  <a:tcPr/>
                </a:tc>
              </a:tr>
            </a:tbl>
          </a:graphicData>
        </a:graphic>
      </p:graphicFrame>
      <p:sp>
        <p:nvSpPr>
          <p:cNvPr id="5" name="Прямоугольник 4"/>
          <p:cNvSpPr/>
          <p:nvPr/>
        </p:nvSpPr>
        <p:spPr>
          <a:xfrm>
            <a:off x="7812360" y="1120959"/>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643966" cy="320087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800" dirty="0" smtClean="0"/>
              <a:t>- восстановление водных объектов до состояния, обеспечивающего экологически благоприятные условия жизни населения.</a:t>
            </a:r>
          </a:p>
          <a:p>
            <a:r>
              <a:rPr lang="ru-RU" sz="2000" i="1" u="sng" dirty="0" smtClean="0">
                <a:solidFill>
                  <a:schemeClr val="accent1">
                    <a:lumMod val="25000"/>
                  </a:schemeClr>
                </a:solidFill>
              </a:rPr>
              <a:t>Задачи программы:</a:t>
            </a:r>
          </a:p>
          <a:p>
            <a:r>
              <a:rPr lang="ru-RU" sz="18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800" dirty="0" smtClean="0"/>
              <a:t>- осуществление капитального ремонта бесхозяйных гидротехнических сооружений.</a:t>
            </a:r>
            <a:endParaRPr lang="ru-RU" sz="1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994571064"/>
              </p:ext>
            </p:extLst>
          </p:nvPr>
        </p:nvGraphicFramePr>
        <p:xfrm>
          <a:off x="357158" y="1785926"/>
          <a:ext cx="8572559" cy="104386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280112">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397,7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10,0</a:t>
                      </a: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197325">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2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397,7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sp>
        <p:nvSpPr>
          <p:cNvPr id="3" name="TextBox 2"/>
          <p:cNvSpPr txBox="1"/>
          <p:nvPr/>
        </p:nvSpPr>
        <p:spPr>
          <a:xfrm>
            <a:off x="500034" y="1714488"/>
            <a:ext cx="8501122" cy="486287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800" dirty="0" smtClean="0"/>
          </a:p>
          <a:p>
            <a:r>
              <a:rPr lang="ru-RU" sz="2000" i="1" u="sng" dirty="0" smtClean="0">
                <a:solidFill>
                  <a:schemeClr val="accent1">
                    <a:lumMod val="25000"/>
                  </a:schemeClr>
                </a:solidFill>
              </a:rPr>
              <a:t>Задачи программы:</a:t>
            </a:r>
          </a:p>
          <a:p>
            <a:r>
              <a:rPr lang="ru-RU" sz="18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8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800" dirty="0" smtClean="0"/>
              <a:t>- создание детских спортивных клубов</a:t>
            </a:r>
          </a:p>
          <a:p>
            <a:r>
              <a:rPr lang="ru-RU" sz="18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800" dirty="0" smtClean="0"/>
              <a:t>- создание и поддержка групп «Здоровья».</a:t>
            </a:r>
          </a:p>
          <a:p>
            <a:pPr>
              <a:buFontTx/>
              <a:buChar char="-"/>
            </a:pPr>
            <a:endParaRPr lang="ru-RU" sz="1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1024302353"/>
              </p:ext>
            </p:extLst>
          </p:nvPr>
        </p:nvGraphicFramePr>
        <p:xfrm>
          <a:off x="500034" y="2214554"/>
          <a:ext cx="8429685" cy="311912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0" i="0" dirty="0" smtClean="0">
                          <a:solidFill>
                            <a:schemeClr val="accent1">
                              <a:lumMod val="25000"/>
                            </a:schemeClr>
                          </a:solidFill>
                          <a:latin typeface="Times New Roman" pitchFamily="18" charset="0"/>
                          <a:cs typeface="Times New Roman" pitchFamily="18" charset="0"/>
                        </a:rPr>
                        <a:t>ВСЕГО</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481,5</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359,9</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359,9</a:t>
                      </a:r>
                      <a:endParaRPr lang="ru-RU" b="1" i="1" dirty="0">
                        <a:solidFill>
                          <a:schemeClr val="accent1">
                            <a:lumMod val="25000"/>
                          </a:schemeClr>
                        </a:solidFill>
                      </a:endParaRPr>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220,6</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i="1" dirty="0" smtClean="0">
                          <a:solidFill>
                            <a:schemeClr val="accent1">
                              <a:lumMod val="25000"/>
                            </a:schemeClr>
                          </a:solidFill>
                          <a:latin typeface="Times New Roman" pitchFamily="18" charset="0"/>
                          <a:cs typeface="Times New Roman" pitchFamily="18" charset="0"/>
                        </a:rPr>
                        <a:t>Основное мероприятие </a:t>
                      </a:r>
                    </a:p>
                    <a:p>
                      <a:pPr marL="0" marR="0" indent="0" algn="l" defTabSz="914400" rtl="0" eaLnBrk="1" fontAlgn="auto" latinLnBrk="0" hangingPunct="1">
                        <a:lnSpc>
                          <a:spcPct val="100000"/>
                        </a:lnSpc>
                        <a:spcBef>
                          <a:spcPts val="0"/>
                        </a:spcBef>
                        <a:spcAft>
                          <a:spcPts val="0"/>
                        </a:spcAft>
                        <a:buClrTx/>
                        <a:buSzTx/>
                        <a:buFontTx/>
                        <a:buNone/>
                        <a:tabLst/>
                        <a:defRPr/>
                      </a:pPr>
                      <a:r>
                        <a:rPr lang="ru-RU"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p>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260,9</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359,9</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359,9</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образования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357158" y="1428736"/>
            <a:ext cx="8786842" cy="517064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8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800" dirty="0" smtClean="0"/>
              <a:t> повышение качества и доступности дополнительного образования детей на территории МО«Демидовский район»</a:t>
            </a:r>
          </a:p>
          <a:p>
            <a:pPr>
              <a:buFontTx/>
              <a:buChar char="-"/>
            </a:pPr>
            <a:r>
              <a:rPr lang="ru-RU" sz="18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2000" i="1" u="sng" dirty="0" smtClean="0">
                <a:solidFill>
                  <a:schemeClr val="accent1">
                    <a:lumMod val="25000"/>
                  </a:schemeClr>
                </a:solidFill>
              </a:rPr>
              <a:t>Задачи программы:</a:t>
            </a:r>
          </a:p>
          <a:p>
            <a:pPr>
              <a:buFontTx/>
              <a:buChar char="-"/>
            </a:pPr>
            <a:r>
              <a:rPr lang="ru-RU" sz="1800" dirty="0" smtClean="0"/>
              <a:t>повышение уровня компетентности и профессионального  мастерства педагогов и руководителей ДОУ</a:t>
            </a:r>
          </a:p>
          <a:p>
            <a:pPr>
              <a:buFontTx/>
              <a:buChar char="-"/>
            </a:pPr>
            <a:r>
              <a:rPr lang="ru-RU" sz="1800" dirty="0" smtClean="0"/>
              <a:t>обеспечение условий для содержания детей и работы сотрудников ДОУ</a:t>
            </a:r>
          </a:p>
          <a:p>
            <a:r>
              <a:rPr lang="ru-RU" sz="18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84" name="Text Box 5"/>
          <p:cNvSpPr txBox="1">
            <a:spLocks noChangeArrowheads="1"/>
          </p:cNvSpPr>
          <p:nvPr/>
        </p:nvSpPr>
        <p:spPr bwMode="auto">
          <a:xfrm>
            <a:off x="7938" y="493713"/>
            <a:ext cx="2195512" cy="1833562"/>
          </a:xfrm>
          <a:prstGeom prst="rect">
            <a:avLst/>
          </a:prstGeom>
          <a:noFill/>
          <a:ln w="9525">
            <a:noFill/>
            <a:miter lim="800000"/>
            <a:headEnd/>
            <a:tailEnd/>
          </a:ln>
        </p:spPr>
        <p:txBody>
          <a:bodyPr wrap="none"/>
          <a:lstStyle/>
          <a:p>
            <a:endParaRPr lang="ru-RU"/>
          </a:p>
        </p:txBody>
      </p:sp>
      <p:sp>
        <p:nvSpPr>
          <p:cNvPr id="35885" name="Slide Number Placeholder 5"/>
          <p:cNvSpPr txBox="1">
            <a:spLocks noGrp="1"/>
          </p:cNvSpPr>
          <p:nvPr/>
        </p:nvSpPr>
        <p:spPr bwMode="auto">
          <a:xfrm>
            <a:off x="8748713" y="6661150"/>
            <a:ext cx="298450" cy="196850"/>
          </a:xfrm>
          <a:prstGeom prst="rect">
            <a:avLst/>
          </a:prstGeom>
          <a:noFill/>
          <a:ln w="9525">
            <a:noFill/>
            <a:miter lim="800000"/>
            <a:headEnd/>
            <a:tailEnd/>
          </a:ln>
        </p:spPr>
        <p:txBody>
          <a:bodyPr anchor="ctr"/>
          <a:lstStyle/>
          <a:p>
            <a:pPr algn="r"/>
            <a:fld id="{7E462CB9-19AB-442A-8A43-AA8514548757}" type="slidenum">
              <a:rPr lang="en-US" altLang="ru-RU" sz="1200">
                <a:solidFill>
                  <a:srgbClr val="898989"/>
                </a:solidFill>
                <a:latin typeface="Calibri" pitchFamily="34" charset="0"/>
              </a:rPr>
              <a:pPr algn="r"/>
              <a:t>5</a:t>
            </a:fld>
            <a:endParaRPr lang="en-US" altLang="ru-RU" sz="1200">
              <a:solidFill>
                <a:srgbClr val="898989"/>
              </a:solidFill>
              <a:latin typeface="Calibri" pitchFamily="34" charset="0"/>
            </a:endParaRPr>
          </a:p>
        </p:txBody>
      </p:sp>
      <p:grpSp>
        <p:nvGrpSpPr>
          <p:cNvPr id="35886" name="Group 44"/>
          <p:cNvGrpSpPr>
            <a:grpSpLocks/>
          </p:cNvGrpSpPr>
          <p:nvPr/>
        </p:nvGrpSpPr>
        <p:grpSpPr bwMode="auto">
          <a:xfrm>
            <a:off x="755576" y="179388"/>
            <a:ext cx="7993047" cy="6345956"/>
            <a:chOff x="68" y="73"/>
            <a:chExt cx="5601" cy="4083"/>
          </a:xfrm>
        </p:grpSpPr>
        <p:pic>
          <p:nvPicPr>
            <p:cNvPr id="35887" name="Picture 42" descr="consolidate"/>
            <p:cNvPicPr>
              <a:picLocks noChangeAspect="1" noChangeArrowheads="1"/>
            </p:cNvPicPr>
            <p:nvPr/>
          </p:nvPicPr>
          <p:blipFill>
            <a:blip r:embed="rId2" cstate="print"/>
            <a:srcRect/>
            <a:stretch>
              <a:fillRect/>
            </a:stretch>
          </p:blipFill>
          <p:spPr bwMode="auto">
            <a:xfrm>
              <a:off x="68" y="73"/>
              <a:ext cx="1361" cy="1124"/>
            </a:xfrm>
            <a:prstGeom prst="rect">
              <a:avLst/>
            </a:prstGeom>
            <a:solidFill>
              <a:srgbClr val="CCFFFF"/>
            </a:solidFill>
            <a:ln w="9525">
              <a:noFill/>
              <a:miter lim="800000"/>
              <a:headEnd/>
              <a:tailEnd/>
            </a:ln>
          </p:spPr>
        </p:pic>
        <p:sp>
          <p:nvSpPr>
            <p:cNvPr id="35846" name="AutoShape 6"/>
            <p:cNvSpPr>
              <a:spLocks noChangeArrowheads="1"/>
            </p:cNvSpPr>
            <p:nvPr/>
          </p:nvSpPr>
          <p:spPr bwMode="auto">
            <a:xfrm>
              <a:off x="1445" y="128"/>
              <a:ext cx="4224" cy="954"/>
            </a:xfrm>
            <a:prstGeom prst="flowChartAlternateProcess">
              <a:avLst/>
            </a:prstGeom>
            <a:gradFill rotWithShape="1">
              <a:gsLst>
                <a:gs pos="0">
                  <a:srgbClr val="CCFFFF"/>
                </a:gs>
                <a:gs pos="100000">
                  <a:srgbClr val="99CCFF"/>
                </a:gs>
              </a:gsLst>
              <a:path path="rect">
                <a:fillToRect r="100000" b="100000"/>
              </a:path>
            </a:gradFill>
            <a:ln w="9525">
              <a:noFill/>
              <a:miter lim="800000"/>
              <a:headEnd/>
              <a:tailEnd/>
            </a:ln>
            <a:effectLst>
              <a:outerShdw dist="107763" dir="8100000" algn="ctr" rotWithShape="0">
                <a:srgbClr val="333399">
                  <a:alpha val="50000"/>
                </a:srgbClr>
              </a:outerShdw>
            </a:effectLst>
          </p:spPr>
          <p:txBody>
            <a:bodyPr/>
            <a:lstStyle/>
            <a:p>
              <a:pPr>
                <a:defRPr/>
              </a:pPr>
              <a:endParaRPr lang="ru-RU"/>
            </a:p>
          </p:txBody>
        </p:sp>
        <p:sp>
          <p:nvSpPr>
            <p:cNvPr id="35889" name="Text Box 7"/>
            <p:cNvSpPr txBox="1">
              <a:spLocks noChangeArrowheads="1"/>
            </p:cNvSpPr>
            <p:nvPr/>
          </p:nvSpPr>
          <p:spPr bwMode="auto">
            <a:xfrm>
              <a:off x="1522" y="181"/>
              <a:ext cx="4070" cy="884"/>
            </a:xfrm>
            <a:prstGeom prst="rect">
              <a:avLst/>
            </a:prstGeom>
            <a:noFill/>
            <a:ln w="9525">
              <a:noFill/>
              <a:miter lim="800000"/>
              <a:headEnd/>
              <a:tailEnd/>
            </a:ln>
          </p:spPr>
          <p:txBody>
            <a:bodyPr/>
            <a:lstStyle/>
            <a:p>
              <a:r>
                <a:rPr lang="ru-RU" sz="2000" b="1" dirty="0">
                  <a:solidFill>
                    <a:srgbClr val="000080"/>
                  </a:solidFill>
                </a:rPr>
                <a:t>Консолидированный бюджет</a:t>
              </a:r>
              <a:r>
                <a:rPr lang="ru-RU" sz="2000" dirty="0">
                  <a:solidFill>
                    <a:srgbClr val="000080"/>
                  </a:solidFill>
                </a:rPr>
                <a:t> — это свод </a:t>
              </a:r>
              <a:r>
                <a:rPr lang="ru-RU" sz="2000" dirty="0">
                  <a:hlinkClick r:id="rId3" tooltip="Бюджет"/>
                </a:rPr>
                <a:t>бюджетов</a:t>
              </a:r>
              <a:r>
                <a:rPr lang="ru-RU" sz="2000" dirty="0">
                  <a:solidFill>
                    <a:srgbClr val="000080"/>
                  </a:solidFill>
                </a:rPr>
                <a:t> всех уровней на соответствующей территории, используемый при </a:t>
              </a:r>
              <a:r>
                <a:rPr lang="ru-RU" sz="2000" dirty="0">
                  <a:hlinkClick r:id="rId4" tooltip="Прогнозирование"/>
                </a:rPr>
                <a:t>прогнозировании</a:t>
              </a:r>
              <a:r>
                <a:rPr lang="ru-RU" sz="2000" dirty="0">
                  <a:solidFill>
                    <a:srgbClr val="000080"/>
                  </a:solidFill>
                </a:rPr>
                <a:t>, расчетах, </a:t>
              </a:r>
              <a:r>
                <a:rPr lang="ru-RU" sz="2000" dirty="0">
                  <a:hlinkClick r:id="rId5" tooltip="Анализ"/>
                </a:rPr>
                <a:t>анализе</a:t>
              </a:r>
              <a:r>
                <a:rPr lang="ru-RU" sz="2000" dirty="0">
                  <a:solidFill>
                    <a:srgbClr val="000080"/>
                  </a:solidFill>
                </a:rPr>
                <a:t>.</a:t>
              </a:r>
              <a:endParaRPr lang="ru-RU" sz="2000" dirty="0"/>
            </a:p>
          </p:txBody>
        </p:sp>
        <p:graphicFrame>
          <p:nvGraphicFramePr>
            <p:cNvPr id="2" name="Схема 1"/>
            <p:cNvGraphicFramePr/>
            <p:nvPr>
              <p:extLst>
                <p:ext uri="{D42A27DB-BD31-4B8C-83A1-F6EECF244321}">
                  <p14:modId xmlns:p14="http://schemas.microsoft.com/office/powerpoint/2010/main" val="1875140697"/>
                </p:ext>
              </p:extLst>
            </p:nvPr>
          </p:nvGraphicFramePr>
          <p:xfrm>
            <a:off x="68" y="1333"/>
            <a:ext cx="5579" cy="28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722482124"/>
              </p:ext>
            </p:extLst>
          </p:nvPr>
        </p:nvGraphicFramePr>
        <p:xfrm>
          <a:off x="755576" y="1055169"/>
          <a:ext cx="8174142" cy="5766997"/>
        </p:xfrm>
        <a:graphic>
          <a:graphicData uri="http://schemas.openxmlformats.org/drawingml/2006/table">
            <a:tbl>
              <a:tblPr firstRow="1" bandRow="1">
                <a:tableStyleId>{5C22544A-7EE6-4342-B048-85BDC9FD1C3A}</a:tableStyleId>
              </a:tblPr>
              <a:tblGrid>
                <a:gridCol w="5673812"/>
                <a:gridCol w="857256"/>
                <a:gridCol w="814005"/>
                <a:gridCol w="829069"/>
              </a:tblGrid>
              <a:tr h="213591">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2019</a:t>
                      </a:r>
                      <a:endParaRPr lang="ru-RU" sz="1000" b="1" i="1" dirty="0"/>
                    </a:p>
                  </a:txBody>
                  <a:tcPr/>
                </a:tc>
                <a:tc>
                  <a:txBody>
                    <a:bodyPr/>
                    <a:lstStyle/>
                    <a:p>
                      <a:pPr algn="ctr"/>
                      <a:r>
                        <a:rPr lang="ru-RU" sz="1000" i="1" dirty="0" smtClean="0"/>
                        <a:t>2020</a:t>
                      </a:r>
                      <a:endParaRPr lang="ru-RU" sz="1000" i="1" dirty="0"/>
                    </a:p>
                  </a:txBody>
                  <a:tcPr/>
                </a:tc>
                <a:tc>
                  <a:txBody>
                    <a:bodyPr/>
                    <a:lstStyle/>
                    <a:p>
                      <a:pPr algn="ctr"/>
                      <a:r>
                        <a:rPr lang="ru-RU" sz="1000" i="1" dirty="0" smtClean="0"/>
                        <a:t>2021</a:t>
                      </a:r>
                      <a:endParaRPr lang="ru-RU" sz="1000" i="1" dirty="0"/>
                    </a:p>
                  </a:txBody>
                  <a:tcPr/>
                </a:tc>
              </a:tr>
              <a:tr h="18577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194 104,8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176 404,4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166 866,5</a:t>
                      </a:r>
                      <a:endParaRPr lang="ru-RU" sz="1000" b="1" i="1" dirty="0">
                        <a:solidFill>
                          <a:schemeClr val="accent1">
                            <a:lumMod val="25000"/>
                          </a:schemeClr>
                        </a:solidFill>
                      </a:endParaRPr>
                    </a:p>
                  </a:txBody>
                  <a:tcPr/>
                </a:tc>
              </a:tr>
              <a:tr h="155775">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Подпрограмма </a:t>
                      </a:r>
                      <a:r>
                        <a:rPr lang="ru-RU" sz="8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800" b="0" i="0" u="none" strike="noStrike" dirty="0" smtClean="0">
                          <a:solidFill>
                            <a:schemeClr val="accent1">
                              <a:lumMod val="25000"/>
                            </a:schemeClr>
                          </a:solidFill>
                          <a:latin typeface="Times New Roman" pitchFamily="18" charset="0"/>
                          <a:cs typeface="Times New Roman" pitchFamily="18" charset="0"/>
                        </a:rPr>
                        <a:t>«</a:t>
                      </a:r>
                      <a:r>
                        <a:rPr lang="ru-RU" sz="8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24 547,9</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20 908,7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19 899,1</a:t>
                      </a:r>
                      <a:endParaRPr lang="ru-RU" sz="800" b="1" i="1" dirty="0">
                        <a:solidFill>
                          <a:schemeClr val="accent1">
                            <a:lumMod val="25000"/>
                          </a:schemeClr>
                        </a:solidFill>
                      </a:endParaRPr>
                    </a:p>
                  </a:txBody>
                  <a:tcPr/>
                </a:tc>
              </a:tr>
              <a:tr h="149267">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образовательными организациями»</a:t>
                      </a:r>
                    </a:p>
                  </a:txBody>
                  <a:tcPr marL="9525" marR="9525" marT="9525" marB="0"/>
                </a:tc>
                <a:tc>
                  <a:txBody>
                    <a:bodyPr/>
                    <a:lstStyle/>
                    <a:p>
                      <a:pPr algn="ctr"/>
                      <a:r>
                        <a:rPr lang="ru-RU" sz="800" b="1" i="1" dirty="0" smtClean="0">
                          <a:solidFill>
                            <a:schemeClr val="accent1">
                              <a:lumMod val="25000"/>
                            </a:schemeClr>
                          </a:solidFill>
                        </a:rPr>
                        <a:t>24 348,9</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20 908,7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19 899,1</a:t>
                      </a:r>
                      <a:endParaRPr lang="ru-RU" sz="800" b="1" i="1" dirty="0">
                        <a:solidFill>
                          <a:schemeClr val="accent1">
                            <a:lumMod val="25000"/>
                          </a:schemeClr>
                        </a:solidFill>
                      </a:endParaRPr>
                    </a:p>
                  </a:txBody>
                  <a:tcPr/>
                </a:tc>
              </a:tr>
              <a:tr h="149267">
                <a:tc>
                  <a:txBody>
                    <a:bodyPr/>
                    <a:lstStyle/>
                    <a:p>
                      <a:pPr algn="l" fontAlgn="t"/>
                      <a:r>
                        <a:rPr lang="ru-RU" sz="800" b="1" i="1" u="none" strike="noStrike" dirty="0" smtClean="0">
                          <a:solidFill>
                            <a:schemeClr val="accent1">
                              <a:lumMod val="25000"/>
                            </a:schemeClr>
                          </a:solidFill>
                          <a:latin typeface="Times New Roman" pitchFamily="18" charset="0"/>
                          <a:cs typeface="Times New Roman" pitchFamily="18" charset="0"/>
                        </a:rPr>
                        <a:t>     Основное мероприятие </a:t>
                      </a:r>
                      <a:r>
                        <a:rPr lang="ru-RU" sz="800" b="0" i="0" u="none" strike="noStrike" dirty="0" smtClean="0">
                          <a:solidFill>
                            <a:schemeClr val="accent1">
                              <a:lumMod val="25000"/>
                            </a:schemeClr>
                          </a:solidFill>
                          <a:latin typeface="Times New Roman" pitchFamily="18" charset="0"/>
                          <a:cs typeface="Times New Roman" pitchFamily="18" charset="0"/>
                        </a:rPr>
                        <a:t>«Укрепление материально-технической базы муниципальных</a:t>
                      </a:r>
                      <a:r>
                        <a:rPr lang="ru-RU" sz="800" b="0" i="0" u="none" strike="noStrike" baseline="0" dirty="0" smtClean="0">
                          <a:solidFill>
                            <a:schemeClr val="accent1">
                              <a:lumMod val="25000"/>
                            </a:schemeClr>
                          </a:solidFill>
                          <a:latin typeface="Times New Roman" pitchFamily="18" charset="0"/>
                          <a:cs typeface="Times New Roman" pitchFamily="18" charset="0"/>
                        </a:rPr>
                        <a:t>  бюджетных общеобразовательных организаций</a:t>
                      </a:r>
                      <a:r>
                        <a:rPr lang="ru-RU" sz="800" b="0" i="0" u="none" strike="noStrike" dirty="0" smtClean="0">
                          <a:solidFill>
                            <a:schemeClr val="accent1">
                              <a:lumMod val="25000"/>
                            </a:schemeClr>
                          </a:solidFill>
                          <a:latin typeface="Times New Roman" pitchFamily="18" charset="0"/>
                          <a:cs typeface="Times New Roman" pitchFamily="18" charset="0"/>
                        </a:rPr>
                        <a:t>»</a:t>
                      </a:r>
                      <a:endParaRPr lang="ru-RU" sz="8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800" b="1" i="1" dirty="0" smtClean="0">
                          <a:solidFill>
                            <a:schemeClr val="accent1">
                              <a:lumMod val="25000"/>
                            </a:schemeClr>
                          </a:solidFill>
                        </a:rPr>
                        <a:t>199,0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191179">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Подпрограмма </a:t>
                      </a:r>
                      <a:r>
                        <a:rPr lang="ru-RU" sz="8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129 044,9</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108 271,7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104 762,1</a:t>
                      </a:r>
                      <a:endParaRPr lang="ru-RU" sz="800" b="1" i="1" dirty="0">
                        <a:solidFill>
                          <a:schemeClr val="accent1">
                            <a:lumMod val="25000"/>
                          </a:schemeClr>
                        </a:solidFill>
                      </a:endParaRPr>
                    </a:p>
                  </a:txBody>
                  <a:tcPr/>
                </a:tc>
              </a:tr>
              <a:tr h="248346">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1" u="none" strike="noStrike" dirty="0">
                          <a:solidFill>
                            <a:schemeClr val="accent1">
                              <a:lumMod val="25000"/>
                            </a:schemeClr>
                          </a:solidFill>
                          <a:latin typeface="Times New Roman" pitchFamily="18" charset="0"/>
                          <a:cs typeface="Times New Roman" pitchFamily="18" charset="0"/>
                        </a:rPr>
                        <a:t>«</a:t>
                      </a:r>
                      <a:r>
                        <a:rPr lang="ru-RU" sz="80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бюджетными общеобразовательными организациями»</a:t>
                      </a:r>
                    </a:p>
                  </a:txBody>
                  <a:tcPr marL="9525" marR="9525" marT="9525" marB="0"/>
                </a:tc>
                <a:tc>
                  <a:txBody>
                    <a:bodyPr/>
                    <a:lstStyle/>
                    <a:p>
                      <a:pPr algn="ctr"/>
                      <a:r>
                        <a:rPr lang="ru-RU" sz="800" b="1" i="1" dirty="0" smtClean="0">
                          <a:solidFill>
                            <a:schemeClr val="accent1">
                              <a:lumMod val="25000"/>
                            </a:schemeClr>
                          </a:solidFill>
                        </a:rPr>
                        <a:t>128 342,5</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108 271,7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104 762,1</a:t>
                      </a:r>
                      <a:endParaRPr lang="ru-RU" sz="800" b="1" i="1" dirty="0">
                        <a:solidFill>
                          <a:schemeClr val="accent1">
                            <a:lumMod val="25000"/>
                          </a:schemeClr>
                        </a:solidFill>
                      </a:endParaRPr>
                    </a:p>
                  </a:txBody>
                  <a:tcPr/>
                </a:tc>
              </a:tr>
              <a:tr h="267658">
                <a:tc>
                  <a:txBody>
                    <a:bodyPr/>
                    <a:lstStyle/>
                    <a:p>
                      <a:pPr algn="l" fontAlgn="t"/>
                      <a:r>
                        <a:rPr lang="ru-RU" sz="800" b="1" i="0" u="none" strike="noStrike" dirty="0" smtClean="0">
                          <a:solidFill>
                            <a:schemeClr val="accent1">
                              <a:lumMod val="25000"/>
                            </a:schemeClr>
                          </a:solidFill>
                          <a:latin typeface="Times New Roman" pitchFamily="18" charset="0"/>
                          <a:cs typeface="Times New Roman" pitchFamily="18" charset="0"/>
                        </a:rPr>
                        <a:t> </a:t>
                      </a:r>
                      <a:r>
                        <a:rPr lang="ru-RU" sz="8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800" b="0" i="1" u="none" strike="noStrike" dirty="0" smtClean="0">
                          <a:solidFill>
                            <a:schemeClr val="accent1">
                              <a:lumMod val="25000"/>
                            </a:schemeClr>
                          </a:solidFill>
                          <a:latin typeface="Times New Roman" pitchFamily="18" charset="0"/>
                          <a:cs typeface="Times New Roman" pitchFamily="18" charset="0"/>
                        </a:rPr>
                        <a:t>«</a:t>
                      </a:r>
                      <a:r>
                        <a:rPr lang="ru-RU" sz="800" b="0" i="0" u="none" strike="noStrike" dirty="0" smtClean="0">
                          <a:solidFill>
                            <a:schemeClr val="accent1">
                              <a:lumMod val="25000"/>
                            </a:schemeClr>
                          </a:solidFill>
                          <a:latin typeface="Times New Roman" pitchFamily="18" charset="0"/>
                          <a:cs typeface="Times New Roman" pitchFamily="18" charset="0"/>
                        </a:rPr>
                        <a:t>Укрепление материально-технической базы муниципальных</a:t>
                      </a:r>
                      <a:r>
                        <a:rPr lang="ru-RU" sz="800" b="0" i="0" u="none" strike="noStrike" baseline="0" dirty="0" smtClean="0">
                          <a:solidFill>
                            <a:schemeClr val="accent1">
                              <a:lumMod val="25000"/>
                            </a:schemeClr>
                          </a:solidFill>
                          <a:latin typeface="Times New Roman" pitchFamily="18" charset="0"/>
                          <a:cs typeface="Times New Roman" pitchFamily="18" charset="0"/>
                        </a:rPr>
                        <a:t>  бюджетных общеобразовательных организаций</a:t>
                      </a:r>
                      <a:r>
                        <a:rPr lang="ru-RU" sz="800" b="0" i="0" u="none" strike="noStrike" dirty="0" smtClean="0">
                          <a:solidFill>
                            <a:schemeClr val="accent1">
                              <a:lumMod val="25000"/>
                            </a:schemeClr>
                          </a:solidFill>
                          <a:latin typeface="Times New Roman" pitchFamily="18" charset="0"/>
                          <a:cs typeface="Times New Roman" pitchFamily="18" charset="0"/>
                        </a:rPr>
                        <a:t>»</a:t>
                      </a:r>
                      <a:endParaRPr lang="ru-RU" sz="8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800" b="1" i="1" dirty="0" smtClean="0">
                          <a:solidFill>
                            <a:schemeClr val="accent1">
                              <a:lumMod val="25000"/>
                            </a:schemeClr>
                          </a:solidFill>
                        </a:rPr>
                        <a:t>702,4</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267658">
                <a:tc>
                  <a:txBody>
                    <a:bodyPr/>
                    <a:lstStyle/>
                    <a:p>
                      <a:pPr algn="l" fontAlgn="t"/>
                      <a:r>
                        <a:rPr lang="ru-RU" sz="800" b="1" i="1" u="none" strike="noStrike" dirty="0" smtClean="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Подпрограмма </a:t>
                      </a:r>
                      <a:r>
                        <a:rPr lang="ru-RU" sz="800" b="0" i="1" u="none" strike="noStrike" dirty="0">
                          <a:solidFill>
                            <a:schemeClr val="accent1">
                              <a:lumMod val="25000"/>
                            </a:schemeClr>
                          </a:solidFill>
                          <a:latin typeface="Times New Roman" pitchFamily="18" charset="0"/>
                          <a:cs typeface="Times New Roman" pitchFamily="18" charset="0"/>
                        </a:rPr>
                        <a:t>«</a:t>
                      </a:r>
                      <a:r>
                        <a:rPr lang="ru-RU" sz="8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9 428,8</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8 601,0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8 597,0</a:t>
                      </a:r>
                      <a:endParaRPr lang="ru-RU" sz="800" b="1" i="1" dirty="0">
                        <a:solidFill>
                          <a:schemeClr val="accent1">
                            <a:lumMod val="25000"/>
                          </a:schemeClr>
                        </a:solidFill>
                      </a:endParaRPr>
                    </a:p>
                  </a:txBody>
                  <a:tcPr/>
                </a:tc>
              </a:tr>
              <a:tr h="285752">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a:t>
                      </a:r>
                      <a:r>
                        <a:rPr lang="ru-RU" sz="800" b="1" i="1" u="none" strike="noStrike" dirty="0" smtClean="0">
                          <a:solidFill>
                            <a:schemeClr val="accent1">
                              <a:lumMod val="25000"/>
                            </a:schemeClr>
                          </a:solidFill>
                          <a:latin typeface="Times New Roman" pitchFamily="18" charset="0"/>
                          <a:cs typeface="Times New Roman" pitchFamily="18" charset="0"/>
                        </a:rPr>
                        <a:t>мероприятие </a:t>
                      </a:r>
                      <a:r>
                        <a:rPr lang="ru-RU" sz="80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бюджетными учреждениями дополнительного образования детей»</a:t>
                      </a:r>
                    </a:p>
                  </a:txBody>
                  <a:tcPr marL="9525" marR="9525" marT="9525" marB="0"/>
                </a:tc>
                <a:tc>
                  <a:txBody>
                    <a:bodyPr/>
                    <a:lstStyle/>
                    <a:p>
                      <a:pPr algn="ctr"/>
                      <a:r>
                        <a:rPr lang="ru-RU" sz="800" b="1" i="1" dirty="0" smtClean="0">
                          <a:solidFill>
                            <a:schemeClr val="accent1">
                              <a:lumMod val="25000"/>
                            </a:schemeClr>
                          </a:solidFill>
                        </a:rPr>
                        <a:t>9 268,4</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8 601,0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8 597,0</a:t>
                      </a:r>
                      <a:endParaRPr lang="ru-RU" sz="800" b="1" i="1" dirty="0">
                        <a:solidFill>
                          <a:schemeClr val="accent1">
                            <a:lumMod val="25000"/>
                          </a:schemeClr>
                        </a:solidFill>
                      </a:endParaRPr>
                    </a:p>
                  </a:txBody>
                  <a:tcPr/>
                </a:tc>
              </a:tr>
              <a:tr h="191179">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a:t>
                      </a:r>
                      <a:r>
                        <a:rPr lang="ru-RU" sz="800" b="1" i="0" u="none" strike="noStrike" dirty="0">
                          <a:solidFill>
                            <a:schemeClr val="accent1">
                              <a:lumMod val="25000"/>
                            </a:schemeClr>
                          </a:solidFill>
                          <a:latin typeface="Times New Roman" pitchFamily="18" charset="0"/>
                          <a:cs typeface="Times New Roman" pitchFamily="18" charset="0"/>
                        </a:rPr>
                        <a:t> </a:t>
                      </a:r>
                      <a:r>
                        <a:rPr lang="ru-RU" sz="800" b="0" i="0" u="none" strike="noStrike" dirty="0">
                          <a:solidFill>
                            <a:schemeClr val="accent1">
                              <a:lumMod val="25000"/>
                            </a:schemeClr>
                          </a:solidFill>
                          <a:latin typeface="Times New Roman" pitchFamily="18" charset="0"/>
                          <a:cs typeface="Times New Roman" pitchFamily="18" charset="0"/>
                        </a:rPr>
                        <a:t>«Поддержка творческих коллективов и талантливых детей»</a:t>
                      </a:r>
                    </a:p>
                  </a:txBody>
                  <a:tcPr marL="9525" marR="9525" marT="9525" marB="0"/>
                </a:tc>
                <a:tc>
                  <a:txBody>
                    <a:bodyPr/>
                    <a:lstStyle/>
                    <a:p>
                      <a:pPr algn="ctr"/>
                      <a:r>
                        <a:rPr lang="ru-RU" sz="800" b="1" i="1" dirty="0" smtClean="0">
                          <a:solidFill>
                            <a:schemeClr val="accent1">
                              <a:lumMod val="25000"/>
                            </a:schemeClr>
                          </a:solidFill>
                        </a:rPr>
                        <a:t>160,4</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214314">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Подпрограмма </a:t>
                      </a:r>
                      <a:r>
                        <a:rPr lang="ru-RU" sz="8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7 117,6</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5 855,1</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5 330,9</a:t>
                      </a:r>
                      <a:endParaRPr lang="ru-RU" sz="800" b="1" i="1" dirty="0">
                        <a:solidFill>
                          <a:schemeClr val="accent1">
                            <a:lumMod val="25000"/>
                          </a:schemeClr>
                        </a:solidFill>
                      </a:endParaRPr>
                    </a:p>
                  </a:txBody>
                  <a:tcPr/>
                </a:tc>
              </a:tr>
              <a:tr h="166213">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«Обеспечение </a:t>
                      </a:r>
                      <a:r>
                        <a:rPr lang="ru-RU" sz="800" b="0" i="0" u="none" strike="noStrike" dirty="0" smtClean="0">
                          <a:solidFill>
                            <a:schemeClr val="accent1">
                              <a:lumMod val="25000"/>
                            </a:schemeClr>
                          </a:solidFill>
                          <a:latin typeface="Times New Roman" pitchFamily="18" charset="0"/>
                          <a:cs typeface="Times New Roman" pitchFamily="18" charset="0"/>
                        </a:rPr>
                        <a:t>деятельности </a:t>
                      </a:r>
                      <a:r>
                        <a:rPr lang="ru-RU" sz="800" b="0" i="0" u="none" strike="noStrike" dirty="0">
                          <a:solidFill>
                            <a:schemeClr val="accent1">
                              <a:lumMod val="25000"/>
                            </a:schemeClr>
                          </a:solidFill>
                          <a:latin typeface="Times New Roman" pitchFamily="18" charset="0"/>
                          <a:cs typeface="Times New Roman" pitchFamily="18" charset="0"/>
                        </a:rPr>
                        <a:t>муниципальных учреждений»</a:t>
                      </a:r>
                    </a:p>
                  </a:txBody>
                  <a:tcPr marL="9525" marR="9525" marT="9525" marB="0"/>
                </a:tc>
                <a:tc>
                  <a:txBody>
                    <a:bodyPr/>
                    <a:lstStyle/>
                    <a:p>
                      <a:pPr algn="ctr"/>
                      <a:r>
                        <a:rPr lang="ru-RU" sz="800" b="1" i="1" dirty="0" smtClean="0">
                          <a:solidFill>
                            <a:schemeClr val="accent1">
                              <a:lumMod val="25000"/>
                            </a:schemeClr>
                          </a:solidFill>
                        </a:rPr>
                        <a:t>7 117,6</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5 855,1</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5 330,9</a:t>
                      </a:r>
                      <a:endParaRPr lang="ru-RU" sz="800" b="1" i="1" dirty="0">
                        <a:solidFill>
                          <a:schemeClr val="accent1">
                            <a:lumMod val="25000"/>
                          </a:schemeClr>
                        </a:solidFill>
                      </a:endParaRPr>
                    </a:p>
                  </a:txBody>
                  <a:tcPr/>
                </a:tc>
              </a:tr>
              <a:tr h="282413">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Подпрограмма </a:t>
                      </a:r>
                      <a:r>
                        <a:rPr lang="ru-RU" sz="8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343,8</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312,7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312,7</a:t>
                      </a:r>
                      <a:endParaRPr lang="ru-RU" sz="800" b="1" i="1" dirty="0">
                        <a:solidFill>
                          <a:schemeClr val="accent1">
                            <a:lumMod val="25000"/>
                          </a:schemeClr>
                        </a:solidFill>
                      </a:endParaRPr>
                    </a:p>
                  </a:txBody>
                  <a:tcPr/>
                </a:tc>
              </a:tr>
              <a:tr h="187649">
                <a:tc>
                  <a:txBody>
                    <a:bodyPr/>
                    <a:lstStyle/>
                    <a:p>
                      <a:pPr algn="l" fontAlgn="t"/>
                      <a:r>
                        <a:rPr lang="ru-RU" sz="800" b="0"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«Укрепление системы оздоровления и отдыха детей, проживающих на территории муниципального образования»</a:t>
                      </a:r>
                    </a:p>
                  </a:txBody>
                  <a:tcPr marL="9525" marR="9525" marT="9525" marB="0"/>
                </a:tc>
                <a:tc>
                  <a:txBody>
                    <a:bodyPr/>
                    <a:lstStyle/>
                    <a:p>
                      <a:pPr algn="ctr"/>
                      <a:r>
                        <a:rPr lang="ru-RU" sz="800" b="1" i="1" dirty="0" smtClean="0">
                          <a:solidFill>
                            <a:schemeClr val="accent1">
                              <a:lumMod val="25000"/>
                            </a:schemeClr>
                          </a:solidFill>
                        </a:rPr>
                        <a:t>343,8</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312,7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312,7</a:t>
                      </a:r>
                      <a:endParaRPr lang="ru-RU" sz="800" b="1" i="1" dirty="0">
                        <a:solidFill>
                          <a:schemeClr val="accent1">
                            <a:lumMod val="25000"/>
                          </a:schemeClr>
                        </a:solidFill>
                      </a:endParaRPr>
                    </a:p>
                  </a:txBody>
                  <a:tcPr/>
                </a:tc>
              </a:tr>
              <a:tr h="163348">
                <a:tc>
                  <a:txBody>
                    <a:bodyPr/>
                    <a:lstStyle/>
                    <a:p>
                      <a:pPr algn="l" fontAlgn="t"/>
                      <a:r>
                        <a:rPr lang="ru-RU" sz="800" b="0" i="1"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Подпрограмма </a:t>
                      </a:r>
                      <a:r>
                        <a:rPr lang="ru-RU" sz="8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121,2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194,0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228676">
                <a:tc>
                  <a:txBody>
                    <a:bodyPr/>
                    <a:lstStyle/>
                    <a:p>
                      <a:pPr algn="l" fontAlgn="t"/>
                      <a:r>
                        <a:rPr lang="ru-RU" sz="800" b="0"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«Информационное обеспечение мероприятий по молодежной политике»</a:t>
                      </a:r>
                    </a:p>
                  </a:txBody>
                  <a:tcPr marL="9525" marR="9525" marT="9525" marB="0"/>
                </a:tc>
                <a:tc>
                  <a:txBody>
                    <a:bodyPr/>
                    <a:lstStyle/>
                    <a:p>
                      <a:pPr algn="ctr"/>
                      <a:r>
                        <a:rPr lang="ru-RU" sz="800" b="1" i="1" dirty="0" smtClean="0">
                          <a:solidFill>
                            <a:schemeClr val="accent1">
                              <a:lumMod val="25000"/>
                            </a:schemeClr>
                          </a:solidFill>
                        </a:rPr>
                        <a:t>3,0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5,0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199150">
                <a:tc>
                  <a:txBody>
                    <a:bodyPr/>
                    <a:lstStyle/>
                    <a:p>
                      <a:pPr algn="l" fontAlgn="t"/>
                      <a:r>
                        <a:rPr lang="ru-RU" sz="800" b="0" i="0" u="none" strike="noStrike" dirty="0">
                          <a:solidFill>
                            <a:schemeClr val="accent1">
                              <a:lumMod val="25000"/>
                            </a:schemeClr>
                          </a:solidFill>
                          <a:latin typeface="Times New Roman" pitchFamily="18" charset="0"/>
                          <a:cs typeface="Times New Roman" pitchFamily="18" charset="0"/>
                        </a:rPr>
                        <a:t>    </a:t>
                      </a:r>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«Поддержка различных категорий молодежи»</a:t>
                      </a:r>
                    </a:p>
                  </a:txBody>
                  <a:tcPr marL="9525" marR="9525" marT="9525" marB="0"/>
                </a:tc>
                <a:tc>
                  <a:txBody>
                    <a:bodyPr/>
                    <a:lstStyle/>
                    <a:p>
                      <a:pPr algn="ctr"/>
                      <a:r>
                        <a:rPr lang="ru-RU" sz="800" b="1" i="1" dirty="0" smtClean="0">
                          <a:solidFill>
                            <a:schemeClr val="accent1">
                              <a:lumMod val="25000"/>
                            </a:schemeClr>
                          </a:solidFill>
                        </a:rPr>
                        <a:t>103,2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154,0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169624">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«Пропаганда здорового образа жизни и профилактика асоциальных явлений в молодежной среде»</a:t>
                      </a:r>
                    </a:p>
                  </a:txBody>
                  <a:tcPr marL="9525" marR="9525" marT="9525" marB="0"/>
                </a:tc>
                <a:tc>
                  <a:txBody>
                    <a:bodyPr/>
                    <a:lstStyle/>
                    <a:p>
                      <a:pPr algn="ctr"/>
                      <a:r>
                        <a:rPr lang="ru-RU" sz="800" b="1" i="1" dirty="0" smtClean="0">
                          <a:solidFill>
                            <a:schemeClr val="accent1">
                              <a:lumMod val="25000"/>
                            </a:schemeClr>
                          </a:solidFill>
                        </a:rPr>
                        <a:t>10,0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14,0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196100">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p>
                  </a:txBody>
                  <a:tcPr marL="9525" marR="9525" marT="9525" marB="0"/>
                </a:tc>
                <a:tc>
                  <a:txBody>
                    <a:bodyPr/>
                    <a:lstStyle/>
                    <a:p>
                      <a:pPr algn="ctr"/>
                      <a:r>
                        <a:rPr lang="ru-RU" sz="800" b="1" i="1" dirty="0" smtClean="0">
                          <a:solidFill>
                            <a:schemeClr val="accent1">
                              <a:lumMod val="25000"/>
                            </a:schemeClr>
                          </a:solidFill>
                        </a:rPr>
                        <a:t>5,0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21,0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240292">
                <a:tc>
                  <a:txBody>
                    <a:bodyPr/>
                    <a:lstStyle/>
                    <a:p>
                      <a:pPr algn="l" fontAlgn="t"/>
                      <a:r>
                        <a:rPr lang="ru-RU" sz="800" b="0" i="1"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Подпрограмма </a:t>
                      </a:r>
                      <a:r>
                        <a:rPr lang="ru-RU" sz="8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2 994,2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2 934,9</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3 048,3</a:t>
                      </a:r>
                      <a:endParaRPr lang="ru-RU" sz="800" b="1" i="1" dirty="0">
                        <a:solidFill>
                          <a:schemeClr val="accent1">
                            <a:lumMod val="25000"/>
                          </a:schemeClr>
                        </a:solidFill>
                      </a:endParaRPr>
                    </a:p>
                  </a:txBody>
                  <a:tcPr/>
                </a:tc>
              </a:tr>
              <a:tr h="182270">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p>
                  </a:txBody>
                  <a:tcPr marL="9525" marR="9525" marT="9525" marB="0"/>
                </a:tc>
                <a:tc>
                  <a:txBody>
                    <a:bodyPr/>
                    <a:lstStyle/>
                    <a:p>
                      <a:pPr algn="ctr"/>
                      <a:r>
                        <a:rPr lang="ru-RU" sz="800" b="1" i="1" dirty="0" smtClean="0">
                          <a:solidFill>
                            <a:schemeClr val="accent1">
                              <a:lumMod val="25000"/>
                            </a:schemeClr>
                          </a:solidFill>
                        </a:rPr>
                        <a:t>2 966,2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2 934,9</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3 048,3</a:t>
                      </a:r>
                      <a:endParaRPr lang="ru-RU" sz="800" b="1" i="1" dirty="0">
                        <a:solidFill>
                          <a:schemeClr val="accent1">
                            <a:lumMod val="25000"/>
                          </a:schemeClr>
                        </a:solidFill>
                      </a:endParaRPr>
                    </a:p>
                  </a:txBody>
                  <a:tcPr/>
                </a:tc>
              </a:tr>
              <a:tr h="18227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800" b="1" i="1" u="none" strike="noStrike" dirty="0" smtClean="0">
                          <a:solidFill>
                            <a:schemeClr val="accent1">
                              <a:lumMod val="25000"/>
                            </a:schemeClr>
                          </a:solidFill>
                          <a:latin typeface="Times New Roman" pitchFamily="18" charset="0"/>
                          <a:cs typeface="Times New Roman" pitchFamily="18" charset="0"/>
                        </a:rPr>
                        <a:t>      Основное мероприятие </a:t>
                      </a:r>
                      <a:r>
                        <a:rPr lang="ru-RU" sz="800" b="0" i="0" u="none" strike="noStrike" dirty="0" smtClean="0">
                          <a:solidFill>
                            <a:schemeClr val="accent1">
                              <a:lumMod val="25000"/>
                            </a:schemeClr>
                          </a:solidFill>
                          <a:latin typeface="Times New Roman" pitchFamily="18" charset="0"/>
                          <a:cs typeface="Times New Roman" pitchFamily="18" charset="0"/>
                        </a:rPr>
                        <a:t>«Организация и проведение мероприятий, направленных на другие вопросы в области образования»</a:t>
                      </a:r>
                    </a:p>
                    <a:p>
                      <a:pPr algn="l" fontAlgn="t"/>
                      <a:endParaRPr lang="ru-RU" sz="8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800" b="1" i="1" dirty="0" smtClean="0">
                          <a:solidFill>
                            <a:schemeClr val="accent1">
                              <a:lumMod val="25000"/>
                            </a:schemeClr>
                          </a:solidFill>
                        </a:rPr>
                        <a:t>28,0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154587">
                <a:tc>
                  <a:txBody>
                    <a:bodyPr/>
                    <a:lstStyle/>
                    <a:p>
                      <a:pPr algn="l" fontAlgn="t"/>
                      <a:r>
                        <a:rPr lang="ru-RU" sz="800" b="0" i="1"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1" u="none" strike="noStrike" dirty="0">
                          <a:solidFill>
                            <a:schemeClr val="accent1">
                              <a:lumMod val="25000"/>
                            </a:schemeClr>
                          </a:solidFill>
                          <a:latin typeface="Times New Roman" pitchFamily="18" charset="0"/>
                          <a:cs typeface="Times New Roman" pitchFamily="18" charset="0"/>
                        </a:rPr>
                        <a:t>«</a:t>
                      </a:r>
                      <a:r>
                        <a:rPr lang="ru-RU" sz="800" b="0" i="0" u="none" strike="noStrike" dirty="0">
                          <a:solidFill>
                            <a:schemeClr val="accent1">
                              <a:lumMod val="25000"/>
                            </a:schemeClr>
                          </a:solidFill>
                          <a:latin typeface="Times New Roman" pitchFamily="18" charset="0"/>
                          <a:cs typeface="Times New Roman" pitchFamily="18" charset="0"/>
                        </a:rPr>
                        <a:t>Выплата пособий, вознаграждений и другие расходы социального характера»</a:t>
                      </a:r>
                    </a:p>
                  </a:txBody>
                  <a:tcPr marL="9525" marR="9525" marT="9525" marB="0"/>
                </a:tc>
                <a:tc>
                  <a:txBody>
                    <a:bodyPr/>
                    <a:lstStyle/>
                    <a:p>
                      <a:pPr algn="ctr"/>
                      <a:r>
                        <a:rPr lang="ru-RU" sz="800" b="1" i="1" dirty="0" smtClean="0">
                          <a:solidFill>
                            <a:schemeClr val="accent1">
                              <a:lumMod val="25000"/>
                            </a:schemeClr>
                          </a:solidFill>
                        </a:rPr>
                        <a:t>20</a:t>
                      </a:r>
                      <a:r>
                        <a:rPr lang="ru-RU" sz="800" b="1" i="1" baseline="0" dirty="0" smtClean="0">
                          <a:solidFill>
                            <a:schemeClr val="accent1">
                              <a:lumMod val="25000"/>
                            </a:schemeClr>
                          </a:solidFill>
                        </a:rPr>
                        <a:t> 506</a:t>
                      </a:r>
                      <a:r>
                        <a:rPr lang="ru-RU" sz="800" b="1" i="1" dirty="0" smtClean="0">
                          <a:solidFill>
                            <a:schemeClr val="accent1">
                              <a:lumMod val="25000"/>
                            </a:schemeClr>
                          </a:solidFill>
                        </a:rPr>
                        <a:t>,4</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29 326,6</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24 916,4</a:t>
                      </a:r>
                      <a:endParaRPr lang="ru-RU" sz="800" b="1" i="1" dirty="0">
                        <a:solidFill>
                          <a:schemeClr val="accent1">
                            <a:lumMod val="25000"/>
                          </a:schemeClr>
                        </a:solidFill>
                      </a:endParaRPr>
                    </a:p>
                  </a:txBody>
                  <a:tcPr/>
                </a:tc>
              </a:tr>
            </a:tbl>
          </a:graphicData>
        </a:graphic>
      </p:graphicFrame>
      <p:sp>
        <p:nvSpPr>
          <p:cNvPr id="3" name="TextBox 2"/>
          <p:cNvSpPr txBox="1"/>
          <p:nvPr/>
        </p:nvSpPr>
        <p:spPr>
          <a:xfrm>
            <a:off x="642910" y="285728"/>
            <a:ext cx="8286808" cy="553998"/>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b="1" i="1" dirty="0" smtClean="0">
                <a:solidFill>
                  <a:schemeClr val="accent1">
                    <a:lumMod val="25000"/>
                  </a:schemeClr>
                </a:solidFill>
              </a:rPr>
              <a:t>«Развитие образования в муниципальном образовании «Демидовский район» Смоленской области» </a:t>
            </a:r>
            <a:endParaRPr lang="ru-RU" b="1" i="1" dirty="0">
              <a:solidFill>
                <a:schemeClr val="accent1">
                  <a:lumMod val="25000"/>
                </a:schemeClr>
              </a:solidFill>
            </a:endParaRPr>
          </a:p>
        </p:txBody>
      </p:sp>
      <p:sp>
        <p:nvSpPr>
          <p:cNvPr id="4" name="Прямоугольник 3"/>
          <p:cNvSpPr/>
          <p:nvPr/>
        </p:nvSpPr>
        <p:spPr>
          <a:xfrm>
            <a:off x="7927449" y="85723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500174"/>
            <a:ext cx="8429684" cy="4001095"/>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создание социально-экономических условий для развития культуры   в</a:t>
            </a:r>
          </a:p>
          <a:p>
            <a:r>
              <a:rPr lang="ru-RU" sz="1800" dirty="0" smtClean="0"/>
              <a:t> муниципальном  образовании «Демидовский район» Смоленской области;</a:t>
            </a:r>
          </a:p>
          <a:p>
            <a:r>
              <a:rPr lang="ru-RU" sz="1800" dirty="0" smtClean="0"/>
              <a:t>- организация </a:t>
            </a:r>
            <a:r>
              <a:rPr lang="ru-RU" sz="1800" dirty="0" err="1" smtClean="0"/>
              <a:t>культурно-досуговой</a:t>
            </a:r>
            <a:r>
              <a:rPr lang="ru-RU" sz="1800" dirty="0" smtClean="0"/>
              <a:t> деятельности в муниципальном образовании «Демидовский район» Смоленской области </a:t>
            </a:r>
          </a:p>
          <a:p>
            <a:r>
              <a:rPr lang="ru-RU" sz="1800" dirty="0" smtClean="0"/>
              <a:t>- обеспечение качественного предоставления дополнительного образования детей в области  культуры и искусства;</a:t>
            </a:r>
          </a:p>
          <a:p>
            <a:r>
              <a:rPr lang="ru-RU" sz="1800" dirty="0" smtClean="0"/>
              <a:t>- организация библиотечного обслуживания населения в муниципальном образовании «Демидовский район» Смоленской области </a:t>
            </a:r>
          </a:p>
          <a:p>
            <a:r>
              <a:rPr lang="ru-RU" sz="1800" dirty="0" smtClean="0"/>
              <a:t>- организация музейного обслуживания населения муниципального образования «Демидовский район»  Смоленской области </a:t>
            </a:r>
          </a:p>
          <a:p>
            <a:r>
              <a:rPr lang="ru-RU" sz="1800" dirty="0" smtClean="0"/>
              <a:t>- развитие внутреннего и выездного туризма в муниципальном образовании «Демидовский район» Смоленской области </a:t>
            </a:r>
          </a:p>
          <a:p>
            <a:r>
              <a:rPr lang="ru-RU" sz="1800" dirty="0" smtClean="0"/>
              <a:t>- бухгалтерское обслуживание учреждений культуры</a:t>
            </a:r>
            <a:endParaRPr lang="ru-RU" sz="1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013832215"/>
              </p:ext>
            </p:extLst>
          </p:nvPr>
        </p:nvGraphicFramePr>
        <p:xfrm>
          <a:off x="107504" y="1785926"/>
          <a:ext cx="9036496" cy="4947292"/>
        </p:xfrm>
        <a:graphic>
          <a:graphicData uri="http://schemas.openxmlformats.org/drawingml/2006/table">
            <a:tbl>
              <a:tblPr firstRow="1" bandRow="1">
                <a:tableStyleId>{5C22544A-7EE6-4342-B048-85BDC9FD1C3A}</a:tableStyleId>
              </a:tblPr>
              <a:tblGrid>
                <a:gridCol w="6536166"/>
                <a:gridCol w="857256"/>
                <a:gridCol w="814005"/>
                <a:gridCol w="829069"/>
              </a:tblGrid>
              <a:tr h="303567">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2019</a:t>
                      </a:r>
                      <a:endParaRPr lang="ru-RU" sz="1400" b="1" i="1" dirty="0"/>
                    </a:p>
                  </a:txBody>
                  <a:tcPr/>
                </a:tc>
                <a:tc>
                  <a:txBody>
                    <a:bodyPr/>
                    <a:lstStyle/>
                    <a:p>
                      <a:pPr algn="ctr"/>
                      <a:r>
                        <a:rPr lang="ru-RU" sz="1400" i="1" dirty="0" smtClean="0"/>
                        <a:t>2020</a:t>
                      </a:r>
                      <a:endParaRPr lang="ru-RU" sz="1400" i="1" dirty="0"/>
                    </a:p>
                  </a:txBody>
                  <a:tcPr/>
                </a:tc>
                <a:tc>
                  <a:txBody>
                    <a:bodyPr/>
                    <a:lstStyle/>
                    <a:p>
                      <a:pPr algn="ctr"/>
                      <a:r>
                        <a:rPr lang="ru-RU" sz="1400" i="1" dirty="0" smtClean="0"/>
                        <a:t>2021</a:t>
                      </a:r>
                      <a:endParaRPr lang="ru-RU" sz="1400" i="1" dirty="0"/>
                    </a:p>
                  </a:txBody>
                  <a:tcPr/>
                </a:tc>
              </a:tr>
              <a:tr h="208674">
                <a:tc>
                  <a:txBody>
                    <a:bodyPr/>
                    <a:lstStyle/>
                    <a:p>
                      <a:pPr algn="l" fontAlgn="t"/>
                      <a:r>
                        <a:rPr lang="ru-RU" sz="1050" b="1" i="1" u="none" strike="noStrike" dirty="0" smtClean="0">
                          <a:solidFill>
                            <a:schemeClr val="accent1">
                              <a:lumMod val="25000"/>
                            </a:schemeClr>
                          </a:solidFill>
                          <a:latin typeface="Times New Roman" pitchFamily="18" charset="0"/>
                          <a:cs typeface="Times New Roman" pitchFamily="18" charset="0"/>
                        </a:rPr>
                        <a:t>ВСЕГО</a:t>
                      </a:r>
                      <a:endParaRPr lang="ru-RU" sz="105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50" b="1" i="1" dirty="0" smtClean="0">
                          <a:solidFill>
                            <a:schemeClr val="accent1">
                              <a:lumMod val="25000"/>
                            </a:schemeClr>
                          </a:solidFill>
                        </a:rPr>
                        <a:t>45 481,4</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36 986,1</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35 105,1</a:t>
                      </a:r>
                      <a:endParaRPr lang="ru-RU" sz="1050" b="1" i="1" dirty="0">
                        <a:solidFill>
                          <a:schemeClr val="accent1">
                            <a:lumMod val="25000"/>
                          </a:schemeClr>
                        </a:solidFill>
                      </a:endParaRPr>
                    </a:p>
                  </a:txBody>
                  <a:tcPr/>
                </a:tc>
              </a:tr>
              <a:tr h="0">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Подпрограмма</a:t>
                      </a:r>
                      <a:r>
                        <a:rPr lang="ru-RU" sz="1050" b="0" i="1" u="none" strike="noStrike" dirty="0">
                          <a:solidFill>
                            <a:schemeClr val="accent1">
                              <a:lumMod val="25000"/>
                            </a:schemeClr>
                          </a:solidFill>
                          <a:latin typeface="Times New Roman" pitchFamily="18" charset="0"/>
                          <a:cs typeface="Times New Roman" pitchFamily="18" charset="0"/>
                        </a:rPr>
                        <a:t> </a:t>
                      </a:r>
                      <a:r>
                        <a:rPr lang="ru-RU" sz="105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2 </a:t>
                      </a:r>
                      <a:r>
                        <a:rPr lang="en-US" sz="1050" b="1" i="1" dirty="0" smtClean="0">
                          <a:solidFill>
                            <a:schemeClr val="accent1">
                              <a:lumMod val="25000"/>
                            </a:schemeClr>
                          </a:solidFill>
                        </a:rPr>
                        <a:t>231,0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1 754,7</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1 788,7</a:t>
                      </a:r>
                      <a:endParaRPr lang="ru-RU" sz="1050" b="1" i="1" dirty="0">
                        <a:solidFill>
                          <a:schemeClr val="accent1">
                            <a:lumMod val="25000"/>
                          </a:schemeClr>
                        </a:solidFill>
                      </a:endParaRPr>
                    </a:p>
                  </a:txBody>
                  <a:tcPr/>
                </a:tc>
              </a:tr>
              <a:tr h="149267">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en-US" sz="1050" b="1" i="1" dirty="0" smtClean="0">
                          <a:solidFill>
                            <a:schemeClr val="accent1">
                              <a:lumMod val="25000"/>
                            </a:schemeClr>
                          </a:solidFill>
                        </a:rPr>
                        <a:t>2 113,5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1 754,7</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1 788,7</a:t>
                      </a:r>
                      <a:endParaRPr lang="ru-RU" sz="1050" b="1" i="1" dirty="0">
                        <a:solidFill>
                          <a:schemeClr val="accent1">
                            <a:lumMod val="25000"/>
                          </a:schemeClr>
                        </a:solidFill>
                      </a:endParaRPr>
                    </a:p>
                  </a:txBody>
                  <a:tcPr/>
                </a:tc>
              </a:tr>
              <a:tr h="191179">
                <a:tc>
                  <a:txBody>
                    <a:bodyPr/>
                    <a:lstStyle/>
                    <a:p>
                      <a:pPr algn="l" fontAlgn="t"/>
                      <a:r>
                        <a:rPr lang="ru-RU" sz="1050" b="1" i="1" u="none" strike="noStrike" dirty="0" smtClean="0">
                          <a:solidFill>
                            <a:schemeClr val="accent1">
                              <a:lumMod val="25000"/>
                            </a:schemeClr>
                          </a:solidFill>
                          <a:latin typeface="Times New Roman" pitchFamily="18" charset="0"/>
                          <a:cs typeface="Times New Roman" pitchFamily="18" charset="0"/>
                        </a:rPr>
                        <a:t>     Основное мероприятие </a:t>
                      </a:r>
                      <a:r>
                        <a:rPr lang="ru-RU" sz="1050" b="0" i="0" u="none" strike="noStrike" dirty="0" smtClean="0">
                          <a:solidFill>
                            <a:schemeClr val="accent1">
                              <a:lumMod val="25000"/>
                            </a:schemeClr>
                          </a:solidFill>
                          <a:latin typeface="Times New Roman" pitchFamily="18" charset="0"/>
                          <a:cs typeface="Times New Roman" pitchFamily="18" charset="0"/>
                        </a:rPr>
                        <a:t>«Укрепление материально-технической базы муниципальных</a:t>
                      </a:r>
                      <a:r>
                        <a:rPr lang="ru-RU" sz="1050" b="0" i="0" u="none" strike="noStrike" baseline="0" dirty="0" smtClean="0">
                          <a:solidFill>
                            <a:schemeClr val="accent1">
                              <a:lumMod val="25000"/>
                            </a:schemeClr>
                          </a:solidFill>
                          <a:latin typeface="Times New Roman" pitchFamily="18" charset="0"/>
                          <a:cs typeface="Times New Roman" pitchFamily="18" charset="0"/>
                        </a:rPr>
                        <a:t>  учреждений</a:t>
                      </a:r>
                      <a:r>
                        <a:rPr lang="ru-RU" sz="1050" b="0" i="0" u="none" strike="noStrike" dirty="0" smtClean="0">
                          <a:solidFill>
                            <a:schemeClr val="accent1">
                              <a:lumMod val="25000"/>
                            </a:schemeClr>
                          </a:solidFill>
                          <a:latin typeface="Times New Roman" pitchFamily="18" charset="0"/>
                          <a:cs typeface="Times New Roman" pitchFamily="18" charset="0"/>
                        </a:rPr>
                        <a:t>»</a:t>
                      </a:r>
                      <a:endParaRPr lang="ru-RU" sz="105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50" b="1" i="1" dirty="0" smtClean="0">
                          <a:solidFill>
                            <a:schemeClr val="accent1">
                              <a:lumMod val="25000"/>
                            </a:schemeClr>
                          </a:solidFill>
                        </a:rPr>
                        <a:t>117,5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r>
              <a:tr h="191179">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Подпрограмма </a:t>
                      </a:r>
                      <a:r>
                        <a:rPr lang="ru-RU" sz="105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en-US" sz="1050" b="1" i="1" dirty="0" smtClean="0">
                          <a:solidFill>
                            <a:schemeClr val="accent1">
                              <a:lumMod val="25000"/>
                            </a:schemeClr>
                          </a:solidFill>
                        </a:rPr>
                        <a:t>5 001,0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4 739,0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4 739,0</a:t>
                      </a:r>
                      <a:endParaRPr lang="ru-RU" sz="1050" b="1" i="1" dirty="0">
                        <a:solidFill>
                          <a:schemeClr val="accent1">
                            <a:lumMod val="25000"/>
                          </a:schemeClr>
                        </a:solidFill>
                      </a:endParaRPr>
                    </a:p>
                  </a:txBody>
                  <a:tcPr/>
                </a:tc>
              </a:tr>
              <a:tr h="357190">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en-US" sz="1050" b="1" i="1" dirty="0" smtClean="0">
                          <a:solidFill>
                            <a:schemeClr val="accent1">
                              <a:lumMod val="25000"/>
                            </a:schemeClr>
                          </a:solidFill>
                        </a:rPr>
                        <a:t>5 001,0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4 739,0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4 739,0</a:t>
                      </a:r>
                      <a:endParaRPr lang="ru-RU" sz="1050" b="1" i="1" dirty="0">
                        <a:solidFill>
                          <a:schemeClr val="accent1">
                            <a:lumMod val="25000"/>
                          </a:schemeClr>
                        </a:solidFill>
                      </a:endParaRPr>
                    </a:p>
                  </a:txBody>
                  <a:tcPr/>
                </a:tc>
              </a:tr>
              <a:tr h="267658">
                <a:tc>
                  <a:txBody>
                    <a:bodyPr/>
                    <a:lstStyle/>
                    <a:p>
                      <a:pPr algn="l" fontAlgn="t"/>
                      <a:r>
                        <a:rPr lang="ru-RU" sz="1050" b="1"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Подпрограмма </a:t>
                      </a:r>
                      <a:r>
                        <a:rPr lang="ru-RU" sz="105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en-US" sz="1050" b="1" i="1" dirty="0" smtClean="0">
                          <a:solidFill>
                            <a:schemeClr val="accent1">
                              <a:lumMod val="25000"/>
                            </a:schemeClr>
                          </a:solidFill>
                        </a:rPr>
                        <a:t>13 368,2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12 102,5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11 096,9</a:t>
                      </a:r>
                      <a:endParaRPr lang="ru-RU" sz="1050" b="1" i="1" dirty="0">
                        <a:solidFill>
                          <a:schemeClr val="accent1">
                            <a:lumMod val="25000"/>
                          </a:schemeClr>
                        </a:solidFill>
                      </a:endParaRPr>
                    </a:p>
                  </a:txBody>
                  <a:tcPr/>
                </a:tc>
              </a:tr>
              <a:tr h="285752">
                <a:tc>
                  <a:txBody>
                    <a:bodyPr/>
                    <a:lstStyle/>
                    <a:p>
                      <a:pPr algn="l" fontAlgn="t"/>
                      <a:r>
                        <a:rPr lang="ru-RU" sz="105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en-US" sz="1050" b="1" i="1" dirty="0" smtClean="0">
                          <a:solidFill>
                            <a:schemeClr val="accent1">
                              <a:lumMod val="25000"/>
                            </a:schemeClr>
                          </a:solidFill>
                        </a:rPr>
                        <a:t>13 368,2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12 102,5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11 096,9</a:t>
                      </a:r>
                      <a:endParaRPr lang="ru-RU" sz="1050" b="1" i="1" dirty="0">
                        <a:solidFill>
                          <a:schemeClr val="accent1">
                            <a:lumMod val="25000"/>
                          </a:schemeClr>
                        </a:solidFill>
                      </a:endParaRPr>
                    </a:p>
                  </a:txBody>
                  <a:tcPr/>
                </a:tc>
              </a:tr>
              <a:tr h="142876">
                <a:tc>
                  <a:txBody>
                    <a:bodyPr/>
                    <a:lstStyle/>
                    <a:p>
                      <a:pPr algn="l" fontAlgn="t"/>
                      <a:r>
                        <a:rPr lang="ru-RU" sz="1050" b="0" i="1"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Подпрограмма </a:t>
                      </a:r>
                      <a:r>
                        <a:rPr lang="ru-RU" sz="1050" b="0" i="1" u="none" strike="noStrike" dirty="0">
                          <a:solidFill>
                            <a:schemeClr val="accent1">
                              <a:lumMod val="25000"/>
                            </a:schemeClr>
                          </a:solidFill>
                          <a:latin typeface="Times New Roman" pitchFamily="18" charset="0"/>
                          <a:cs typeface="Times New Roman" pitchFamily="18" charset="0"/>
                        </a:rPr>
                        <a:t>«</a:t>
                      </a:r>
                      <a:r>
                        <a:rPr lang="ru-RU" sz="1050" b="0" i="0" u="none" strike="noStrike" dirty="0">
                          <a:solidFill>
                            <a:schemeClr val="accent1">
                              <a:lumMod val="25000"/>
                            </a:schemeClr>
                          </a:solidFill>
                          <a:latin typeface="Times New Roman" pitchFamily="18" charset="0"/>
                          <a:cs typeface="Times New Roman" pitchFamily="18" charset="0"/>
                        </a:rPr>
                        <a:t>Организация </a:t>
                      </a:r>
                      <a:r>
                        <a:rPr lang="ru-RU" sz="1050" b="0" i="0" u="none" strike="noStrike" dirty="0" err="1">
                          <a:solidFill>
                            <a:schemeClr val="accent1">
                              <a:lumMod val="25000"/>
                            </a:schemeClr>
                          </a:solidFill>
                          <a:latin typeface="Times New Roman" pitchFamily="18" charset="0"/>
                          <a:cs typeface="Times New Roman" pitchFamily="18" charset="0"/>
                        </a:rPr>
                        <a:t>культурно-досугового</a:t>
                      </a:r>
                      <a:r>
                        <a:rPr lang="ru-RU" sz="1050" b="0" i="0" u="none" strike="noStrike" dirty="0">
                          <a:solidFill>
                            <a:schemeClr val="accent1">
                              <a:lumMod val="25000"/>
                            </a:schemeClr>
                          </a:solidFill>
                          <a:latin typeface="Times New Roman" pitchFamily="18" charset="0"/>
                          <a:cs typeface="Times New Roman" pitchFamily="18" charset="0"/>
                        </a:rPr>
                        <a:t>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en-US" sz="1050" b="1" i="1" dirty="0" smtClean="0">
                          <a:solidFill>
                            <a:schemeClr val="accent1">
                              <a:lumMod val="25000"/>
                            </a:schemeClr>
                          </a:solidFill>
                        </a:rPr>
                        <a:t>20 649,5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15 711,4</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14 698,7</a:t>
                      </a:r>
                      <a:endParaRPr lang="ru-RU" sz="1050" b="1" i="1" dirty="0">
                        <a:solidFill>
                          <a:schemeClr val="accent1">
                            <a:lumMod val="25000"/>
                          </a:schemeClr>
                        </a:solidFill>
                      </a:endParaRPr>
                    </a:p>
                  </a:txBody>
                  <a:tcPr/>
                </a:tc>
              </a:tr>
              <a:tr h="214314">
                <a:tc>
                  <a:txBody>
                    <a:bodyPr/>
                    <a:lstStyle/>
                    <a:p>
                      <a:pPr algn="l" fontAlgn="t"/>
                      <a:r>
                        <a:rPr lang="ru-RU" sz="1050" b="0" i="1"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en-US" sz="1050" b="1" i="1" dirty="0" smtClean="0">
                          <a:solidFill>
                            <a:schemeClr val="accent1">
                              <a:lumMod val="25000"/>
                            </a:schemeClr>
                          </a:solidFill>
                        </a:rPr>
                        <a:t>20 649,5</a:t>
                      </a:r>
                      <a:r>
                        <a:rPr lang="ru-RU" sz="1050" b="1" i="1" dirty="0" smtClean="0">
                          <a:solidFill>
                            <a:schemeClr val="accent1">
                              <a:lumMod val="25000"/>
                            </a:schemeClr>
                          </a:solidFill>
                        </a:rPr>
                        <a:t>,0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15 711,4</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14 698,7</a:t>
                      </a:r>
                      <a:endParaRPr lang="ru-RU" sz="1050" b="1" i="1" dirty="0">
                        <a:solidFill>
                          <a:schemeClr val="accent1">
                            <a:lumMod val="25000"/>
                          </a:schemeClr>
                        </a:solidFill>
                      </a:endParaRPr>
                    </a:p>
                  </a:txBody>
                  <a:tcPr/>
                </a:tc>
              </a:tr>
              <a:tr h="176809">
                <a:tc>
                  <a:txBody>
                    <a:bodyPr/>
                    <a:lstStyle/>
                    <a:p>
                      <a:pPr algn="l" fontAlgn="t"/>
                      <a:r>
                        <a:rPr lang="ru-RU" sz="1050" b="1" i="1" u="none" strike="noStrike" dirty="0">
                          <a:solidFill>
                            <a:schemeClr val="accent1">
                              <a:lumMod val="25000"/>
                            </a:schemeClr>
                          </a:solidFill>
                          <a:latin typeface="Times New Roman" pitchFamily="18" charset="0"/>
                          <a:cs typeface="Times New Roman" pitchFamily="18" charset="0"/>
                        </a:rPr>
                        <a:t>    Подпрограмма </a:t>
                      </a:r>
                      <a:r>
                        <a:rPr lang="ru-RU" sz="105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1 771,2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1 667,0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1 731,2</a:t>
                      </a:r>
                      <a:endParaRPr lang="ru-RU" sz="1050" b="1" i="1" dirty="0">
                        <a:solidFill>
                          <a:schemeClr val="accent1">
                            <a:lumMod val="25000"/>
                          </a:schemeClr>
                        </a:solidFill>
                      </a:endParaRPr>
                    </a:p>
                  </a:txBody>
                  <a:tcPr/>
                </a:tc>
              </a:tr>
              <a:tr h="357190">
                <a:tc>
                  <a:txBody>
                    <a:bodyPr/>
                    <a:lstStyle/>
                    <a:p>
                      <a:pPr algn="l" fontAlgn="t"/>
                      <a:r>
                        <a:rPr lang="ru-RU" sz="1050" b="1"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деятельности муниципальных учреждений»</a:t>
                      </a:r>
                    </a:p>
                  </a:txBody>
                  <a:tcPr marL="9525" marR="9525" marT="9525" marB="0"/>
                </a:tc>
                <a:tc>
                  <a:txBody>
                    <a:bodyPr/>
                    <a:lstStyle/>
                    <a:p>
                      <a:pPr algn="ctr"/>
                      <a:r>
                        <a:rPr lang="ru-RU" sz="1050" b="1" i="1" dirty="0" smtClean="0">
                          <a:solidFill>
                            <a:schemeClr val="accent1">
                              <a:lumMod val="25000"/>
                            </a:schemeClr>
                          </a:solidFill>
                        </a:rPr>
                        <a:t>1 771,2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1 667,0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1 731,2</a:t>
                      </a:r>
                      <a:endParaRPr lang="ru-RU" sz="1050" b="1" i="1" dirty="0">
                        <a:solidFill>
                          <a:schemeClr val="accent1">
                            <a:lumMod val="25000"/>
                          </a:schemeClr>
                        </a:solidFill>
                      </a:endParaRPr>
                    </a:p>
                  </a:txBody>
                  <a:tcPr/>
                </a:tc>
              </a:tr>
              <a:tr h="187649">
                <a:tc>
                  <a:txBody>
                    <a:bodyPr/>
                    <a:lstStyle/>
                    <a:p>
                      <a:pPr algn="l" fontAlgn="t"/>
                      <a:r>
                        <a:rPr lang="ru-RU" sz="1050" b="1" i="1" u="none" strike="noStrike" dirty="0">
                          <a:solidFill>
                            <a:schemeClr val="accent1">
                              <a:lumMod val="25000"/>
                            </a:schemeClr>
                          </a:solidFill>
                          <a:latin typeface="Times New Roman" pitchFamily="18" charset="0"/>
                          <a:cs typeface="Times New Roman" pitchFamily="18" charset="0"/>
                        </a:rPr>
                        <a:t>    Подпрограмма </a:t>
                      </a:r>
                      <a:r>
                        <a:rPr lang="ru-RU" sz="105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1 034,2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1 011,5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1 050,6</a:t>
                      </a:r>
                      <a:endParaRPr lang="ru-RU" sz="1050" b="1" i="1" dirty="0">
                        <a:solidFill>
                          <a:schemeClr val="accent1">
                            <a:lumMod val="25000"/>
                          </a:schemeClr>
                        </a:solidFill>
                      </a:endParaRPr>
                    </a:p>
                  </a:txBody>
                  <a:tcPr/>
                </a:tc>
              </a:tr>
              <a:tr h="168232">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p>
                  </a:txBody>
                  <a:tcPr marL="9525" marR="9525" marT="9525" marB="0"/>
                </a:tc>
                <a:tc>
                  <a:txBody>
                    <a:bodyPr/>
                    <a:lstStyle/>
                    <a:p>
                      <a:pPr algn="ctr"/>
                      <a:r>
                        <a:rPr lang="ru-RU" sz="1050" b="1" i="1" dirty="0" smtClean="0">
                          <a:solidFill>
                            <a:schemeClr val="accent1">
                              <a:lumMod val="25000"/>
                            </a:schemeClr>
                          </a:solidFill>
                        </a:rPr>
                        <a:t>1 034,2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1 011,5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1 050,6</a:t>
                      </a:r>
                      <a:endParaRPr lang="ru-RU" sz="1050" b="1" i="1" dirty="0">
                        <a:solidFill>
                          <a:schemeClr val="accent1">
                            <a:lumMod val="25000"/>
                          </a:schemeClr>
                        </a:solidFill>
                      </a:endParaRPr>
                    </a:p>
                  </a:txBody>
                  <a:tcPr/>
                </a:tc>
              </a:tr>
              <a:tr h="16823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105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smtClean="0">
                          <a:solidFill>
                            <a:schemeClr val="accent1">
                              <a:lumMod val="25000"/>
                            </a:schemeClr>
                          </a:solidFill>
                          <a:latin typeface="Times New Roman" pitchFamily="18" charset="0"/>
                          <a:cs typeface="Times New Roman" pitchFamily="18" charset="0"/>
                        </a:rPr>
                        <a:t>«Государственная поддержка учреждений культуры»</a:t>
                      </a:r>
                    </a:p>
                    <a:p>
                      <a:pPr algn="l" fontAlgn="t"/>
                      <a:endParaRPr lang="ru-RU" sz="105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50" b="1" i="1" dirty="0" smtClean="0">
                          <a:solidFill>
                            <a:schemeClr val="accent1">
                              <a:lumMod val="25000"/>
                            </a:schemeClr>
                          </a:solidFill>
                        </a:rPr>
                        <a:t>1 426,3</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r>
            </a:tbl>
          </a:graphicData>
        </a:graphic>
      </p:graphicFrame>
      <p:sp>
        <p:nvSpPr>
          <p:cNvPr id="4" name="Прямоугольник 3"/>
          <p:cNvSpPr/>
          <p:nvPr/>
        </p:nvSpPr>
        <p:spPr>
          <a:xfrm>
            <a:off x="7786710"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sp>
        <p:nvSpPr>
          <p:cNvPr id="3" name="TextBox 2"/>
          <p:cNvSpPr txBox="1"/>
          <p:nvPr/>
        </p:nvSpPr>
        <p:spPr>
          <a:xfrm>
            <a:off x="285720" y="1643050"/>
            <a:ext cx="8858280" cy="543225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00" dirty="0" smtClean="0">
                <a:solidFill>
                  <a:schemeClr val="accent1">
                    <a:lumMod val="25000"/>
                  </a:schemeClr>
                </a:solidFill>
              </a:rPr>
              <a:t>р</a:t>
            </a:r>
            <a:r>
              <a:rPr lang="ru-RU" sz="17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endParaRPr lang="ru-RU" sz="1700" dirty="0" smtClean="0"/>
          </a:p>
          <a:p>
            <a:r>
              <a:rPr lang="ru-RU" sz="2000" i="1" u="sng" dirty="0" smtClean="0">
                <a:solidFill>
                  <a:schemeClr val="accent1">
                    <a:lumMod val="25000"/>
                  </a:schemeClr>
                </a:solidFill>
              </a:rPr>
              <a:t>Задачи программы:</a:t>
            </a:r>
          </a:p>
          <a:p>
            <a:r>
              <a:rPr lang="ru-RU" sz="1800" dirty="0" smtClean="0"/>
              <a:t>- </a:t>
            </a:r>
            <a:r>
              <a:rPr lang="ru-RU" sz="1700" dirty="0" smtClean="0"/>
              <a:t>проведение научно-обоснованной управленческой и организаторской деятельности по созданию условий для эффективного </a:t>
            </a:r>
            <a:r>
              <a:rPr lang="ru-RU" sz="1700" dirty="0" err="1" smtClean="0"/>
              <a:t>гражданско</a:t>
            </a:r>
            <a:r>
              <a:rPr lang="ru-RU" sz="1700" dirty="0" smtClean="0"/>
              <a:t> - патриотического воспитания граждан.</a:t>
            </a:r>
            <a:endParaRPr lang="ru-RU" sz="1700" b="1" dirty="0" smtClean="0"/>
          </a:p>
          <a:p>
            <a:r>
              <a:rPr lang="ru-RU" sz="17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700" b="1" dirty="0" smtClean="0"/>
          </a:p>
          <a:p>
            <a:r>
              <a:rPr lang="ru-RU" sz="1700" dirty="0" smtClean="0"/>
              <a:t>- воспитание чувства гордости, любви и уважения к  малой Родине, к Смоленщине, к России.</a:t>
            </a:r>
            <a:endParaRPr lang="ru-RU" sz="1700" b="1" dirty="0" smtClean="0"/>
          </a:p>
          <a:p>
            <a:r>
              <a:rPr lang="ru-RU" sz="1700" dirty="0" smtClean="0"/>
              <a:t>- воспитание чувства уважения к пожилым людям.</a:t>
            </a:r>
            <a:endParaRPr lang="ru-RU" sz="1700" b="1" dirty="0" smtClean="0"/>
          </a:p>
          <a:p>
            <a:pPr>
              <a:buFontTx/>
              <a:buChar char="-"/>
            </a:pPr>
            <a:r>
              <a:rPr lang="ru-RU" sz="1700" dirty="0" smtClean="0"/>
              <a:t> повышение престижа военной службы.</a:t>
            </a:r>
            <a:endParaRPr lang="ru-RU" sz="1700" b="1" dirty="0" smtClean="0"/>
          </a:p>
          <a:p>
            <a:pPr>
              <a:buFontTx/>
              <a:buChar char="-"/>
            </a:pPr>
            <a:r>
              <a:rPr lang="ru-RU" sz="17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700" b="1" dirty="0" smtClean="0"/>
          </a:p>
          <a:p>
            <a:r>
              <a:rPr lang="ru-RU" sz="1700" dirty="0" smtClean="0"/>
              <a:t>- воспитание бережного отношения к памятникам истории, культуры и архитектуры. </a:t>
            </a:r>
            <a:endParaRPr lang="ru-RU" sz="1700" b="1" dirty="0" smtClean="0"/>
          </a:p>
          <a:p>
            <a:endParaRPr lang="ru-RU" sz="1700" dirty="0" smtClean="0"/>
          </a:p>
          <a:p>
            <a:endParaRPr lang="ru-RU" sz="1700" i="1" u="sng" dirty="0" smtClean="0">
              <a:solidFill>
                <a:schemeClr val="accent1">
                  <a:lumMod val="25000"/>
                </a:schemeClr>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500042"/>
            <a:ext cx="8715404"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4042097838"/>
              </p:ext>
            </p:extLst>
          </p:nvPr>
        </p:nvGraphicFramePr>
        <p:xfrm>
          <a:off x="357158" y="2071678"/>
          <a:ext cx="8572559" cy="4567263"/>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104,5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148,6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156,2</a:t>
                      </a:r>
                      <a:endParaRPr lang="ru-RU" sz="1400" b="1" i="1" dirty="0">
                        <a:solidFill>
                          <a:schemeClr val="accent1">
                            <a:lumMod val="25000"/>
                          </a:schemeClr>
                        </a:solidFill>
                      </a:endParaRPr>
                    </a:p>
                  </a:txBody>
                  <a:tcPr/>
                </a:tc>
              </a:tr>
              <a:tr h="975444">
                <a:tc>
                  <a:txBody>
                    <a:bodyPr/>
                    <a:lstStyle/>
                    <a:p>
                      <a:pPr algn="l" fontAlgn="t"/>
                      <a:r>
                        <a:rPr lang="ru-RU" sz="150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en-US" sz="1400" b="1" i="1" dirty="0" smtClean="0">
                          <a:solidFill>
                            <a:schemeClr val="accent1">
                              <a:lumMod val="25000"/>
                            </a:schemeClr>
                          </a:solidFill>
                        </a:rPr>
                        <a:t>21,6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49,1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49,1</a:t>
                      </a:r>
                      <a:endParaRPr lang="ru-RU" sz="1400" b="1" i="1" dirty="0">
                        <a:solidFill>
                          <a:schemeClr val="accent1">
                            <a:lumMod val="25000"/>
                          </a:schemeClr>
                        </a:solidFill>
                      </a:endParaRPr>
                    </a:p>
                  </a:txBody>
                  <a:tcPr/>
                </a:tc>
              </a:tr>
              <a:tr h="571504">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en-US" sz="1400" b="1" i="1" dirty="0" smtClean="0">
                          <a:solidFill>
                            <a:schemeClr val="accent1">
                              <a:lumMod val="25000"/>
                            </a:schemeClr>
                          </a:solidFill>
                        </a:rPr>
                        <a:t>43,4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67,5</a:t>
                      </a:r>
                      <a:endParaRPr lang="ru-RU" sz="1400" b="1" i="1" dirty="0">
                        <a:solidFill>
                          <a:schemeClr val="accent1">
                            <a:lumMod val="25000"/>
                          </a:schemeClr>
                        </a:solidFill>
                      </a:endParaRPr>
                    </a:p>
                  </a:txBody>
                  <a:tcPr/>
                </a:tc>
              </a:tr>
              <a:tr h="857256">
                <a:tc>
                  <a:txBody>
                    <a:bodyPr/>
                    <a:lstStyle/>
                    <a:p>
                      <a:pPr algn="l" fontAlgn="t"/>
                      <a:r>
                        <a:rPr lang="ru-RU" sz="1500" b="0" i="1"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ru-RU" sz="1400" b="1" i="1" dirty="0" smtClean="0">
                          <a:solidFill>
                            <a:schemeClr val="accent1">
                              <a:lumMod val="25000"/>
                            </a:schemeClr>
                          </a:solidFill>
                        </a:rPr>
                        <a:t>31,5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31,5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31,6</a:t>
                      </a:r>
                      <a:endParaRPr lang="ru-RU" sz="1400" b="1" i="1" dirty="0">
                        <a:solidFill>
                          <a:schemeClr val="accent1">
                            <a:lumMod val="25000"/>
                          </a:schemeClr>
                        </a:solidFill>
                      </a:endParaRPr>
                    </a:p>
                  </a:txBody>
                  <a:tcPr/>
                </a:tc>
              </a:tr>
              <a:tr h="679334">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677988">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ru-RU" sz="1400" b="1" i="1" dirty="0" smtClean="0">
                          <a:solidFill>
                            <a:schemeClr val="accent1">
                              <a:lumMod val="25000"/>
                            </a:schemeClr>
                          </a:solidFill>
                        </a:rPr>
                        <a:t>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8,0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71448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285720" y="1643050"/>
            <a:ext cx="8858280" cy="5232202"/>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600" dirty="0" smtClean="0"/>
              <a:t>обеспечение благоприятных условий для развития малого и среднего предпринимательства и повышение его роли в социально-экономическом развитии муниципального образования «Демидовский район» Смоленской области.</a:t>
            </a:r>
          </a:p>
          <a:p>
            <a:r>
              <a:rPr lang="ru-RU" sz="2000" i="1" u="sng" dirty="0" smtClean="0">
                <a:solidFill>
                  <a:schemeClr val="accent1">
                    <a:lumMod val="25000"/>
                  </a:schemeClr>
                </a:solidFill>
              </a:rPr>
              <a:t>Задачи программы:</a:t>
            </a:r>
          </a:p>
          <a:p>
            <a:r>
              <a:rPr lang="ru-RU" sz="1800" dirty="0" smtClean="0"/>
              <a:t>- </a:t>
            </a:r>
            <a:r>
              <a:rPr lang="ru-RU" sz="1500" dirty="0" smtClean="0"/>
              <a:t>совершенствование нормативно-правовой базы и мониторинга деятельности субъектов малого и среднего предпринимательства;</a:t>
            </a:r>
          </a:p>
          <a:p>
            <a:r>
              <a:rPr lang="ru-RU" sz="1500" dirty="0" smtClean="0"/>
              <a:t>- финансовая и имущественная поддержка малого и среднего предпринимательства;</a:t>
            </a:r>
          </a:p>
          <a:p>
            <a:r>
              <a:rPr lang="ru-RU" sz="1500" dirty="0" smtClean="0"/>
              <a:t>- информационная поддержка субъектов малого и среднего предпринимательства;</a:t>
            </a:r>
          </a:p>
          <a:p>
            <a:r>
              <a:rPr lang="ru-RU" sz="1500" dirty="0" smtClean="0"/>
              <a:t>- консультативная поддержка малого и среднего предпринимательства;</a:t>
            </a:r>
          </a:p>
          <a:p>
            <a:pPr>
              <a:buFontTx/>
              <a:buChar char="-"/>
            </a:pPr>
            <a:r>
              <a:rPr lang="ru-RU" sz="15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5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5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5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5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500" dirty="0" smtClean="0"/>
              <a:t>объем инвестиций в основной капитал малых предприятий (за исключением бюджетных средств).</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8143932"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631442788"/>
              </p:ext>
            </p:extLst>
          </p:nvPr>
        </p:nvGraphicFramePr>
        <p:xfrm>
          <a:off x="500034" y="2214554"/>
          <a:ext cx="8429685" cy="339344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0" i="0" dirty="0" smtClean="0">
                          <a:solidFill>
                            <a:schemeClr val="accent1">
                              <a:lumMod val="25000"/>
                            </a:schemeClr>
                          </a:solidFill>
                          <a:latin typeface="Times New Roman" pitchFamily="18" charset="0"/>
                          <a:cs typeface="Times New Roman" pitchFamily="18" charset="0"/>
                        </a:rPr>
                        <a:t>ВСЕГО</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35,5</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37,5</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39,5</a:t>
                      </a:r>
                      <a:endParaRPr lang="ru-RU"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23,0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24,5</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26,0</a:t>
                      </a:r>
                      <a:endParaRPr lang="ru-RU" b="1" i="1" dirty="0">
                        <a:solidFill>
                          <a:schemeClr val="accent1">
                            <a:lumMod val="25000"/>
                          </a:schemeClr>
                        </a:solidFill>
                      </a:endParaRPr>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«Информационная поддержка субъектов малого и среднего предпринимательства»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12,5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13,0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13,5</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78592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1244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dirty="0" err="1" smtClean="0"/>
              <a:t>табакокурения</a:t>
            </a:r>
            <a:r>
              <a:rPr lang="ru-RU" dirty="0" smtClean="0"/>
              <a:t>; </a:t>
            </a:r>
            <a:r>
              <a:rPr lang="ru-RU" dirty="0" err="1" smtClean="0"/>
              <a:t>профилактика</a:t>
            </a:r>
            <a:r>
              <a:rPr lang="ru-RU" dirty="0" smtClean="0"/>
              <a:t> правонарушений</a:t>
            </a:r>
          </a:p>
          <a:p>
            <a:r>
              <a:rPr lang="ru-RU" sz="2000" i="1" u="sng" dirty="0" smtClean="0">
                <a:solidFill>
                  <a:schemeClr val="accent1">
                    <a:lumMod val="25000"/>
                  </a:schemeClr>
                </a:solidFill>
              </a:rPr>
              <a:t>Задачи программы:</a:t>
            </a:r>
          </a:p>
          <a:p>
            <a:r>
              <a:rPr lang="ru-RU" sz="1800" dirty="0" smtClean="0"/>
              <a:t>- </a:t>
            </a:r>
            <a:r>
              <a:rPr lang="ru-RU" dirty="0" smtClean="0"/>
              <a:t>Создание комплекса социальных, образовательных и медико-психологических мероприятий, направленных на профилактику наркомании и других зависимостей; борьбы с преступностью, безнадзорностью, беспризорностью несовершеннолетних; </a:t>
            </a:r>
            <a:r>
              <a:rPr lang="ru-RU" dirty="0" err="1" smtClean="0"/>
              <a:t>ресоциализацию</a:t>
            </a:r>
            <a:r>
              <a:rPr lang="ru-RU" dirty="0" smtClean="0"/>
              <a:t> лиц, освободившихся из мест лишения свободы.;</a:t>
            </a:r>
          </a:p>
          <a:p>
            <a:r>
              <a:rPr lang="ru-RU" sz="1500" dirty="0" smtClean="0"/>
              <a:t>- к</a:t>
            </a:r>
            <a:r>
              <a:rPr lang="ru-RU" dirty="0" smtClean="0"/>
              <a:t>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r>
              <a:rPr lang="ru-RU" sz="1500" dirty="0" smtClean="0"/>
              <a:t>;</a:t>
            </a:r>
          </a:p>
          <a:p>
            <a:r>
              <a:rPr lang="ru-RU" sz="1500" dirty="0" smtClean="0"/>
              <a:t>- </a:t>
            </a:r>
            <a:r>
              <a:rPr lang="ru-RU" dirty="0" smtClean="0"/>
              <a:t>создание системы мониторинга наркомании и других зависимостей;</a:t>
            </a:r>
          </a:p>
          <a:p>
            <a:r>
              <a:rPr lang="ru-RU" dirty="0" smtClean="0"/>
              <a:t>- пропаганда здорового образа жизни среди населения;</a:t>
            </a:r>
          </a:p>
          <a:p>
            <a:r>
              <a:rPr lang="ru-RU" dirty="0" smtClean="0"/>
              <a:t>- информационно-правовое обеспечение населения по вопросам зависимостей и правонарушений</a:t>
            </a:r>
          </a:p>
          <a:p>
            <a:r>
              <a:rPr lang="ru-RU" dirty="0" smtClean="0"/>
              <a:t>- формирование отрицательного отношения к зависимостям;</a:t>
            </a:r>
          </a:p>
          <a:p>
            <a:r>
              <a:rPr lang="ru-RU" dirty="0" smtClean="0"/>
              <a:t>- организация методической помощи специалистам в сфере профилактики зависимостей и правонарушений;</a:t>
            </a:r>
          </a:p>
          <a:p>
            <a:pPr>
              <a:buFontTx/>
              <a:buChar char="-"/>
            </a:pPr>
            <a:r>
              <a:rPr lang="ru-RU" dirty="0" smtClean="0"/>
              <a:t>снижение уровня преступности на территории МО«Демидовский район»;</a:t>
            </a:r>
          </a:p>
          <a:p>
            <a:pPr>
              <a:buFontTx/>
              <a:buChar char="-"/>
            </a:pPr>
            <a:r>
              <a:rPr lang="ru-RU" dirty="0" smtClean="0"/>
              <a:t> выявление и устранение причин и условий, способствующих совершению правонарушений;</a:t>
            </a:r>
          </a:p>
          <a:p>
            <a:pPr>
              <a:buFontTx/>
              <a:buChar char="-"/>
            </a:pPr>
            <a:r>
              <a:rPr lang="ru-RU" dirty="0" smtClean="0"/>
              <a:t>профилактика правонарушений в рамках отдельной отрасли, сферы управления, предприятия, организации, учреждения.</a:t>
            </a:r>
            <a:endParaRPr lang="ru-RU"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500042"/>
            <a:ext cx="864396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947604792"/>
              </p:ext>
            </p:extLst>
          </p:nvPr>
        </p:nvGraphicFramePr>
        <p:xfrm>
          <a:off x="500034" y="2214554"/>
          <a:ext cx="8429685" cy="366776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i="0" dirty="0" smtClean="0">
                          <a:solidFill>
                            <a:schemeClr val="accent1">
                              <a:lumMod val="25000"/>
                            </a:schemeClr>
                          </a:solidFill>
                          <a:latin typeface="Times New Roman" pitchFamily="18" charset="0"/>
                          <a:cs typeface="Times New Roman" pitchFamily="18" charset="0"/>
                        </a:rPr>
                        <a:t>ВСЕГО</a:t>
                      </a:r>
                    </a:p>
                  </a:txBody>
                  <a:tcPr/>
                </a:tc>
                <a:tc>
                  <a:txBody>
                    <a:bodyPr/>
                    <a:lstStyle/>
                    <a:p>
                      <a:pPr algn="ctr"/>
                      <a:r>
                        <a:rPr lang="ru-RU" b="1" i="1" dirty="0" smtClean="0">
                          <a:solidFill>
                            <a:schemeClr val="accent1">
                              <a:lumMod val="25000"/>
                            </a:schemeClr>
                          </a:solidFill>
                        </a:rPr>
                        <a:t>63,0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55,5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«Профилактика правонарушений»</a:t>
                      </a:r>
                    </a:p>
                    <a:p>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7,5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786710"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062651"/>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pPr lvl="0"/>
            <a:r>
              <a:rPr lang="ru-RU" sz="2000" dirty="0" smtClean="0">
                <a:solidFill>
                  <a:schemeClr val="accent1">
                    <a:lumMod val="25000"/>
                  </a:schemeClr>
                </a:solidFill>
              </a:rPr>
              <a:t>- </a:t>
            </a:r>
            <a:r>
              <a:rPr lang="ru-RU" sz="1800" dirty="0" smtClean="0"/>
              <a:t>модернизация объектов коммунального назначения;</a:t>
            </a:r>
          </a:p>
          <a:p>
            <a:pPr lvl="0"/>
            <a:r>
              <a:rPr lang="ru-RU" sz="1800" dirty="0" smtClean="0"/>
              <a:t>- модернизация систем водоотведения;</a:t>
            </a:r>
          </a:p>
          <a:p>
            <a:pPr lvl="0"/>
            <a:r>
              <a:rPr lang="ru-RU" sz="1800" dirty="0" smtClean="0"/>
              <a:t>- снижение аварийности на объектах коммунального назначения;</a:t>
            </a:r>
          </a:p>
          <a:p>
            <a:pPr lvl="0">
              <a:buFontTx/>
              <a:buChar char="-"/>
            </a:pPr>
            <a:r>
              <a:rPr lang="ru-RU" sz="1800" dirty="0" smtClean="0"/>
              <a:t>повышение срока службы тепловых сетей;</a:t>
            </a:r>
          </a:p>
          <a:p>
            <a:pPr lvl="0">
              <a:buFontTx/>
              <a:buChar char="-"/>
            </a:pPr>
            <a:r>
              <a:rPr lang="ru-RU" sz="1800" dirty="0" smtClean="0"/>
              <a:t>снижение эксплуатационных расходов;</a:t>
            </a:r>
          </a:p>
          <a:p>
            <a:pPr lvl="0"/>
            <a:r>
              <a:rPr lang="ru-RU" sz="1800" dirty="0" smtClean="0"/>
              <a:t>-повышение надежности и эффективности работы объектов коммунального назначения.</a:t>
            </a:r>
          </a:p>
          <a:p>
            <a:pPr lvl="0"/>
            <a:endParaRPr lang="ru-RU" sz="1800" dirty="0" smtClean="0"/>
          </a:p>
          <a:p>
            <a:r>
              <a:rPr lang="ru-RU" sz="2000" i="1" u="sng" dirty="0" smtClean="0">
                <a:solidFill>
                  <a:schemeClr val="accent1">
                    <a:lumMod val="25000"/>
                  </a:schemeClr>
                </a:solidFill>
              </a:rPr>
              <a:t>Задачи программы:</a:t>
            </a:r>
          </a:p>
          <a:p>
            <a:pPr lvl="0"/>
            <a:r>
              <a:rPr lang="ru-RU" sz="1800" dirty="0" smtClean="0"/>
              <a:t>- перевод на автономное газовое отопление;</a:t>
            </a:r>
          </a:p>
          <a:p>
            <a:pPr lvl="0"/>
            <a:r>
              <a:rPr lang="ru-RU" sz="1800" dirty="0" smtClean="0"/>
              <a:t>- развитие систем теплоснабжения;</a:t>
            </a:r>
          </a:p>
          <a:p>
            <a:pPr lvl="0"/>
            <a:r>
              <a:rPr lang="ru-RU" sz="1800" dirty="0" smtClean="0"/>
              <a:t>- реконструкция существующих тепловых сетей;</a:t>
            </a:r>
          </a:p>
          <a:p>
            <a:r>
              <a:rPr lang="ru-RU" sz="1800" dirty="0" smtClean="0"/>
              <a:t>- бесперебойное снабжение теплом</a:t>
            </a:r>
            <a:endParaRPr lang="ru-RU"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http://fs.homegate.ru/file/266753.jpg"/>
          <p:cNvPicPr>
            <a:picLocks noGrp="1" noChangeAspect="1" noChangeArrowheads="1"/>
          </p:cNvPicPr>
          <p:nvPr>
            <p:ph type="title"/>
          </p:nvPr>
        </p:nvPicPr>
        <p:blipFill>
          <a:blip r:embed="rId2" cstate="print"/>
          <a:srcRect/>
          <a:stretch>
            <a:fillRect/>
          </a:stretch>
        </p:blipFill>
        <p:spPr>
          <a:xfrm>
            <a:off x="468313" y="333375"/>
            <a:ext cx="1862137" cy="19431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5453" y="689"/>
              <a:ext cx="7627" cy="2052"/>
            </a:xfrm>
            <a:prstGeom prst="rect">
              <a:avLst/>
            </a:prstGeom>
            <a:noFill/>
            <a:ln w="9525">
              <a:noFill/>
              <a:miter lim="800000"/>
              <a:headEnd/>
              <a:tailEnd/>
            </a:ln>
          </p:spPr>
          <p:txBody>
            <a:bodyPr/>
            <a:lstStyle/>
            <a:p>
              <a:r>
                <a:rPr lang="en-US" sz="3600">
                  <a:solidFill>
                    <a:srgbClr val="008000"/>
                  </a:solidFill>
                </a:rPr>
                <a:t>@</a:t>
              </a:r>
              <a:r>
                <a:rPr lang="ru-RU" sz="3600">
                  <a:solidFill>
                    <a:srgbClr val="008000"/>
                  </a:solidFill>
                </a:rPr>
                <a:t> что такое бюджетный процесс?</a:t>
              </a:r>
            </a:p>
            <a:p>
              <a:endParaRPr lang="ru-RU"/>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940993644"/>
              </p:ext>
            </p:extLst>
          </p:nvPr>
        </p:nvGraphicFramePr>
        <p:xfrm>
          <a:off x="500034" y="2214554"/>
          <a:ext cx="8429685" cy="219273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353770">
                <a:tc>
                  <a:txBody>
                    <a:bodyPr/>
                    <a:lstStyle/>
                    <a:p>
                      <a:r>
                        <a:rPr lang="ru-RU" sz="1600" b="1" i="1" dirty="0" smtClean="0">
                          <a:solidFill>
                            <a:schemeClr val="accent1">
                              <a:lumMod val="25000"/>
                            </a:schemeClr>
                          </a:solidFill>
                          <a:latin typeface="Times New Roman" pitchFamily="18" charset="0"/>
                          <a:cs typeface="Times New Roman" pitchFamily="18" charset="0"/>
                        </a:rPr>
                        <a:t>ВСЕГО</a:t>
                      </a:r>
                      <a:endParaRPr lang="ru-RU" sz="1600" b="1" i="1"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20,0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10,0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r h="587372">
                <a:tc>
                  <a:txBody>
                    <a:bodyPr/>
                    <a:lstStyle/>
                    <a:p>
                      <a:r>
                        <a:rPr lang="ru-RU" sz="1600" b="1" i="1" dirty="0" smtClean="0">
                          <a:solidFill>
                            <a:schemeClr val="accent1">
                              <a:lumMod val="25000"/>
                            </a:schemeClr>
                          </a:solidFill>
                          <a:latin typeface="Times New Roman" pitchFamily="18" charset="0"/>
                          <a:cs typeface="Times New Roman" pitchFamily="18" charset="0"/>
                        </a:rPr>
                        <a:t>Основное мероприятие </a:t>
                      </a:r>
                    </a:p>
                    <a:p>
                      <a:r>
                        <a:rPr lang="ru-RU" sz="1600" b="0" i="0" dirty="0" smtClean="0">
                          <a:solidFill>
                            <a:schemeClr val="accent1">
                              <a:lumMod val="25000"/>
                            </a:schemeClr>
                          </a:solidFill>
                          <a:latin typeface="Times New Roman" pitchFamily="18" charset="0"/>
                          <a:cs typeface="Times New Roman" pitchFamily="18" charset="0"/>
                        </a:rPr>
                        <a:t>«Модернизация систем теплоснабжения»</a:t>
                      </a:r>
                      <a:endParaRPr lang="ru-RU" sz="16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20,0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10,0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r h="587372">
                <a:tc>
                  <a:txBody>
                    <a:bodyPr/>
                    <a:lstStyle/>
                    <a:p>
                      <a:r>
                        <a:rPr lang="ru-RU" sz="1600" b="1" i="1" dirty="0" smtClean="0">
                          <a:solidFill>
                            <a:schemeClr val="accent1">
                              <a:lumMod val="25000"/>
                            </a:schemeClr>
                          </a:solidFill>
                          <a:latin typeface="Times New Roman" pitchFamily="18" charset="0"/>
                          <a:cs typeface="Times New Roman" pitchFamily="18" charset="0"/>
                        </a:rPr>
                        <a:t>Основное мероприятие </a:t>
                      </a:r>
                    </a:p>
                    <a:p>
                      <a:r>
                        <a:rPr lang="ru-RU" sz="1600" b="0" i="0" dirty="0" smtClean="0">
                          <a:solidFill>
                            <a:schemeClr val="accent1">
                              <a:lumMod val="25000"/>
                            </a:schemeClr>
                          </a:solidFill>
                          <a:latin typeface="Times New Roman" pitchFamily="18" charset="0"/>
                          <a:cs typeface="Times New Roman" pitchFamily="18" charset="0"/>
                        </a:rPr>
                        <a:t>«Модернизация систем водоотведения»</a:t>
                      </a:r>
                    </a:p>
                    <a:p>
                      <a:endParaRPr lang="ru-RU" sz="16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03214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50" dirty="0" smtClean="0">
                <a:solidFill>
                  <a:schemeClr val="accent1">
                    <a:lumMod val="25000"/>
                  </a:schemeClr>
                </a:solidFill>
              </a:rPr>
              <a:t>с</a:t>
            </a:r>
            <a:r>
              <a:rPr lang="ru-RU" sz="175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pPr>
              <a:buFontTx/>
              <a:buChar char="-"/>
            </a:pPr>
            <a:r>
              <a:rPr lang="ru-RU" sz="1750" dirty="0" smtClean="0"/>
              <a:t>укрепление института семьи, повышение ее престижа в общественном мнении; </a:t>
            </a:r>
          </a:p>
          <a:p>
            <a:pPr>
              <a:buFontTx/>
              <a:buChar char="-"/>
            </a:pPr>
            <a:r>
              <a:rPr lang="ru-RU" sz="175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75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75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750" dirty="0" smtClean="0"/>
              <a:t> улучшение жилищных условий молодых семей, снижение уровня бедности;</a:t>
            </a:r>
          </a:p>
          <a:p>
            <a:pPr>
              <a:buFontTx/>
              <a:buChar char="-"/>
            </a:pPr>
            <a:r>
              <a:rPr lang="ru-RU" sz="1750" dirty="0" smtClean="0"/>
              <a:t> регулирование внутренних миграционных потоков, привлечение молодых  специалистов.</a:t>
            </a:r>
            <a:endParaRPr lang="ru-RU" sz="1750" dirty="0" smtClean="0">
              <a:solidFill>
                <a:schemeClr val="accent1">
                  <a:lumMod val="25000"/>
                </a:schemeClr>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055592471"/>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12,0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12,5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3508653"/>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повышение доступности информационных ресурсов для лиц с ограниченными возможностями;</a:t>
            </a:r>
          </a:p>
          <a:p>
            <a:r>
              <a:rPr lang="ru-RU" sz="1800" dirty="0" smtClean="0"/>
              <a:t>- создание условий для улучшения качества жизни инвалидов;</a:t>
            </a:r>
          </a:p>
          <a:p>
            <a:r>
              <a:rPr lang="ru-RU" sz="1800" dirty="0" smtClean="0"/>
              <a:t>- повышение  доступности социально значимых объектов.</a:t>
            </a:r>
          </a:p>
          <a:p>
            <a:pPr lvl="0"/>
            <a:endParaRPr lang="ru-RU" sz="1800" dirty="0" smtClean="0"/>
          </a:p>
          <a:p>
            <a:r>
              <a:rPr lang="ru-RU" sz="2000" i="1" u="sng" dirty="0" smtClean="0">
                <a:solidFill>
                  <a:schemeClr val="accent1">
                    <a:lumMod val="25000"/>
                  </a:schemeClr>
                </a:solidFill>
              </a:rPr>
              <a:t>Задачи программы:</a:t>
            </a:r>
          </a:p>
          <a:p>
            <a:r>
              <a:rPr lang="ru-RU" sz="1800" dirty="0" smtClean="0"/>
              <a:t>- обеспечение беспрепятственного доступа лиц с ограниченными возможностями к пользованию информационными ресурсами;</a:t>
            </a:r>
          </a:p>
          <a:p>
            <a:r>
              <a:rPr lang="ru-RU" sz="1800" dirty="0" smtClean="0"/>
              <a:t>- повышение уровня социальной адаптации инвалидов;</a:t>
            </a:r>
          </a:p>
          <a:p>
            <a:r>
              <a:rPr lang="ru-RU" sz="1800" dirty="0" smtClean="0"/>
              <a:t>- обеспечение беспрепятственного доступа лиц с ограниченными возможностями к социально значимым объектам.</a:t>
            </a:r>
            <a:endParaRPr lang="ru-RU" sz="1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360886726"/>
              </p:ext>
            </p:extLst>
          </p:nvPr>
        </p:nvGraphicFramePr>
        <p:xfrm>
          <a:off x="357158" y="1785926"/>
          <a:ext cx="8572559" cy="267835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100,0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475378">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13,0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71504">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100,0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95,0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7" name="Прямоугольник 6"/>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924425"/>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1600" dirty="0" smtClean="0">
                <a:solidFill>
                  <a:schemeClr val="accent1">
                    <a:lumMod val="25000"/>
                  </a:schemeClr>
                </a:solidFill>
              </a:rPr>
              <a:t>- </a:t>
            </a:r>
            <a:r>
              <a:rPr lang="ru-RU" sz="1600" dirty="0" smtClean="0"/>
              <a:t>обеспечение долгосрочной сбалансированности и устойчивости бюджетной системы муниципального образования «Демидовский район» Смоленской области;</a:t>
            </a:r>
          </a:p>
          <a:p>
            <a:r>
              <a:rPr lang="ru-RU" sz="1600" dirty="0" smtClean="0"/>
              <a:t> - эффективное управление муниципальным долгом;</a:t>
            </a:r>
          </a:p>
          <a:p>
            <a:r>
              <a:rPr lang="ru-RU" sz="1600" dirty="0" smtClean="0"/>
              <a:t> - создание условий для эффективного выполнения полномочий органов местного самоуправления поселений, входящих в состав муниципального образования «Демидовский район» Смоленской области </a:t>
            </a:r>
          </a:p>
          <a:p>
            <a:pPr lvl="0"/>
            <a:endParaRPr lang="ru-RU" sz="1800" dirty="0" smtClean="0"/>
          </a:p>
          <a:p>
            <a:r>
              <a:rPr lang="ru-RU" sz="2000" i="1" u="sng" dirty="0" smtClean="0">
                <a:solidFill>
                  <a:schemeClr val="accent1">
                    <a:lumMod val="25000"/>
                  </a:schemeClr>
                </a:solidFill>
              </a:rPr>
              <a:t>Задачи программы:</a:t>
            </a:r>
          </a:p>
          <a:p>
            <a:r>
              <a:rPr lang="ru-RU" sz="16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6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6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6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6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383140144"/>
              </p:ext>
            </p:extLst>
          </p:nvPr>
        </p:nvGraphicFramePr>
        <p:xfrm>
          <a:off x="357158" y="1785926"/>
          <a:ext cx="8572559" cy="4980644"/>
        </p:xfrm>
        <a:graphic>
          <a:graphicData uri="http://schemas.openxmlformats.org/drawingml/2006/table">
            <a:tbl>
              <a:tblPr firstRow="1" bandRow="1">
                <a:tableStyleId>{5C22544A-7EE6-4342-B048-85BDC9FD1C3A}</a:tableStyleId>
              </a:tblPr>
              <a:tblGrid>
                <a:gridCol w="5444764"/>
                <a:gridCol w="1126151"/>
                <a:gridCol w="958028"/>
                <a:gridCol w="1043616"/>
              </a:tblGrid>
              <a:tr h="285752">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34 211,3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34 503,8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35 050,5</a:t>
                      </a:r>
                      <a:endParaRPr lang="ru-RU" sz="1400" b="1" i="1" dirty="0">
                        <a:solidFill>
                          <a:schemeClr val="accent1">
                            <a:lumMod val="25000"/>
                          </a:schemeClr>
                        </a:solidFill>
                      </a:endParaRPr>
                    </a:p>
                  </a:txBody>
                  <a:tcPr/>
                </a:tc>
              </a:tr>
              <a:tr h="475378">
                <a:tc>
                  <a:txBody>
                    <a:bodyPr/>
                    <a:lstStyle/>
                    <a:p>
                      <a:pPr algn="l" fontAlgn="t"/>
                      <a:r>
                        <a:rPr lang="ru-RU" sz="1600" b="1" i="1" u="none" strike="noStrike" dirty="0">
                          <a:solidFill>
                            <a:schemeClr val="accent1">
                              <a:lumMod val="25000"/>
                            </a:schemeClr>
                          </a:solidFill>
                          <a:latin typeface="Times New Roman" pitchFamily="18" charset="0"/>
                          <a:cs typeface="Times New Roman" pitchFamily="18" charset="0"/>
                        </a:rPr>
                        <a:t>    Подпрограмма </a:t>
                      </a:r>
                      <a:r>
                        <a:rPr lang="ru-RU" sz="16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400" b="1" i="1" dirty="0" smtClean="0">
                          <a:solidFill>
                            <a:schemeClr val="accent1">
                              <a:lumMod val="25000"/>
                            </a:schemeClr>
                          </a:solidFill>
                        </a:rPr>
                        <a:t>5 312,9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5 188,1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5 373,5</a:t>
                      </a:r>
                      <a:endParaRPr lang="ru-RU" sz="1400" b="1" i="1" dirty="0">
                        <a:solidFill>
                          <a:schemeClr val="accent1">
                            <a:lumMod val="25000"/>
                          </a:schemeClr>
                        </a:solidFill>
                      </a:endParaRPr>
                    </a:p>
                  </a:txBody>
                  <a:tcPr/>
                </a:tc>
              </a:tr>
              <a:tr h="571504">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600" b="0" i="0" u="none" strike="noStrike" dirty="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p>
                  </a:txBody>
                  <a:tcPr marL="9525" marR="9525" marT="9525" marB="0"/>
                </a:tc>
                <a:tc>
                  <a:txBody>
                    <a:bodyPr/>
                    <a:lstStyle/>
                    <a:p>
                      <a:pPr algn="ctr"/>
                      <a:r>
                        <a:rPr lang="ru-RU" sz="1400" b="1" i="1" dirty="0" smtClean="0">
                          <a:solidFill>
                            <a:schemeClr val="accent1">
                              <a:lumMod val="25000"/>
                            </a:schemeClr>
                          </a:solidFill>
                        </a:rPr>
                        <a:t>5 012,9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4 888,1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5 073,5</a:t>
                      </a:r>
                      <a:endParaRPr lang="ru-RU" sz="1400" b="1" i="1" dirty="0">
                        <a:solidFill>
                          <a:schemeClr val="accent1">
                            <a:lumMod val="25000"/>
                          </a:schemeClr>
                        </a:solidFill>
                      </a:endParaRPr>
                    </a:p>
                  </a:txBody>
                  <a:tcPr/>
                </a:tc>
              </a:tr>
              <a:tr h="475309">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a:t>
                      </a:r>
                      <a:r>
                        <a:rPr lang="ru-RU" sz="1600" b="0" i="0" u="none" strike="noStrike" dirty="0">
                          <a:solidFill>
                            <a:schemeClr val="accent1">
                              <a:lumMod val="25000"/>
                            </a:schemeClr>
                          </a:solidFill>
                          <a:latin typeface="Times New Roman" pitchFamily="18" charset="0"/>
                          <a:cs typeface="Times New Roman" pitchFamily="18" charset="0"/>
                        </a:rPr>
                        <a:t> «Управление резервными средствами местного бюджета»</a:t>
                      </a:r>
                    </a:p>
                  </a:txBody>
                  <a:tcPr marL="9525" marR="9525" marT="9525" marB="0"/>
                </a:tc>
                <a:tc>
                  <a:txBody>
                    <a:bodyPr/>
                    <a:lstStyle/>
                    <a:p>
                      <a:pPr algn="ctr"/>
                      <a:r>
                        <a:rPr lang="ru-RU" sz="1400" b="1" i="1" dirty="0" smtClean="0">
                          <a:solidFill>
                            <a:schemeClr val="accent1">
                              <a:lumMod val="25000"/>
                            </a:schemeClr>
                          </a:solidFill>
                        </a:rPr>
                        <a:t>300,0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300,0</a:t>
                      </a:r>
                      <a:endParaRPr lang="ru-RU" sz="1400" b="1" i="1" dirty="0">
                        <a:solidFill>
                          <a:schemeClr val="accent1">
                            <a:lumMod val="25000"/>
                          </a:schemeClr>
                        </a:solidFill>
                      </a:endParaRPr>
                    </a:p>
                  </a:txBody>
                  <a:tcPr/>
                </a:tc>
              </a:tr>
              <a:tr h="679334">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Подпрограмма </a:t>
                      </a:r>
                      <a:r>
                        <a:rPr lang="ru-RU" sz="16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20,9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r>
              <a:tr h="473401">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600" b="0" i="0" u="none" strike="noStrike" dirty="0">
                          <a:solidFill>
                            <a:schemeClr val="accent1">
                              <a:lumMod val="25000"/>
                            </a:schemeClr>
                          </a:solidFill>
                          <a:latin typeface="Times New Roman" pitchFamily="18" charset="0"/>
                          <a:cs typeface="Times New Roman" pitchFamily="18" charset="0"/>
                        </a:rPr>
                        <a:t>«Обеспечение своевременности и полноты исполнения долговых обязательств»</a:t>
                      </a:r>
                    </a:p>
                  </a:txBody>
                  <a:tcPr marL="9525" marR="9525" marT="9525" marB="0"/>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20,9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r>
              <a:tr h="677988">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Подпрограмма</a:t>
                      </a:r>
                      <a:r>
                        <a:rPr lang="ru-RU" sz="1600" b="0" i="0" u="none" strike="noStrike" dirty="0">
                          <a:solidFill>
                            <a:schemeClr val="accent1">
                              <a:lumMod val="25000"/>
                            </a:schemeClr>
                          </a:solidFill>
                          <a:latin typeface="Times New Roman" pitchFamily="18" charset="0"/>
                          <a:cs typeface="Times New Roman" pitchFamily="18" charset="0"/>
                        </a:rPr>
                        <a:t> «Выравнивание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28 894,7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29 294,8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29 673,3</a:t>
                      </a:r>
                      <a:endParaRPr lang="ru-RU" sz="1400" b="1" i="1" dirty="0">
                        <a:solidFill>
                          <a:schemeClr val="accent1">
                            <a:lumMod val="25000"/>
                          </a:schemeClr>
                        </a:solidFill>
                      </a:endParaRPr>
                    </a:p>
                  </a:txBody>
                  <a:tcPr/>
                </a:tc>
              </a:tr>
              <a:tr h="521035">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600" b="0" i="0" u="none" strike="noStrike" dirty="0">
                          <a:solidFill>
                            <a:schemeClr val="accent1">
                              <a:lumMod val="25000"/>
                            </a:schemeClr>
                          </a:solidFill>
                          <a:latin typeface="Times New Roman" pitchFamily="18" charset="0"/>
                          <a:cs typeface="Times New Roman" pitchFamily="18" charset="0"/>
                        </a:rPr>
                        <a:t>«Обеспечение выравнивания финансовых возможностей поселений»</a:t>
                      </a:r>
                    </a:p>
                  </a:txBody>
                  <a:tcPr marL="9525" marR="9525" marT="9525" marB="0"/>
                </a:tc>
                <a:tc>
                  <a:txBody>
                    <a:bodyPr/>
                    <a:lstStyle/>
                    <a:p>
                      <a:pPr algn="ctr"/>
                      <a:r>
                        <a:rPr lang="ru-RU" sz="1400" b="1" i="1" dirty="0" smtClean="0">
                          <a:solidFill>
                            <a:schemeClr val="accent1">
                              <a:lumMod val="25000"/>
                            </a:schemeClr>
                          </a:solidFill>
                        </a:rPr>
                        <a:t>28 894,7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29 294,8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29 673,3</a:t>
                      </a:r>
                      <a:endParaRPr lang="ru-RU" sz="1400" b="1" i="1" dirty="0">
                        <a:solidFill>
                          <a:schemeClr val="accent1">
                            <a:lumMod val="25000"/>
                          </a:schemeClr>
                        </a:solidFill>
                      </a:endParaRPr>
                    </a:p>
                  </a:txBody>
                  <a:tcPr/>
                </a:tc>
              </a:tr>
            </a:tbl>
          </a:graphicData>
        </a:graphic>
      </p:graphicFrame>
      <p:sp>
        <p:nvSpPr>
          <p:cNvPr id="3" name="TextBox 2"/>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Прямоугольник 3"/>
          <p:cNvSpPr/>
          <p:nvPr/>
        </p:nvSpPr>
        <p:spPr>
          <a:xfrm>
            <a:off x="7786710"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sp>
        <p:nvSpPr>
          <p:cNvPr id="3" name="TextBox 2"/>
          <p:cNvSpPr txBox="1"/>
          <p:nvPr/>
        </p:nvSpPr>
        <p:spPr>
          <a:xfrm>
            <a:off x="285720" y="1857364"/>
            <a:ext cx="8715436" cy="313162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750" dirty="0" smtClean="0"/>
          </a:p>
          <a:p>
            <a:r>
              <a:rPr lang="ru-RU" sz="2000" i="1" u="sng" dirty="0" smtClean="0">
                <a:solidFill>
                  <a:schemeClr val="accent1">
                    <a:lumMod val="25000"/>
                  </a:schemeClr>
                </a:solidFill>
              </a:rPr>
              <a:t>Задача программы - </a:t>
            </a:r>
            <a:r>
              <a:rPr lang="ru-RU" sz="20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2000" dirty="0" smtClean="0">
              <a:solidFill>
                <a:schemeClr val="accent1">
                  <a:lumMod val="25000"/>
                </a:schemeClr>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241564790"/>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399,6</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399,6</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399,6</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857364"/>
            <a:ext cx="8715436"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2000" dirty="0" smtClean="0"/>
          </a:p>
          <a:p>
            <a:endParaRPr lang="ru-RU" sz="1750" dirty="0" smtClean="0"/>
          </a:p>
          <a:p>
            <a:r>
              <a:rPr lang="ru-RU" sz="2000" i="1" u="sng" dirty="0" smtClean="0">
                <a:solidFill>
                  <a:schemeClr val="accent1">
                    <a:lumMod val="25000"/>
                  </a:schemeClr>
                </a:solidFill>
              </a:rPr>
              <a:t>Задача программы - </a:t>
            </a:r>
            <a:r>
              <a:rPr lang="ru-RU" sz="20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money_6d42b053"/>
          <p:cNvPicPr>
            <a:picLocks noChangeAspect="1" noChangeArrowheads="1"/>
          </p:cNvPicPr>
          <p:nvPr/>
        </p:nvPicPr>
        <p:blipFill>
          <a:blip r:embed="rId2" cstate="print"/>
          <a:srcRect/>
          <a:stretch>
            <a:fillRect/>
          </a:stretch>
        </p:blipFill>
        <p:spPr bwMode="auto">
          <a:xfrm>
            <a:off x="0" y="0"/>
            <a:ext cx="2411413" cy="2355850"/>
          </a:xfrm>
          <a:prstGeom prst="rect">
            <a:avLst/>
          </a:prstGeom>
          <a:noFill/>
          <a:ln w="9525">
            <a:noFill/>
            <a:miter lim="800000"/>
            <a:headEnd/>
            <a:tailEnd/>
          </a:ln>
        </p:spPr>
      </p:pic>
      <p:grpSp>
        <p:nvGrpSpPr>
          <p:cNvPr id="63490" name="Group 27"/>
          <p:cNvGrpSpPr>
            <a:grpSpLocks/>
          </p:cNvGrpSpPr>
          <p:nvPr/>
        </p:nvGrpSpPr>
        <p:grpSpPr bwMode="auto">
          <a:xfrm>
            <a:off x="468313" y="260350"/>
            <a:ext cx="8281987" cy="6192838"/>
            <a:chOff x="476" y="164"/>
            <a:chExt cx="5217" cy="3901"/>
          </a:xfrm>
        </p:grpSpPr>
        <p:sp>
          <p:nvSpPr>
            <p:cNvPr id="63492" name="Rectangle 4"/>
            <p:cNvSpPr>
              <a:spLocks noChangeArrowheads="1"/>
            </p:cNvSpPr>
            <p:nvPr/>
          </p:nvSpPr>
          <p:spPr bwMode="auto">
            <a:xfrm>
              <a:off x="1519" y="164"/>
              <a:ext cx="4037" cy="577"/>
            </a:xfrm>
            <a:prstGeom prst="rect">
              <a:avLst/>
            </a:prstGeom>
            <a:noFill/>
            <a:ln w="9525">
              <a:noFill/>
              <a:miter lim="800000"/>
              <a:headEnd/>
              <a:tailEnd/>
            </a:ln>
          </p:spPr>
          <p:txBody>
            <a:bodyPr>
              <a:spAutoFit/>
            </a:bodyPr>
            <a:lstStyle/>
            <a:p>
              <a:pPr algn="ctr"/>
              <a:r>
                <a:rPr lang="ru-RU" sz="1800" b="1">
                  <a:solidFill>
                    <a:schemeClr val="hlink"/>
                  </a:solidFill>
                </a:rPr>
                <a:t>Доходы бюджета</a:t>
              </a:r>
            </a:p>
            <a:p>
              <a:pPr algn="ctr"/>
              <a:r>
                <a:rPr lang="ru-RU" sz="1800" b="1">
                  <a:solidFill>
                    <a:srgbClr val="000066"/>
                  </a:solidFill>
                </a:rPr>
                <a:t>Доходы бюджета – это безвозмездные и безвозвратные</a:t>
              </a:r>
            </a:p>
            <a:p>
              <a:pPr algn="ctr"/>
              <a:r>
                <a:rPr lang="ru-RU" sz="1800" b="1">
                  <a:solidFill>
                    <a:srgbClr val="000066"/>
                  </a:solidFill>
                </a:rPr>
                <a:t>поступления денежных средств в бюджет.</a:t>
              </a:r>
            </a:p>
          </p:txBody>
        </p:sp>
        <p:sp>
          <p:nvSpPr>
            <p:cNvPr id="63493" name="AutoShape 12"/>
            <p:cNvSpPr>
              <a:spLocks noChangeArrowheads="1"/>
            </p:cNvSpPr>
            <p:nvPr/>
          </p:nvSpPr>
          <p:spPr bwMode="auto">
            <a:xfrm>
              <a:off x="2426" y="981"/>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 уплаты</a:t>
              </a:r>
            </a:p>
            <a:p>
              <a:pPr algn="ctr"/>
              <a:r>
                <a:rPr lang="ru-RU" sz="1600" b="1"/>
                <a:t>других платежей и сборов,</a:t>
              </a:r>
            </a:p>
            <a:p>
              <a:pPr algn="ctr"/>
              <a:r>
                <a:rPr lang="ru-RU" sz="1600" b="1"/>
                <a:t>установленных</a:t>
              </a:r>
            </a:p>
            <a:p>
              <a:pPr algn="ctr"/>
              <a:r>
                <a:rPr lang="ru-RU" sz="1600" b="1"/>
                <a:t>Законодательством</a:t>
              </a:r>
            </a:p>
            <a:p>
              <a:pPr algn="ctr"/>
              <a:r>
                <a:rPr lang="ru-RU" sz="1600" b="1"/>
                <a:t>Российской Федерации,</a:t>
              </a:r>
            </a:p>
            <a:p>
              <a:pPr algn="ctr"/>
              <a:r>
                <a:rPr lang="ru-RU" sz="1600" b="1"/>
                <a:t>а также</a:t>
              </a:r>
            </a:p>
            <a:p>
              <a:pPr algn="ctr"/>
              <a:r>
                <a:rPr lang="ru-RU" sz="1600" b="1"/>
                <a:t>штрафов за нарушение</a:t>
              </a:r>
            </a:p>
            <a:p>
              <a:pPr algn="ctr"/>
              <a:r>
                <a:rPr lang="ru-RU" sz="1600" b="1"/>
                <a:t>законодательства,</a:t>
              </a:r>
            </a:p>
            <a:p>
              <a:pPr algn="ctr"/>
              <a:r>
                <a:rPr lang="ru-RU" sz="1600" b="1"/>
                <a:t>например:</a:t>
              </a:r>
            </a:p>
            <a:p>
              <a:pPr algn="ctr"/>
              <a:r>
                <a:rPr lang="ru-RU" sz="1600" b="1"/>
                <a:t>-доходы от использования</a:t>
              </a:r>
            </a:p>
            <a:p>
              <a:pPr algn="ctr"/>
              <a:r>
                <a:rPr lang="ru-RU" sz="1600" b="1"/>
                <a:t>муниципального имущества</a:t>
              </a:r>
            </a:p>
            <a:p>
              <a:pPr algn="ctr"/>
              <a:r>
                <a:rPr lang="ru-RU" sz="1600" b="1"/>
                <a:t>и земли;</a:t>
              </a:r>
            </a:p>
            <a:p>
              <a:pPr algn="ctr"/>
              <a:r>
                <a:rPr lang="ru-RU" sz="1600" b="1"/>
                <a:t>- штрафные санкции;</a:t>
              </a:r>
            </a:p>
            <a:p>
              <a:pPr algn="ctr"/>
              <a:r>
                <a:rPr lang="ru-RU" sz="1600" b="1"/>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922097798"/>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3 756,1</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3 766,1</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a:t>
                      </a:r>
                      <a:r>
                        <a:rPr lang="ru-RU" b="1" i="1" baseline="0" dirty="0" smtClean="0">
                          <a:solidFill>
                            <a:schemeClr val="accent1">
                              <a:lumMod val="25000"/>
                            </a:schemeClr>
                          </a:solidFill>
                        </a:rPr>
                        <a:t> 766</a:t>
                      </a:r>
                      <a:r>
                        <a:rPr lang="ru-RU" b="1" i="1" dirty="0" smtClean="0">
                          <a:solidFill>
                            <a:schemeClr val="accent1">
                              <a:lumMod val="25000"/>
                            </a:schemeClr>
                          </a:solidFill>
                        </a:rPr>
                        <a:t>,1</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457817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solidFill>
                  <a:schemeClr val="accent1">
                    <a:lumMod val="25000"/>
                  </a:schemeClr>
                </a:solidFill>
              </a:rPr>
              <a:t>р</a:t>
            </a:r>
            <a:r>
              <a:rPr lang="ru-RU" sz="1800" dirty="0" smtClean="0"/>
              <a:t>ешение вопросов местного значения и повышение эффективности деятельности Администрации муниципального образования</a:t>
            </a:r>
            <a:r>
              <a:rPr lang="ru-RU" sz="1800" b="1" dirty="0" smtClean="0"/>
              <a:t> «</a:t>
            </a:r>
            <a:r>
              <a:rPr lang="ru-RU" sz="18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8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800" dirty="0" smtClean="0"/>
              <a:t>- повышение доступности и качества оказания государственных и муниципальных услуг;</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r>
              <a:rPr lang="ru-RU" sz="1750" dirty="0" smtClean="0"/>
              <a:t>.</a:t>
            </a:r>
            <a:endParaRPr lang="ru-RU" sz="1750" dirty="0" smtClean="0">
              <a:solidFill>
                <a:schemeClr val="accent1">
                  <a:lumMod val="25000"/>
                </a:schemeClr>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361"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973861518"/>
              </p:ext>
            </p:extLst>
          </p:nvPr>
        </p:nvGraphicFramePr>
        <p:xfrm>
          <a:off x="467544" y="1916832"/>
          <a:ext cx="8462173" cy="3728644"/>
        </p:xfrm>
        <a:graphic>
          <a:graphicData uri="http://schemas.openxmlformats.org/drawingml/2006/table">
            <a:tbl>
              <a:tblPr firstRow="1" bandRow="1">
                <a:tableStyleId>{5C22544A-7EE6-4342-B048-85BDC9FD1C3A}</a:tableStyleId>
              </a:tblPr>
              <a:tblGrid>
                <a:gridCol w="5334378"/>
                <a:gridCol w="1126151"/>
                <a:gridCol w="958028"/>
                <a:gridCol w="1043616"/>
              </a:tblGrid>
              <a:tr h="404669">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2019</a:t>
                      </a:r>
                      <a:endParaRPr lang="ru-RU" sz="1400" b="1" i="1" dirty="0"/>
                    </a:p>
                  </a:txBody>
                  <a:tcPr/>
                </a:tc>
                <a:tc>
                  <a:txBody>
                    <a:bodyPr/>
                    <a:lstStyle/>
                    <a:p>
                      <a:pPr algn="ctr"/>
                      <a:r>
                        <a:rPr lang="ru-RU" sz="1400" i="1" dirty="0" smtClean="0"/>
                        <a:t>2020</a:t>
                      </a:r>
                      <a:endParaRPr lang="ru-RU" sz="1400" i="1" dirty="0"/>
                    </a:p>
                  </a:txBody>
                  <a:tcPr/>
                </a:tc>
                <a:tc>
                  <a:txBody>
                    <a:bodyPr/>
                    <a:lstStyle/>
                    <a:p>
                      <a:pPr algn="ctr"/>
                      <a:r>
                        <a:rPr lang="ru-RU" sz="1400" i="1" dirty="0" smtClean="0"/>
                        <a:t>2021</a:t>
                      </a:r>
                      <a:endParaRPr lang="ru-RU" sz="1400" i="1" dirty="0"/>
                    </a:p>
                  </a:txBody>
                  <a:tcPr/>
                </a:tc>
              </a:tr>
              <a:tr h="337224">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19 415,6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18 081,6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18 703,0</a:t>
                      </a:r>
                      <a:endParaRPr lang="ru-RU" sz="1400" b="1" i="1" dirty="0">
                        <a:solidFill>
                          <a:schemeClr val="accent1">
                            <a:lumMod val="25000"/>
                          </a:schemeClr>
                        </a:solidFill>
                      </a:endParaRPr>
                    </a:p>
                  </a:txBody>
                  <a:tcPr/>
                </a:tc>
              </a:tr>
              <a:tr h="698267">
                <a:tc>
                  <a:txBody>
                    <a:bodyPr/>
                    <a:lstStyle/>
                    <a:p>
                      <a:r>
                        <a:rPr lang="ru-RU" sz="1400" b="1" i="1" dirty="0" smtClean="0">
                          <a:solidFill>
                            <a:schemeClr val="accent1">
                              <a:lumMod val="25000"/>
                            </a:schemeClr>
                          </a:solidFill>
                          <a:latin typeface="Times New Roman" pitchFamily="18" charset="0"/>
                          <a:cs typeface="Times New Roman" pitchFamily="18" charset="0"/>
                        </a:rPr>
                        <a:t>Основное мероприятие </a:t>
                      </a:r>
                    </a:p>
                    <a:p>
                      <a:r>
                        <a:rPr lang="ru-RU" sz="14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17 085,9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16 466,0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17 024,6</a:t>
                      </a:r>
                      <a:endParaRPr lang="ru-RU" sz="1400" b="1" i="1" dirty="0">
                        <a:solidFill>
                          <a:schemeClr val="accent1">
                            <a:lumMod val="25000"/>
                          </a:schemeClr>
                        </a:solidFill>
                      </a:endParaRPr>
                    </a:p>
                  </a:txBody>
                  <a:tcPr/>
                </a:tc>
              </a:tr>
              <a:tr h="720080">
                <a:tc>
                  <a:txBody>
                    <a:bodyPr/>
                    <a:lstStyle/>
                    <a:p>
                      <a:r>
                        <a:rPr lang="ru-RU" sz="1400" b="1" i="1" dirty="0" smtClean="0">
                          <a:solidFill>
                            <a:schemeClr val="accent1">
                              <a:lumMod val="25000"/>
                            </a:schemeClr>
                          </a:solidFill>
                          <a:latin typeface="Times New Roman" pitchFamily="18" charset="0"/>
                          <a:cs typeface="Times New Roman" pitchFamily="18" charset="0"/>
                        </a:rPr>
                        <a:t>Основное мероприятие </a:t>
                      </a:r>
                    </a:p>
                    <a:p>
                      <a:r>
                        <a:rPr lang="ru-RU" sz="1400"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1 550,3</a:t>
                      </a:r>
                    </a:p>
                  </a:txBody>
                  <a:tcPr/>
                </a:tc>
                <a:tc>
                  <a:txBody>
                    <a:bodyPr/>
                    <a:lstStyle/>
                    <a:p>
                      <a:pPr algn="ctr"/>
                      <a:r>
                        <a:rPr lang="ru-RU" sz="1400" b="1" i="1" dirty="0" smtClean="0">
                          <a:solidFill>
                            <a:schemeClr val="accent1">
                              <a:lumMod val="25000"/>
                            </a:schemeClr>
                          </a:solidFill>
                        </a:rPr>
                        <a:t>1 615,6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1 678,4</a:t>
                      </a:r>
                      <a:endParaRPr lang="ru-RU" sz="1400" b="1" i="1" dirty="0">
                        <a:solidFill>
                          <a:schemeClr val="accent1">
                            <a:lumMod val="25000"/>
                          </a:schemeClr>
                        </a:solidFill>
                      </a:endParaRPr>
                    </a:p>
                  </a:txBody>
                  <a:tcPr/>
                </a:tc>
              </a:tr>
              <a:tr h="936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dirty="0" smtClean="0">
                          <a:solidFill>
                            <a:schemeClr val="accent1">
                              <a:lumMod val="25000"/>
                            </a:schemeClr>
                          </a:solidFill>
                          <a:latin typeface="Times New Roman" pitchFamily="18" charset="0"/>
                          <a:cs typeface="Times New Roman" pitchFamily="18" charset="0"/>
                        </a:rPr>
                        <a:t>Основное мероприятие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b="0" i="0" dirty="0" smtClean="0">
                          <a:solidFill>
                            <a:schemeClr val="accent1">
                              <a:lumMod val="25000"/>
                            </a:schemeClr>
                          </a:solidFill>
                          <a:latin typeface="Times New Roman" pitchFamily="18" charset="0"/>
                          <a:cs typeface="Times New Roman" pitchFamily="18" charset="0"/>
                        </a:rPr>
                        <a:t>«Обучение по заочной форме работников органов местного самоуправления в образовательных</a:t>
                      </a:r>
                      <a:r>
                        <a:rPr lang="ru-RU" sz="1400" b="0" i="0" baseline="0" dirty="0" smtClean="0">
                          <a:solidFill>
                            <a:schemeClr val="accent1">
                              <a:lumMod val="25000"/>
                            </a:schemeClr>
                          </a:solidFill>
                          <a:latin typeface="Times New Roman" pitchFamily="18" charset="0"/>
                          <a:cs typeface="Times New Roman" pitchFamily="18" charset="0"/>
                        </a:rPr>
                        <a:t> учреждениях высшего и среднего профессионального образования»</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29,4</a:t>
                      </a: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632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dirty="0" smtClean="0">
                          <a:solidFill>
                            <a:schemeClr val="accent1">
                              <a:lumMod val="25000"/>
                            </a:schemeClr>
                          </a:solidFill>
                          <a:latin typeface="Times New Roman" pitchFamily="18" charset="0"/>
                          <a:cs typeface="Times New Roman" pitchFamily="18" charset="0"/>
                        </a:rPr>
                        <a:t>Основное мероприятие </a:t>
                      </a:r>
                    </a:p>
                    <a:p>
                      <a:r>
                        <a:rPr lang="ru-RU" sz="1400" b="0" i="0" u="none" strike="noStrike" dirty="0" smtClean="0">
                          <a:solidFill>
                            <a:srgbClr val="000000"/>
                          </a:solidFill>
                          <a:latin typeface="Times New Roman" pitchFamily="18" charset="0"/>
                          <a:cs typeface="Times New Roman" pitchFamily="18" charset="0"/>
                        </a:rPr>
                        <a:t>«</a:t>
                      </a:r>
                      <a:r>
                        <a:rPr lang="ru-RU" sz="1400" b="0" i="0" u="none" strike="noStrike" dirty="0" smtClean="0">
                          <a:solidFill>
                            <a:schemeClr val="bg2"/>
                          </a:solidFill>
                          <a:latin typeface="Times New Roman" pitchFamily="18" charset="0"/>
                          <a:cs typeface="Times New Roman" pitchFamily="18" charset="0"/>
                        </a:rPr>
                        <a:t>Организация и проведение выборов»</a:t>
                      </a:r>
                      <a:endParaRPr lang="ru-RU" sz="1400" b="0" i="0" u="none" strike="noStrike" dirty="0">
                        <a:solidFill>
                          <a:schemeClr val="bg2"/>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750,0</a:t>
                      </a: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556792"/>
            <a:ext cx="1321223" cy="307777"/>
          </a:xfrm>
          <a:prstGeom prst="rect">
            <a:avLst/>
          </a:prstGeom>
        </p:spPr>
        <p:txBody>
          <a:bodyPr wrap="square">
            <a:spAutoFit/>
          </a:bodyPr>
          <a:lstStyle/>
          <a:p>
            <a:r>
              <a:rPr lang="ru-RU" b="1" i="1" dirty="0" smtClean="0">
                <a:solidFill>
                  <a:srgbClr val="002060"/>
                </a:solidFill>
                <a:ea typeface="Times New Roman" pitchFamily="18" charset="0"/>
                <a:cs typeface="Times New Roman" pitchFamily="18" charset="0"/>
              </a:rPr>
              <a:t>(</a:t>
            </a:r>
            <a:r>
              <a:rPr lang="ru-RU" b="1" i="1" dirty="0" err="1" smtClean="0">
                <a:solidFill>
                  <a:srgbClr val="002060"/>
                </a:solidFill>
                <a:ea typeface="Times New Roman" pitchFamily="18" charset="0"/>
                <a:cs typeface="Times New Roman" pitchFamily="18" charset="0"/>
              </a:rPr>
              <a:t>тыс.рублей</a:t>
            </a:r>
            <a:r>
              <a:rPr lang="ru-RU" b="1" i="1" dirty="0" smtClean="0">
                <a:solidFill>
                  <a:srgbClr val="002060"/>
                </a:solidFill>
                <a:ea typeface="Times New Roman" pitchFamily="18" charset="0"/>
                <a:cs typeface="Times New Roman" pitchFamily="18" charset="0"/>
              </a:rPr>
              <a:t>)</a:t>
            </a:r>
            <a:endParaRPr lang="ru-RU"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429684" cy="4555093"/>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утверждение основ гражданской идентичности как начала, объединяющего всех жителей Демидовского района;                                   </a:t>
            </a:r>
          </a:p>
          <a:p>
            <a:r>
              <a:rPr lang="ru-RU" sz="1800" dirty="0" smtClean="0"/>
              <a:t>- воспитание культуры толерантности и межнационального согласия;</a:t>
            </a:r>
          </a:p>
          <a:p>
            <a:r>
              <a:rPr lang="ru-RU" sz="1800" dirty="0" smtClean="0"/>
              <a:t>- достижение необходимого уровня правовой культуры граждан как основы толерантного сознания и поведения;                                         </a:t>
            </a:r>
          </a:p>
          <a:p>
            <a:r>
              <a:rPr lang="ru-RU" sz="18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8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8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8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«Противодействие экстремизму и профилактика терроризма на территории муниципального образования «Демидовский район» Смоленской области»</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394455884"/>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572396"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p:txBody>
      </p:sp>
      <p:sp>
        <p:nvSpPr>
          <p:cNvPr id="3" name="TextBox 2"/>
          <p:cNvSpPr txBox="1"/>
          <p:nvPr/>
        </p:nvSpPr>
        <p:spPr>
          <a:xfrm>
            <a:off x="285720" y="1785926"/>
            <a:ext cx="8643998"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обеспечение доходности и рационального использования земельно-имущественного комплекса и его развитие.</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повышение эффективности использования муниципального имущества;</a:t>
            </a:r>
          </a:p>
          <a:p>
            <a:r>
              <a:rPr lang="ru-RU" sz="18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800" dirty="0" smtClean="0"/>
              <a:t>- контроль использования муниципальной собственности;</a:t>
            </a:r>
          </a:p>
          <a:p>
            <a:r>
              <a:rPr lang="ru-RU" sz="1800" dirty="0" smtClean="0"/>
              <a:t>- обеспечение земельными участками льготных категорий граждан для ИЖС;</a:t>
            </a:r>
          </a:p>
          <a:p>
            <a:r>
              <a:rPr lang="ru-RU" sz="1800" dirty="0" smtClean="0"/>
              <a:t>- обеспечение формирования земельных участков для продажи на торгах;</a:t>
            </a:r>
          </a:p>
          <a:p>
            <a:r>
              <a:rPr lang="ru-RU" sz="1800" dirty="0" smtClean="0"/>
              <a:t>- определение рыночной стоимости недвижимого имущества (зданий, строений, земельных участков).</a:t>
            </a:r>
            <a:endParaRPr lang="ru-RU" sz="18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710788034"/>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346,7</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402,0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424,0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285720" y="1785926"/>
            <a:ext cx="8643998" cy="4855175"/>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обеспечение деятельности Отдела городского хозяйства Администрации;</a:t>
            </a:r>
          </a:p>
          <a:p>
            <a:r>
              <a:rPr lang="ru-RU" sz="1800" dirty="0" smtClean="0"/>
              <a:t>- повышение доступности и качества оказания муниципальных услуг;</a:t>
            </a:r>
          </a:p>
          <a:p>
            <a:r>
              <a:rPr lang="ru-RU" sz="1800" dirty="0" smtClean="0"/>
              <a:t>- информационное сопровождение деятельности Отдела городского хозяйства Администрации;</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8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p:txBody>
      </p:sp>
      <p:graphicFrame>
        <p:nvGraphicFramePr>
          <p:cNvPr id="3" name="Таблица 2"/>
          <p:cNvGraphicFramePr>
            <a:graphicFrameLocks noGrp="1"/>
          </p:cNvGraphicFramePr>
          <p:nvPr>
            <p:extLst>
              <p:ext uri="{D42A27DB-BD31-4B8C-83A1-F6EECF244321}">
                <p14:modId xmlns:p14="http://schemas.microsoft.com/office/powerpoint/2010/main" val="3105512634"/>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2 366,5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2 322,7</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2 409,0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5139869"/>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sz="1600" dirty="0" smtClean="0">
                <a:solidFill>
                  <a:schemeClr val="accent1">
                    <a:lumMod val="25000"/>
                  </a:schemeClr>
                </a:solidFill>
              </a:rPr>
              <a:t>-</a:t>
            </a:r>
            <a:r>
              <a:rPr lang="ru-RU" sz="1600" i="1" u="sng" dirty="0" smtClean="0">
                <a:solidFill>
                  <a:schemeClr val="accent1">
                    <a:lumMod val="25000"/>
                  </a:schemeClr>
                </a:solidFill>
              </a:rPr>
              <a:t> </a:t>
            </a:r>
            <a:r>
              <a:rPr lang="ru-RU" sz="16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600" dirty="0" smtClean="0"/>
              <a:t>- повышение энергетической эффективности экономики муниципального образования «Демидовский район» Смоленской области;</a:t>
            </a:r>
          </a:p>
          <a:p>
            <a:r>
              <a:rPr lang="ru-RU" sz="1600" dirty="0" smtClean="0"/>
              <a:t>- обеспечение системности и комплексности при проведении мероприятий по энергосбережению.</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smtClean="0"/>
              <a:t>-реализация организационных мероприятий по энергосбережению и повышению энергетической эффективности;</a:t>
            </a:r>
          </a:p>
          <a:p>
            <a:r>
              <a:rPr lang="ru-RU" sz="1600" dirty="0" smtClean="0"/>
              <a:t>- повышение эффективности системы теплоснабжения, электроснабжения, водоснабжения и водоотведения;</a:t>
            </a:r>
          </a:p>
          <a:p>
            <a:r>
              <a:rPr lang="ru-RU" sz="1600" dirty="0" smtClean="0"/>
              <a:t>- внедрение новых энергосберегающих технологий, оборудования и материалов   в муниципальных учреждениях;</a:t>
            </a:r>
          </a:p>
          <a:p>
            <a:r>
              <a:rPr lang="ru-RU" sz="1600" dirty="0" smtClean="0"/>
              <a:t>- снижение потерь в сетях </a:t>
            </a:r>
            <a:r>
              <a:rPr lang="ru-RU" sz="1600" dirty="0" err="1" smtClean="0"/>
              <a:t>электро</a:t>
            </a:r>
            <a:r>
              <a:rPr lang="ru-RU" sz="1600" dirty="0" smtClean="0"/>
              <a:t>-, тепло- и водоснабжения;</a:t>
            </a:r>
          </a:p>
          <a:p>
            <a:r>
              <a:rPr lang="ru-RU" sz="1600" dirty="0" smtClean="0"/>
              <a:t>- создание условий для привлечения инвестиций в целях внедрения энергосберегающих технологий, в том числе и на рынке </a:t>
            </a:r>
            <a:r>
              <a:rPr lang="ru-RU" sz="1600" dirty="0" err="1" smtClean="0"/>
              <a:t>энергосервисных</a:t>
            </a:r>
            <a:r>
              <a:rPr lang="ru-RU" sz="1600" dirty="0" smtClean="0"/>
              <a:t> услуг;</a:t>
            </a:r>
          </a:p>
          <a:p>
            <a:r>
              <a:rPr lang="ru-RU" sz="1600" dirty="0" smtClean="0"/>
              <a:t>- обновление основных производственных фондов экономики на базе новых </a:t>
            </a:r>
            <a:r>
              <a:rPr lang="ru-RU" sz="1600" dirty="0" err="1" smtClean="0"/>
              <a:t>энерго</a:t>
            </a:r>
            <a:r>
              <a:rPr lang="ru-RU" sz="1600" dirty="0" smtClean="0"/>
              <a:t>- и ресурсосберегающих технологий и оборудования, автоматизированных систем и информатики.</a:t>
            </a:r>
            <a:endParaRPr lang="ru-RU"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WordArt 4"/>
          <p:cNvSpPr>
            <a:spLocks noChangeArrowheads="1" noChangeShapeType="1" noTextEdit="1"/>
          </p:cNvSpPr>
          <p:nvPr/>
        </p:nvSpPr>
        <p:spPr bwMode="auto">
          <a:xfrm>
            <a:off x="827088" y="274638"/>
            <a:ext cx="7561262" cy="490537"/>
          </a:xfrm>
          <a:prstGeom prst="rect">
            <a:avLst/>
          </a:prstGeom>
        </p:spPr>
        <p:txBody>
          <a:bodyPr wrap="none" fromWordArt="1">
            <a:prstTxWarp prst="textPlain">
              <a:avLst>
                <a:gd name="adj" fmla="val 50000"/>
              </a:avLst>
            </a:prstTxWarp>
          </a:bodyPr>
          <a:lstStyle/>
          <a:p>
            <a:r>
              <a:rPr lang="ru-RU" sz="2400" kern="10">
                <a:ln w="9525">
                  <a:solidFill>
                    <a:srgbClr val="008000"/>
                  </a:solidFill>
                  <a:round/>
                  <a:headEnd/>
                  <a:tailEnd/>
                </a:ln>
                <a:solidFill>
                  <a:srgbClr val="008000"/>
                </a:solidFill>
                <a:latin typeface="Times New Roman"/>
                <a:cs typeface="Times New Roman"/>
              </a:rPr>
              <a:t>Виды финансовой помощи</a:t>
            </a:r>
          </a:p>
        </p:txBody>
      </p:sp>
      <p:grpSp>
        <p:nvGrpSpPr>
          <p:cNvPr id="109570" name="Group 5"/>
          <p:cNvGrpSpPr>
            <a:grpSpLocks noChangeAspect="1"/>
          </p:cNvGrpSpPr>
          <p:nvPr/>
        </p:nvGrpSpPr>
        <p:grpSpPr bwMode="auto">
          <a:xfrm>
            <a:off x="0" y="765175"/>
            <a:ext cx="9144000" cy="6092825"/>
            <a:chOff x="4603" y="8855"/>
            <a:chExt cx="7669" cy="4654"/>
          </a:xfrm>
        </p:grpSpPr>
        <p:sp>
          <p:nvSpPr>
            <p:cNvPr id="109573" name="AutoShape 6"/>
            <p:cNvSpPr>
              <a:spLocks noChangeAspect="1" noChangeArrowheads="1"/>
            </p:cNvSpPr>
            <p:nvPr/>
          </p:nvSpPr>
          <p:spPr bwMode="auto">
            <a:xfrm>
              <a:off x="4603" y="8855"/>
              <a:ext cx="7669" cy="4654"/>
            </a:xfrm>
            <a:prstGeom prst="rect">
              <a:avLst/>
            </a:prstGeom>
            <a:solidFill>
              <a:srgbClr val="CCFFFF"/>
            </a:solidFill>
            <a:ln w="9525">
              <a:noFill/>
              <a:miter lim="800000"/>
              <a:headEnd/>
              <a:tailEnd/>
            </a:ln>
          </p:spPr>
          <p:txBody>
            <a:bodyPr/>
            <a:lstStyle/>
            <a:p>
              <a:endParaRPr lang="ru-RU"/>
            </a:p>
          </p:txBody>
        </p:sp>
        <p:grpSp>
          <p:nvGrpSpPr>
            <p:cNvPr id="109574" name="Group 7"/>
            <p:cNvGrpSpPr>
              <a:grpSpLocks/>
            </p:cNvGrpSpPr>
            <p:nvPr/>
          </p:nvGrpSpPr>
          <p:grpSpPr bwMode="auto">
            <a:xfrm>
              <a:off x="4727" y="12001"/>
              <a:ext cx="7200" cy="1081"/>
              <a:chOff x="4776" y="9200"/>
              <a:chExt cx="7200" cy="1080"/>
            </a:xfrm>
          </p:grpSpPr>
          <p:sp>
            <p:nvSpPr>
              <p:cNvPr id="109585" name="AutoShape 8"/>
              <p:cNvSpPr>
                <a:spLocks noChangeArrowheads="1"/>
              </p:cNvSpPr>
              <p:nvPr/>
            </p:nvSpPr>
            <p:spPr bwMode="auto">
              <a:xfrm>
                <a:off x="4776" y="9200"/>
                <a:ext cx="7200" cy="990"/>
              </a:xfrm>
              <a:prstGeom prst="flowChartTerminator">
                <a:avLst/>
              </a:prstGeom>
              <a:solidFill>
                <a:srgbClr val="FFCC99"/>
              </a:solidFill>
              <a:ln w="9525">
                <a:solidFill>
                  <a:srgbClr val="000000"/>
                </a:solidFill>
                <a:miter lim="800000"/>
                <a:headEnd/>
                <a:tailEnd/>
              </a:ln>
            </p:spPr>
            <p:txBody>
              <a:bodyPr/>
              <a:lstStyle/>
              <a:p>
                <a:endParaRPr lang="ru-RU"/>
              </a:p>
            </p:txBody>
          </p:sp>
          <p:sp>
            <p:nvSpPr>
              <p:cNvPr id="109586" name="Text Box 9"/>
              <p:cNvSpPr txBox="1">
                <a:spLocks noChangeArrowheads="1"/>
              </p:cNvSpPr>
              <p:nvPr/>
            </p:nvSpPr>
            <p:spPr bwMode="auto">
              <a:xfrm>
                <a:off x="5316" y="9290"/>
                <a:ext cx="2070" cy="900"/>
              </a:xfrm>
              <a:prstGeom prst="rect">
                <a:avLst/>
              </a:prstGeom>
              <a:noFill/>
              <a:ln w="9525">
                <a:noFill/>
                <a:miter lim="800000"/>
                <a:headEnd/>
                <a:tailEnd/>
              </a:ln>
            </p:spPr>
            <p:txBody>
              <a:bodyPr lIns="96067" tIns="48034" rIns="96067" bIns="48034"/>
              <a:lstStyle/>
              <a:p>
                <a:r>
                  <a:rPr lang="ru-RU"/>
                  <a:t>Предоставляются на условиях долевого софинансирования расходов других бюджетов</a:t>
                </a:r>
              </a:p>
            </p:txBody>
          </p:sp>
          <p:sp>
            <p:nvSpPr>
              <p:cNvPr id="109587" name="Text Box 10"/>
              <p:cNvSpPr txBox="1">
                <a:spLocks noChangeArrowheads="1"/>
              </p:cNvSpPr>
              <p:nvPr/>
            </p:nvSpPr>
            <p:spPr bwMode="auto">
              <a:xfrm>
                <a:off x="9366" y="9286"/>
                <a:ext cx="2160" cy="810"/>
              </a:xfrm>
              <a:prstGeom prst="rect">
                <a:avLst/>
              </a:prstGeom>
              <a:noFill/>
              <a:ln w="9525">
                <a:noFill/>
                <a:miter lim="800000"/>
                <a:headEnd/>
                <a:tailEnd/>
              </a:ln>
            </p:spPr>
            <p:txBody>
              <a:bodyPr lIns="96067" tIns="48034" rIns="96067" bIns="48034"/>
              <a:lstStyle/>
              <a:p>
                <a:endParaRPr lang="ru-RU"/>
              </a:p>
            </p:txBody>
          </p:sp>
          <p:sp>
            <p:nvSpPr>
              <p:cNvPr id="109588" name="AutoShape 11" descr="Водяные капли"/>
              <p:cNvSpPr>
                <a:spLocks noChangeArrowheads="1"/>
              </p:cNvSpPr>
              <p:nvPr/>
            </p:nvSpPr>
            <p:spPr bwMode="auto">
              <a:xfrm>
                <a:off x="7386" y="9200"/>
                <a:ext cx="1980" cy="1080"/>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lIns="96067" tIns="48034" rIns="96067" bIns="48034"/>
              <a:lstStyle/>
              <a:p>
                <a:pPr algn="ctr"/>
                <a:r>
                  <a:rPr lang="ru-RU" sz="1500" b="1"/>
                  <a:t>Субсидии (от латинского «</a:t>
                </a:r>
                <a:r>
                  <a:rPr lang="en-US" sz="1500" b="1"/>
                  <a:t>Subsidium</a:t>
                </a:r>
                <a:r>
                  <a:rPr lang="ru-RU" sz="1500" b="1"/>
                  <a:t>»-поддержка)</a:t>
                </a:r>
                <a:endParaRPr lang="ru-RU" sz="1500"/>
              </a:p>
            </p:txBody>
          </p:sp>
        </p:grpSp>
        <p:grpSp>
          <p:nvGrpSpPr>
            <p:cNvPr id="109575" name="Group 12"/>
            <p:cNvGrpSpPr>
              <a:grpSpLocks/>
            </p:cNvGrpSpPr>
            <p:nvPr/>
          </p:nvGrpSpPr>
          <p:grpSpPr bwMode="auto">
            <a:xfrm>
              <a:off x="4776" y="9358"/>
              <a:ext cx="7200" cy="1029"/>
              <a:chOff x="4776" y="9616"/>
              <a:chExt cx="7200" cy="1029"/>
            </a:xfrm>
          </p:grpSpPr>
          <p:sp>
            <p:nvSpPr>
              <p:cNvPr id="109581" name="AutoShape 13"/>
              <p:cNvSpPr>
                <a:spLocks noChangeArrowheads="1"/>
              </p:cNvSpPr>
              <p:nvPr/>
            </p:nvSpPr>
            <p:spPr bwMode="auto">
              <a:xfrm>
                <a:off x="4776" y="9616"/>
                <a:ext cx="7200" cy="943"/>
              </a:xfrm>
              <a:prstGeom prst="flowChartTerminator">
                <a:avLst/>
              </a:prstGeom>
              <a:solidFill>
                <a:srgbClr val="FFFF00"/>
              </a:solidFill>
              <a:ln w="9525">
                <a:solidFill>
                  <a:srgbClr val="000000"/>
                </a:solidFill>
                <a:miter lim="800000"/>
                <a:headEnd/>
                <a:tailEnd/>
              </a:ln>
            </p:spPr>
            <p:txBody>
              <a:bodyPr/>
              <a:lstStyle/>
              <a:p>
                <a:endParaRPr lang="ru-RU"/>
              </a:p>
            </p:txBody>
          </p:sp>
          <p:sp>
            <p:nvSpPr>
              <p:cNvPr id="109582" name="AutoShape 14" descr="Водяные капли"/>
              <p:cNvSpPr>
                <a:spLocks noChangeArrowheads="1"/>
              </p:cNvSpPr>
              <p:nvPr/>
            </p:nvSpPr>
            <p:spPr bwMode="auto">
              <a:xfrm>
                <a:off x="7386" y="9616"/>
                <a:ext cx="1885"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Дотации (от латинского «</a:t>
                </a:r>
                <a:r>
                  <a:rPr lang="en-US" b="1"/>
                  <a:t>Dotatio</a:t>
                </a:r>
                <a:r>
                  <a:rPr lang="ru-RU" b="1"/>
                  <a:t>»-дар, пожертвование)</a:t>
                </a:r>
              </a:p>
              <a:p>
                <a:endParaRPr lang="ru-RU"/>
              </a:p>
            </p:txBody>
          </p:sp>
          <p:sp>
            <p:nvSpPr>
              <p:cNvPr id="109583" name="Text Box 15"/>
              <p:cNvSpPr txBox="1">
                <a:spLocks noChangeAspect="1" noChangeArrowheads="1"/>
              </p:cNvSpPr>
              <p:nvPr/>
            </p:nvSpPr>
            <p:spPr bwMode="auto">
              <a:xfrm>
                <a:off x="5209" y="9616"/>
                <a:ext cx="2228" cy="943"/>
              </a:xfrm>
              <a:prstGeom prst="rect">
                <a:avLst/>
              </a:prstGeom>
              <a:noFill/>
              <a:ln w="9525">
                <a:noFill/>
                <a:miter lim="800000"/>
                <a:headEnd/>
                <a:tailEnd/>
              </a:ln>
            </p:spPr>
            <p:txBody>
              <a:bodyPr/>
              <a:lstStyle/>
              <a:p>
                <a:pPr algn="ctr"/>
                <a:r>
                  <a:rPr lang="ru-RU"/>
                  <a:t>Предоставляются на безвозмездной и безвозвратной основе без установления направлений и (или) условий их использования</a:t>
                </a:r>
              </a:p>
            </p:txBody>
          </p:sp>
          <p:sp>
            <p:nvSpPr>
              <p:cNvPr id="109584" name="Text Box 16"/>
              <p:cNvSpPr txBox="1">
                <a:spLocks noChangeArrowheads="1"/>
              </p:cNvSpPr>
              <p:nvPr/>
            </p:nvSpPr>
            <p:spPr bwMode="auto">
              <a:xfrm>
                <a:off x="9322" y="9616"/>
                <a:ext cx="2057" cy="771"/>
              </a:xfrm>
              <a:prstGeom prst="rect">
                <a:avLst/>
              </a:prstGeom>
              <a:noFill/>
              <a:ln w="9525">
                <a:noFill/>
                <a:miter lim="800000"/>
                <a:headEnd/>
                <a:tailEnd/>
              </a:ln>
            </p:spPr>
            <p:txBody>
              <a:bodyPr/>
              <a:lstStyle/>
              <a:p>
                <a:pPr algn="ctr"/>
                <a:r>
                  <a:rPr lang="ru-RU"/>
                  <a:t>Вы даете своему ребенку деньги на «карманные расходы»</a:t>
                </a:r>
              </a:p>
            </p:txBody>
          </p:sp>
        </p:grpSp>
        <p:sp>
          <p:nvSpPr>
            <p:cNvPr id="109576" name="AutoShape 17"/>
            <p:cNvSpPr>
              <a:spLocks noChangeArrowheads="1"/>
            </p:cNvSpPr>
            <p:nvPr/>
          </p:nvSpPr>
          <p:spPr bwMode="auto">
            <a:xfrm>
              <a:off x="4776" y="10665"/>
              <a:ext cx="7151" cy="943"/>
            </a:xfrm>
            <a:prstGeom prst="flowChartTerminator">
              <a:avLst/>
            </a:prstGeom>
            <a:solidFill>
              <a:srgbClr val="99CC00"/>
            </a:solidFill>
            <a:ln w="9525">
              <a:solidFill>
                <a:srgbClr val="000000"/>
              </a:solidFill>
              <a:miter lim="800000"/>
              <a:headEnd/>
              <a:tailEnd/>
            </a:ln>
          </p:spPr>
          <p:txBody>
            <a:bodyPr/>
            <a:lstStyle/>
            <a:p>
              <a:endParaRPr lang="ru-RU"/>
            </a:p>
          </p:txBody>
        </p:sp>
        <p:grpSp>
          <p:nvGrpSpPr>
            <p:cNvPr id="109577" name="Group 18"/>
            <p:cNvGrpSpPr>
              <a:grpSpLocks/>
            </p:cNvGrpSpPr>
            <p:nvPr/>
          </p:nvGrpSpPr>
          <p:grpSpPr bwMode="auto">
            <a:xfrm>
              <a:off x="5034" y="10665"/>
              <a:ext cx="6280" cy="1029"/>
              <a:chOff x="5047" y="10665"/>
              <a:chExt cx="6280" cy="1029"/>
            </a:xfrm>
          </p:grpSpPr>
          <p:sp>
            <p:nvSpPr>
              <p:cNvPr id="109578" name="AutoShape 19" descr="Водяные капли"/>
              <p:cNvSpPr>
                <a:spLocks noChangeArrowheads="1"/>
              </p:cNvSpPr>
              <p:nvPr/>
            </p:nvSpPr>
            <p:spPr bwMode="auto">
              <a:xfrm>
                <a:off x="7361" y="10665"/>
                <a:ext cx="1886"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Субвенции (от латинского «</a:t>
                </a:r>
                <a:r>
                  <a:rPr lang="en-US" b="1"/>
                  <a:t>Subvenire</a:t>
                </a:r>
                <a:r>
                  <a:rPr lang="ru-RU" b="1"/>
                  <a:t>»-приходить на помощь)</a:t>
                </a:r>
                <a:endParaRPr lang="ru-RU"/>
              </a:p>
            </p:txBody>
          </p:sp>
          <p:sp>
            <p:nvSpPr>
              <p:cNvPr id="109579" name="Text Box 20"/>
              <p:cNvSpPr txBox="1">
                <a:spLocks noChangeAspect="1" noChangeArrowheads="1"/>
              </p:cNvSpPr>
              <p:nvPr/>
            </p:nvSpPr>
            <p:spPr bwMode="auto">
              <a:xfrm>
                <a:off x="5047" y="10751"/>
                <a:ext cx="2314" cy="857"/>
              </a:xfrm>
              <a:prstGeom prst="rect">
                <a:avLst/>
              </a:prstGeom>
              <a:noFill/>
              <a:ln w="9525">
                <a:noFill/>
                <a:miter lim="800000"/>
                <a:headEnd/>
                <a:tailEnd/>
              </a:ln>
            </p:spPr>
            <p:txBody>
              <a:bodyPr/>
              <a:lstStyle/>
              <a:p>
                <a:r>
                  <a:rPr lang="ru-RU"/>
                  <a:t>Предоставляются на финансирование «переданных» полномочий другим публично-правовым образованиям</a:t>
                </a:r>
              </a:p>
            </p:txBody>
          </p:sp>
          <p:sp>
            <p:nvSpPr>
              <p:cNvPr id="109580" name="Text Box 21"/>
              <p:cNvSpPr txBox="1">
                <a:spLocks noChangeArrowheads="1"/>
              </p:cNvSpPr>
              <p:nvPr/>
            </p:nvSpPr>
            <p:spPr bwMode="auto">
              <a:xfrm>
                <a:off x="9271" y="10751"/>
                <a:ext cx="2056" cy="771"/>
              </a:xfrm>
              <a:prstGeom prst="rect">
                <a:avLst/>
              </a:prstGeom>
              <a:noFill/>
              <a:ln w="9525">
                <a:noFill/>
                <a:miter lim="800000"/>
                <a:headEnd/>
                <a:tailEnd/>
              </a:ln>
            </p:spPr>
            <p:txBody>
              <a:bodyPr/>
              <a:lstStyle/>
              <a:p>
                <a:r>
                  <a:rPr lang="ru-RU"/>
                  <a:t>Вы даете своему ребенку деньги и посылаете его в магазин купить продукты строго по списку</a:t>
                </a:r>
              </a:p>
              <a:p>
                <a:endParaRPr lang="ru-RU"/>
              </a:p>
            </p:txBody>
          </p:sp>
        </p:grpSp>
      </p:grpSp>
      <p:sp>
        <p:nvSpPr>
          <p:cNvPr id="10957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DC9E3108-830F-44D6-942D-18C1A0C6B0F2}"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109572" name="Rectangle 21"/>
          <p:cNvSpPr>
            <a:spLocks noChangeArrowheads="1"/>
          </p:cNvSpPr>
          <p:nvPr/>
        </p:nvSpPr>
        <p:spPr bwMode="auto">
          <a:xfrm>
            <a:off x="5651500" y="5013325"/>
            <a:ext cx="2736850" cy="942975"/>
          </a:xfrm>
          <a:prstGeom prst="rect">
            <a:avLst/>
          </a:prstGeom>
          <a:noFill/>
          <a:ln w="9525">
            <a:noFill/>
            <a:miter lim="800000"/>
            <a:headEnd/>
            <a:tailEnd/>
          </a:ln>
        </p:spPr>
        <p:txBody>
          <a:bodyPr>
            <a:spAutoFit/>
          </a:bodyPr>
          <a:lstStyle/>
          <a:p>
            <a:r>
              <a:rPr lang="ru-RU"/>
              <a:t>Вы «добавляете» средства, чтобы ваш ребенок купил себе новый телефон, если остальные он накопил сам</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256851458"/>
              </p:ext>
            </p:extLst>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99,0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3323987"/>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dirty="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2000" i="1" u="sng" dirty="0" smtClean="0">
              <a:solidFill>
                <a:schemeClr val="accent1">
                  <a:lumMod val="25000"/>
                </a:schemeClr>
              </a:solidFill>
            </a:endParaRP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p>
        </p:txBody>
      </p:sp>
    </p:spTree>
    <p:extLst>
      <p:ext uri="{BB962C8B-B14F-4D97-AF65-F5344CB8AC3E}">
        <p14:creationId xmlns:p14="http://schemas.microsoft.com/office/powerpoint/2010/main" val="34285555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947780753"/>
              </p:ext>
            </p:extLst>
          </p:nvPr>
        </p:nvGraphicFramePr>
        <p:xfrm>
          <a:off x="500034" y="2214554"/>
          <a:ext cx="8429685" cy="189166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 и их актуализация»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32088057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428596" y="2132856"/>
            <a:ext cx="8501122" cy="418221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2019</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4 жилых помещения на сумму 4410</a:t>
            </a:r>
            <a:r>
              <a:rPr kumimoji="0" lang="ru-RU" sz="1800" b="0" i="0" u="sng" strike="noStrike" kern="0" cap="none" spc="0" normalizeH="0" baseline="0" noProof="0" dirty="0" smtClean="0">
                <a:ln>
                  <a:noFill/>
                </a:ln>
                <a:solidFill>
                  <a:schemeClr val="tx1"/>
                </a:solidFill>
                <a:effectLst/>
                <a:uLnTx/>
                <a:uFillTx/>
                <a:cs typeface="Times New Roman" pitchFamily="18" charset="0"/>
              </a:rPr>
              <a:t>,0 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- 4410,0 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2020 </a:t>
            </a:r>
            <a:r>
              <a:rPr lang="ru-RU" sz="1800" kern="0" dirty="0"/>
              <a:t>году – </a:t>
            </a:r>
            <a:r>
              <a:rPr lang="ru-RU" sz="1800" kern="0" dirty="0" smtClean="0"/>
              <a:t>15 </a:t>
            </a:r>
            <a:r>
              <a:rPr lang="ru-RU" sz="1800" kern="0" dirty="0"/>
              <a:t>жилых </a:t>
            </a:r>
            <a:r>
              <a:rPr lang="ru-RU" sz="1800" kern="0" dirty="0" smtClean="0"/>
              <a:t>помещений </a:t>
            </a:r>
            <a:r>
              <a:rPr lang="ru-RU" sz="1800" kern="0" dirty="0"/>
              <a:t>на сумму </a:t>
            </a:r>
            <a:r>
              <a:rPr lang="ru-RU" sz="1800" kern="0" dirty="0" smtClean="0"/>
              <a:t>13 230</a:t>
            </a:r>
            <a:r>
              <a:rPr lang="ru-RU" sz="1800" u="sng" kern="0" dirty="0" smtClean="0"/>
              <a:t>,0 </a:t>
            </a:r>
            <a:r>
              <a:rPr lang="ru-RU" sz="1800" u="sng" kern="0" dirty="0"/>
              <a:t>тыс.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ru-RU" sz="1800" kern="0" dirty="0" smtClean="0">
                <a:solidFill>
                  <a:schemeClr val="accent5">
                    <a:lumMod val="50000"/>
                  </a:schemeClr>
                </a:solidFill>
              </a:rPr>
              <a:t>13 230,0 </a:t>
            </a:r>
            <a:r>
              <a:rPr lang="ru-RU" sz="1800" kern="0" dirty="0">
                <a:solidFill>
                  <a:schemeClr val="accent5">
                    <a:lumMod val="50000"/>
                  </a:schemeClr>
                </a:solidFill>
              </a:rPr>
              <a:t>тыс.рублей</a:t>
            </a: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2021 </a:t>
            </a:r>
            <a:r>
              <a:rPr lang="ru-RU" sz="1800" kern="0" dirty="0"/>
              <a:t>году </a:t>
            </a:r>
            <a:r>
              <a:rPr lang="ru-RU" sz="1800" kern="0" dirty="0" smtClean="0"/>
              <a:t>–10 жилых помещений </a:t>
            </a:r>
            <a:r>
              <a:rPr lang="ru-RU" sz="1800" kern="0" dirty="0"/>
              <a:t>на сумму </a:t>
            </a:r>
            <a:r>
              <a:rPr lang="ru-RU" sz="1800" u="sng" kern="0" dirty="0" smtClean="0"/>
              <a:t>8 820,0 </a:t>
            </a:r>
            <a:r>
              <a:rPr lang="ru-RU" sz="1800" u="sng" kern="0" dirty="0"/>
              <a:t>тыс.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ru-RU" sz="1800" kern="0" dirty="0" smtClean="0">
                <a:solidFill>
                  <a:schemeClr val="accent5">
                    <a:lumMod val="50000"/>
                  </a:schemeClr>
                </a:solidFill>
              </a:rPr>
              <a:t>8 820,0 </a:t>
            </a:r>
            <a:r>
              <a:rPr lang="ru-RU" sz="1800" kern="0" dirty="0">
                <a:solidFill>
                  <a:schemeClr val="accent5">
                    <a:lumMod val="50000"/>
                  </a:schemeClr>
                </a:solidFill>
              </a:rPr>
              <a:t>тыс.рублей</a:t>
            </a: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1561376"/>
          </a:xfrm>
          <a:noFill/>
        </p:spPr>
        <p:txBody>
          <a:bodyPr/>
          <a:lstStyle/>
          <a:p>
            <a:pPr algn="ctr"/>
            <a:r>
              <a:rPr lang="ru-RU" sz="3200" dirty="0" smtClean="0"/>
              <a:t>Бюджетные инвестиции на приобретение объектов недвижимого имущества в муниципальную собственность</a:t>
            </a:r>
            <a:r>
              <a:rPr lang="ru-RU" sz="3600" dirty="0" smtClean="0"/>
              <a:t/>
            </a:r>
            <a:br>
              <a:rPr lang="ru-RU" sz="3600" dirty="0" smtClean="0"/>
            </a:br>
            <a:endParaRPr lang="ru-RU" sz="36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7" name="Text Box 3"/>
          <p:cNvSpPr txBox="1">
            <a:spLocks noChangeArrowheads="1"/>
          </p:cNvSpPr>
          <p:nvPr/>
        </p:nvSpPr>
        <p:spPr bwMode="auto">
          <a:xfrm>
            <a:off x="395288" y="228600"/>
            <a:ext cx="8280400" cy="646331"/>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муниципального образования «Демидовский район» Смоленской области с 2019 по 2021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p:extLst>
              <p:ext uri="{D42A27DB-BD31-4B8C-83A1-F6EECF244321}">
                <p14:modId xmlns:p14="http://schemas.microsoft.com/office/powerpoint/2010/main" val="799405978"/>
              </p:ext>
            </p:extLst>
          </p:nvPr>
        </p:nvGraphicFramePr>
        <p:xfrm>
          <a:off x="256752" y="1412776"/>
          <a:ext cx="8694967" cy="4536504"/>
        </p:xfrm>
        <a:graphic>
          <a:graphicData uri="http://schemas.openxmlformats.org/presentationml/2006/ole">
            <mc:AlternateContent xmlns:mc="http://schemas.openxmlformats.org/markup-compatibility/2006">
              <mc:Choice xmlns:v="urn:schemas-microsoft-com:vml" Requires="v">
                <p:oleObj spid="_x0000_s123163" name="Лист" r:id="rId4" imgW="8962924" imgH="4676671" progId="Excel.Sheet.8">
                  <p:embed/>
                </p:oleObj>
              </mc:Choice>
              <mc:Fallback>
                <p:oleObj name="Лист" r:id="rId4" imgW="8962924" imgH="4676671" progId="Excel.Sheet.8">
                  <p:embed/>
                  <p:pic>
                    <p:nvPicPr>
                      <p:cNvPr id="0" name="Picture 189"/>
                      <p:cNvPicPr>
                        <a:picLocks noGrp="1" noChangeAspect="1" noChangeArrowheads="1"/>
                      </p:cNvPicPr>
                      <p:nvPr/>
                    </p:nvPicPr>
                    <p:blipFill>
                      <a:blip r:embed="rId5"/>
                      <a:srcRect/>
                      <a:stretch>
                        <a:fillRect/>
                      </a:stretch>
                    </p:blipFill>
                    <p:spPr bwMode="auto">
                      <a:xfrm>
                        <a:off x="256752" y="1412776"/>
                        <a:ext cx="8694967" cy="4536504"/>
                      </a:xfrm>
                      <a:prstGeom prst="rect">
                        <a:avLst/>
                      </a:prstGeom>
                      <a:noFill/>
                      <a:extLst/>
                    </p:spPr>
                  </p:pic>
                </p:oleObj>
              </mc:Fallback>
            </mc:AlternateContent>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84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86" y="50004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42844" y="785794"/>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2019-2021 года – 9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20 822,3</a:t>
            </a: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2019</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16 785,8</a:t>
            </a: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4 036,5</a:t>
            </a: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2020</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2021</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19 801,7</a:t>
            </a: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19 729,7</a:t>
            </a: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15 799,2</a:t>
            </a: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15 799,2</a:t>
            </a: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4 002,5</a:t>
            </a: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3 930,5</a:t>
            </a: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900236921"/>
              </p:ext>
            </p:extLst>
          </p:nvPr>
        </p:nvGraphicFramePr>
        <p:xfrm>
          <a:off x="251520" y="834964"/>
          <a:ext cx="8678201" cy="5178464"/>
        </p:xfrm>
        <a:graphic>
          <a:graphicData uri="http://schemas.openxmlformats.org/drawingml/2006/table">
            <a:tbl>
              <a:tblPr firstRow="1" bandRow="1">
                <a:tableStyleId>{5C22544A-7EE6-4342-B048-85BDC9FD1C3A}</a:tableStyleId>
              </a:tblPr>
              <a:tblGrid>
                <a:gridCol w="5820679"/>
                <a:gridCol w="1000132"/>
                <a:gridCol w="1000132"/>
                <a:gridCol w="857258"/>
              </a:tblGrid>
              <a:tr h="296961">
                <a:tc>
                  <a:txBody>
                    <a:bodyPr/>
                    <a:lstStyle/>
                    <a:p>
                      <a:endParaRPr lang="ru-RU" sz="1100" dirty="0"/>
                    </a:p>
                  </a:txBody>
                  <a:tcPr>
                    <a:noFill/>
                  </a:tcPr>
                </a:tc>
                <a:tc>
                  <a:txBody>
                    <a:bodyPr/>
                    <a:lstStyle/>
                    <a:p>
                      <a:pPr algn="ctr"/>
                      <a:r>
                        <a:rPr lang="ru-RU" sz="1400" dirty="0" smtClean="0"/>
                        <a:t>2019</a:t>
                      </a:r>
                      <a:endParaRPr lang="ru-RU" sz="1400" dirty="0"/>
                    </a:p>
                  </a:txBody>
                  <a:tcPr/>
                </a:tc>
                <a:tc>
                  <a:txBody>
                    <a:bodyPr/>
                    <a:lstStyle/>
                    <a:p>
                      <a:pPr algn="ctr"/>
                      <a:r>
                        <a:rPr lang="ru-RU" sz="1400" dirty="0" smtClean="0"/>
                        <a:t>2020</a:t>
                      </a:r>
                      <a:endParaRPr lang="ru-RU" sz="1400" dirty="0"/>
                    </a:p>
                  </a:txBody>
                  <a:tcPr/>
                </a:tc>
                <a:tc>
                  <a:txBody>
                    <a:bodyPr/>
                    <a:lstStyle/>
                    <a:p>
                      <a:pPr algn="ctr"/>
                      <a:r>
                        <a:rPr lang="ru-RU" sz="1400" dirty="0" smtClean="0"/>
                        <a:t>2021</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1151,0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164,4</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164,4</a:t>
                      </a:r>
                    </a:p>
                  </a:txBody>
                  <a:tcPr marL="9525" marR="9525" marT="9525" marB="0"/>
                </a:tc>
              </a:tr>
              <a:tr h="623619">
                <a:tc>
                  <a:txBody>
                    <a:bodyPr/>
                    <a:lstStyle/>
                    <a:p>
                      <a:r>
                        <a:rPr lang="ru-RU" sz="1200" dirty="0" smtClean="0">
                          <a:latin typeface="Times New Roman" pitchFamily="18" charset="0"/>
                          <a:cs typeface="Times New Roman" pitchFamily="18" charset="0"/>
                        </a:rPr>
                        <a:t> Организация отдыха детей в загородных детских оздоровительных лагерях, расположенных на территории Российской Федерации, в каникулярное время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 Наши надежды» </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a:solidFill>
                            <a:srgbClr val="000000"/>
                          </a:solidFill>
                          <a:latin typeface="Times New Roman" pitchFamily="18" charset="0"/>
                          <a:cs typeface="Times New Roman" pitchFamily="18" charset="0"/>
                        </a:rPr>
                        <a:t>72,0</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72,0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6 701,5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6 701,5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6 701,5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2 828,1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2 828,1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2 828,1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1 954,6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1 954,6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1 954,6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6407">
                <a:tc>
                  <a:txBody>
                    <a:bodyPr/>
                    <a:lstStyle/>
                    <a:p>
                      <a:pPr algn="l" fontAlgn="t"/>
                      <a:r>
                        <a:rPr lang="ru-RU" sz="1200" b="0" i="0" u="none" strike="noStrike" dirty="0">
                          <a:solidFill>
                            <a:srgbClr val="000000"/>
                          </a:solidFill>
                          <a:latin typeface="Times New Roman" pitchFamily="18" charset="0"/>
                          <a:cs typeface="Times New Roman" pitchFamily="18" charset="0"/>
                        </a:rPr>
                        <a:t>    Осуществление мер социальной поддержки по предоставлению компенсации расходов на оплату жилых помещений, отопления и освещения педагогическим работникам образовательных организаций</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2 232,1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2 232,1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2 232,1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2 082,9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2 082,9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2 082,9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3 756,1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3 766,1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3 766,1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Выплата</a:t>
                      </a:r>
                      <a:r>
                        <a:rPr lang="ru-RU" sz="1200" b="0" i="0" u="none" strike="noStrike" baseline="0" dirty="0" smtClean="0">
                          <a:solidFill>
                            <a:srgbClr val="000000"/>
                          </a:solidFill>
                          <a:latin typeface="Times New Roman" pitchFamily="18" charset="0"/>
                          <a:cs typeface="Times New Roman" pitchFamily="18" charset="0"/>
                        </a:rPr>
                        <a:t> денежного поощрения к Почетной грамоте  Демидовского РСД</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44,0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1303">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20 822,3</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19</a:t>
                      </a:r>
                      <a:r>
                        <a:rPr lang="ru-RU" sz="1200" b="1" i="0" u="sng" strike="noStrike" baseline="0" dirty="0" smtClean="0">
                          <a:solidFill>
                            <a:srgbClr val="000000"/>
                          </a:solidFill>
                          <a:latin typeface="Times New Roman" pitchFamily="18" charset="0"/>
                          <a:cs typeface="Times New Roman" pitchFamily="18" charset="0"/>
                        </a:rPr>
                        <a:t> 801,7</a:t>
                      </a:r>
                      <a:endParaRPr lang="ru-RU" sz="1200" b="1" i="0" u="sng" strike="noStrike" dirty="0" smtClean="0">
                        <a:solidFill>
                          <a:srgbClr val="000000"/>
                        </a:solidFill>
                        <a:latin typeface="Times New Roman" pitchFamily="18" charset="0"/>
                        <a:cs typeface="Times New Roman" pitchFamily="18" charset="0"/>
                      </a:endParaRPr>
                    </a:p>
                    <a:p>
                      <a:pPr algn="ctr" fontAlgn="t"/>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19</a:t>
                      </a:r>
                      <a:r>
                        <a:rPr lang="ru-RU" sz="1200" b="1" i="0" u="sng" strike="noStrike" baseline="0" dirty="0" smtClean="0">
                          <a:solidFill>
                            <a:srgbClr val="000000"/>
                          </a:solidFill>
                          <a:latin typeface="Times New Roman" pitchFamily="18" charset="0"/>
                          <a:cs typeface="Times New Roman" pitchFamily="18" charset="0"/>
                        </a:rPr>
                        <a:t> 729,7</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142844" y="357166"/>
            <a:ext cx="6572296" cy="800219"/>
          </a:xfrm>
          <a:prstGeom prst="rect">
            <a:avLst/>
          </a:prstGeom>
        </p:spPr>
        <p:txBody>
          <a:bodyPr wrap="square">
            <a:spAutoFit/>
          </a:bodyPr>
          <a:lstStyle/>
          <a:p>
            <a:pPr algn="ctr">
              <a:buNone/>
            </a:pPr>
            <a:r>
              <a:rPr lang="ru-RU" sz="1600" b="1" i="1" dirty="0" smtClean="0">
                <a:solidFill>
                  <a:srgbClr val="C00000"/>
                </a:solidFill>
              </a:rPr>
              <a:t>РАСХОДЫ НА ОКАЗАНИЕ МЕР СОЦИАЛЬНОЙ ПОДДЕРЖКИ </a:t>
            </a:r>
          </a:p>
          <a:p>
            <a:pPr algn="ctr">
              <a:buNone/>
            </a:pPr>
            <a:r>
              <a:rPr lang="ru-RU" sz="1600" b="1" i="1" dirty="0" smtClean="0">
                <a:solidFill>
                  <a:srgbClr val="C00000"/>
                </a:solidFill>
              </a:rPr>
              <a:t>ОТДЕЛЬНЫМИ КАТЕГОРИЯМИ ГРАЖДАН </a:t>
            </a:r>
            <a:r>
              <a:rPr lang="ru-RU" b="1" i="1" dirty="0" smtClean="0">
                <a:solidFill>
                  <a:srgbClr val="C00000"/>
                </a:solidFill>
              </a:rPr>
              <a:t> </a:t>
            </a:r>
          </a:p>
          <a:p>
            <a:pPr algn="ctr">
              <a:buNone/>
            </a:pPr>
            <a:r>
              <a:rPr lang="ru-RU" b="1" i="1" dirty="0" smtClean="0">
                <a:solidFill>
                  <a:srgbClr val="C00000"/>
                </a:solidFill>
              </a:rPr>
              <a:t>(публичных обязательств)</a:t>
            </a:r>
          </a:p>
        </p:txBody>
      </p:sp>
      <p:sp>
        <p:nvSpPr>
          <p:cNvPr id="4" name="Прямоугольник 3"/>
          <p:cNvSpPr/>
          <p:nvPr/>
        </p:nvSpPr>
        <p:spPr>
          <a:xfrm>
            <a:off x="7715272" y="57148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46345603"/>
              </p:ext>
            </p:extLst>
          </p:nvPr>
        </p:nvGraphicFramePr>
        <p:xfrm>
          <a:off x="285720" y="1269421"/>
          <a:ext cx="8644001" cy="4679859"/>
        </p:xfrm>
        <a:graphic>
          <a:graphicData uri="http://schemas.openxmlformats.org/drawingml/2006/table">
            <a:tbl>
              <a:tblPr firstRow="1" bandRow="1">
                <a:tableStyleId>{5C22544A-7EE6-4342-B048-85BDC9FD1C3A}</a:tableStyleId>
              </a:tblPr>
              <a:tblGrid>
                <a:gridCol w="6143668"/>
                <a:gridCol w="928694"/>
                <a:gridCol w="857256"/>
                <a:gridCol w="714383"/>
              </a:tblGrid>
              <a:tr h="328537">
                <a:tc>
                  <a:txBody>
                    <a:bodyPr/>
                    <a:lstStyle/>
                    <a:p>
                      <a:endParaRPr lang="ru-RU" dirty="0"/>
                    </a:p>
                  </a:txBody>
                  <a:tcPr>
                    <a:noFill/>
                  </a:tcPr>
                </a:tc>
                <a:tc>
                  <a:txBody>
                    <a:bodyPr/>
                    <a:lstStyle/>
                    <a:p>
                      <a:pPr algn="ctr"/>
                      <a:r>
                        <a:rPr lang="ru-RU" dirty="0" smtClean="0"/>
                        <a:t>2019</a:t>
                      </a:r>
                      <a:endParaRPr lang="ru-RU" dirty="0"/>
                    </a:p>
                  </a:txBody>
                  <a:tcPr/>
                </a:tc>
                <a:tc>
                  <a:txBody>
                    <a:bodyPr/>
                    <a:lstStyle/>
                    <a:p>
                      <a:pPr algn="ctr"/>
                      <a:r>
                        <a:rPr lang="ru-RU" dirty="0" smtClean="0"/>
                        <a:t>2020</a:t>
                      </a:r>
                      <a:endParaRPr lang="ru-RU" dirty="0"/>
                    </a:p>
                  </a:txBody>
                  <a:tcPr/>
                </a:tc>
                <a:tc>
                  <a:txBody>
                    <a:bodyPr/>
                    <a:lstStyle/>
                    <a:p>
                      <a:pPr algn="ctr"/>
                      <a:r>
                        <a:rPr lang="ru-RU" dirty="0" smtClean="0"/>
                        <a:t>2021</a:t>
                      </a:r>
                      <a:endParaRPr lang="ru-RU" dirty="0"/>
                    </a:p>
                  </a:txBody>
                  <a:tcPr/>
                </a:tc>
              </a:tr>
              <a:tr h="1145747">
                <a:tc>
                  <a:txBody>
                    <a:bodyPr/>
                    <a:lstStyle/>
                    <a:p>
                      <a:pPr>
                        <a:spcAft>
                          <a:spcPts val="0"/>
                        </a:spcAft>
                      </a:pPr>
                      <a:r>
                        <a:rPr lang="ru-RU" sz="1400" dirty="0">
                          <a:effectLst/>
                          <a:latin typeface="Times New Roman" pitchFamily="18" charset="0"/>
                          <a:cs typeface="Times New Roman" pitchFamily="18" charset="0"/>
                        </a:rPr>
                        <a:t>Субсидии на возмещение части затрат на обеспечение транспортного обслуживания населения в рамках муниципальной  подпрограммы «Создание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684,2</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958047">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4 060,0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9 573,9</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11410,5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27161">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23,0</a:t>
                      </a: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24,5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26,0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183144">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399,6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399,6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399,6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428604"/>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857692965"/>
              </p:ext>
            </p:extLst>
          </p:nvPr>
        </p:nvGraphicFramePr>
        <p:xfrm>
          <a:off x="357158" y="1357298"/>
          <a:ext cx="8643999" cy="4556700"/>
        </p:xfrm>
        <a:graphic>
          <a:graphicData uri="http://schemas.openxmlformats.org/drawingml/2006/table">
            <a:tbl>
              <a:tblPr firstRow="1" bandRow="1">
                <a:tableStyleId>{5C22544A-7EE6-4342-B048-85BDC9FD1C3A}</a:tableStyleId>
              </a:tblPr>
              <a:tblGrid>
                <a:gridCol w="4718898"/>
                <a:gridCol w="792088"/>
                <a:gridCol w="792088"/>
                <a:gridCol w="792088"/>
                <a:gridCol w="792088"/>
                <a:gridCol w="756749"/>
              </a:tblGrid>
              <a:tr h="376580">
                <a:tc>
                  <a:txBody>
                    <a:bodyPr/>
                    <a:lstStyle/>
                    <a:p>
                      <a:r>
                        <a:rPr lang="ru-RU" dirty="0" smtClean="0"/>
                        <a:t>н</a:t>
                      </a:r>
                      <a:endParaRPr lang="ru-RU" dirty="0"/>
                    </a:p>
                  </a:txBody>
                  <a:tcPr>
                    <a:noFill/>
                  </a:tcPr>
                </a:tc>
                <a:tc>
                  <a:txBody>
                    <a:bodyPr/>
                    <a:lstStyle/>
                    <a:p>
                      <a:pPr algn="ctr"/>
                      <a:r>
                        <a:rPr lang="ru-RU" dirty="0" smtClean="0"/>
                        <a:t>2017 факт</a:t>
                      </a:r>
                      <a:endParaRPr lang="ru-RU" dirty="0"/>
                    </a:p>
                  </a:txBody>
                  <a:tcPr/>
                </a:tc>
                <a:tc>
                  <a:txBody>
                    <a:bodyPr/>
                    <a:lstStyle/>
                    <a:p>
                      <a:pPr algn="ctr"/>
                      <a:r>
                        <a:rPr lang="ru-RU" dirty="0" smtClean="0"/>
                        <a:t>2018факт</a:t>
                      </a:r>
                      <a:endParaRPr lang="ru-RU" dirty="0"/>
                    </a:p>
                  </a:txBody>
                  <a:tcPr/>
                </a:tc>
                <a:tc>
                  <a:txBody>
                    <a:bodyPr/>
                    <a:lstStyle/>
                    <a:p>
                      <a:pPr algn="ctr"/>
                      <a:r>
                        <a:rPr lang="ru-RU" dirty="0" smtClean="0"/>
                        <a:t>2019план</a:t>
                      </a:r>
                      <a:endParaRPr lang="ru-RU" dirty="0"/>
                    </a:p>
                  </a:txBody>
                  <a:tcPr/>
                </a:tc>
                <a:tc>
                  <a:txBody>
                    <a:bodyPr/>
                    <a:lstStyle/>
                    <a:p>
                      <a:pPr algn="ctr"/>
                      <a:r>
                        <a:rPr lang="ru-RU" dirty="0" smtClean="0"/>
                        <a:t>2020план</a:t>
                      </a:r>
                      <a:endParaRPr lang="ru-RU" dirty="0"/>
                    </a:p>
                  </a:txBody>
                  <a:tcPr/>
                </a:tc>
                <a:tc>
                  <a:txBody>
                    <a:bodyPr/>
                    <a:lstStyle/>
                    <a:p>
                      <a:pPr algn="ctr"/>
                      <a:r>
                        <a:rPr lang="ru-RU" dirty="0" smtClean="0"/>
                        <a:t>2021 план</a:t>
                      </a:r>
                      <a:endParaRPr lang="ru-RU" dirty="0"/>
                    </a:p>
                  </a:txBody>
                  <a:tcPr/>
                </a:tc>
              </a:tr>
              <a:tr h="810974">
                <a:tc>
                  <a:txBody>
                    <a:bodyPr/>
                    <a:lstStyle/>
                    <a:p>
                      <a:pPr>
                        <a:spcAft>
                          <a:spcPts val="0"/>
                        </a:spcAft>
                      </a:pPr>
                      <a:r>
                        <a:rPr lang="ru-RU" sz="1600" dirty="0" smtClean="0">
                          <a:effectLst/>
                          <a:latin typeface="Times New Roman" pitchFamily="18" charset="0"/>
                          <a:cs typeface="Times New Roman" pitchFamily="18" charset="0"/>
                        </a:rPr>
                        <a:t>Налог на доходы с физических лиц</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24067,7</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26760,3</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26757,0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27798,5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29047,1</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692656">
                <a:tc>
                  <a:txBody>
                    <a:bodyPr/>
                    <a:lstStyle/>
                    <a:p>
                      <a:pPr>
                        <a:spcAft>
                          <a:spcPts val="0"/>
                        </a:spcAft>
                      </a:pPr>
                      <a:r>
                        <a:rPr lang="ru-RU" sz="1600" dirty="0" smtClean="0">
                          <a:effectLst/>
                          <a:latin typeface="Times New Roman" pitchFamily="18" charset="0"/>
                          <a:cs typeface="Times New Roman" pitchFamily="18" charset="0"/>
                        </a:rPr>
                        <a:t>Акцизы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7895,9</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7673,4</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7566,7</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9573,9</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11410,5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864096">
                <a:tc>
                  <a:txBody>
                    <a:bodyPr/>
                    <a:lstStyle/>
                    <a:p>
                      <a:pPr>
                        <a:spcAft>
                          <a:spcPts val="0"/>
                        </a:spcAft>
                      </a:pPr>
                      <a:r>
                        <a:rPr lang="ru-RU" sz="1600" dirty="0" smtClean="0">
                          <a:effectLst/>
                          <a:latin typeface="Times New Roman" pitchFamily="18" charset="0"/>
                          <a:ea typeface="Times New Roman"/>
                          <a:cs typeface="Times New Roman" pitchFamily="18" charset="0"/>
                        </a:rPr>
                        <a:t>Налоги на совокупный доход</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5683,7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5112,6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5480,5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5358,9</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4677,5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92088">
                <a:tc>
                  <a:txBody>
                    <a:bodyPr/>
                    <a:lstStyle/>
                    <a:p>
                      <a:pPr>
                        <a:spcAft>
                          <a:spcPts val="0"/>
                        </a:spcAft>
                      </a:pPr>
                      <a:r>
                        <a:rPr lang="ru-RU" sz="1600" dirty="0" smtClean="0">
                          <a:effectLst/>
                          <a:latin typeface="Times New Roman" pitchFamily="18" charset="0"/>
                          <a:ea typeface="Times New Roman"/>
                          <a:cs typeface="Times New Roman" pitchFamily="18" charset="0"/>
                        </a:rPr>
                        <a:t>Доходы</a:t>
                      </a:r>
                      <a:r>
                        <a:rPr lang="ru-RU" sz="1600" baseline="0" dirty="0" smtClean="0">
                          <a:effectLst/>
                          <a:latin typeface="Times New Roman" pitchFamily="18" charset="0"/>
                          <a:ea typeface="Times New Roman"/>
                          <a:cs typeface="Times New Roman" pitchFamily="18" charset="0"/>
                        </a:rPr>
                        <a:t> от использования имущества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2207,0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1984,2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1359,4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1362,4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1365,4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56806">
                <a:tc>
                  <a:txBody>
                    <a:bodyPr/>
                    <a:lstStyle/>
                    <a:p>
                      <a:pPr>
                        <a:spcAft>
                          <a:spcPts val="0"/>
                        </a:spcAft>
                      </a:pPr>
                      <a:r>
                        <a:rPr lang="ru-RU" sz="1600" dirty="0" smtClean="0">
                          <a:effectLst/>
                          <a:latin typeface="Times New Roman" pitchFamily="18" charset="0"/>
                          <a:ea typeface="Times New Roman"/>
                          <a:cs typeface="Times New Roman" pitchFamily="18" charset="0"/>
                        </a:rPr>
                        <a:t>Штрафы,</a:t>
                      </a:r>
                      <a:r>
                        <a:rPr lang="ru-RU" sz="1600" baseline="0" dirty="0" smtClean="0">
                          <a:effectLst/>
                          <a:latin typeface="Times New Roman" pitchFamily="18" charset="0"/>
                          <a:ea typeface="Times New Roman"/>
                          <a:cs typeface="Times New Roman" pitchFamily="18" charset="0"/>
                        </a:rPr>
                        <a:t> санкции, возмещение ущерба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1210,0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1368,0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1127,1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1127,1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1127,1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285720" y="428604"/>
            <a:ext cx="8429684" cy="584775"/>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Информация об основных налоговых и неналоговых доходах в динамике за </a:t>
            </a:r>
            <a:r>
              <a:rPr lang="ru-RU" sz="1600" b="1" i="1" dirty="0" smtClean="0">
                <a:solidFill>
                  <a:srgbClr val="C00000"/>
                </a:solidFill>
                <a:ea typeface="Times New Roman" pitchFamily="18" charset="0"/>
                <a:cs typeface="Times New Roman" pitchFamily="18" charset="0"/>
              </a:rPr>
              <a:t>201</a:t>
            </a:r>
            <a:r>
              <a:rPr lang="en-US" sz="1600" b="1" i="1" dirty="0" smtClean="0">
                <a:solidFill>
                  <a:srgbClr val="C00000"/>
                </a:solidFill>
                <a:ea typeface="Times New Roman" pitchFamily="18" charset="0"/>
                <a:cs typeface="Times New Roman" pitchFamily="18" charset="0"/>
              </a:rPr>
              <a:t>7</a:t>
            </a:r>
            <a:r>
              <a:rPr lang="ru-RU" sz="1600" b="1" i="1" dirty="0" smtClean="0">
                <a:solidFill>
                  <a:srgbClr val="C00000"/>
                </a:solidFill>
                <a:ea typeface="Times New Roman" pitchFamily="18" charset="0"/>
                <a:cs typeface="Times New Roman" pitchFamily="18" charset="0"/>
              </a:rPr>
              <a:t>-202</a:t>
            </a:r>
            <a:r>
              <a:rPr lang="en-US" sz="1600" b="1" i="1" dirty="0" smtClean="0">
                <a:solidFill>
                  <a:srgbClr val="C00000"/>
                </a:solidFill>
                <a:ea typeface="Times New Roman" pitchFamily="18" charset="0"/>
                <a:cs typeface="Times New Roman" pitchFamily="18" charset="0"/>
              </a:rPr>
              <a:t>1</a:t>
            </a:r>
            <a:r>
              <a:rPr lang="ru-RU" sz="1600" b="1" i="1" dirty="0" smtClean="0">
                <a:solidFill>
                  <a:srgbClr val="C00000"/>
                </a:solidFill>
                <a:ea typeface="Times New Roman" pitchFamily="18" charset="0"/>
                <a:cs typeface="Times New Roman" pitchFamily="18" charset="0"/>
              </a:rPr>
              <a:t> </a:t>
            </a:r>
            <a:r>
              <a:rPr lang="ru-RU" sz="1600" b="1" i="1" dirty="0" smtClean="0">
                <a:solidFill>
                  <a:srgbClr val="C00000"/>
                </a:solidFill>
                <a:ea typeface="Times New Roman" pitchFamily="18" charset="0"/>
                <a:cs typeface="Times New Roman" pitchFamily="18" charset="0"/>
              </a:rPr>
              <a:t>годы</a:t>
            </a:r>
            <a:endParaRPr lang="ru-RU" b="1" i="1" dirty="0" smtClean="0">
              <a:solidFill>
                <a:srgbClr val="002060"/>
              </a:solidFill>
              <a:ea typeface="Times New Roman" pitchFamily="18" charset="0"/>
              <a:cs typeface="Times New Roman" pitchFamily="18" charset="0"/>
            </a:endParaRPr>
          </a:p>
        </p:txBody>
      </p:sp>
      <p:sp>
        <p:nvSpPr>
          <p:cNvPr id="4" name="Прямоугольник 3"/>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2417957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01"/>
          <p:cNvGrpSpPr>
            <a:grpSpLocks/>
          </p:cNvGrpSpPr>
          <p:nvPr/>
        </p:nvGrpSpPr>
        <p:grpSpPr bwMode="auto">
          <a:xfrm>
            <a:off x="0" y="49048"/>
            <a:ext cx="9144000" cy="6642100"/>
            <a:chOff x="0" y="0"/>
            <a:chExt cx="5760" cy="4184"/>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3198" y="0"/>
              <a:ext cx="2562" cy="1298"/>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73"/>
              <a:ext cx="5760" cy="4111"/>
              <a:chOff x="0" y="73"/>
              <a:chExt cx="5760" cy="4111"/>
            </a:xfrm>
          </p:grpSpPr>
          <p:sp>
            <p:nvSpPr>
              <p:cNvPr id="65545" name="Rectangle 5"/>
              <p:cNvSpPr>
                <a:spLocks noChangeArrowheads="1"/>
              </p:cNvSpPr>
              <p:nvPr/>
            </p:nvSpPr>
            <p:spPr bwMode="auto">
              <a:xfrm>
                <a:off x="0" y="73"/>
                <a:ext cx="4037" cy="231"/>
              </a:xfrm>
              <a:prstGeom prst="rect">
                <a:avLst/>
              </a:prstGeom>
              <a:noFill/>
              <a:ln w="9525">
                <a:noFill/>
                <a:miter lim="800000"/>
                <a:headEnd/>
                <a:tailEnd/>
              </a:ln>
            </p:spPr>
            <p:txBody>
              <a:bodyPr>
                <a:spAutoFit/>
              </a:bodyPr>
              <a:lstStyle/>
              <a:p>
                <a:pPr algn="ctr"/>
                <a:r>
                  <a:rPr lang="ru-RU" sz="1800" b="1">
                    <a:solidFill>
                      <a:schemeClr val="hlink"/>
                    </a:solidFill>
                  </a:rPr>
                  <a:t>Расходы бюджета</a:t>
                </a:r>
              </a:p>
            </p:txBody>
          </p:sp>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3538" cy="1508"/>
              </a:xfrm>
              <a:prstGeom prst="rect">
                <a:avLst/>
              </a:prstGeom>
              <a:noFill/>
              <a:ln w="9525">
                <a:noFill/>
                <a:miter lim="800000"/>
                <a:headEnd/>
                <a:tailEnd/>
              </a:ln>
            </p:spPr>
            <p:txBody>
              <a:bodyPr>
                <a:spAutoFit/>
              </a:bodyPr>
              <a:lstStyle/>
              <a:p>
                <a:pPr>
                  <a:spcBef>
                    <a:spcPct val="50000"/>
                  </a:spcBef>
                </a:pPr>
                <a:r>
                  <a:rPr lang="ru-RU" sz="1600"/>
                  <a:t>	</a:t>
                </a:r>
                <a:r>
                  <a:rPr lang="ru-RU" sz="1500"/>
                  <a:t>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a:t>	Расходы бюджета сформированы и утверждены:</a:t>
                </a:r>
              </a:p>
              <a:p>
                <a:pPr>
                  <a:buFontTx/>
                  <a:buChar char="•"/>
                </a:pPr>
                <a:r>
                  <a:rPr lang="ru-RU" sz="1500"/>
                  <a:t> по муниципальным программам и непрограммным направлениям деятельности;</a:t>
                </a:r>
              </a:p>
              <a:p>
                <a:pPr>
                  <a:buFontTx/>
                  <a:buChar char="•"/>
                </a:pPr>
                <a:r>
                  <a:rPr lang="ru-RU" sz="1500"/>
                  <a:t> по ведомственной структуре.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9</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27141</TotalTime>
  <Words>9048</Words>
  <Application>Microsoft Office PowerPoint</Application>
  <PresentationFormat>Экран (4:3)</PresentationFormat>
  <Paragraphs>1542</Paragraphs>
  <Slides>88</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88</vt:i4>
      </vt:variant>
    </vt:vector>
  </HeadingPairs>
  <TitlesOfParts>
    <vt:vector size="92" baseType="lpstr">
      <vt:lpstr>Office Theme</vt:lpstr>
      <vt:lpstr>Пиксел</vt:lpstr>
      <vt:lpstr>1_Пиксел</vt:lpstr>
      <vt:lpstr>Лист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муниципального образования «Демидовский район» Смоленской области на 2020 год  всего налоговых и неналоговых доходов – 46322,6 тыс. рублей </vt:lpstr>
      <vt:lpstr>Структура налоговых и неналоговых доходов бюджета  муниципального образования «Демидовский район» Смоленской области на 2021 год  всего налоговых и неналоговых доходов – 48735,1 тыс. рублей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Расходы в расчете на душу населения в 2019 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Бюджетные инвестиции на приобретение объектов недвижимого имущества в муниципальную собственность </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Пользователь Windows</cp:lastModifiedBy>
  <cp:revision>1823</cp:revision>
  <cp:lastPrinted>2019-10-29T13:44:17Z</cp:lastPrinted>
  <dcterms:modified xsi:type="dcterms:W3CDTF">2019-11-08T08:00:02Z</dcterms:modified>
</cp:coreProperties>
</file>