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7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5" autoAdjust="0"/>
  </p:normalViewPr>
  <p:slideViewPr>
    <p:cSldViewPr>
      <p:cViewPr>
        <p:scale>
          <a:sx n="115" d="100"/>
          <a:sy n="115" d="100"/>
        </p:scale>
        <p:origin x="-72" y="3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899716743327876E-2"/>
          <c:y val="4.4043960036330612E-2"/>
          <c:w val="0.56222122605961389"/>
          <c:h val="0.868079200726612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26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(40 346,8 тыс.руб)</c:v>
                </c:pt>
                <c:pt idx="1">
                  <c:v>Неналоговые (4 934,9 тыс.руб.)</c:v>
                </c:pt>
                <c:pt idx="2">
                  <c:v>Безвозмездные (278 573,9 тыс.руб.)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40346.800000000003</c:v>
                </c:pt>
                <c:pt idx="1">
                  <c:v>4934.8999999999996</c:v>
                </c:pt>
                <c:pt idx="2">
                  <c:v>278573.90000000002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5173202359605827E-4"/>
          <c:y val="0.76279436875567663"/>
          <c:w val="0.75409836065573765"/>
          <c:h val="0.22292450520930432"/>
        </c:manualLayout>
      </c:layout>
      <c:overlay val="0"/>
      <c:txPr>
        <a:bodyPr/>
        <a:lstStyle/>
        <a:p>
          <a:pPr>
            <a:defRPr kern="100" spc="-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322973.7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322242.3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100288"/>
        <c:axId val="69102592"/>
        <c:axId val="0"/>
      </c:bar3DChart>
      <c:catAx>
        <c:axId val="6910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102592"/>
        <c:crosses val="autoZero"/>
        <c:auto val="1"/>
        <c:lblAlgn val="ctr"/>
        <c:lblOffset val="100"/>
        <c:noMultiLvlLbl val="0"/>
      </c:catAx>
      <c:valAx>
        <c:axId val="6910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10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bubble3D val="0"/>
            <c:explosion val="36"/>
          </c:dPt>
          <c:dLbls>
            <c:dLbl>
              <c:idx val="0"/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 </a:t>
                    </a:r>
                    <a:endParaRPr lang="ru-RU" dirty="0" smtClean="0"/>
                  </a:p>
                  <a:p>
                    <a:r>
                      <a:rPr lang="ru-RU" dirty="0" smtClean="0"/>
                      <a:t>31 890,5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 smtClean="0"/>
                      <a:t>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9,9%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</a:t>
                    </a:r>
                    <a:r>
                      <a:rPr lang="ru-RU" dirty="0" smtClean="0"/>
                      <a:t>ДЕЯТЕЛЬНОСТЬ</a:t>
                    </a:r>
                  </a:p>
                  <a:p>
                    <a:r>
                      <a:rPr lang="ru-RU" dirty="0" smtClean="0"/>
                      <a:t> 10,0 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 </a:t>
                    </a:r>
                    <a:endParaRPr lang="ru-RU" dirty="0" smtClean="0"/>
                  </a:p>
                  <a:p>
                    <a:r>
                      <a:rPr lang="ru-RU" dirty="0" smtClean="0"/>
                      <a:t> 7 950,3тыс.руб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2,4%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  </a:t>
                    </a:r>
                    <a:endParaRPr lang="ru-RU" dirty="0" smtClean="0"/>
                  </a:p>
                  <a:p>
                    <a:r>
                      <a:rPr lang="ru-RU" dirty="0" smtClean="0"/>
                      <a:t>32,2 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7938686695376504E-2"/>
                  <c:y val="1.2825714494021581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ОБРАЗОВАНИЕ </a:t>
                    </a:r>
                  </a:p>
                  <a:p>
                    <a:r>
                      <a:rPr lang="ru-RU" dirty="0" smtClean="0"/>
                      <a:t>  190 339,6 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59,1%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5522234176348415E-2"/>
                  <c:y val="0.23927639253426655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КИНЕМАТОГРАФИЯ </a:t>
                    </a:r>
                    <a:endParaRPr lang="ru-RU" dirty="0" smtClean="0"/>
                  </a:p>
                  <a:p>
                    <a:r>
                      <a:rPr lang="ru-RU" dirty="0" smtClean="0"/>
                      <a:t> 39 170,2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12,2%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 </a:t>
                    </a:r>
                    <a:endParaRPr lang="ru-RU" dirty="0" smtClean="0"/>
                  </a:p>
                  <a:p>
                    <a:r>
                      <a:rPr lang="ru-RU" dirty="0" smtClean="0"/>
                      <a:t>26 005,4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</a:t>
                    </a:r>
                    <a:r>
                      <a:rPr lang="ru-RU" dirty="0" smtClean="0"/>
                      <a:t>СПОРТ</a:t>
                    </a:r>
                  </a:p>
                  <a:p>
                    <a:r>
                      <a:rPr lang="ru-RU" dirty="0" smtClean="0"/>
                      <a:t>228,4 </a:t>
                    </a:r>
                    <a:r>
                      <a:rPr lang="ru-RU" dirty="0" err="1" smtClean="0"/>
                      <a:t>тыс.руб</a:t>
                    </a:r>
                    <a:r>
                      <a:rPr lang="ru-RU" dirty="0"/>
                      <a:t>.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148223257360509"/>
                  <c:y val="-0.152294947506561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  31 890,5 тыс.руб.</c:v>
                </c:pt>
                <c:pt idx="1">
                  <c:v>НАЦИОНАЛЬНАЯ БЕЗОПАСНОСТЬ И ПРАВООХРАНИТЕЛЬНАЯ ДЕЯТЕЛЬНОСТЬ 10,0 тыс.руб.</c:v>
                </c:pt>
                <c:pt idx="2">
                  <c:v>НАЦИОНАЛЬНАЯ ЭКОНОМИКА  7 950,3 тыс.руб.</c:v>
                </c:pt>
                <c:pt idx="3">
                  <c:v>ЖИЛИЩНО-КОММУНАЛЬНОЕ ХОЗЯЙСТВО  32,2 тыс.руб.</c:v>
                </c:pt>
                <c:pt idx="4">
                  <c:v>ОБРАЗОВАНИЕ   190 339,6 тыс.руб.</c:v>
                </c:pt>
                <c:pt idx="5">
                  <c:v>КУЛЬТУРА, КИНЕМАТОГРАФИЯ  39 170,2 тыс.руб.</c:v>
                </c:pt>
                <c:pt idx="6">
                  <c:v>СОЦИАЛЬНАЯ ПОЛИТИКА 26 005,4 тыс.руб.</c:v>
                </c:pt>
                <c:pt idx="7">
                  <c:v>ФИЗИЧЕСКАЯ КУЛЬТУРА И СПОРТ 228,4 тыс.руб.</c:v>
                </c:pt>
                <c:pt idx="8">
                  <c:v>ОБСЛУЖИВАНИЕ ГОСУДАРСТВЕННОГО И МУНИЦИПАЛЬНОГО ДОЛГА  3,6  тыс.руб.</c:v>
                </c:pt>
                <c:pt idx="9">
                  <c:v>МЕЖБЮДЖЕТНЫЕ ТРАНСФЕРТЫ ОБЩЕГО ХАРАКТЕРА БЮДЖЕТАМ БЮДЖЕТНОЙ СИСТЕМЫ РОССИЙСКОЙ ФЕДЕРАЦИИ 26 612,1 тыс.руб.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31890.5</c:v>
                </c:pt>
                <c:pt idx="1">
                  <c:v>10</c:v>
                </c:pt>
                <c:pt idx="2" formatCode="#,##0.00">
                  <c:v>7950.3</c:v>
                </c:pt>
                <c:pt idx="3">
                  <c:v>32.200000000000003</c:v>
                </c:pt>
                <c:pt idx="4" formatCode="#,##0.00">
                  <c:v>190339.6</c:v>
                </c:pt>
                <c:pt idx="5" formatCode="#,##0.00">
                  <c:v>39170.199999999997</c:v>
                </c:pt>
                <c:pt idx="6" formatCode="#,##0.00">
                  <c:v>26005.4</c:v>
                </c:pt>
                <c:pt idx="7">
                  <c:v>228.4</c:v>
                </c:pt>
                <c:pt idx="8">
                  <c:v>3.6</c:v>
                </c:pt>
                <c:pt idx="9" formatCode="#,##0.00">
                  <c:v>26612.1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300467.90000000002</c:v>
                </c:pt>
                <c:pt idx="1">
                  <c:v>322242.3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8532736"/>
        <c:axId val="158534272"/>
        <c:axId val="0"/>
      </c:bar3DChart>
      <c:catAx>
        <c:axId val="15853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534272"/>
        <c:crosses val="autoZero"/>
        <c:auto val="1"/>
        <c:lblAlgn val="ctr"/>
        <c:lblOffset val="100"/>
        <c:noMultiLvlLbl val="0"/>
      </c:catAx>
      <c:valAx>
        <c:axId val="1585342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5853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0.40766</cdr:x>
      <cdr:y>0.46469</cdr:y>
    </cdr:from>
    <cdr:to>
      <cdr:x>0.65891</cdr:x>
      <cdr:y>0.53987</cdr:y>
    </cdr:to>
    <cdr:sp macro="" textlink="">
      <cdr:nvSpPr>
        <cdr:cNvPr id="2" name="Скругленная прямоугольная выноска 1"/>
        <cdr:cNvSpPr/>
      </cdr:nvSpPr>
      <cdr:spPr>
        <a:xfrm xmlns:a="http://schemas.openxmlformats.org/drawingml/2006/main">
          <a:off x="1414335" y="1888490"/>
          <a:ext cx="871666" cy="305538"/>
        </a:xfrm>
        <a:prstGeom xmlns:a="http://schemas.openxmlformats.org/drawingml/2006/main" prst="wedgeRoundRectCallout">
          <a:avLst>
            <a:gd name="adj1" fmla="val -28625"/>
            <a:gd name="adj2" fmla="val 108743"/>
            <a:gd name="adj3" fmla="val 16667"/>
          </a:avLst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300 467,9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0.68087</cdr:x>
      <cdr:y>0.1125</cdr:y>
    </cdr:from>
    <cdr:to>
      <cdr:x>0.92247</cdr:x>
      <cdr:y>0.18319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2362201" y="457201"/>
          <a:ext cx="838200" cy="287273"/>
        </a:xfrm>
        <a:prstGeom xmlns:a="http://schemas.openxmlformats.org/drawingml/2006/main" prst="wedgeRoundRectCallout">
          <a:avLst>
            <a:gd name="adj1" fmla="val -26053"/>
            <a:gd name="adj2" fmla="val 132762"/>
            <a:gd name="adj3" fmla="val 16667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322 242,3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530095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512" y="358266"/>
            <a:ext cx="8300974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478406"/>
            <a:ext cx="8629015" cy="191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59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5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89.png"/><Relationship Id="rId4" Type="http://schemas.openxmlformats.org/officeDocument/2006/relationships/image" Target="../media/image8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8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93.png"/><Relationship Id="rId4" Type="http://schemas.openxmlformats.org/officeDocument/2006/relationships/image" Target="../media/image9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8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96.png"/><Relationship Id="rId4" Type="http://schemas.openxmlformats.org/officeDocument/2006/relationships/image" Target="../media/image9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59.png"/><Relationship Id="rId4" Type="http://schemas.openxmlformats.org/officeDocument/2006/relationships/image" Target="../media/image9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10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1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4" Type="http://schemas.openxmlformats.org/officeDocument/2006/relationships/image" Target="../media/image1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5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93.png"/><Relationship Id="rId4" Type="http://schemas.openxmlformats.org/officeDocument/2006/relationships/image" Target="../media/image11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12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4.png"/><Relationship Id="rId4" Type="http://schemas.openxmlformats.org/officeDocument/2006/relationships/image" Target="../media/image1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2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png"/><Relationship Id="rId4" Type="http://schemas.openxmlformats.org/officeDocument/2006/relationships/image" Target="../media/image1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3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30.png"/><Relationship Id="rId4" Type="http://schemas.openxmlformats.org/officeDocument/2006/relationships/image" Target="../media/image12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dm03@fin.s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dm03fin@yandex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51175" y="2251075"/>
            <a:ext cx="578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БЮДЖЕТ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03477" y="4291965"/>
            <a:ext cx="7395209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1214120" algn="l"/>
              </a:tabLst>
            </a:pP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НА ОСНОВЕ РЕШЕНИЯ ДЕМИДОВСКОГО РАЙОННОГО 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СОВЕТА	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ДЕПУТАТОВ «ОБ УТВЕРЖДЕНИИ ОТЧЕТА ОБ 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ИСПОЛНЕНИИ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 РАЙОН»</a:t>
            </a:r>
            <a:r>
              <a:rPr sz="2000" b="1" spc="-13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 ОБЛАСТИ ЗА 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en-US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ГОД» </a:t>
            </a:r>
            <a:r>
              <a:rPr sz="2000" b="1" dirty="0" err="1">
                <a:solidFill>
                  <a:srgbClr val="3B3B77"/>
                </a:solidFill>
                <a:latin typeface="Times New Roman"/>
                <a:cs typeface="Times New Roman"/>
              </a:rPr>
              <a:t>от</a:t>
            </a:r>
            <a:r>
              <a:rPr sz="2000" b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23</a:t>
            </a:r>
            <a:r>
              <a:rPr sz="2000" b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.05.201</a:t>
            </a:r>
            <a:r>
              <a:rPr lang="en-US" sz="2000" b="1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2000" b="1" spc="-114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3B3B77"/>
                </a:solidFill>
                <a:latin typeface="Times New Roman"/>
                <a:cs typeface="Times New Roman"/>
              </a:rPr>
              <a:t>№</a:t>
            </a:r>
            <a:r>
              <a:rPr lang="en-US" sz="2000" b="1" smtClean="0">
                <a:solidFill>
                  <a:srgbClr val="3B3B77"/>
                </a:solidFill>
                <a:latin typeface="Times New Roman"/>
                <a:cs typeface="Times New Roman"/>
              </a:rPr>
              <a:t>42/3</a:t>
            </a:r>
          </a:p>
          <a:p>
            <a:pPr marL="12700" marR="5080" indent="2540" algn="ctr">
              <a:lnSpc>
                <a:spcPct val="100000"/>
              </a:lnSpc>
              <a:spcBef>
                <a:spcPts val="100"/>
              </a:spcBef>
              <a:tabLst>
                <a:tab pos="1214120" algn="l"/>
              </a:tabLst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28955"/>
            <a:ext cx="2700528" cy="145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955" y="84553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2900" y="246633"/>
            <a:ext cx="8300974" cy="753283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Показатели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10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164465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0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000" b="1" i="1" spc="-1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533" y="979330"/>
            <a:ext cx="725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800" b="1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разделам, </a:t>
            </a:r>
            <a:r>
              <a:rPr sz="18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подразделам </a:t>
            </a: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классификации </a:t>
            </a:r>
            <a:r>
              <a:rPr sz="1800" b="1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расходов </a:t>
            </a:r>
            <a:r>
              <a:rPr sz="18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бюджета, </a:t>
            </a:r>
            <a:r>
              <a:rPr sz="18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тыс.</a:t>
            </a:r>
            <a:r>
              <a:rPr sz="1800" b="1" i="1" spc="-24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руб.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13605"/>
              </p:ext>
            </p:extLst>
          </p:nvPr>
        </p:nvGraphicFramePr>
        <p:xfrm>
          <a:off x="547116" y="1279050"/>
          <a:ext cx="8496298" cy="5454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720"/>
                <a:gridCol w="288289"/>
                <a:gridCol w="359500"/>
                <a:gridCol w="792389"/>
                <a:gridCol w="647700"/>
                <a:gridCol w="647700"/>
              </a:tblGrid>
              <a:tr h="193803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ru-RU" sz="1000" b="1" spc="-5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2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7470" marR="5715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дра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6520" marR="76200" algn="ctr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не  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31 958,4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31 890,5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99,8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905510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высшего должностного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лица субъекта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Российской Федерации 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1 375,6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1 375,6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426084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 представительных органов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1 906,9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1 903,4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74930" marR="38671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Функционирование Правительства Российской Федерации,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высших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исполнительных органов  государственной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субъектов Российской Федерации, местных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администраций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16 938,0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16 894,3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63035">
                <a:tc>
                  <a:txBody>
                    <a:bodyPr/>
                    <a:lstStyle/>
                    <a:p>
                      <a:pPr marL="74930" marR="10223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Судебная система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74930" marR="102235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 (финансово-бюджетного)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5 819,7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5 819,5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Резервные фонды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20,2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8999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5 886,3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5 886,1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НАЦИОНАЛЬНАЯ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БЕЗОПАСНОСТЬ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ПРАВООХРАНИТЕЛЬНАЯ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74930" marR="104139" indent="190500">
                        <a:lnSpc>
                          <a:spcPts val="138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Защита населения и территории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ситуаций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природного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характера,  гражданская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83057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НАЦИОНАЛЬНАЯ ЭКОНОМИКА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8 446,3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7 950,3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94,1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Водное хозяйство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450,9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450,9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Транспорт</a:t>
                      </a: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08</a:t>
                      </a: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684,2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681,4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Дорожное хозяйство (дорожные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фонды)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7 213,9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6 720,6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93,2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национальной</a:t>
                      </a:r>
                      <a:r>
                        <a:rPr sz="10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экономики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32,2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32,2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Жилищное хозяйство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Коммунальное хозяйство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190 475,2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190 339,6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41477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31 772,0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31 768,8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134 194,4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134 167,2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72070" y="575818"/>
            <a:ext cx="1089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продолжение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462176"/>
              </p:ext>
            </p:extLst>
          </p:nvPr>
        </p:nvGraphicFramePr>
        <p:xfrm>
          <a:off x="317182" y="830325"/>
          <a:ext cx="8496933" cy="450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720"/>
                <a:gridCol w="288289"/>
                <a:gridCol w="360045"/>
                <a:gridCol w="791844"/>
                <a:gridCol w="720090"/>
                <a:gridCol w="575945"/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7470" marR="56515" algn="ctr">
                        <a:lnSpc>
                          <a:spcPct val="114999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др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0170" marR="67310" algn="ctr">
                        <a:lnSpc>
                          <a:spcPct val="114999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лн 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Профессиональная подготовка, переподготовка и повышение квалификации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Молодежная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оздоровление</a:t>
                      </a:r>
                      <a:r>
                        <a:rPr sz="10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638,6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636,1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10 391,3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10 342,5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39 199,6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39 170,2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36 667,8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36 659,0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0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2 531,8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2 511,2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26 007,6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26 005,4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3 767,4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3 767,4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3 340,7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3 340,7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Охрана семьи и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lang="ru-RU" sz="1000" baseline="0" dirty="0" smtClean="0">
                          <a:latin typeface="Times New Roman"/>
                          <a:cs typeface="Times New Roman"/>
                        </a:rPr>
                        <a:t> 323,5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17 321,3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вопросы в области социальной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1 576,0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1 576,0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ФИЗИЧЕСКАЯ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КУЛЬТУРА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228,6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228,4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228,6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228,4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ГОСУДАРСТВЕННОГО И МУНИЦИПАЛЬНОГО 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государственного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внутреннего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3,6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МЕЖБЮДЖЕТНЫЕ ТРАНСФЕРТЫ ОБЩЕГО ХАРАКТЕРА БЮДЖЕТАМ</a:t>
                      </a:r>
                      <a:r>
                        <a:rPr sz="1000" b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БЮДЖЕТНОЙ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СИСТЕМЫ РОССИЙСКОЙ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26 612,1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26 612,1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Дотации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выравнивание бюджетной обеспеченности субъектов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Российской Федерации 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ts val="1155"/>
                        </a:lnSpc>
                        <a:spcBef>
                          <a:spcPts val="1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26 431,1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26 431,1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4930">
                        <a:lnSpc>
                          <a:spcPts val="1155"/>
                        </a:lnSpc>
                        <a:spcBef>
                          <a:spcPts val="185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181,0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181,0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71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192405">
                <a:tc gridSpan="3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 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РАСХОДОВ: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322 973,7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322 242,3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99,8</a:t>
                      </a:r>
                      <a:r>
                        <a:rPr sz="11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753283"/>
          </a:xfrm>
          <a:prstGeom prst="rect">
            <a:avLst/>
          </a:prstGeom>
        </p:spPr>
        <p:txBody>
          <a:bodyPr vert="horz" wrap="square" lIns="0" tIns="136398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Структура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8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164465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0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0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000" b="1" i="1" spc="-1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618797204"/>
              </p:ext>
            </p:extLst>
          </p:nvPr>
        </p:nvGraphicFramePr>
        <p:xfrm>
          <a:off x="485462" y="1295400"/>
          <a:ext cx="836066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97687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2064" y="481330"/>
            <a:ext cx="674497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Динамика расходов </a:t>
            </a:r>
            <a:r>
              <a:rPr sz="20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бюджета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000" b="1" i="1" spc="-8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000" dirty="0">
              <a:latin typeface="Times New Roman"/>
              <a:cs typeface="Times New Roman"/>
            </a:endParaRPr>
          </a:p>
          <a:p>
            <a:pPr marL="922019" marR="915669" algn="ctr">
              <a:lnSpc>
                <a:spcPct val="100000"/>
              </a:lnSpc>
            </a:pP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0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0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</a:t>
            </a:r>
            <a:r>
              <a:rPr sz="2000" b="1" i="1" spc="-14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 (тыс.рублей)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63267" y="3573779"/>
            <a:ext cx="978535" cy="287020"/>
          </a:xfrm>
          <a:custGeom>
            <a:avLst/>
            <a:gdLst/>
            <a:ahLst/>
            <a:cxnLst/>
            <a:rect l="l" t="t" r="r" b="b"/>
            <a:pathLst>
              <a:path w="978535" h="287020">
                <a:moveTo>
                  <a:pt x="489204" y="0"/>
                </a:moveTo>
                <a:lnTo>
                  <a:pt x="422782" y="1270"/>
                </a:lnTo>
                <a:lnTo>
                  <a:pt x="359156" y="5080"/>
                </a:lnTo>
                <a:lnTo>
                  <a:pt x="298704" y="11303"/>
                </a:lnTo>
                <a:lnTo>
                  <a:pt x="242315" y="19558"/>
                </a:lnTo>
                <a:lnTo>
                  <a:pt x="190245" y="29845"/>
                </a:lnTo>
                <a:lnTo>
                  <a:pt x="143256" y="41910"/>
                </a:lnTo>
                <a:lnTo>
                  <a:pt x="101981" y="55753"/>
                </a:lnTo>
                <a:lnTo>
                  <a:pt x="66801" y="70993"/>
                </a:lnTo>
                <a:lnTo>
                  <a:pt x="17525" y="105156"/>
                </a:lnTo>
                <a:lnTo>
                  <a:pt x="0" y="143256"/>
                </a:lnTo>
                <a:lnTo>
                  <a:pt x="4444" y="162687"/>
                </a:lnTo>
                <a:lnTo>
                  <a:pt x="38481" y="199009"/>
                </a:lnTo>
                <a:lnTo>
                  <a:pt x="101981" y="230759"/>
                </a:lnTo>
                <a:lnTo>
                  <a:pt x="143256" y="244602"/>
                </a:lnTo>
                <a:lnTo>
                  <a:pt x="190245" y="256667"/>
                </a:lnTo>
                <a:lnTo>
                  <a:pt x="242315" y="266954"/>
                </a:lnTo>
                <a:lnTo>
                  <a:pt x="298704" y="275209"/>
                </a:lnTo>
                <a:lnTo>
                  <a:pt x="359156" y="281432"/>
                </a:lnTo>
                <a:lnTo>
                  <a:pt x="422782" y="285242"/>
                </a:lnTo>
                <a:lnTo>
                  <a:pt x="489204" y="286512"/>
                </a:lnTo>
                <a:lnTo>
                  <a:pt x="555498" y="285242"/>
                </a:lnTo>
                <a:lnTo>
                  <a:pt x="619125" y="281432"/>
                </a:lnTo>
                <a:lnTo>
                  <a:pt x="679576" y="275209"/>
                </a:lnTo>
                <a:lnTo>
                  <a:pt x="735964" y="266954"/>
                </a:lnTo>
                <a:lnTo>
                  <a:pt x="788034" y="256667"/>
                </a:lnTo>
                <a:lnTo>
                  <a:pt x="835025" y="244602"/>
                </a:lnTo>
                <a:lnTo>
                  <a:pt x="876300" y="230759"/>
                </a:lnTo>
                <a:lnTo>
                  <a:pt x="911479" y="215519"/>
                </a:lnTo>
                <a:lnTo>
                  <a:pt x="960755" y="181356"/>
                </a:lnTo>
                <a:lnTo>
                  <a:pt x="978281" y="143256"/>
                </a:lnTo>
                <a:lnTo>
                  <a:pt x="973836" y="123825"/>
                </a:lnTo>
                <a:lnTo>
                  <a:pt x="939800" y="87503"/>
                </a:lnTo>
                <a:lnTo>
                  <a:pt x="876300" y="55753"/>
                </a:lnTo>
                <a:lnTo>
                  <a:pt x="835025" y="41910"/>
                </a:lnTo>
                <a:lnTo>
                  <a:pt x="788034" y="29845"/>
                </a:lnTo>
                <a:lnTo>
                  <a:pt x="735964" y="19558"/>
                </a:lnTo>
                <a:lnTo>
                  <a:pt x="679576" y="11303"/>
                </a:lnTo>
                <a:lnTo>
                  <a:pt x="619125" y="5080"/>
                </a:lnTo>
                <a:lnTo>
                  <a:pt x="555498" y="1270"/>
                </a:lnTo>
                <a:lnTo>
                  <a:pt x="48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88564" y="2348483"/>
            <a:ext cx="978535" cy="216535"/>
          </a:xfrm>
          <a:custGeom>
            <a:avLst/>
            <a:gdLst/>
            <a:ahLst/>
            <a:cxnLst/>
            <a:rect l="l" t="t" r="r" b="b"/>
            <a:pathLst>
              <a:path w="978535" h="216535">
                <a:moveTo>
                  <a:pt x="489076" y="0"/>
                </a:moveTo>
                <a:lnTo>
                  <a:pt x="422783" y="1015"/>
                </a:lnTo>
                <a:lnTo>
                  <a:pt x="359156" y="3810"/>
                </a:lnTo>
                <a:lnTo>
                  <a:pt x="298703" y="8508"/>
                </a:lnTo>
                <a:lnTo>
                  <a:pt x="242316" y="14731"/>
                </a:lnTo>
                <a:lnTo>
                  <a:pt x="190246" y="22605"/>
                </a:lnTo>
                <a:lnTo>
                  <a:pt x="143256" y="31750"/>
                </a:lnTo>
                <a:lnTo>
                  <a:pt x="101981" y="42037"/>
                </a:lnTo>
                <a:lnTo>
                  <a:pt x="17525" y="79501"/>
                </a:lnTo>
                <a:lnTo>
                  <a:pt x="0" y="108203"/>
                </a:lnTo>
                <a:lnTo>
                  <a:pt x="4444" y="122936"/>
                </a:lnTo>
                <a:lnTo>
                  <a:pt x="38481" y="150367"/>
                </a:lnTo>
                <a:lnTo>
                  <a:pt x="101981" y="174370"/>
                </a:lnTo>
                <a:lnTo>
                  <a:pt x="143256" y="184657"/>
                </a:lnTo>
                <a:lnTo>
                  <a:pt x="190246" y="193801"/>
                </a:lnTo>
                <a:lnTo>
                  <a:pt x="242316" y="201675"/>
                </a:lnTo>
                <a:lnTo>
                  <a:pt x="298703" y="207899"/>
                </a:lnTo>
                <a:lnTo>
                  <a:pt x="359156" y="212598"/>
                </a:lnTo>
                <a:lnTo>
                  <a:pt x="422783" y="215391"/>
                </a:lnTo>
                <a:lnTo>
                  <a:pt x="489076" y="216407"/>
                </a:lnTo>
                <a:lnTo>
                  <a:pt x="555498" y="215391"/>
                </a:lnTo>
                <a:lnTo>
                  <a:pt x="619125" y="212598"/>
                </a:lnTo>
                <a:lnTo>
                  <a:pt x="679576" y="207899"/>
                </a:lnTo>
                <a:lnTo>
                  <a:pt x="735964" y="201675"/>
                </a:lnTo>
                <a:lnTo>
                  <a:pt x="788035" y="193801"/>
                </a:lnTo>
                <a:lnTo>
                  <a:pt x="835025" y="184657"/>
                </a:lnTo>
                <a:lnTo>
                  <a:pt x="876300" y="174370"/>
                </a:lnTo>
                <a:lnTo>
                  <a:pt x="960755" y="136905"/>
                </a:lnTo>
                <a:lnTo>
                  <a:pt x="978281" y="108203"/>
                </a:lnTo>
                <a:lnTo>
                  <a:pt x="973836" y="93471"/>
                </a:lnTo>
                <a:lnTo>
                  <a:pt x="939800" y="66039"/>
                </a:lnTo>
                <a:lnTo>
                  <a:pt x="876300" y="42037"/>
                </a:lnTo>
                <a:lnTo>
                  <a:pt x="835025" y="31750"/>
                </a:lnTo>
                <a:lnTo>
                  <a:pt x="788035" y="22605"/>
                </a:lnTo>
                <a:lnTo>
                  <a:pt x="735964" y="14731"/>
                </a:lnTo>
                <a:lnTo>
                  <a:pt x="679576" y="8508"/>
                </a:lnTo>
                <a:lnTo>
                  <a:pt x="619125" y="3810"/>
                </a:lnTo>
                <a:lnTo>
                  <a:pt x="555498" y="1015"/>
                </a:lnTo>
                <a:lnTo>
                  <a:pt x="489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355972" y="1991360"/>
            <a:ext cx="4427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47725" algn="l"/>
                <a:tab pos="1308100" algn="l"/>
                <a:tab pos="1616075" algn="l"/>
                <a:tab pos="2070100" algn="l"/>
                <a:tab pos="2273300" algn="l"/>
                <a:tab pos="2620645" algn="l"/>
                <a:tab pos="2643505" algn="l"/>
                <a:tab pos="3129280" algn="l"/>
                <a:tab pos="3601720" algn="l"/>
                <a:tab pos="4314190" algn="l"/>
              </a:tabLst>
            </a:pP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Финансирование	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расходов		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бюджета 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spc="204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района	</a:t>
            </a:r>
            <a:r>
              <a:rPr sz="1600" dirty="0" err="1">
                <a:solidFill>
                  <a:srgbClr val="1F477B"/>
                </a:solidFill>
                <a:latin typeface="Times New Roman"/>
                <a:cs typeface="Times New Roman"/>
              </a:rPr>
              <a:t>за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201</a:t>
            </a:r>
            <a:r>
              <a:rPr lang="en-US"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8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год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исполнено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  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lang="en-US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322 242,3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ыс.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4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b="1" spc="-4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b="1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ли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,</a:t>
            </a:r>
            <a:r>
              <a:rPr lang="en-US" sz="1600" b="1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8</a:t>
            </a:r>
            <a:r>
              <a:rPr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55972" y="2723133"/>
            <a:ext cx="44265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37210" algn="l"/>
                <a:tab pos="1146810" algn="l"/>
                <a:tab pos="2143125" algn="l"/>
                <a:tab pos="3039745" algn="l"/>
                <a:tab pos="3319779" algn="l"/>
                <a:tab pos="4203700" algn="l"/>
              </a:tabLst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денн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135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1F477B"/>
                </a:solidFill>
                <a:latin typeface="Times New Roman"/>
                <a:cs typeface="Times New Roman"/>
              </a:rPr>
              <a:t>г</a:t>
            </a:r>
            <a:r>
              <a:rPr sz="1600" spc="-7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ы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</a:t>
            </a:r>
            <a:r>
              <a:rPr sz="1600" spc="11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05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тн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ым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 err="1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з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80" dirty="0" err="1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чен</a:t>
            </a:r>
            <a:r>
              <a:rPr sz="1600" spc="-20" dirty="0" err="1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sz="1600" spc="-5" dirty="0" err="1">
                <a:solidFill>
                  <a:srgbClr val="1F477B"/>
                </a:solidFill>
                <a:latin typeface="Times New Roman"/>
                <a:cs typeface="Times New Roman"/>
              </a:rPr>
              <a:t>ям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  </a:t>
            </a:r>
            <a:r>
              <a:rPr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(</a:t>
            </a:r>
            <a:r>
              <a:rPr lang="en-US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322 973,7</a:t>
            </a:r>
            <a:r>
              <a:rPr sz="1600" b="1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b="1" spc="-50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b="1" spc="-30" dirty="0">
                <a:solidFill>
                  <a:srgbClr val="1F477B"/>
                </a:solidFill>
                <a:latin typeface="Times New Roman"/>
                <a:cs typeface="Times New Roman"/>
              </a:rPr>
              <a:t>ыс</a:t>
            </a:r>
            <a:r>
              <a:rPr sz="1600" b="1" spc="-3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b="1" spc="-55" dirty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sz="1600" b="1" spc="-60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b="1" spc="-2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.)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.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П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ро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цен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ис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по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sz="1600" spc="-25" dirty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ения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по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расходам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 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201</a:t>
            </a:r>
            <a:r>
              <a:rPr lang="en-US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7</a:t>
            </a:r>
            <a:r>
              <a:rPr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году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–</a:t>
            </a:r>
            <a:r>
              <a:rPr sz="1600" spc="34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en-US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9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</a:t>
            </a:r>
            <a:r>
              <a:rPr lang="en-US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5</a:t>
            </a:r>
            <a:r>
              <a:rPr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07585" y="3961638"/>
            <a:ext cx="2002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6700" algn="l"/>
              </a:tabLst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иб</a:t>
            </a:r>
            <a:r>
              <a:rPr sz="1600" spc="-3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ьш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у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лю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65721" y="3961638"/>
            <a:ext cx="1112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2125" algn="l"/>
              </a:tabLst>
            </a:pP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в	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6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ъ</a:t>
            </a:r>
            <a:r>
              <a:rPr sz="1600" spc="-20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33333" y="3961638"/>
            <a:ext cx="769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sz="1600" spc="-110" dirty="0">
                <a:solidFill>
                  <a:srgbClr val="1F477B"/>
                </a:solidFill>
                <a:latin typeface="Times New Roman"/>
                <a:cs typeface="Times New Roman"/>
              </a:rPr>
              <a:t>ю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sz="1600" spc="-40" dirty="0">
                <a:solidFill>
                  <a:srgbClr val="1F477B"/>
                </a:solidFill>
                <a:latin typeface="Times New Roman"/>
                <a:cs typeface="Times New Roman"/>
              </a:rPr>
              <a:t>ж</a:t>
            </a:r>
            <a:r>
              <a:rPr sz="1600" spc="-30" dirty="0">
                <a:solidFill>
                  <a:srgbClr val="1F477B"/>
                </a:solidFill>
                <a:latin typeface="Times New Roman"/>
                <a:cs typeface="Times New Roman"/>
              </a:rPr>
              <a:t>е</a:t>
            </a:r>
            <a:r>
              <a:rPr sz="1600" dirty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7585" y="4205478"/>
            <a:ext cx="4594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spc="-10" dirty="0">
                <a:solidFill>
                  <a:srgbClr val="1F477B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«Демидовский</a:t>
            </a:r>
            <a:r>
              <a:rPr sz="1600" spc="110" dirty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район»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07585" y="4449317"/>
            <a:ext cx="4474972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См</a:t>
            </a:r>
            <a:r>
              <a:rPr sz="1600" spc="-2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ленс</a:t>
            </a:r>
            <a:r>
              <a:rPr sz="1600" spc="-9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r>
              <a:rPr sz="1600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sz="1600" spc="-5" dirty="0" err="1" smtClean="0">
                <a:solidFill>
                  <a:srgbClr val="1F477B"/>
                </a:solidFill>
                <a:latin typeface="Times New Roman"/>
                <a:cs typeface="Times New Roman"/>
              </a:rPr>
              <a:t>й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сти с</a:t>
            </a:r>
            <a:r>
              <a:rPr lang="ru-RU" sz="1600" spc="3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ав</a:t>
            </a:r>
            <a:r>
              <a:rPr lang="ru-RU" sz="1600" spc="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5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-8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х</a:t>
            </a:r>
            <a:r>
              <a:rPr lang="ru-RU" sz="1600" spc="-7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д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ы 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на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б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р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з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4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ан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е – </a:t>
            </a:r>
            <a:r>
              <a:rPr lang="ru-RU" sz="1600" b="1" dirty="0" smtClean="0">
                <a:solidFill>
                  <a:srgbClr val="1F477B"/>
                </a:solidFill>
                <a:latin typeface="Times New Roman"/>
                <a:cs typeface="Times New Roman"/>
              </a:rPr>
              <a:t>59,1</a:t>
            </a:r>
            <a:r>
              <a:rPr lang="ru-RU" sz="1600" b="1" spc="-20" dirty="0">
                <a:solidFill>
                  <a:srgbClr val="1F477B"/>
                </a:solidFill>
                <a:latin typeface="Times New Roman"/>
                <a:cs typeface="Times New Roman"/>
              </a:rPr>
              <a:t>%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, культуру – </a:t>
            </a:r>
            <a:r>
              <a:rPr lang="ru-RU"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12,2 %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,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социальную </a:t>
            </a:r>
            <a:r>
              <a:rPr lang="ru-RU" sz="1600" spc="-2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п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л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т</a:t>
            </a:r>
            <a:r>
              <a:rPr lang="ru-RU" sz="1600" spc="-2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</a:t>
            </a:r>
            <a:r>
              <a:rPr lang="ru-RU" sz="1600" spc="-4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к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у </a:t>
            </a:r>
            <a:r>
              <a:rPr lang="ru-RU" sz="1600" spc="-5" dirty="0">
                <a:solidFill>
                  <a:srgbClr val="1F477B"/>
                </a:solidFill>
                <a:latin typeface="Times New Roman"/>
                <a:cs typeface="Times New Roman"/>
              </a:rPr>
              <a:t>–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srgbClr val="1F477B"/>
                </a:solidFill>
                <a:latin typeface="Times New Roman"/>
                <a:cs typeface="Times New Roman"/>
              </a:rPr>
              <a:t>8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,0% 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и 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н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а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 общегосударственные </a:t>
            </a:r>
            <a:r>
              <a:rPr lang="ru-RU" sz="1600" spc="-1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в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spc="-10" dirty="0" smtClean="0">
                <a:solidFill>
                  <a:srgbClr val="1F477B"/>
                </a:solidFill>
                <a:latin typeface="Times New Roman"/>
                <a:cs typeface="Times New Roman"/>
              </a:rPr>
              <a:t>пр</a:t>
            </a:r>
            <a:r>
              <a:rPr lang="ru-RU" sz="1600" spc="35" dirty="0" smtClean="0">
                <a:solidFill>
                  <a:srgbClr val="1F477B"/>
                </a:solidFill>
                <a:latin typeface="Times New Roman"/>
                <a:cs typeface="Times New Roman"/>
              </a:rPr>
              <a:t>о</a:t>
            </a:r>
            <a:r>
              <a:rPr lang="ru-RU" sz="1600" dirty="0" smtClean="0">
                <a:solidFill>
                  <a:srgbClr val="1F477B"/>
                </a:solidFill>
                <a:latin typeface="Times New Roman"/>
                <a:cs typeface="Times New Roman"/>
              </a:rPr>
              <a:t>с</a:t>
            </a:r>
            <a:r>
              <a:rPr lang="ru-RU" sz="1600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ы – </a:t>
            </a:r>
            <a:r>
              <a:rPr lang="ru-RU" sz="1600" b="1" spc="-5" dirty="0" smtClean="0">
                <a:solidFill>
                  <a:srgbClr val="1F477B"/>
                </a:solidFill>
                <a:latin typeface="Times New Roman"/>
                <a:cs typeface="Times New Roman"/>
              </a:rPr>
              <a:t>9,9%</a:t>
            </a:r>
            <a:endParaRPr lang="ru-RU" sz="1600" b="1" dirty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95"/>
              </a:spcBef>
            </a:pPr>
            <a:endParaRPr lang="ru-RU" sz="1600" dirty="0">
              <a:latin typeface="Times New Roman"/>
              <a:cs typeface="Times New Roman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962425328"/>
              </p:ext>
            </p:extLst>
          </p:nvPr>
        </p:nvGraphicFramePr>
        <p:xfrm>
          <a:off x="838199" y="1828799"/>
          <a:ext cx="346938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11" y="1412746"/>
            <a:ext cx="7144511" cy="5327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53945" y="355219"/>
            <a:ext cx="5725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9560" marR="5080" indent="-1547495">
              <a:lnSpc>
                <a:spcPct val="100000"/>
              </a:lnSpc>
              <a:spcBef>
                <a:spcPts val="100"/>
              </a:spcBef>
              <a:tabLst>
                <a:tab pos="2814955" algn="l"/>
              </a:tabLst>
            </a:pP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разделу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«Социальная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политика»  </a:t>
            </a:r>
            <a:r>
              <a:rPr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год	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(тыс.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руб.)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892844"/>
              </p:ext>
            </p:extLst>
          </p:nvPr>
        </p:nvGraphicFramePr>
        <p:xfrm>
          <a:off x="533196" y="1190371"/>
          <a:ext cx="7922259" cy="5405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1055"/>
                <a:gridCol w="957149"/>
                <a:gridCol w="1064055"/>
              </a:tblGrid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40398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1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подраздела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1600" algn="r">
                        <a:lnSpc>
                          <a:spcPct val="100000"/>
                        </a:lnSpc>
                      </a:pPr>
                      <a:r>
                        <a:rPr sz="11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b="1" spc="-3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оды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035" marR="110489" indent="-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Количество  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льгот  </a:t>
                      </a:r>
                      <a:r>
                        <a:rPr sz="11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олучате</a:t>
                      </a:r>
                      <a:r>
                        <a:rPr sz="11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1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200" b="1" spc="-3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3 767,4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2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3 340,7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15875" marR="3175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Субсидии на предоставление молодым семьям социальных выплат на приобретение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жилья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 строительство индивидуального жилого</a:t>
                      </a:r>
                      <a:r>
                        <a:rPr sz="1000" b="1" spc="-5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дома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6845" algn="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927,8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26034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5875" marR="27305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Софинансирование к субсидии на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предоставление молодым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семьям социальных выплат на  приобретение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жилья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или строительство индивидуального жилого</a:t>
                      </a:r>
                      <a:r>
                        <a:rPr sz="10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дома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3355" algn="r">
                        <a:lnSpc>
                          <a:spcPts val="1425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154,6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15875" marR="4445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ежемесячной денежной компенсации на проезд на городском, пригородном, в сельской 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местности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внутрирайонном транспорте (кроме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такси),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 также проезд два раза в год к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месту  жительства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обратно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месту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учебы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детей-сирот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детей, оставшихся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 попечения родителей,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лиц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из их числа, обучающихся за счет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местных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бюджетов по имеющим</a:t>
                      </a:r>
                      <a:r>
                        <a:rPr sz="10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государственную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аккредитацию образовательным</a:t>
                      </a:r>
                      <a:r>
                        <a:rPr sz="10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программам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15875" marR="215900" indent="316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Осуществление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мер социальной поддержки по предоставлению компенсации расходов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оплату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помещений,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отопления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освещения педагогическим работникам образовательных  организаций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7660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2 258,3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154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Охрана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семьи 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6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0413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17 321,3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15875" marR="246379" indent="3168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денежных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содержание ребенка, переданного на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воспитание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приемную  семью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6 862,3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410"/>
                        </a:lnSpc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68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211454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вознаграждения, причитающегося приемным</a:t>
                      </a:r>
                      <a:r>
                        <a:rPr sz="1000" b="1" spc="-9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родителям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2 951,0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ежемесячных денежных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средств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на содержание ребенка, находящегося под</a:t>
                      </a:r>
                      <a:r>
                        <a:rPr sz="1000" b="1" spc="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опекой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(попечительством)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2 028,6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687705">
                <a:tc>
                  <a:txBody>
                    <a:bodyPr/>
                    <a:lstStyle/>
                    <a:p>
                      <a:pPr marL="33274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Выплата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компенсации платы, взимаемой с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(законных представителей), за</a:t>
                      </a:r>
                      <a:r>
                        <a:rPr sz="1000" b="1" spc="-6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присмотр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marR="7283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уход за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детьми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в образовательных организациях (за исключением государственных  образовательных организаций), реализующих образовательную программу дошкольного  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1 951,4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1200" b="1" spc="-5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191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15875" marR="358775" indent="3168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Субвенция на предоставление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детям-сиротам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детям, оставшимся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без  попечения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родителей,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лицам из их числа по договорам найма специализированных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жилых 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помещений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3 528,0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en-US" sz="1200" b="1" dirty="0" smtClean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3D3D3D"/>
                      </a:solidFill>
                      <a:prstDash val="solid"/>
                    </a:lnL>
                    <a:lnR w="12700">
                      <a:solidFill>
                        <a:srgbClr val="3D3D3D"/>
                      </a:solidFill>
                      <a:prstDash val="solid"/>
                    </a:lnR>
                    <a:lnT w="12700">
                      <a:solidFill>
                        <a:srgbClr val="3D3D3D"/>
                      </a:solidFill>
                      <a:prstDash val="solid"/>
                    </a:lnT>
                    <a:lnB w="12700">
                      <a:solidFill>
                        <a:srgbClr val="3D3D3D"/>
                      </a:solidFill>
                      <a:prstDash val="solid"/>
                    </a:lnB>
                    <a:solidFill>
                      <a:srgbClr val="FBEADA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922817"/>
          </a:xfrm>
          <a:prstGeom prst="rect">
            <a:avLst/>
          </a:prstGeom>
        </p:spPr>
        <p:txBody>
          <a:bodyPr vert="horz" wrap="square" lIns="0" tIns="60452" rIns="0" bIns="0" rtlCol="0">
            <a:spAutoFit/>
          </a:bodyPr>
          <a:lstStyle/>
          <a:p>
            <a:pPr marL="3517265" marR="5080" indent="-338455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Times New Roman"/>
                <a:cs typeface="Times New Roman"/>
              </a:rPr>
              <a:t>Исполнение </a:t>
            </a:r>
            <a:r>
              <a:rPr sz="2800" b="1" i="1" dirty="0">
                <a:latin typeface="Times New Roman"/>
                <a:cs typeface="Times New Roman"/>
              </a:rPr>
              <a:t>расходов </a:t>
            </a:r>
            <a:r>
              <a:rPr sz="2800" b="1" i="1" spc="-5" dirty="0">
                <a:latin typeface="Times New Roman"/>
                <a:cs typeface="Times New Roman"/>
              </a:rPr>
              <a:t>в расчете на </a:t>
            </a:r>
            <a:r>
              <a:rPr sz="2800" b="1" i="1" spc="-10" dirty="0">
                <a:latin typeface="Times New Roman"/>
                <a:cs typeface="Times New Roman"/>
              </a:rPr>
              <a:t>душу </a:t>
            </a:r>
            <a:r>
              <a:rPr sz="2800" b="1" i="1" spc="-5" dirty="0">
                <a:latin typeface="Times New Roman"/>
                <a:cs typeface="Times New Roman"/>
              </a:rPr>
              <a:t>населения  в </a:t>
            </a:r>
            <a:r>
              <a:rPr sz="2800" b="1" i="1" spc="-5" dirty="0" smtClean="0">
                <a:latin typeface="Times New Roman"/>
                <a:cs typeface="Times New Roman"/>
              </a:rPr>
              <a:t>201</a:t>
            </a:r>
            <a:r>
              <a:rPr lang="en-US" sz="2800" b="1" i="1" spc="-5" dirty="0" smtClean="0">
                <a:latin typeface="Times New Roman"/>
                <a:cs typeface="Times New Roman"/>
              </a:rPr>
              <a:t>8</a:t>
            </a:r>
            <a:r>
              <a:rPr sz="2800" b="1" i="1" spc="-10" dirty="0" smtClean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г.</a:t>
            </a:r>
            <a:endParaRPr sz="28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84874"/>
              </p:ext>
            </p:extLst>
          </p:nvPr>
        </p:nvGraphicFramePr>
        <p:xfrm>
          <a:off x="493687" y="1636648"/>
          <a:ext cx="82296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125"/>
                <a:gridCol w="6086475"/>
              </a:tblGrid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28 148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рубля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44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местного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бюджета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(всего) приходится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16 626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образование 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одного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786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240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общегосударственные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вопросы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800" spc="-5" dirty="0" smtClean="0">
                          <a:latin typeface="Arial"/>
                          <a:cs typeface="Arial"/>
                        </a:rPr>
                        <a:t>3 </a:t>
                      </a: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422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рубля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3233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культуру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одного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272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рублей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год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959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Расходов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социальную политику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приходится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на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одного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гражданина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sp>
        <p:nvSpPr>
          <p:cNvPr id="13" name="object 7"/>
          <p:cNvSpPr/>
          <p:nvPr/>
        </p:nvSpPr>
        <p:spPr>
          <a:xfrm>
            <a:off x="426720" y="4267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46829"/>
              </p:ext>
            </p:extLst>
          </p:nvPr>
        </p:nvGraphicFramePr>
        <p:xfrm>
          <a:off x="1043609" y="3356952"/>
          <a:ext cx="7056754" cy="237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785"/>
                <a:gridCol w="817244"/>
                <a:gridCol w="1769110"/>
                <a:gridCol w="904875"/>
                <a:gridCol w="1856740"/>
              </a:tblGrid>
              <a:tr h="2376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05765" marR="400685" indent="42545" algn="just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 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бюджета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322 242,3 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%</a:t>
                      </a: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=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</a:p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рамках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 marR="857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ых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317 130,4 </a:t>
                      </a:r>
                      <a:r>
                        <a:rPr sz="1800" spc="-35" dirty="0" err="1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98,4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4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+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Непрограммные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5 111,9</a:t>
                      </a:r>
                      <a:r>
                        <a:rPr sz="1800" spc="-15" dirty="0" smtClean="0">
                          <a:latin typeface="Times New Roman"/>
                          <a:cs typeface="Times New Roman"/>
                        </a:rPr>
                        <a:t>т.р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1,6</a:t>
                      </a: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89302" y="1351533"/>
            <a:ext cx="53467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31010">
              <a:lnSpc>
                <a:spcPct val="100000"/>
              </a:lnSpc>
              <a:spcBef>
                <a:spcPts val="105"/>
              </a:spcBef>
              <a:tabLst>
                <a:tab pos="3468370" algn="l"/>
              </a:tabLst>
            </a:pPr>
            <a:r>
              <a:rPr sz="2600" i="1" spc="-10" dirty="0">
                <a:solidFill>
                  <a:srgbClr val="001F5F"/>
                </a:solidFill>
                <a:latin typeface="Arial"/>
                <a:cs typeface="Arial"/>
              </a:rPr>
              <a:t>Исполнение  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МУ</a:t>
            </a:r>
            <a:r>
              <a:rPr sz="2600" i="1" spc="5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2600" i="1" spc="-5" dirty="0">
                <a:solidFill>
                  <a:srgbClr val="001F5F"/>
                </a:solidFill>
                <a:latin typeface="Arial"/>
                <a:cs typeface="Arial"/>
              </a:rPr>
              <a:t>ИЦИПАЛЬН</a:t>
            </a:r>
            <a:r>
              <a:rPr sz="2600" i="1" spc="-2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Х	ПРОГ</a:t>
            </a:r>
            <a:r>
              <a:rPr sz="2600" i="1" spc="-200" dirty="0">
                <a:solidFill>
                  <a:srgbClr val="001F5F"/>
                </a:solidFill>
                <a:latin typeface="Arial"/>
                <a:cs typeface="Arial"/>
              </a:rPr>
              <a:t>Р</a:t>
            </a:r>
            <a:r>
              <a:rPr sz="2600" i="1" dirty="0">
                <a:solidFill>
                  <a:srgbClr val="001F5F"/>
                </a:solidFill>
                <a:latin typeface="Arial"/>
                <a:cs typeface="Arial"/>
              </a:rPr>
              <a:t>АММ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9782" y="2283079"/>
            <a:ext cx="528637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Arial"/>
                <a:cs typeface="Arial"/>
              </a:rPr>
              <a:t>Бюджета муниципального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образования</a:t>
            </a:r>
            <a:endParaRPr sz="20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i="1" spc="-10" dirty="0">
                <a:latin typeface="Arial"/>
                <a:cs typeface="Arial"/>
              </a:rPr>
              <a:t>«Демидовский </a:t>
            </a:r>
            <a:r>
              <a:rPr sz="2000" i="1" spc="-5" dirty="0">
                <a:latin typeface="Arial"/>
                <a:cs typeface="Arial"/>
              </a:rPr>
              <a:t>район» Смоленской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области  </a:t>
            </a:r>
            <a:r>
              <a:rPr sz="2000" i="1" spc="-10" dirty="0" err="1">
                <a:latin typeface="Arial"/>
                <a:cs typeface="Arial"/>
              </a:rPr>
              <a:t>за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5" dirty="0" smtClean="0">
                <a:latin typeface="Arial"/>
                <a:cs typeface="Arial"/>
              </a:rPr>
              <a:t>201</a:t>
            </a:r>
            <a:r>
              <a:rPr lang="en-US" sz="2000" i="1" spc="-5" dirty="0" smtClean="0">
                <a:latin typeface="Arial"/>
                <a:cs typeface="Arial"/>
              </a:rPr>
              <a:t>8</a:t>
            </a:r>
            <a:r>
              <a:rPr sz="2000" i="1" spc="-40" dirty="0" smtClean="0">
                <a:latin typeface="Arial"/>
                <a:cs typeface="Arial"/>
              </a:rPr>
              <a:t> </a:t>
            </a:r>
            <a:r>
              <a:rPr sz="2000" i="1" spc="-15" dirty="0">
                <a:latin typeface="Arial"/>
                <a:cs typeface="Arial"/>
              </a:rPr>
              <a:t>год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22664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355" y="605027"/>
            <a:ext cx="7129272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4652" y="667257"/>
            <a:ext cx="619950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sz="1400" b="1" i="1" spc="5" dirty="0" smtClean="0">
                <a:latin typeface="Times New Roman"/>
                <a:cs typeface="Times New Roman"/>
              </a:rPr>
              <a:t>201</a:t>
            </a:r>
            <a:r>
              <a:rPr lang="en-US" sz="1400" b="1" i="1" spc="5" dirty="0" smtClean="0">
                <a:latin typeface="Times New Roman"/>
                <a:cs typeface="Times New Roman"/>
              </a:rPr>
              <a:t>8</a:t>
            </a:r>
            <a:r>
              <a:rPr sz="1400" b="1" i="1" spc="5" dirty="0" smtClean="0">
                <a:latin typeface="Times New Roman"/>
                <a:cs typeface="Times New Roman"/>
              </a:rPr>
              <a:t> </a:t>
            </a:r>
            <a:r>
              <a:rPr sz="1400" b="1" i="1" spc="-30" dirty="0">
                <a:latin typeface="Times New Roman"/>
                <a:cs typeface="Times New Roman"/>
              </a:rPr>
              <a:t>году </a:t>
            </a: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sz="1400" b="1" i="1" spc="-20" dirty="0">
                <a:latin typeface="Times New Roman"/>
                <a:cs typeface="Times New Roman"/>
              </a:rPr>
              <a:t>бюджете </a:t>
            </a:r>
            <a:r>
              <a:rPr sz="1400" b="1" i="1" spc="-15" dirty="0">
                <a:latin typeface="Times New Roman"/>
                <a:cs typeface="Times New Roman"/>
              </a:rPr>
              <a:t>муниципального </a:t>
            </a:r>
            <a:r>
              <a:rPr sz="1400" b="1" i="1" spc="-10" dirty="0">
                <a:latin typeface="Times New Roman"/>
                <a:cs typeface="Times New Roman"/>
              </a:rPr>
              <a:t>района </a:t>
            </a:r>
            <a:r>
              <a:rPr sz="1400" b="1" i="1" spc="-5" dirty="0" err="1">
                <a:latin typeface="Times New Roman"/>
                <a:cs typeface="Times New Roman"/>
              </a:rPr>
              <a:t>включено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dirty="0" smtClean="0">
                <a:latin typeface="Times New Roman"/>
                <a:cs typeface="Times New Roman"/>
              </a:rPr>
              <a:t>2</a:t>
            </a:r>
            <a:r>
              <a:rPr lang="ru-RU" sz="1400" b="1" i="1" dirty="0" smtClean="0">
                <a:latin typeface="Times New Roman"/>
                <a:cs typeface="Times New Roman"/>
              </a:rPr>
              <a:t>1</a:t>
            </a:r>
            <a:r>
              <a:rPr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spc="-10" dirty="0" err="1" smtClean="0">
                <a:latin typeface="Times New Roman"/>
                <a:cs typeface="Times New Roman"/>
              </a:rPr>
              <a:t>муниципальн</a:t>
            </a:r>
            <a:r>
              <a:rPr lang="ru-RU" sz="1400" b="1" i="1" spc="-10" dirty="0" err="1" smtClean="0">
                <a:latin typeface="Times New Roman"/>
                <a:cs typeface="Times New Roman"/>
              </a:rPr>
              <a:t>ая</a:t>
            </a:r>
            <a:r>
              <a:rPr sz="1400" b="1" i="1" spc="-10" dirty="0" smtClean="0">
                <a:latin typeface="Times New Roman"/>
                <a:cs typeface="Times New Roman"/>
              </a:rPr>
              <a:t>  </a:t>
            </a:r>
            <a:r>
              <a:rPr sz="1400" b="1" i="1" spc="-5" dirty="0" err="1" smtClean="0">
                <a:latin typeface="Times New Roman"/>
                <a:cs typeface="Times New Roman"/>
              </a:rPr>
              <a:t>программ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а</a:t>
            </a:r>
            <a:r>
              <a:rPr sz="1400" b="1" i="1" spc="-5" dirty="0" smtClean="0">
                <a:latin typeface="Times New Roman"/>
                <a:cs typeface="Times New Roman"/>
              </a:rPr>
              <a:t>, </a:t>
            </a:r>
            <a:r>
              <a:rPr sz="1400" b="1" i="1" spc="-5" dirty="0">
                <a:latin typeface="Times New Roman"/>
                <a:cs typeface="Times New Roman"/>
              </a:rPr>
              <a:t>на </a:t>
            </a:r>
            <a:r>
              <a:rPr sz="1400" b="1" i="1" spc="-10" dirty="0">
                <a:latin typeface="Times New Roman"/>
                <a:cs typeface="Times New Roman"/>
              </a:rPr>
              <a:t>реализацию которых </a:t>
            </a:r>
            <a:r>
              <a:rPr sz="1400" b="1" i="1" spc="-5" dirty="0" err="1">
                <a:latin typeface="Times New Roman"/>
                <a:cs typeface="Times New Roman"/>
              </a:rPr>
              <a:t>направлено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lang="en-US" sz="1400" b="1" i="1" dirty="0" smtClean="0">
                <a:latin typeface="Times New Roman"/>
                <a:cs typeface="Times New Roman"/>
              </a:rPr>
              <a:t>317 130,4 </a:t>
            </a:r>
            <a:r>
              <a:rPr sz="1400" b="1" i="1" spc="5" dirty="0" err="1" smtClean="0">
                <a:latin typeface="Times New Roman"/>
                <a:cs typeface="Times New Roman"/>
              </a:rPr>
              <a:t>тыс</a:t>
            </a:r>
            <a:r>
              <a:rPr sz="1400" b="1" i="1" spc="5" dirty="0">
                <a:latin typeface="Times New Roman"/>
                <a:cs typeface="Times New Roman"/>
              </a:rPr>
              <a:t>. </a:t>
            </a:r>
            <a:r>
              <a:rPr sz="1400" b="1" i="1" spc="-20" dirty="0">
                <a:latin typeface="Times New Roman"/>
                <a:cs typeface="Times New Roman"/>
              </a:rPr>
              <a:t>руб., </a:t>
            </a:r>
            <a:r>
              <a:rPr sz="1400" b="1" i="1" spc="-5" dirty="0">
                <a:latin typeface="Times New Roman"/>
                <a:cs typeface="Times New Roman"/>
              </a:rPr>
              <a:t>что  </a:t>
            </a:r>
            <a:r>
              <a:rPr sz="1400" b="1" i="1" spc="-15" dirty="0">
                <a:latin typeface="Times New Roman"/>
                <a:cs typeface="Times New Roman"/>
              </a:rPr>
              <a:t>составляет </a:t>
            </a:r>
            <a:r>
              <a:rPr sz="1400" b="1" i="1" spc="-25" dirty="0" err="1">
                <a:latin typeface="Times New Roman"/>
                <a:cs typeface="Times New Roman"/>
              </a:rPr>
              <a:t>около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9</a:t>
            </a:r>
            <a:r>
              <a:rPr lang="en-US" sz="1400" b="1" i="1" dirty="0">
                <a:latin typeface="Times New Roman"/>
                <a:cs typeface="Times New Roman"/>
              </a:rPr>
              <a:t>8</a:t>
            </a:r>
            <a:r>
              <a:rPr lang="ru-RU" sz="1400" b="1" i="1" dirty="0" smtClean="0">
                <a:latin typeface="Times New Roman"/>
                <a:cs typeface="Times New Roman"/>
              </a:rPr>
              <a:t>,</a:t>
            </a:r>
            <a:r>
              <a:rPr lang="en-US" sz="1400" b="1" i="1" dirty="0" smtClean="0">
                <a:latin typeface="Times New Roman"/>
                <a:cs typeface="Times New Roman"/>
              </a:rPr>
              <a:t>4</a:t>
            </a:r>
            <a:r>
              <a:rPr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% от </a:t>
            </a:r>
            <a:r>
              <a:rPr sz="1400" b="1" i="1" spc="-5" dirty="0">
                <a:latin typeface="Times New Roman"/>
                <a:cs typeface="Times New Roman"/>
              </a:rPr>
              <a:t>общих </a:t>
            </a:r>
            <a:r>
              <a:rPr sz="1400" b="1" i="1" spc="-20" dirty="0">
                <a:latin typeface="Times New Roman"/>
                <a:cs typeface="Times New Roman"/>
              </a:rPr>
              <a:t>расходов </a:t>
            </a:r>
            <a:r>
              <a:rPr sz="1400" b="1" i="1" spc="-15" dirty="0">
                <a:latin typeface="Times New Roman"/>
                <a:cs typeface="Times New Roman"/>
              </a:rPr>
              <a:t>бюджета </a:t>
            </a:r>
            <a:r>
              <a:rPr sz="1400" b="1" i="1" dirty="0">
                <a:latin typeface="Times New Roman"/>
                <a:cs typeface="Times New Roman"/>
              </a:rPr>
              <a:t>( </a:t>
            </a:r>
            <a:r>
              <a:rPr lang="ru-RU" sz="1400" b="1" i="1" dirty="0" smtClean="0">
                <a:latin typeface="Times New Roman"/>
                <a:cs typeface="Times New Roman"/>
              </a:rPr>
              <a:t>3</a:t>
            </a:r>
            <a:r>
              <a:rPr lang="en-US" sz="1400" b="1" i="1" dirty="0" smtClean="0">
                <a:latin typeface="Times New Roman"/>
                <a:cs typeface="Times New Roman"/>
              </a:rPr>
              <a:t>22</a:t>
            </a:r>
            <a:r>
              <a:rPr lang="ru-RU" sz="1400" b="1" i="1" dirty="0" smtClean="0">
                <a:latin typeface="Times New Roman"/>
                <a:cs typeface="Times New Roman"/>
              </a:rPr>
              <a:t> </a:t>
            </a:r>
            <a:r>
              <a:rPr lang="en-US" sz="1400" b="1" i="1" dirty="0" smtClean="0">
                <a:latin typeface="Times New Roman"/>
                <a:cs typeface="Times New Roman"/>
              </a:rPr>
              <a:t>242,3</a:t>
            </a:r>
            <a:r>
              <a:rPr lang="ru-RU" sz="1400" b="1" i="1" dirty="0" smtClean="0">
                <a:latin typeface="Times New Roman"/>
                <a:cs typeface="Times New Roman"/>
              </a:rPr>
              <a:t> </a:t>
            </a:r>
            <a:r>
              <a:rPr sz="1400" b="1" i="1" spc="5" dirty="0" err="1" smtClean="0">
                <a:latin typeface="Times New Roman"/>
                <a:cs typeface="Times New Roman"/>
              </a:rPr>
              <a:t>тыс</a:t>
            </a:r>
            <a:r>
              <a:rPr sz="1400" b="1" i="1" spc="5" dirty="0">
                <a:latin typeface="Times New Roman"/>
                <a:cs typeface="Times New Roman"/>
              </a:rPr>
              <a:t>.</a:t>
            </a:r>
            <a:r>
              <a:rPr sz="1400" b="1" i="1" spc="-150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руб.).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96036"/>
              </p:ext>
            </p:extLst>
          </p:nvPr>
        </p:nvGraphicFramePr>
        <p:xfrm>
          <a:off x="245173" y="1407794"/>
          <a:ext cx="8641079" cy="4912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5976620"/>
                <a:gridCol w="720090"/>
                <a:gridCol w="720090"/>
                <a:gridCol w="864234"/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программы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254001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жильем молодых семей» на 2016-2020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1 082,4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1 082,4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дорожно-транспортного комплекса муниципального образования «Демидовский район» Смоленской области» на 2014-2020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12 246,4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11 750,3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водохозяйственного комплекса Демидовского района Смоленской области» на 2014-2017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физической культуры и спорта в муниципальном образовании «Демидовский район» Смоленской области» на 2017-2019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228,6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228,4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образования в муниципальном образовании «Демидовский район» Смоленской области» на 2014-2020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202 136,9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202 063,5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культуры в муниципальном образовании «Демидовский район» Смоленской области» на 2014 -2020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43 554,8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43462,7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</a:t>
                      </a:r>
                      <a:r>
                        <a:rPr lang="ru-RU" sz="1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Гражданско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– патриотическое воспитание граждан в муниципальном образовании «Демидовский район» Смоленской области» на 2017-2021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«Развитие малого и среднего предпринимательства в муниципальном образовании «Демидовский район» Смоленской области» на 2017-2021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R="514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обеспечения безопасности жизнедеятельности населения муниципального образования «Демидовский район» Смоленской области» на 2017-2019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«Модернизация объектов коммунального назначения муниципальных учреждений на территории муниципального образования «Демидовский район» Смоленской области» на 2014-2017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5 500,0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5 500,0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«Демографическое развитие муниципального образования «Демидовский район» Смоленской области» на 2015-2017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22664" cy="6380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385079"/>
              </p:ext>
            </p:extLst>
          </p:nvPr>
        </p:nvGraphicFramePr>
        <p:xfrm>
          <a:off x="234873" y="730123"/>
          <a:ext cx="8641079" cy="5687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/>
                <a:gridCol w="5976620"/>
                <a:gridCol w="720090"/>
                <a:gridCol w="720090"/>
                <a:gridCol w="864234"/>
              </a:tblGrid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0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«Доступная среда муниципального образования «Демидовский район» Смоленской области» на 2015-2017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эффективного управления муниципальными финансами в муниципальном образовании «Демидовский район» Смоленской области» на 2015 -2020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32 057,4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32 036,1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«Поддержка общественных некоммерческих организаций муниципального образования «Демидовский район» Смоленской области» на 2015-2017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«Создание условий для предоставления гарантий по выплате пенсий за выслугу лет муниципальным служащим муниципального образования «Демидовский район» Смоленской области» на 2015-2017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3 767,4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3767,4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деятельности Администрации и содержание аппарата Администрации муниципального образования «Демидовский район» Смоленской области» на 2015 -2020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18 500,0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18 462,1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«Противодействие экстремизму и профилактика терроризма на территории муниципального образования «Демидовский район» Смоленской области» на 2016-2018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«Повышение эффективности управления муниципальным имуществом муниципального образования «Демидовский район» Смоленской области» на 2016-2018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218,2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218,0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«Обеспечение финансовых расходов Отдела городского хозяйства Администрации муниципального образования «Демидовский район» Смоленской области» на 2016 -2020 годы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2 337,2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2 331,4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«Энергосбережение и повышение  энергетической эффективности на территории муниципального  образования «Демидовский район» Смоленской области» на 2016 – 2018 г.г.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Муниципальная программа «Разработка проектов генеральных планов и правил землепользования и застройки сельских поселений Демидовского района Смоленской области» на 2016-2018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504" y="573023"/>
            <a:ext cx="8865108" cy="5910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384808" y="358266"/>
            <a:ext cx="6860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6820" marR="5080" indent="-248475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"Обеспечение жильем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молодых семей"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2016-2020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6924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79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7311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9223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" y="4134599"/>
            <a:ext cx="3957065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5968" y="4604003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968" y="393801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20614" y="3922521"/>
            <a:ext cx="3418586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1 082,4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составило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100,00%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1 082,4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22169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20" dirty="0" err="1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15176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«Предоставление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молодым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семьям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социальных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выплат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приобретение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строительство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жилья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экономкласса»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1 082,4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/>
                          <a:cs typeface="Arial"/>
                        </a:rPr>
                        <a:t>1 082,4</a:t>
                      </a:r>
                      <a:endParaRPr sz="10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50952" y="1190371"/>
            <a:ext cx="83038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Поддержка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органами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самоуправления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6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молодых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семей,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проживающих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признанных в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установленном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порядке нуждающимися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жилищных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жилищной</a:t>
            </a:r>
            <a:r>
              <a:rPr sz="16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проблемы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9205" y="4145407"/>
            <a:ext cx="25507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1 082,4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тыс.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(100,00%)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41267" y="672465"/>
            <a:ext cx="2372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Вводная</a:t>
            </a:r>
            <a:r>
              <a:rPr sz="2800" b="1" i="1" spc="-7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часть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312" y="1510664"/>
            <a:ext cx="715264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1499870" algn="l"/>
              </a:tabLst>
            </a:pP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целях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реализации принципа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прозрачности,</a:t>
            </a:r>
            <a:r>
              <a:rPr sz="2000" i="1" spc="-14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открытости  бюджета</a:t>
            </a:r>
            <a:r>
              <a:rPr sz="2000" i="1" spc="-6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и	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информирования жителей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о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расходовании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средств бюджета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разработан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«Бюджет для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граждан»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по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исполнению бюджета </a:t>
            </a:r>
            <a:r>
              <a:rPr sz="2000" i="1" dirty="0" err="1">
                <a:solidFill>
                  <a:srgbClr val="3B3B77"/>
                </a:solidFill>
                <a:latin typeface="Arial"/>
                <a:cs typeface="Arial"/>
              </a:rPr>
              <a:t>за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201</a:t>
            </a:r>
            <a:r>
              <a:rPr lang="en-US" sz="2000" i="1" dirty="0" smtClean="0">
                <a:solidFill>
                  <a:srgbClr val="3B3B77"/>
                </a:solidFill>
                <a:latin typeface="Arial"/>
                <a:cs typeface="Arial"/>
              </a:rPr>
              <a:t>8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год. Данная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информация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позволит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гражданам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составить 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представление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об 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источниках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формирования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доходов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бюджета  муниципального образования «Демидовский</a:t>
            </a:r>
            <a:r>
              <a:rPr sz="2000" i="1" spc="-10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район»</a:t>
            </a:r>
            <a:endParaRPr sz="2000" dirty="0">
              <a:latin typeface="Arial"/>
              <a:cs typeface="Arial"/>
            </a:endParaRPr>
          </a:p>
          <a:p>
            <a:pPr marL="504825">
              <a:lnSpc>
                <a:spcPct val="100000"/>
              </a:lnSpc>
              <a:tabLst>
                <a:tab pos="3282950" algn="l"/>
              </a:tabLst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Смоленской области,	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направлениях</a:t>
            </a:r>
            <a:r>
              <a:rPr sz="2000" i="1" spc="-4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расходования</a:t>
            </a:r>
            <a:endParaRPr sz="2000" dirty="0">
              <a:latin typeface="Arial"/>
              <a:cs typeface="Arial"/>
            </a:endParaRPr>
          </a:p>
          <a:p>
            <a:pPr marL="255904">
              <a:lnSpc>
                <a:spcPct val="100000"/>
              </a:lnSpc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бюджетных средств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 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201</a:t>
            </a:r>
            <a:r>
              <a:rPr lang="en-US" sz="2000" i="1" dirty="0" smtClean="0">
                <a:solidFill>
                  <a:srgbClr val="3B3B77"/>
                </a:solidFill>
                <a:latin typeface="Arial"/>
                <a:cs typeface="Arial"/>
              </a:rPr>
              <a:t>8</a:t>
            </a:r>
            <a:r>
              <a:rPr sz="2000" i="1" dirty="0" smtClean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году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и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сделать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выводы</a:t>
            </a:r>
            <a:r>
              <a:rPr sz="2000" i="1" spc="-18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об</a:t>
            </a:r>
            <a:endParaRPr sz="2000" dirty="0">
              <a:latin typeface="Arial"/>
              <a:cs typeface="Arial"/>
            </a:endParaRPr>
          </a:p>
          <a:p>
            <a:pPr marL="24765" marR="19050" indent="1905" algn="ctr">
              <a:lnSpc>
                <a:spcPct val="100000"/>
              </a:lnSpc>
              <a:tabLst>
                <a:tab pos="1535430" algn="l"/>
              </a:tabLst>
            </a:pP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эффективности использования бюджетных средств.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Мы 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надеемся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на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заинтересованное внимание жителей</a:t>
            </a:r>
            <a:r>
              <a:rPr sz="2000" i="1" spc="-229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города  </a:t>
            </a:r>
            <a:r>
              <a:rPr sz="2000" i="1" spc="-15" dirty="0">
                <a:solidFill>
                  <a:srgbClr val="3B3B77"/>
                </a:solidFill>
                <a:latin typeface="Arial"/>
                <a:cs typeface="Arial"/>
              </a:rPr>
              <a:t>Демидова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3B3B77"/>
                </a:solidFill>
                <a:latin typeface="Arial"/>
                <a:cs typeface="Arial"/>
              </a:rPr>
              <a:t>к	</a:t>
            </a:r>
            <a:r>
              <a:rPr sz="2000" i="1" spc="-10" dirty="0">
                <a:solidFill>
                  <a:srgbClr val="3B3B77"/>
                </a:solidFill>
                <a:latin typeface="Arial"/>
                <a:cs typeface="Arial"/>
              </a:rPr>
              <a:t>процессу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исполнения</a:t>
            </a:r>
            <a:r>
              <a:rPr sz="2000" i="1" spc="-90" dirty="0">
                <a:solidFill>
                  <a:srgbClr val="3B3B77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3B3B77"/>
                </a:solidFill>
                <a:latin typeface="Arial"/>
                <a:cs typeface="Arial"/>
              </a:rPr>
              <a:t>бюджета.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614680" marR="5080" indent="400685">
              <a:lnSpc>
                <a:spcPct val="102499"/>
              </a:lnSpc>
              <a:spcBef>
                <a:spcPts val="4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дорожно-транспортного </a:t>
            </a:r>
            <a:r>
              <a:rPr sz="16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комплекса 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области»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b="1" i="1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2014-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47216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8172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29127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0084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1040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869" y="2760451"/>
            <a:ext cx="3710331" cy="263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259" y="3162300"/>
            <a:ext cx="3954779" cy="0"/>
          </a:xfrm>
          <a:custGeom>
            <a:avLst/>
            <a:gdLst/>
            <a:ahLst/>
            <a:cxnLst/>
            <a:rect l="l" t="t" r="r" b="b"/>
            <a:pathLst>
              <a:path w="3954779">
                <a:moveTo>
                  <a:pt x="0" y="0"/>
                </a:moveTo>
                <a:lnTo>
                  <a:pt x="3954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6259" y="2497835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4">
                <a:moveTo>
                  <a:pt x="0" y="664463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6049" y="3220974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0528" y="3220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2496" y="3220974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28424" y="2686747"/>
            <a:ext cx="33394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12 246,4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95,9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11 750,3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04103" y="2691383"/>
            <a:ext cx="121158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356415"/>
              </p:ext>
            </p:extLst>
          </p:nvPr>
        </p:nvGraphicFramePr>
        <p:xfrm>
          <a:off x="117208" y="3962400"/>
          <a:ext cx="8855072" cy="194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609"/>
                <a:gridCol w="647700"/>
                <a:gridCol w="719454"/>
                <a:gridCol w="575309"/>
              </a:tblGrid>
              <a:tr h="452755">
                <a:tc>
                  <a:txBody>
                    <a:bodyPr/>
                    <a:lstStyle/>
                    <a:p>
                      <a:pPr marL="2717800" marR="2689225" algn="ctr">
                        <a:lnSpc>
                          <a:spcPts val="1380"/>
                        </a:lnSpc>
                        <a:spcBef>
                          <a:spcPts val="90"/>
                        </a:spcBef>
                      </a:pP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900" b="1" spc="-7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900" b="1" spc="-5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249554" indent="-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9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b="1" spc="-10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2018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73355">
                        <a:lnSpc>
                          <a:spcPts val="1010"/>
                        </a:lnSpc>
                      </a:pPr>
                      <a:r>
                        <a:rPr sz="9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marR="282575" indent="-21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spc="-10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</a:t>
                      </a:r>
                      <a:r>
                        <a:rPr sz="9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900" b="1" spc="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ts val="1010"/>
                        </a:lnSpc>
                      </a:pPr>
                      <a:r>
                        <a:rPr sz="9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885" marR="10477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9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9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sz="9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ения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«Содержание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ремонт автомобильных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дорог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общего пользования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населенными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пунктами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границах муниципального образования «Демидовский район»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7 213,9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6 720,6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93,2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«Создание условий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обеспечения транспортного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обслуживания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</a:p>
                    <a:p>
                      <a:pPr marL="15875" marR="249554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пригородных маршрутах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границах муниципального образования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684,2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681,4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252095" indent="228600">
                        <a:lnSpc>
                          <a:spcPts val="144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«Организация автотранспортного обслуживания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органов местного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самоуправления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4 303,3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4 303,3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ts val="117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100,00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object 27"/>
          <p:cNvSpPr txBox="1"/>
          <p:nvPr/>
        </p:nvSpPr>
        <p:spPr>
          <a:xfrm>
            <a:off x="203708" y="877950"/>
            <a:ext cx="8880475" cy="1583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9090">
              <a:lnSpc>
                <a:spcPts val="1625"/>
              </a:lnSpc>
              <a:spcBef>
                <a:spcPts val="95"/>
              </a:spcBef>
            </a:pPr>
            <a:r>
              <a:rPr sz="16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16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600" b="1" i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385"/>
              </a:lnSpc>
            </a:pPr>
            <a:r>
              <a:rPr sz="1400" b="1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сохранности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автомобильных дорог общего пользования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между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населенными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пунктами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100" b="1" spc="-15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увеличение срока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службы дорожных покрытий,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сооружений; улучшение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технического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состояния автомобильных дорог общего пользования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между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населенными пунктами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сокращение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количества погибших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результате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дорожно-транспортных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происшествий;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сокращение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количества ДТП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пострадавших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них; обеспечение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транспортного обслуживания населения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автомобильным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транспортом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пригородных маршрутах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оформление автомобильных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дорог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значения  вне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пунктов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границах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собственность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организация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автотранспортного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обслуживания органов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 муниципального</a:t>
            </a:r>
            <a:r>
              <a:rPr sz="1100" b="1" spc="-8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3708" y="2434844"/>
            <a:ext cx="282257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100" b="1" spc="-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области.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7991" y="2776854"/>
            <a:ext cx="2081530" cy="63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11 750,3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95,9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03275" algn="l"/>
                <a:tab pos="1594485" algn="l"/>
              </a:tabLst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	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	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443482"/>
            <a:ext cx="9000744" cy="6373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784958"/>
          </a:xfrm>
          <a:prstGeom prst="rect">
            <a:avLst/>
          </a:prstGeom>
        </p:spPr>
        <p:txBody>
          <a:bodyPr vert="horz" wrap="square" lIns="0" tIns="228727" rIns="0" bIns="0" rtlCol="0">
            <a:spAutoFit/>
          </a:bodyPr>
          <a:lstStyle/>
          <a:p>
            <a:pPr marL="1177925" marR="5080" indent="-33528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водохозяйственного </a:t>
            </a:r>
            <a:r>
              <a:rPr sz="18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комплекса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Демидовского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800" b="1" i="1" spc="4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2272" y="3729177"/>
            <a:ext cx="4126230" cy="270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4257294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4257294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6409" y="3517138"/>
            <a:ext cx="3128010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450,9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450,9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49683"/>
              </p:ext>
            </p:extLst>
          </p:nvPr>
        </p:nvGraphicFramePr>
        <p:xfrm>
          <a:off x="185200" y="4800600"/>
          <a:ext cx="8573133" cy="1528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8375"/>
                <a:gridCol w="1405254"/>
                <a:gridCol w="1317625"/>
                <a:gridCol w="1071879"/>
              </a:tblGrid>
              <a:tr h="503555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12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«Капитальный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ремонт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ГТС»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lang="ru-RU" sz="9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9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1255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12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Основное мероприятие «Гарантированное обеспечение водными ресурсами»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450,9</a:t>
                      </a:r>
                      <a:endParaRPr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450,9</a:t>
                      </a:r>
                      <a:endParaRPr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ts val="1255"/>
                        </a:lnSpc>
                        <a:spcBef>
                          <a:spcPts val="5"/>
                        </a:spcBef>
                      </a:pP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31470" y="1478406"/>
            <a:ext cx="8744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64607"/>
                </a:solidFill>
                <a:latin typeface="Times New Roman"/>
                <a:cs typeface="Times New Roman"/>
              </a:rPr>
              <a:t>С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сохранения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исправном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состоянии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обеспечения безаварийной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эксплуатации гидротехнических сооружений, расположенных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восстановление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водных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объектов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состояния, обеспечивающего экологически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благоприятные условия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населения;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питьевым</a:t>
            </a:r>
            <a:r>
              <a:rPr sz="1600" b="1" spc="3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водоснабжением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18060"/>
              </p:ext>
            </p:extLst>
          </p:nvPr>
        </p:nvGraphicFramePr>
        <p:xfrm>
          <a:off x="647698" y="3517138"/>
          <a:ext cx="4130804" cy="671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161"/>
                <a:gridCol w="826161"/>
                <a:gridCol w="826160"/>
                <a:gridCol w="826161"/>
                <a:gridCol w="826161"/>
              </a:tblGrid>
              <a:tr h="671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 smtClean="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450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-10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-10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уб</a:t>
                      </a:r>
                      <a:r>
                        <a:rPr lang="ru-RU" sz="12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0115" y="3727703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3964" y="3212592"/>
            <a:ext cx="4738116" cy="3343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72744" y="358266"/>
            <a:ext cx="7828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9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физической культуры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2750858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811" y="2766060"/>
            <a:ext cx="3941826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4950" y="2553665"/>
            <a:ext cx="312801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spc="3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3815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228,6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228,4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50600"/>
              </p:ext>
            </p:extLst>
          </p:nvPr>
        </p:nvGraphicFramePr>
        <p:xfrm>
          <a:off x="173164" y="4142740"/>
          <a:ext cx="5185409" cy="2303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50264"/>
                <a:gridCol w="796925"/>
                <a:gridCol w="648335"/>
              </a:tblGrid>
              <a:tr h="13081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4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05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76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5410" marR="119380" indent="-635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</a:t>
                      </a: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99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3949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«Проведение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спортивно-массовых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мероприятий»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228,6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228,4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9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1262253"/>
            <a:ext cx="81895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Увеличение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числа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людей,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занимающихся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физической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спортом,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 13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процентов 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общей численности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Демидовского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1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03192"/>
              </p:ext>
            </p:extLst>
          </p:nvPr>
        </p:nvGraphicFramePr>
        <p:xfrm>
          <a:off x="396240" y="2566416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228,4 </a:t>
                      </a:r>
                      <a:r>
                        <a:rPr lang="ru-RU" sz="1200" b="1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200" b="1" spc="-8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1200" b="1" spc="-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ru-RU" sz="12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5384"/>
            <a:ext cx="9143999" cy="6452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80008" y="384174"/>
            <a:ext cx="74682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600" b="1" i="1" spc="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4972" y="634111"/>
            <a:ext cx="57086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области» </a:t>
            </a:r>
            <a:r>
              <a:rPr sz="16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2014-20</a:t>
            </a:r>
            <a:r>
              <a:rPr lang="ru-RU" sz="16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600" b="1" i="1" spc="10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1583" y="3319221"/>
            <a:ext cx="3316224" cy="3033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2288" y="378790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689" y="37879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5750" y="3787902"/>
            <a:ext cx="500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17166" y="37879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8582" y="3787902"/>
            <a:ext cx="1199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</a:tabLst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80.00%	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1045" y="3152343"/>
            <a:ext cx="2865755" cy="60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175"/>
              </a:lnSpc>
              <a:spcBef>
                <a:spcPts val="95"/>
              </a:spcBef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в </a:t>
            </a:r>
            <a:r>
              <a:rPr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8 </a:t>
            </a:r>
            <a:r>
              <a:rPr sz="10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000" dirty="0">
              <a:latin typeface="Arial"/>
              <a:cs typeface="Arial"/>
            </a:endParaRPr>
          </a:p>
          <a:p>
            <a:pPr marL="31750" algn="ctr">
              <a:lnSpc>
                <a:spcPts val="1175"/>
              </a:lnSpc>
            </a:pP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0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202 136,9</a:t>
            </a:r>
            <a:r>
              <a:rPr sz="1000" b="1" spc="4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sz="1000" b="1" spc="-10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0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000" b="1" spc="-5" dirty="0" smtClean="0">
                <a:solidFill>
                  <a:srgbClr val="C00000"/>
                </a:solidFill>
                <a:latin typeface="Arial"/>
                <a:cs typeface="Arial"/>
              </a:rPr>
              <a:t>202 063,5 </a:t>
            </a:r>
            <a:r>
              <a:rPr sz="10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363" y="758190"/>
            <a:ext cx="8505190" cy="245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совершенствования системы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дошкольного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образования; 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качества,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доступности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бесплатного общего образования в муниципальных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бюджетных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образовательных учреждениях  Демидовского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района;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доступности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дополнительного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образования; создание оптимальных условий,  направленных на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системы оздоровления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отдыха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детей;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устойчивых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жизненных принципов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 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молодежи, поддержка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одаренных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творческой молодежи, развитие молодежного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самоуправления, создание условий  для социальной адаптации детей и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молодежи, формирование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здорового образа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жизни, профилактика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асоциального поведения и 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экстремизма,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работы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с семьями, совершенствование системы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героико-патриотического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воспитания;  повышение качества, ведения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бухгалтерского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статистического учета доходов и расходов, составление требуемой отчетности и  предоставление ее в соответствующей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форме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установленные сроки;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конституционных прав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и гарантий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работников на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здоровые и безопасные условия труда, выполнение плана мероприятий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улучшению и оздоровлению условий труда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 результатам аттестации рабочих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мест;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беспрепятственного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доступа к образовательным учреждениям и услугам в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сфере 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детей-инвалидов и детей с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ограниченными возможностями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здоровья; повышение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организации  предоставления общедоступного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дошкольного, начального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общего, основного общего, среднего общего образования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по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основным  образовательным </a:t>
            </a:r>
            <a:r>
              <a:rPr sz="11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программам, дополнительного</a:t>
            </a:r>
            <a:r>
              <a:rPr sz="1100" b="1" spc="-8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100" dirty="0">
              <a:latin typeface="Times New Roman"/>
              <a:cs typeface="Times New Roman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24684"/>
              </p:ext>
            </p:extLst>
          </p:nvPr>
        </p:nvGraphicFramePr>
        <p:xfrm>
          <a:off x="471296" y="3204413"/>
          <a:ext cx="3307077" cy="55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/>
                <a:gridCol w="661670"/>
                <a:gridCol w="660399"/>
                <a:gridCol w="661669"/>
                <a:gridCol w="661669"/>
              </a:tblGrid>
              <a:tr h="557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555235" y="3339084"/>
            <a:ext cx="121158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80913"/>
              </p:ext>
            </p:extLst>
          </p:nvPr>
        </p:nvGraphicFramePr>
        <p:xfrm>
          <a:off x="126682" y="3998721"/>
          <a:ext cx="8783954" cy="2773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609"/>
                <a:gridCol w="647700"/>
                <a:gridCol w="647700"/>
                <a:gridCol w="575945"/>
              </a:tblGrid>
              <a:tr h="575945">
                <a:tc>
                  <a:txBody>
                    <a:bodyPr/>
                    <a:lstStyle/>
                    <a:p>
                      <a:pPr marL="2633980" marR="2602865" algn="ctr">
                        <a:lnSpc>
                          <a:spcPts val="15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6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000" b="1" spc="-5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marR="2324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0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081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23431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29539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6680" marR="116839" indent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50495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Подпрограмма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«Развитие дошкольного образования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«Демидовский район» Смоленской</a:t>
                      </a:r>
                      <a:r>
                        <a:rPr sz="8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области»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25 924,4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25 921,2</a:t>
                      </a:r>
                      <a:endParaRPr sz="8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spc="-70" dirty="0" smtClean="0">
                          <a:latin typeface="Trebuchet MS"/>
                          <a:cs typeface="Trebuchet MS"/>
                        </a:rPr>
                        <a:t>100,00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Подпрограмма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«Развитие начального,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основного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общего, среднего общего образования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муниципальном</a:t>
                      </a:r>
                      <a:r>
                        <a:rPr sz="80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образовании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ts val="919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области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137 157,4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137 139,5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spc="-70" dirty="0" smtClean="0">
                          <a:latin typeface="Trebuchet MS"/>
                          <a:cs typeface="Trebuchet MS"/>
                        </a:rPr>
                        <a:t>99,99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15875" marR="20955" indent="1701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Подпрограмма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«Развитие дополнительного образования детей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«Демидовский район» Смоленской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области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8 606,9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8 605,5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spc="-70" dirty="0" smtClean="0">
                          <a:latin typeface="Trebuchet MS"/>
                          <a:cs typeface="Trebuchet MS"/>
                        </a:rPr>
                        <a:t>99,98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721360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Подпрограмма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«Организация деятельности Муниципального казенного учреждения «Централизованная бухгалтерия  образовательных учреждений» муниципального образования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«Демидовский район» Смоленской</a:t>
                      </a:r>
                      <a:r>
                        <a:rPr sz="8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области»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7 498,5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7 474,2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spc="-70" dirty="0" smtClean="0">
                          <a:latin typeface="Trebuchet MS"/>
                          <a:cs typeface="Trebuchet MS"/>
                        </a:rPr>
                        <a:t>99,68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133985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Подпрограмма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«Организация отдыха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и оздоровления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детей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каникулярное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время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муниципального образования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«Демидовский  район» Смоленской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области»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339,0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339,0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b="1" spc="-70" dirty="0">
                          <a:latin typeface="Trebuchet MS"/>
                          <a:cs typeface="Trebuchet MS"/>
                        </a:rPr>
                        <a:t>100,00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Подпрограмма «Молодежная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политика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муниципальном образовании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области»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136,2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136,2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ts val="960"/>
                        </a:lnSpc>
                        <a:spcBef>
                          <a:spcPts val="50"/>
                        </a:spcBef>
                      </a:pPr>
                      <a:r>
                        <a:rPr lang="ru-RU" sz="800" b="1" spc="-70" dirty="0" smtClean="0">
                          <a:latin typeface="Trebuchet MS"/>
                          <a:cs typeface="Trebuchet MS"/>
                        </a:rPr>
                        <a:t>100,00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Подпрограмма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«Улучшение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условий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и охраны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труда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образовательных учреждениях муниципального</a:t>
                      </a:r>
                      <a:r>
                        <a:rPr sz="8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образования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«Демидовский район» Смоленской</a:t>
                      </a:r>
                      <a:r>
                        <a:rPr sz="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области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0,0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spc="-70" dirty="0" smtClean="0">
                          <a:latin typeface="Trebuchet MS"/>
                          <a:cs typeface="Trebuchet MS"/>
                        </a:rPr>
                        <a:t>0,0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marL="15875" marR="16510" indent="170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Подпрограмма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«Обеспечение деятельности Отдела по образованию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Администрации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муниципального образования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«Демидовский  район» Смоленской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области»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2 892,8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dirty="0" smtClean="0">
                          <a:latin typeface="Arial"/>
                          <a:cs typeface="Arial"/>
                        </a:rPr>
                        <a:t>2 868,4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spc="-70" dirty="0" smtClean="0">
                          <a:latin typeface="Trebuchet MS"/>
                          <a:cs typeface="Trebuchet MS"/>
                        </a:rPr>
                        <a:t>99,16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Основное мероприятие «Выплата пособий, вознаграждений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другие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расходы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социального</a:t>
                      </a:r>
                      <a:r>
                        <a:rPr sz="800" b="1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характера»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19 581,8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800" b="1" spc="-5" dirty="0" smtClean="0">
                          <a:latin typeface="Arial"/>
                          <a:cs typeface="Arial"/>
                        </a:rPr>
                        <a:t>19 579,6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800" b="1" spc="-70" dirty="0" smtClean="0">
                          <a:latin typeface="Trebuchet MS"/>
                          <a:cs typeface="Trebuchet MS"/>
                        </a:rPr>
                        <a:t>99,99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FCCCC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81583" y="3334499"/>
            <a:ext cx="3286505" cy="229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202 063,5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(99,9%)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26311" y="384174"/>
            <a:ext cx="7233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«Развитие </a:t>
            </a:r>
            <a:r>
              <a:rPr sz="16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600" b="1" i="1" spc="1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9064" y="634111"/>
            <a:ext cx="57594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6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области» </a:t>
            </a:r>
            <a:r>
              <a:rPr sz="16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2014 </a:t>
            </a:r>
            <a:r>
              <a:rPr sz="1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6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16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600" b="1" i="1" spc="13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940" y="1994877"/>
            <a:ext cx="3962400" cy="330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2424" y="250952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4366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5297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5998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6954" y="250952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8921" y="2509520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6715" y="1813305"/>
            <a:ext cx="333946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3840" marR="2343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43 544,8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43 462,7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22414"/>
              </p:ext>
            </p:extLst>
          </p:nvPr>
        </p:nvGraphicFramePr>
        <p:xfrm>
          <a:off x="101152" y="2774569"/>
          <a:ext cx="8714102" cy="30267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40855"/>
                <a:gridCol w="648334"/>
                <a:gridCol w="648334"/>
                <a:gridCol w="576579"/>
              </a:tblGrid>
              <a:tr h="575945">
                <a:tc>
                  <a:txBody>
                    <a:bodyPr/>
                    <a:lstStyle/>
                    <a:p>
                      <a:pPr marL="2599055" marR="2566670" algn="ctr">
                        <a:lnSpc>
                          <a:spcPts val="150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spc="-6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подпрограмм, 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000" b="1" spc="-6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23431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0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2362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000" b="1" spc="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b="1" spc="-5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0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0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775" marR="118745" indent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</a:t>
                      </a:r>
                      <a:r>
                        <a:rPr sz="10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3286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«Музейное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обслуживание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территории муниципального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2 113,8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2 113,0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R="396240" algn="ct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«Предоставление дополнительного образования детей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области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8448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искусства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территории муниципального образования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2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4 817,0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4 763,3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98,89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«Организация библиотечного обслуживания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муниципального образования «Демидовский район»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12 901,1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12 898,3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560705" indent="228600">
                        <a:lnSpc>
                          <a:spcPts val="144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«Организация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культурно-досугового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обслуживания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населения на территории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19 859,4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19855,1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244475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«Организация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муниципального казенного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учреждения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«Централизованная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бухгалтерия учреждений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культуры»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2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1 592,5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1170"/>
                        </a:lnSpc>
                      </a:pPr>
                      <a:r>
                        <a:rPr lang="ru-RU" sz="1000" b="1" spc="-5" dirty="0" smtClean="0">
                          <a:latin typeface="Times New Roman"/>
                          <a:cs typeface="Times New Roman"/>
                        </a:rPr>
                        <a:t>1 582,3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sz="1000" b="1" dirty="0" smtClean="0">
                          <a:latin typeface="Times New Roman"/>
                          <a:cs typeface="Times New Roman"/>
                        </a:rPr>
                        <a:t>99,</a:t>
                      </a: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36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381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marL="15875" marR="242570" indent="228600">
                        <a:lnSpc>
                          <a:spcPts val="144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Подпрограмма «Обеспечение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Отдела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культуре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Администрации муниципального  образования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район»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939,3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928,8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98,89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381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marL="320675">
                        <a:lnSpc>
                          <a:spcPts val="139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«Государственная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поддержка учреждений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культуры»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1 321,7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170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1 321,7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100,00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49123" y="770381"/>
            <a:ext cx="8736965" cy="1002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0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социально-экономических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 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район»; организация 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культурно-досуговой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МО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район»; организация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библиотечного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обслуживания населения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МО«Демидовский район»;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организация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музейного обслуживания населения МО «Демидовский район»;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 качественного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предоставления дополнительного образования детей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искусства;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развитие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внутреннего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и 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выездного туризма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 «Демидовский </a:t>
            </a:r>
            <a:r>
              <a:rPr sz="1200" b="1" dirty="0">
                <a:solidFill>
                  <a:srgbClr val="996633"/>
                </a:solidFill>
                <a:latin typeface="Times New Roman"/>
                <a:cs typeface="Times New Roman"/>
              </a:rPr>
              <a:t>район» </a:t>
            </a:r>
            <a:r>
              <a:rPr sz="12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</a:t>
            </a:r>
            <a:r>
              <a:rPr sz="12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области; бухгалтерское обслуживание учреждений</a:t>
            </a:r>
            <a:r>
              <a:rPr sz="12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культуры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790128"/>
              </p:ext>
            </p:extLst>
          </p:nvPr>
        </p:nvGraphicFramePr>
        <p:xfrm>
          <a:off x="644739" y="1887855"/>
          <a:ext cx="3954778" cy="621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89939"/>
              </a:tblGrid>
              <a:tr h="621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9259" y="2007107"/>
            <a:ext cx="122682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" y="2011679"/>
            <a:ext cx="3938778" cy="253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43 462,7тыс.руб. (99,81%)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" y="430920"/>
            <a:ext cx="9064935" cy="59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430148"/>
            <a:ext cx="7717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0922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lang="ru-RU"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Гражданско</a:t>
            </a:r>
            <a:r>
              <a:rPr lang="ru-RU"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– патриотическое воспитание граждан в муниципальном образовании «Демидовский район» Смоленской 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21</a:t>
            </a:r>
            <a:r>
              <a:rPr sz="1800" b="1" i="1" spc="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7100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7400" y="3113263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0106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8267" y="3113264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8368" y="3124199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7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252" y="3349700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303" y="3388207"/>
            <a:ext cx="3832097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858" y="3779379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303" y="3124200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0031" y="3902900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227" y="3902899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7527" y="3902900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8645" y="3902900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0393" y="391252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1568" y="391252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13629" y="3124200"/>
            <a:ext cx="321183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85,4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97,34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83,1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92991" y="3339593"/>
            <a:ext cx="122682" cy="121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6528"/>
              </p:ext>
            </p:extLst>
          </p:nvPr>
        </p:nvGraphicFramePr>
        <p:xfrm>
          <a:off x="143256" y="4106202"/>
          <a:ext cx="8793479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200" spc="-15" dirty="0" smtClean="0">
                          <a:latin typeface="Times New Roman"/>
                          <a:cs typeface="Times New Roman"/>
                        </a:rPr>
                        <a:t>Основное мероприятие «Совершенствование системы патриотического воспитания граждан в Смоленской области, форм и методов работы, организация и проведение мероприятий по гражданско-патриотическому воспитанию граждан»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93,19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326391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Основное мероприятие «Поддержка Районного поискового объединения им. Героя Советского Союза П.Д. Хренова»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98,56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Основное мероприятие «Повышение престижа военной службы в молодежной среде и реализация комплекса воспитательных и развивающих мероприятий для допризывной молодежи»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1006">
                <a:tc>
                  <a:txBody>
                    <a:bodyPr/>
                    <a:lstStyle/>
                    <a:p>
                      <a:pPr marL="91440" marR="54165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Основное мероприятие «Мероприятия, направленные на развитие системы духовно-нравственного воспитания граждан»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342900" y="1371600"/>
            <a:ext cx="850991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совершенствование системы гражданско-патриотического воспитания граждан в муниципальном образовании «Демидовский район» Смоленской области и повышение уровня консолидации общества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обеспечения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и устойчивого развития Российской Федерации,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чувства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сопричастности граждан к истории и культуре России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9205" y="3424723"/>
            <a:ext cx="26601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83,1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97,34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254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548640"/>
            <a:ext cx="8977884" cy="616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81278" y="501853"/>
            <a:ext cx="77724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Развитие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малого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среднего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предпринимательства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Демидовский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район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  </a:t>
            </a:r>
            <a:r>
              <a:rPr sz="1800" b="1" i="1" spc="-1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sz="1800" b="1" i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17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21</a:t>
            </a:r>
            <a:r>
              <a:rPr sz="1800" b="1" i="1" spc="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3227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4183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5139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6096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07052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0"/>
                </a:moveTo>
                <a:lnTo>
                  <a:pt x="0" y="66446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2272" y="3325304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272" y="3342132"/>
            <a:ext cx="3955541" cy="272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272" y="3811523"/>
            <a:ext cx="3954779" cy="0"/>
          </a:xfrm>
          <a:custGeom>
            <a:avLst/>
            <a:gdLst/>
            <a:ahLst/>
            <a:cxnLst/>
            <a:rect l="l" t="t" r="r" b="b"/>
            <a:pathLst>
              <a:path w="3954779">
                <a:moveTo>
                  <a:pt x="0" y="0"/>
                </a:moveTo>
                <a:lnTo>
                  <a:pt x="3954779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272" y="3147060"/>
            <a:ext cx="0" cy="664845"/>
          </a:xfrm>
          <a:custGeom>
            <a:avLst/>
            <a:gdLst/>
            <a:ahLst/>
            <a:cxnLst/>
            <a:rect l="l" t="t" r="r" b="b"/>
            <a:pathLst>
              <a:path h="664845">
                <a:moveTo>
                  <a:pt x="0" y="664463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2061" y="3869893"/>
            <a:ext cx="4216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4003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85010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5585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66540" y="3869893"/>
            <a:ext cx="499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18508" y="3869893"/>
            <a:ext cx="5772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5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66409" y="3130422"/>
            <a:ext cx="3128010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33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spc="-4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составило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100,00%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33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00115" y="3340608"/>
            <a:ext cx="121158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617"/>
              </p:ext>
            </p:extLst>
          </p:nvPr>
        </p:nvGraphicFramePr>
        <p:xfrm>
          <a:off x="92373" y="4862829"/>
          <a:ext cx="8904603" cy="1033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1220"/>
                <a:gridCol w="1376679"/>
                <a:gridCol w="1376679"/>
                <a:gridCol w="1470025"/>
              </a:tblGrid>
              <a:tr h="407034">
                <a:tc>
                  <a:txBody>
                    <a:bodyPr/>
                    <a:lstStyle/>
                    <a:p>
                      <a:pPr marL="10115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0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5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365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26110">
                <a:tc>
                  <a:txBody>
                    <a:bodyPr/>
                    <a:lstStyle/>
                    <a:p>
                      <a:pPr marL="91440" marR="35877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«Информационная поддержка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субъектов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малого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предпринимательства»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33</a:t>
                      </a:r>
                      <a:r>
                        <a:rPr sz="1000" b="1" spc="-1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b="1" spc="-10" dirty="0" smtClean="0">
                          <a:latin typeface="Arial"/>
                          <a:cs typeface="Arial"/>
                        </a:rPr>
                        <a:t>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33</a:t>
                      </a:r>
                      <a:r>
                        <a:rPr sz="1000" b="1" spc="-1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b="1" spc="-10" dirty="0" smtClean="0">
                          <a:latin typeface="Arial"/>
                          <a:cs typeface="Arial"/>
                        </a:rPr>
                        <a:t>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40284" y="1694433"/>
            <a:ext cx="81743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153410" algn="l"/>
                <a:tab pos="4417060" algn="l"/>
                <a:tab pos="6770370" algn="l"/>
                <a:tab pos="7184390" algn="l"/>
              </a:tabLst>
            </a:pPr>
            <a:r>
              <a:rPr sz="1600" b="1" spc="-15" dirty="0">
                <a:solidFill>
                  <a:srgbClr val="964607"/>
                </a:solidFill>
                <a:latin typeface="Times New Roman"/>
                <a:cs typeface="Times New Roman"/>
              </a:rPr>
              <a:t>Ц</a:t>
            </a: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ел</a:t>
            </a:r>
            <a:r>
              <a:rPr sz="1600" b="1" spc="5" dirty="0">
                <a:solidFill>
                  <a:srgbClr val="964607"/>
                </a:solidFill>
                <a:latin typeface="Times New Roman"/>
                <a:cs typeface="Times New Roman"/>
              </a:rPr>
              <a:t>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: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</a:t>
            </a:r>
            <a:r>
              <a:rPr sz="1600" b="1" spc="-40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вышен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2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л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10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л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50" dirty="0">
                <a:solidFill>
                  <a:srgbClr val="996633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ср</a:t>
            </a:r>
            <a:r>
              <a:rPr sz="1600" b="1" spc="-30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дне</a:t>
            </a:r>
            <a:r>
              <a:rPr sz="1600" b="1" spc="-45" dirty="0">
                <a:solidFill>
                  <a:srgbClr val="996633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</a:t>
            </a:r>
            <a:r>
              <a:rPr sz="1600" b="1" spc="-30" dirty="0">
                <a:solidFill>
                  <a:srgbClr val="996633"/>
                </a:solidFill>
                <a:latin typeface="Times New Roman"/>
                <a:cs typeface="Times New Roman"/>
              </a:rPr>
              <a:t>е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дпр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-40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т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ел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</a:t>
            </a:r>
            <a:r>
              <a:rPr sz="1600" b="1" spc="-35" dirty="0">
                <a:solidFill>
                  <a:srgbClr val="996633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</a:t>
            </a:r>
            <a:r>
              <a:rPr sz="1600" b="1" spc="-35" dirty="0">
                <a:solidFill>
                  <a:srgbClr val="996633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е  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03350" y="3353180"/>
            <a:ext cx="1753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33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тыс.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(100,00%)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228701" y="1235710"/>
            <a:ext cx="8809355" cy="219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безопасности граждан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криминогенных угроз и защита личности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преступных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посягательств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снижение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темпов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роста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заболеваемости наркоманией,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алкоголизмом,  токсикоманией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детей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молодежи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путем координации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всех муниципальных  учреждений, организаций и общественных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объединений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направлении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профилактики,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табакокурения;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профилактика</a:t>
            </a:r>
            <a:r>
              <a:rPr sz="1600" b="1" spc="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правонарушений.</a:t>
            </a:r>
            <a:endParaRPr sz="1600" dirty="0">
              <a:latin typeface="Times New Roman"/>
              <a:cs typeface="Times New Roman"/>
            </a:endParaRPr>
          </a:p>
          <a:p>
            <a:pPr marL="4451985" algn="ctr">
              <a:lnSpc>
                <a:spcPts val="1410"/>
              </a:lnSpc>
              <a:spcBef>
                <a:spcPts val="4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spc="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49199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60,0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marL="4448175"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60,00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1479" y="3572254"/>
            <a:ext cx="4922519" cy="3285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4560" y="358266"/>
            <a:ext cx="77247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13664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"Создание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 обеспечения  безопасности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жизнедеятельности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населения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"Демидовский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район"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области"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sz="1800" b="1" i="1" spc="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2148" y="2956496"/>
            <a:ext cx="3744467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1937" y="3501009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3879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54504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5460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6416" y="3501009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8384" y="3501009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457305"/>
              </p:ext>
            </p:extLst>
          </p:nvPr>
        </p:nvGraphicFramePr>
        <p:xfrm>
          <a:off x="128612" y="3854703"/>
          <a:ext cx="4681220" cy="2745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0625"/>
                <a:gridCol w="723900"/>
                <a:gridCol w="723900"/>
                <a:gridCol w="772795"/>
              </a:tblGrid>
              <a:tr h="1464310">
                <a:tc>
                  <a:txBody>
                    <a:bodyPr/>
                    <a:lstStyle/>
                    <a:p>
                      <a:pPr marL="421005" marR="391795" indent="313690">
                        <a:lnSpc>
                          <a:spcPts val="1739"/>
                        </a:lnSpc>
                        <a:spcBef>
                          <a:spcPts val="10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 основного</a:t>
                      </a:r>
                      <a:r>
                        <a:rPr sz="1200" b="1" spc="-8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425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2419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985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520" marR="10985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не  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280795">
                <a:tc>
                  <a:txBody>
                    <a:bodyPr/>
                    <a:lstStyle/>
                    <a:p>
                      <a:pPr marL="129539">
                        <a:lnSpc>
                          <a:spcPts val="142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мероприятие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1440" marR="419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«Профилактика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борьба с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незаконным оборотом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употреблением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наркотиков,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зависимостей, пропаганда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здорового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образа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жизни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среди  населения»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60,00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60,00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81215"/>
              </p:ext>
            </p:extLst>
          </p:nvPr>
        </p:nvGraphicFramePr>
        <p:xfrm>
          <a:off x="422757" y="2751709"/>
          <a:ext cx="3954778" cy="682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89939"/>
              </a:tblGrid>
              <a:tr h="682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268467" y="2971800"/>
            <a:ext cx="122682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147" y="2973311"/>
            <a:ext cx="3954843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(100,00%)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3735193"/>
            <a:ext cx="9035796" cy="3122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358266"/>
            <a:ext cx="77171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143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«Модернизация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объектов коммунального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назначения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муниципальных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территории муниципального 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800" b="1" i="1" spc="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2750858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4586" y="2553665"/>
            <a:ext cx="334010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spc="26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5,5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составило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100,00%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5,5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61086"/>
              </p:ext>
            </p:extLst>
          </p:nvPr>
        </p:nvGraphicFramePr>
        <p:xfrm>
          <a:off x="245173" y="3611753"/>
          <a:ext cx="8784589" cy="1326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485"/>
                <a:gridCol w="1440180"/>
                <a:gridCol w="1350009"/>
                <a:gridCol w="1097915"/>
              </a:tblGrid>
              <a:tr h="358656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5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«Модернизация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систем</a:t>
                      </a:r>
                      <a:r>
                        <a:rPr lang="ru-RU" sz="1200" spc="5" dirty="0" smtClean="0">
                          <a:latin typeface="Times New Roman"/>
                          <a:cs typeface="Times New Roman"/>
                        </a:rPr>
                        <a:t> теплоснабжения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30047">
                <a:tc>
                  <a:txBody>
                    <a:bodyPr/>
                    <a:lstStyle/>
                    <a:p>
                      <a:pPr marL="9144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«Снижение аварийности на объектах коммунального назначения»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6245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1249425"/>
            <a:ext cx="88423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Модернизация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объектов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коммунального назначения;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снижение аварийности на объектах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коммунального назначения; повышение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срока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службы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тепловых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сетей;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снижение  эксплуатационных</a:t>
            </a:r>
            <a:r>
              <a:rPr sz="16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996633"/>
                </a:solidFill>
                <a:latin typeface="Times New Roman"/>
                <a:cs typeface="Times New Roman"/>
              </a:rPr>
              <a:t>расходов.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73700"/>
              </p:ext>
            </p:extLst>
          </p:nvPr>
        </p:nvGraphicFramePr>
        <p:xfrm>
          <a:off x="399605" y="2563825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00%)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0811" y="2766060"/>
            <a:ext cx="3955541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2178" y="2727958"/>
            <a:ext cx="3843426" cy="413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334" marR="5080" indent="16891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«Демографическое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 муниципального 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800" b="1" i="1" spc="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272" y="2295080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2839974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2839974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2839974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6664" y="2099817"/>
            <a:ext cx="3272536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6520" marR="8509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11,50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50</a:t>
            </a:r>
            <a:r>
              <a:rPr sz="1200" b="1" spc="-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96496"/>
              </p:ext>
            </p:extLst>
          </p:nvPr>
        </p:nvGraphicFramePr>
        <p:xfrm>
          <a:off x="101154" y="3350640"/>
          <a:ext cx="5183504" cy="2237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49630"/>
                <a:gridCol w="796289"/>
                <a:gridCol w="647700"/>
              </a:tblGrid>
              <a:tr h="1241425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4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589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680" marR="117475" indent="-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995680">
                <a:tc>
                  <a:txBody>
                    <a:bodyPr/>
                    <a:lstStyle/>
                    <a:p>
                      <a:pPr marL="91440">
                        <a:lnSpc>
                          <a:spcPts val="141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«Организация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1440" marR="2838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значимых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мероприятий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детей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семей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детьми»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11,50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11,5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0952" y="968121"/>
            <a:ext cx="83483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Стабилизация численности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ее роста.</a:t>
            </a:r>
            <a:r>
              <a:rPr sz="1600" b="1" spc="13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увеличение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ожидаемой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продолжительности</a:t>
            </a:r>
            <a:r>
              <a:rPr sz="1600" b="1" spc="1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099994"/>
              </p:ext>
            </p:extLst>
          </p:nvPr>
        </p:nvGraphicFramePr>
        <p:xfrm>
          <a:off x="644398" y="2136742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500115" y="2310383"/>
            <a:ext cx="121158" cy="121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659131" y="2332830"/>
            <a:ext cx="3955541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11,50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(100,00%)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88428"/>
              </p:ext>
            </p:extLst>
          </p:nvPr>
        </p:nvGraphicFramePr>
        <p:xfrm>
          <a:off x="1758569" y="1620646"/>
          <a:ext cx="5546089" cy="2001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035"/>
                <a:gridCol w="1403350"/>
                <a:gridCol w="1283969"/>
                <a:gridCol w="1054735"/>
              </a:tblGrid>
              <a:tr h="8900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58750" algn="ctr">
                        <a:lnSpc>
                          <a:spcPct val="100000"/>
                        </a:lnSpc>
                      </a:pP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Показатель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705485">
                        <a:lnSpc>
                          <a:spcPct val="100000"/>
                        </a:lnSpc>
                      </a:pPr>
                      <a:r>
                        <a:rPr sz="12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План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717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2018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96215" algn="ctr">
                        <a:lnSpc>
                          <a:spcPct val="100000"/>
                        </a:lnSpc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Исполнение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  <a:p>
                      <a:pPr marL="1968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</a:t>
                      </a:r>
                      <a:r>
                        <a:rPr lang="en-US" sz="12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080" marB="0">
                    <a:solidFill>
                      <a:srgbClr val="4F81BB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100" dirty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Доходы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ts val="1405"/>
                        </a:lnSpc>
                      </a:pPr>
                      <a:r>
                        <a:rPr lang="en-US" sz="1200" b="1" spc="-5" dirty="0" smtClean="0">
                          <a:latin typeface="Times New Roman"/>
                          <a:cs typeface="Times New Roman"/>
                        </a:rPr>
                        <a:t>322 751,6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405"/>
                        </a:lnSpc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323 855,6</a:t>
                      </a: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R="385445" algn="r">
                        <a:lnSpc>
                          <a:spcPts val="1405"/>
                        </a:lnSpc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100,3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0D6E8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90" dirty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Расходы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5270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322 973,7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9842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322 242,3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9,</a:t>
                      </a:r>
                      <a:r>
                        <a:rPr lang="en-US" sz="1200" b="1" dirty="0" smtClean="0"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solidFill>
                      <a:srgbClr val="E9EBF4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158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95" dirty="0" err="1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Дефицит</a:t>
                      </a:r>
                      <a:r>
                        <a:rPr lang="en-US" sz="1200" b="1" spc="-95" dirty="0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 (-)</a:t>
                      </a:r>
                    </a:p>
                    <a:p>
                      <a:pPr marL="1587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ru-RU" sz="1200" b="1" spc="-95" dirty="0" smtClean="0">
                          <a:solidFill>
                            <a:srgbClr val="17375E"/>
                          </a:solidFill>
                          <a:latin typeface="Trebuchet MS"/>
                          <a:cs typeface="Trebuchet MS"/>
                        </a:rPr>
                        <a:t>Профицит (+)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2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4224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-222,1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1 613,3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R="36957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ru-RU" sz="1100" b="1" dirty="0" smtClean="0">
                        <a:latin typeface="Times New Roman"/>
                        <a:cs typeface="Times New Roman"/>
                      </a:endParaRPr>
                    </a:p>
                    <a:p>
                      <a:pPr marR="3695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100" b="1" baseline="0" dirty="0" smtClean="0">
                          <a:latin typeface="Times New Roman"/>
                          <a:cs typeface="Times New Roman"/>
                        </a:rPr>
                        <a:t>          </a:t>
                      </a:r>
                      <a:r>
                        <a:rPr lang="en-US" sz="1100" b="1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solidFill>
                      <a:srgbClr val="D0D6E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41882" y="479805"/>
            <a:ext cx="70250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Основные параметры исполнения бюджета 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en-US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4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19" y="3639311"/>
            <a:ext cx="3092196" cy="2061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0904" y="3622547"/>
            <a:ext cx="3741420" cy="2078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01996" y="3622547"/>
            <a:ext cx="3695700" cy="2078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9700" y="3368039"/>
            <a:ext cx="3759707" cy="3489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31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«Доступная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среда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8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488315" marR="45720" algn="ctr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800" b="1" i="1" spc="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601" y="3294126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543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3169" y="3294126"/>
            <a:ext cx="500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125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5080" y="3294126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7047" y="3294126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6092" y="2553665"/>
            <a:ext cx="321183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spc="3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2545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87,0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99,82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86,8</a:t>
            </a:r>
            <a:r>
              <a:rPr sz="12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13925"/>
              </p:ext>
            </p:extLst>
          </p:nvPr>
        </p:nvGraphicFramePr>
        <p:xfrm>
          <a:off x="173164" y="4142740"/>
          <a:ext cx="5185409" cy="194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85"/>
                <a:gridCol w="850264"/>
                <a:gridCol w="796925"/>
                <a:gridCol w="648335"/>
              </a:tblGrid>
              <a:tr h="647700"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b="1" spc="-13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054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276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5410" marR="119380" indent="-635" algn="ctr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л  </a:t>
                      </a:r>
                      <a:r>
                        <a:rPr sz="1200" b="1" spc="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marL="91440" marR="3111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«Повышение  уровня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социальной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адаптации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инвалидов»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98,672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791845">
                <a:tc>
                  <a:txBody>
                    <a:bodyPr/>
                    <a:lstStyle/>
                    <a:p>
                      <a:pPr marL="91440" marR="285750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«Обеспечение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беспрепятственного доступа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лиц с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ограниченными возможностями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 социально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значимым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объектам»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8759" y="968121"/>
            <a:ext cx="83648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64607"/>
                </a:solidFill>
                <a:latin typeface="Times New Roman"/>
                <a:cs typeface="Times New Roman"/>
              </a:rPr>
              <a:t>П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овышение доступности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информационных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ресурсов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лиц с ограниченными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возможностями;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улучшения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жизни инвалидов; повышение  доступности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социально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значимых</a:t>
            </a:r>
            <a:r>
              <a:rPr sz="1600" b="1" spc="6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объектов.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94370"/>
              </p:ext>
            </p:extLst>
          </p:nvPr>
        </p:nvGraphicFramePr>
        <p:xfrm>
          <a:off x="399605" y="2558745"/>
          <a:ext cx="3956049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105,50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руб.</a:t>
                      </a:r>
                      <a:r>
                        <a:rPr sz="1200" b="1" spc="-1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(100,0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0%)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47132" y="2764535"/>
            <a:ext cx="122682" cy="121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400811" y="2766060"/>
            <a:ext cx="3955541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86,8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(99,82%)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531" y="539494"/>
            <a:ext cx="9078468" cy="6318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704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</a:t>
            </a:r>
            <a:r>
              <a:rPr sz="18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эффективного</a:t>
            </a:r>
            <a:endParaRPr sz="1800">
              <a:latin typeface="Times New Roman"/>
              <a:cs typeface="Times New Roman"/>
            </a:endParaRPr>
          </a:p>
          <a:p>
            <a:pPr marL="431165" algn="ctr">
              <a:lnSpc>
                <a:spcPct val="100000"/>
              </a:lnSpc>
            </a:pP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управления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муниципальными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финансами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муниципальном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7300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48255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39211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30167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19600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598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6344" y="3148520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6344" y="3165335"/>
            <a:ext cx="3950970" cy="27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6344" y="3634740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255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6344" y="2968751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665988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5828" y="3693033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7770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98701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9657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0359" y="369303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2326" y="3693033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70119" y="2952699"/>
            <a:ext cx="333946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41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spc="33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L="40640" algn="ctr">
              <a:lnSpc>
                <a:spcPts val="1410"/>
              </a:lnSpc>
            </a:pP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32 057,4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93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32 036,1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12664" y="3163823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53397"/>
              </p:ext>
            </p:extLst>
          </p:nvPr>
        </p:nvGraphicFramePr>
        <p:xfrm>
          <a:off x="260095" y="4574794"/>
          <a:ext cx="8676640" cy="188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7415"/>
                <a:gridCol w="1365250"/>
                <a:gridCol w="1501775"/>
                <a:gridCol w="1092200"/>
              </a:tblGrid>
              <a:tr h="503555">
                <a:tc>
                  <a:txBody>
                    <a:bodyPr/>
                    <a:lstStyle/>
                    <a:p>
                      <a:pPr marL="13887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200" b="1" spc="-8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подпрограмм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3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15875" marR="234950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Подпрограмма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"Нормативно-методическое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обеспечение и организация  бюджетного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процесса"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ts val="1180"/>
                        </a:lnSpc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5 441,7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11809">
                        <a:lnSpc>
                          <a:spcPts val="1180"/>
                        </a:lnSpc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5 420,3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99,61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15875" marR="264160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Подпрограмма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«Управление муниципальным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долгом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муниципального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район» Смоленской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области»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85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3,6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85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3,6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L="15875" marR="217804" indent="208279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Подпрограмма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«Выравнивание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бюджетной обеспеченности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поселений,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входящих в состав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муниципального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район»  Смоленской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области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ts val="1185"/>
                        </a:lnSpc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26 612,1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ts val="1185"/>
                        </a:lnSpc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26 612,1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145795" y="906907"/>
            <a:ext cx="8905875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922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2015 -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800" b="1" i="1" spc="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4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О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беспечение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долгосрочной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сбалансированности и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устойчивости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бюджетной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системы</a:t>
            </a:r>
            <a:r>
              <a:rPr sz="14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район»; эффективное управление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муниципальным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долгом;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эффективного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выполнения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полномочий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органов местного </a:t>
            </a:r>
            <a:r>
              <a:rPr sz="14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самоуправления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поселений, </a:t>
            </a:r>
            <a:r>
              <a:rPr sz="14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входящих </a:t>
            </a:r>
            <a:r>
              <a:rPr sz="1400" b="1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400" b="1" spc="5" dirty="0">
                <a:solidFill>
                  <a:srgbClr val="996633"/>
                </a:solidFill>
                <a:latin typeface="Times New Roman"/>
                <a:cs typeface="Times New Roman"/>
              </a:rPr>
              <a:t>состав</a:t>
            </a:r>
            <a:r>
              <a:rPr sz="1400" b="1" spc="16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МО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</a:t>
            </a:r>
            <a:r>
              <a:rPr sz="1400" b="1" spc="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район»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71142" y="32090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32 036,1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93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69391"/>
            <a:ext cx="9125712" cy="6388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7503" y="358266"/>
            <a:ext cx="78600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«Поддержка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общественных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некоммерческих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 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22</a:t>
            </a:r>
            <a:r>
              <a:rPr sz="1800" b="1" i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891" y="3814508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50595" y="435940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2537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3138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094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5050" y="435940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27016" y="4359402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4918" y="3619245"/>
            <a:ext cx="3264281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386,8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100,00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386,8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06699"/>
              </p:ext>
            </p:extLst>
          </p:nvPr>
        </p:nvGraphicFramePr>
        <p:xfrm>
          <a:off x="316623" y="5366892"/>
          <a:ext cx="8712198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8515"/>
                <a:gridCol w="1361439"/>
                <a:gridCol w="1224915"/>
                <a:gridCol w="1497329"/>
              </a:tblGrid>
              <a:tr h="406400">
                <a:tc>
                  <a:txBody>
                    <a:bodyPr/>
                    <a:lstStyle/>
                    <a:p>
                      <a:pPr marL="98361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9420" marR="300355" indent="-2730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365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55955">
                <a:tc>
                  <a:txBody>
                    <a:bodyPr/>
                    <a:lstStyle/>
                    <a:p>
                      <a:pPr marL="91440" marR="513715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«Создание условий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 деятельности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общественных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некоммерческих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организаций»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386,8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386,8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lang="ru-RU" sz="11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32663" y="1694433"/>
            <a:ext cx="83870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Создание правовых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экономических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поддержки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общественных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некоммерческих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организаций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социальной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направленности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</a:t>
            </a:r>
            <a:r>
              <a:rPr sz="16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07735" y="3829811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50058"/>
              </p:ext>
            </p:extLst>
          </p:nvPr>
        </p:nvGraphicFramePr>
        <p:xfrm>
          <a:off x="659128" y="3625103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659891" y="3831323"/>
            <a:ext cx="3954017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402206" y="3852223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386,8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395" y="1269491"/>
            <a:ext cx="8962644" cy="5352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2932" y="358266"/>
            <a:ext cx="78695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205740" indent="11176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«Создание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для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предоставления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гарантий по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выплате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пенсий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за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выслугу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лет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муниципальным</a:t>
            </a:r>
            <a:r>
              <a:rPr sz="1800" b="1" i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служащим</a:t>
            </a:r>
            <a:endParaRPr sz="18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 err="1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201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-20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22</a:t>
            </a:r>
            <a:r>
              <a:rPr sz="1800" b="1" i="1" spc="-1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2919" y="3712400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014" y="4257294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955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5911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6867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7570" y="4257294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9409" y="4257294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69229" y="3669538"/>
            <a:ext cx="3493771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3840" marR="2343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3 767,4</a:t>
            </a:r>
            <a:r>
              <a:rPr sz="12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составило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100,00%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3 767,4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35683"/>
              </p:ext>
            </p:extLst>
          </p:nvPr>
        </p:nvGraphicFramePr>
        <p:xfrm>
          <a:off x="136550" y="5222875"/>
          <a:ext cx="8892538" cy="1070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205"/>
                <a:gridCol w="1611629"/>
                <a:gridCol w="1480820"/>
                <a:gridCol w="1111884"/>
              </a:tblGrid>
              <a:tr h="406400">
                <a:tc>
                  <a:txBody>
                    <a:bodyPr/>
                    <a:lstStyle/>
                    <a:p>
                      <a:pPr marL="10134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основного</a:t>
                      </a:r>
                      <a:r>
                        <a:rPr sz="1200" b="1" spc="-1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160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520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«Предоставление гарантий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выплате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муниципальной пенсии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выслугу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лет»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3 767,4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3 767,4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20192" y="1777060"/>
            <a:ext cx="8503920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С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табильное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качества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уровня жизни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отдельных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категорий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граждан из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числа лиц, замещавших муниципальные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должности, должности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службы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(муниципальные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должности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службы)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органах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местного самоуправления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образования 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области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26270"/>
              </p:ext>
            </p:extLst>
          </p:nvPr>
        </p:nvGraphicFramePr>
        <p:xfrm>
          <a:off x="502919" y="3516120"/>
          <a:ext cx="3951604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305"/>
                <a:gridCol w="790575"/>
                <a:gridCol w="790575"/>
                <a:gridCol w="790575"/>
                <a:gridCol w="790574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0764" y="3727703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2919" y="3729177"/>
            <a:ext cx="3955541" cy="270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37671" y="3765712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3 767,4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31" y="1560602"/>
            <a:ext cx="9040367" cy="5297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содержание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аппарата Администрации муниципального</a:t>
            </a:r>
            <a:r>
              <a:rPr sz="1800" b="1" i="1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545465" marR="103505" algn="ctr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2015 -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800" b="1" i="1" spc="4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2272" y="2916974"/>
            <a:ext cx="3907536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61" y="3460750"/>
            <a:ext cx="4216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003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5010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5585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6540" y="3460750"/>
            <a:ext cx="499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8508" y="3460750"/>
            <a:ext cx="5772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09950"/>
              </p:ext>
            </p:extLst>
          </p:nvPr>
        </p:nvGraphicFramePr>
        <p:xfrm>
          <a:off x="239014" y="3886200"/>
          <a:ext cx="8569959" cy="2144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8995"/>
                <a:gridCol w="1348739"/>
                <a:gridCol w="1483360"/>
                <a:gridCol w="1078865"/>
              </a:tblGrid>
              <a:tr h="503555">
                <a:tc>
                  <a:txBody>
                    <a:bodyPr/>
                    <a:lstStyle/>
                    <a:p>
                      <a:pPr marL="10083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основных</a:t>
                      </a:r>
                      <a:r>
                        <a:rPr sz="1200" b="1" spc="-1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9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387097">
                <a:tc>
                  <a:txBody>
                    <a:bodyPr/>
                    <a:lstStyle/>
                    <a:p>
                      <a:pPr marL="15875" marR="104775" indent="304800">
                        <a:lnSpc>
                          <a:spcPts val="14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«Обеспечение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организационных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условий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 реализации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программы»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0685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17 085,3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17 047,3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</a:t>
                      </a:r>
                      <a:r>
                        <a:rPr lang="ru-RU" sz="10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25703">
                <a:tc>
                  <a:txBody>
                    <a:bodyPr/>
                    <a:lstStyle/>
                    <a:p>
                      <a:pPr marL="15875" marR="129539" indent="304800" algn="l" defTabSz="91440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«Обеспечение 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деятельности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Главы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муниципального образования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«Демидовский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район»  </a:t>
                      </a:r>
                      <a:r>
                        <a:rPr lang="ru-RU" sz="1200" spc="-10" dirty="0" smtClean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 области»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1 375,6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1 375,6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15875" marR="129539" indent="304800">
                        <a:lnSpc>
                          <a:spcPts val="144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Основное мероприятие «Обучение по заочной форме работников органов местного самоуправления в образовательных учреждениях высшего и среднего профессионального образования»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342900" y="1544955"/>
            <a:ext cx="8629015" cy="191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964607"/>
                </a:solidFill>
              </a:rPr>
              <a:t>Цель: </a:t>
            </a:r>
            <a:r>
              <a:rPr spc="-5" dirty="0"/>
              <a:t>Решение вопросов местного </a:t>
            </a:r>
            <a:r>
              <a:rPr spc="-10" dirty="0"/>
              <a:t>значения </a:t>
            </a:r>
            <a:r>
              <a:rPr dirty="0"/>
              <a:t>и </a:t>
            </a:r>
            <a:r>
              <a:rPr spc="-10" dirty="0"/>
              <a:t>повышение </a:t>
            </a:r>
            <a:r>
              <a:rPr spc="-5" dirty="0"/>
              <a:t>эффективности </a:t>
            </a:r>
            <a:r>
              <a:rPr dirty="0"/>
              <a:t>деятельности Администрации  </a:t>
            </a:r>
            <a:r>
              <a:rPr spc="-5" dirty="0"/>
              <a:t>муниципального образования «Демидовский район» </a:t>
            </a:r>
            <a:r>
              <a:rPr spc="-10" dirty="0"/>
              <a:t>Смоленской </a:t>
            </a:r>
            <a:r>
              <a:rPr spc="-5" dirty="0"/>
              <a:t>области», </a:t>
            </a:r>
            <a:r>
              <a:rPr dirty="0"/>
              <a:t>а </a:t>
            </a:r>
            <a:r>
              <a:rPr spc="-5" dirty="0"/>
              <a:t>также обеспечение  организационных, информационных, научно-методических </a:t>
            </a:r>
            <a:r>
              <a:rPr spc="-15" dirty="0"/>
              <a:t>условий </a:t>
            </a:r>
            <a:r>
              <a:rPr spc="-5" dirty="0"/>
              <a:t>для </a:t>
            </a:r>
            <a:r>
              <a:rPr dirty="0"/>
              <a:t>реализации муниципальной  </a:t>
            </a:r>
            <a:r>
              <a:rPr spc="-5" dirty="0"/>
              <a:t>программы</a:t>
            </a:r>
            <a:endParaRPr sz="1600" dirty="0"/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5290820" algn="ctr">
              <a:lnSpc>
                <a:spcPts val="1410"/>
              </a:lnSpc>
              <a:spcBef>
                <a:spcPts val="1100"/>
              </a:spcBef>
            </a:pP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spc="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endParaRPr sz="1200" dirty="0">
              <a:latin typeface="Arial"/>
              <a:cs typeface="Arial"/>
            </a:endParaRPr>
          </a:p>
          <a:p>
            <a:pPr marR="439420" algn="r">
              <a:lnSpc>
                <a:spcPts val="1410"/>
              </a:lnSpc>
            </a:pP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при </a:t>
            </a:r>
            <a:r>
              <a:rPr sz="1200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18 500,00 </a:t>
            </a:r>
            <a:r>
              <a:rPr sz="1200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marL="5288915" algn="ctr">
              <a:lnSpc>
                <a:spcPct val="100000"/>
              </a:lnSpc>
              <a:spcBef>
                <a:spcPts val="844"/>
              </a:spcBef>
            </a:pPr>
            <a:r>
              <a:rPr sz="1200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lang="ru-RU" sz="1200" dirty="0" smtClean="0">
                <a:solidFill>
                  <a:srgbClr val="C00000"/>
                </a:solidFill>
                <a:latin typeface="Arial"/>
                <a:cs typeface="Arial"/>
              </a:rPr>
              <a:t>9,79</a:t>
            </a:r>
            <a:r>
              <a:rPr sz="1200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spc="-5" dirty="0" smtClean="0">
                <a:solidFill>
                  <a:srgbClr val="C00000"/>
                </a:solidFill>
                <a:latin typeface="Arial"/>
                <a:cs typeface="Arial"/>
              </a:rPr>
              <a:t>18 462,1 </a:t>
            </a:r>
            <a:r>
              <a:rPr sz="1200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57254"/>
              </p:ext>
            </p:extLst>
          </p:nvPr>
        </p:nvGraphicFramePr>
        <p:xfrm>
          <a:off x="652881" y="2743200"/>
          <a:ext cx="3906929" cy="678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386"/>
                <a:gridCol w="781386"/>
                <a:gridCol w="781385"/>
                <a:gridCol w="781386"/>
                <a:gridCol w="781386"/>
              </a:tblGrid>
              <a:tr h="6788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5500115" y="2930651"/>
            <a:ext cx="121158" cy="1226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2272" y="2932137"/>
            <a:ext cx="3871722" cy="272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2"/>
          <p:cNvSpPr txBox="1"/>
          <p:nvPr/>
        </p:nvSpPr>
        <p:spPr>
          <a:xfrm>
            <a:off x="1358611" y="2969428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18 462,1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79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205227"/>
            <a:ext cx="9078467" cy="4652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41908" y="358266"/>
            <a:ext cx="74923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«Противодействие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экстремизму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профилактика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терроризма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территории муниципального</a:t>
            </a:r>
            <a:r>
              <a:rPr sz="18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2016-2018</a:t>
            </a:r>
            <a:r>
              <a:rPr sz="1800" b="1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9223" y="3052610"/>
            <a:ext cx="3962400" cy="345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223" y="3067811"/>
            <a:ext cx="3955541" cy="27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8708" y="3596385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0650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81580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2282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63239" y="3596385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5205" y="3596385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2980" y="2856357"/>
            <a:ext cx="3128010" cy="673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39065" marR="12763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составило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100,00%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8337"/>
              </p:ext>
            </p:extLst>
          </p:nvPr>
        </p:nvGraphicFramePr>
        <p:xfrm>
          <a:off x="133730" y="4560189"/>
          <a:ext cx="8784589" cy="973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6485"/>
                <a:gridCol w="1440180"/>
                <a:gridCol w="1350009"/>
                <a:gridCol w="1097915"/>
              </a:tblGrid>
              <a:tr h="407034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-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0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566420">
                <a:tc>
                  <a:txBody>
                    <a:bodyPr/>
                    <a:lstStyle/>
                    <a:p>
                      <a:pPr marL="91440" marR="65405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«Укрепление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материально-технической базы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  реализации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программных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мероприятий»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250952" y="1622552"/>
            <a:ext cx="79921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Реализация на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территории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мер по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профилактике</a:t>
            </a:r>
            <a:r>
              <a:rPr sz="1600" b="1" spc="7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терроризма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66207"/>
              </p:ext>
            </p:extLst>
          </p:nvPr>
        </p:nvGraphicFramePr>
        <p:xfrm>
          <a:off x="644651" y="2868167"/>
          <a:ext cx="3954778" cy="66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89939"/>
                <a:gridCol w="791210"/>
              </a:tblGrid>
              <a:tr h="664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3810" algn="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руб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-1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(100,00%)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57444" y="3118104"/>
            <a:ext cx="122682" cy="121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59" y="376427"/>
            <a:ext cx="8712708" cy="6481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7044" y="680720"/>
            <a:ext cx="7602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«Повышение эффективности управления  муниципальным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имуществом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2016-2018</a:t>
            </a:r>
            <a:r>
              <a:rPr sz="18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863" y="3901376"/>
            <a:ext cx="3962400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5653" y="4446523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7595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68601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59176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0133" y="4446523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2100" y="4446523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1145" y="3706495"/>
            <a:ext cx="3211195" cy="673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18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218,2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99,9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218,0</a:t>
            </a:r>
            <a:r>
              <a:rPr sz="1200" b="1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26393"/>
              </p:ext>
            </p:extLst>
          </p:nvPr>
        </p:nvGraphicFramePr>
        <p:xfrm>
          <a:off x="228396" y="5383529"/>
          <a:ext cx="8793479" cy="84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6400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91440" marR="330200" indent="381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«Повышение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эффективности использования  муниципального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имущества»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218,2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218,0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lang="ru-RU" sz="1000" b="1" spc="-9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41477" y="1766442"/>
            <a:ext cx="8401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доходности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рационального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использования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земельно-имущественного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его</a:t>
            </a:r>
            <a:r>
              <a:rPr sz="1600" b="1" spc="1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развитие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156"/>
              </p:ext>
            </p:extLst>
          </p:nvPr>
        </p:nvGraphicFramePr>
        <p:xfrm>
          <a:off x="429351" y="3731261"/>
          <a:ext cx="3956049" cy="6489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91209"/>
                <a:gridCol w="791210"/>
                <a:gridCol w="791210"/>
              </a:tblGrid>
              <a:tr h="648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283708" y="3916679"/>
            <a:ext cx="121158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63" y="3918203"/>
            <a:ext cx="3955541" cy="27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27467" y="395547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218,0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" y="548638"/>
            <a:ext cx="9101328" cy="6192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03452" y="430148"/>
            <a:ext cx="7338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«Обеспечение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финансовых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расходов </a:t>
            </a:r>
            <a:r>
              <a:rPr sz="1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Отдела 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городского хозяйства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Администрации муниципального</a:t>
            </a:r>
            <a:r>
              <a:rPr sz="18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L="361315">
              <a:lnSpc>
                <a:spcPct val="100000"/>
              </a:lnSpc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2016 -</a:t>
            </a:r>
            <a:r>
              <a:rPr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lang="ru-RU" sz="1800" b="1" i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</a:t>
            </a:r>
            <a:r>
              <a:rPr sz="1800" b="1" i="1" spc="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4452" y="3897248"/>
            <a:ext cx="325437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1295" marR="19177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2 337,2 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99,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75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или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2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331,4</a:t>
            </a:r>
            <a:r>
              <a:rPr sz="1200" b="1" spc="-15" dirty="0" err="1" smtClean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3901"/>
              </p:ext>
            </p:extLst>
          </p:nvPr>
        </p:nvGraphicFramePr>
        <p:xfrm>
          <a:off x="202183" y="5105400"/>
          <a:ext cx="8793479" cy="1370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322717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486342">
                <a:tc>
                  <a:txBody>
                    <a:bodyPr/>
                    <a:lstStyle/>
                    <a:p>
                      <a:pPr marL="91440" marR="23431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«Обеспечение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организационных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условий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для  реализации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муницапальной программы»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2 337,2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2 331,4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99,75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  <a:tr h="486342">
                <a:tc>
                  <a:txBody>
                    <a:bodyPr/>
                    <a:lstStyle/>
                    <a:p>
                      <a:pPr marL="91440" marR="23431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 Основное мероприятие «Уплата налогов, сборов и иных платежей»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4455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Решение вопросов местного значения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повышение эффективности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деятельности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Отдела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городского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хозяйства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Администрации муниципального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области,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а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также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организационных, информационных,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научно-методических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условий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реализации муниципальной</a:t>
            </a:r>
            <a:r>
              <a:rPr sz="1600" b="1" spc="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Программы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62092"/>
              </p:ext>
            </p:extLst>
          </p:nvPr>
        </p:nvGraphicFramePr>
        <p:xfrm>
          <a:off x="503681" y="3958811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5" y="4134599"/>
            <a:ext cx="3915156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96961" y="4155500"/>
            <a:ext cx="23725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2 331,4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99,75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77010"/>
            <a:ext cx="9144000" cy="6336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30655" y="430148"/>
            <a:ext cx="7717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marR="496570" indent="32131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«Энергосбережение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 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энергетической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эффективности на территории</a:t>
            </a:r>
            <a:r>
              <a:rPr sz="18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области»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2016-2018</a:t>
            </a:r>
            <a:r>
              <a:rPr sz="1800" b="1" i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4444" y="4117784"/>
            <a:ext cx="396392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5147" y="4662677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7089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8070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645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19602" y="4662677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1569" y="4662677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5340" y="3897248"/>
            <a:ext cx="3211830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9705" marR="170815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600,0</a:t>
            </a:r>
            <a:r>
              <a:rPr sz="1200" b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00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,00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600,0</a:t>
            </a:r>
            <a:r>
              <a:rPr sz="1200" b="1" spc="-4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81277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563245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 Основное мероприятие «Энергосбережение и повышение энергетической эффективности в муниципальных учреждениях и иных организациях с участием муниципального образования»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600,0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10" dirty="0" smtClean="0">
                          <a:latin typeface="Arial"/>
                          <a:cs typeface="Arial"/>
                        </a:rPr>
                        <a:t>600,0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1000" b="1" spc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ru-RU" sz="1000" b="1" spc="-95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7376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Выполнение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требований,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установленных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Федеральным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законом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Российской Федерации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от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23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ноября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2009 </a:t>
            </a:r>
            <a:r>
              <a:rPr sz="1600" b="1" spc="-100" dirty="0">
                <a:solidFill>
                  <a:srgbClr val="996633"/>
                </a:solidFill>
                <a:latin typeface="Times New Roman"/>
                <a:cs typeface="Times New Roman"/>
              </a:rPr>
              <a:t>г.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№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261-ФЗ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«Об энергосбережении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повышении энергетической  эффективности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о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внесении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изменений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отдельные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законодательные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акты Российской  Федерации»; повышение энергетической эффективности экономики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образования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«Демидовский район»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области; обеспечение системности и 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при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проведении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мероприятий по</a:t>
            </a:r>
            <a:r>
              <a:rPr sz="1600" b="1" spc="114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энергосбережению.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76977"/>
              </p:ext>
            </p:extLst>
          </p:nvPr>
        </p:nvGraphicFramePr>
        <p:xfrm>
          <a:off x="509016" y="3958811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352288" y="4133088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4" y="4134599"/>
            <a:ext cx="3955541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/>
          <p:cNvSpPr txBox="1"/>
          <p:nvPr/>
        </p:nvSpPr>
        <p:spPr>
          <a:xfrm>
            <a:off x="1203429" y="4197935"/>
            <a:ext cx="190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600,0 </a:t>
            </a:r>
            <a:r>
              <a:rPr sz="12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тыс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руб.</a:t>
            </a:r>
            <a:r>
              <a:rPr sz="1200" b="1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100,00</a:t>
            </a:r>
            <a:r>
              <a:rPr sz="12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%)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6044" y="545845"/>
            <a:ext cx="8880348" cy="6190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99819" y="430148"/>
            <a:ext cx="75082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Муниципальная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"Разработка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проектов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генеральных планов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правил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землепользования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застройки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сельских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поселений</a:t>
            </a:r>
            <a:r>
              <a:rPr sz="18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Демидовского</a:t>
            </a:r>
            <a:endParaRPr sz="1800">
              <a:latin typeface="Times New Roman"/>
              <a:cs typeface="Times New Roman"/>
            </a:endParaRPr>
          </a:p>
          <a:p>
            <a:pPr marL="1239520">
              <a:lnSpc>
                <a:spcPct val="100000"/>
              </a:lnSpc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района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области"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2016-2018</a:t>
            </a:r>
            <a:r>
              <a:rPr sz="18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годы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5883" y="4108640"/>
            <a:ext cx="3864864" cy="347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6588" y="4653152"/>
            <a:ext cx="42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8529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9510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20085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1041" y="4653152"/>
            <a:ext cx="499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3009" y="4653152"/>
            <a:ext cx="5772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0000"/>
                </a:solidFill>
                <a:latin typeface="Arial"/>
                <a:cs typeface="Arial"/>
              </a:rPr>
              <a:t>100.00%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5891" y="3887851"/>
            <a:ext cx="3429509" cy="67133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01295" marR="191770" algn="ctr">
              <a:lnSpc>
                <a:spcPts val="1380"/>
              </a:lnSpc>
              <a:spcBef>
                <a:spcPts val="195"/>
              </a:spcBef>
            </a:pP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Фактическое исполнение </a:t>
            </a:r>
            <a:r>
              <a:rPr sz="1200" b="1" dirty="0">
                <a:solidFill>
                  <a:srgbClr val="C00000"/>
                </a:solidFill>
                <a:latin typeface="Arial"/>
                <a:cs typeface="Arial"/>
              </a:rPr>
              <a:t>в 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201</a:t>
            </a:r>
            <a:r>
              <a:rPr lang="ru-RU" sz="1200" b="1" dirty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году  при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плане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,00</a:t>
            </a:r>
            <a:r>
              <a:rPr sz="1200" b="1" spc="-2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200" b="1" spc="-10" dirty="0" err="1">
                <a:solidFill>
                  <a:srgbClr val="C00000"/>
                </a:solidFill>
                <a:latin typeface="Arial"/>
                <a:cs typeface="Arial"/>
              </a:rPr>
              <a:t>составило</a:t>
            </a:r>
            <a:r>
              <a:rPr sz="12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0,00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% </a:t>
            </a:r>
            <a:r>
              <a:rPr sz="1200" b="1" spc="-5" dirty="0" err="1">
                <a:solidFill>
                  <a:srgbClr val="C00000"/>
                </a:solidFill>
                <a:latin typeface="Arial"/>
                <a:cs typeface="Arial"/>
              </a:rPr>
              <a:t>или</a:t>
            </a:r>
            <a:r>
              <a:rPr sz="12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200" b="1" dirty="0" smtClean="0">
                <a:solidFill>
                  <a:srgbClr val="C00000"/>
                </a:solidFill>
                <a:latin typeface="Arial"/>
                <a:cs typeface="Arial"/>
              </a:rPr>
              <a:t>,00</a:t>
            </a:r>
            <a:r>
              <a:rPr sz="1200" b="1" spc="-3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Arial"/>
                <a:cs typeface="Arial"/>
              </a:rPr>
              <a:t>тыс.рублей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759768"/>
              </p:ext>
            </p:extLst>
          </p:nvPr>
        </p:nvGraphicFramePr>
        <p:xfrm>
          <a:off x="228396" y="5456301"/>
          <a:ext cx="8793479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565"/>
                <a:gridCol w="1441450"/>
                <a:gridCol w="1351280"/>
                <a:gridCol w="1099184"/>
              </a:tblGrid>
              <a:tr h="407034">
                <a:tc>
                  <a:txBody>
                    <a:bodyPr/>
                    <a:lstStyle/>
                    <a:p>
                      <a:pPr marL="11207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1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План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8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 err="1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Факт</a:t>
                      </a: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spc="-145" dirty="0" smtClean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1370"/>
                        </a:lnSpc>
                      </a:pPr>
                      <a:r>
                        <a:rPr sz="1200" b="1" spc="-10" dirty="0">
                          <a:solidFill>
                            <a:srgbClr val="1F477B"/>
                          </a:solidFill>
                          <a:latin typeface="Times New Roman"/>
                          <a:cs typeface="Times New Roman"/>
                        </a:rPr>
                        <a:t>исполнения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28575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 marL="91440" marR="21590" indent="76200">
                        <a:lnSpc>
                          <a:spcPts val="1440"/>
                        </a:lnSpc>
                        <a:spcBef>
                          <a:spcPts val="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Основное мероприятие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«Разработка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генерального плана, правил  землепользования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 застройки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сельских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поселений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Демидовского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района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Смоленской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области»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813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375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5" dirty="0" smtClean="0">
                          <a:latin typeface="Arial"/>
                          <a:cs typeface="Arial"/>
                        </a:rPr>
                        <a:t>0,0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b="1" spc="-9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28575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C0504D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29285" y="1694433"/>
            <a:ext cx="882650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964607"/>
                </a:solidFill>
                <a:latin typeface="Times New Roman"/>
                <a:cs typeface="Times New Roman"/>
              </a:rPr>
              <a:t>Цель: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населенных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пунктов </a:t>
            </a:r>
            <a:r>
              <a:rPr sz="1600" b="1" dirty="0">
                <a:solidFill>
                  <a:srgbClr val="996633"/>
                </a:solidFill>
                <a:latin typeface="Times New Roman"/>
                <a:cs typeface="Times New Roman"/>
              </a:rPr>
              <a:t>сельских поселений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Демидовского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района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Смоленской области предпосылками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для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устойчивого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развития, формирования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благоприятной 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среды жизнедеятельности, экологической безопасности, надежности транспортной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и  инженерной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инфраструктур, </a:t>
            </a:r>
            <a:r>
              <a:rPr sz="1600" b="1" spc="-15" dirty="0">
                <a:solidFill>
                  <a:srgbClr val="996633"/>
                </a:solidFill>
                <a:latin typeface="Times New Roman"/>
                <a:cs typeface="Times New Roman"/>
              </a:rPr>
              <a:t>комплексности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решений жилищной программы,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эффективности  использования производственных территорий, </a:t>
            </a:r>
            <a:r>
              <a:rPr sz="1600" b="1" spc="-20" dirty="0">
                <a:solidFill>
                  <a:srgbClr val="996633"/>
                </a:solidFill>
                <a:latin typeface="Times New Roman"/>
                <a:cs typeface="Times New Roman"/>
              </a:rPr>
              <a:t>культурной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преемственности  </a:t>
            </a:r>
            <a:r>
              <a:rPr sz="1600" b="1" spc="-5" dirty="0">
                <a:solidFill>
                  <a:srgbClr val="996633"/>
                </a:solidFill>
                <a:latin typeface="Times New Roman"/>
                <a:cs typeface="Times New Roman"/>
              </a:rPr>
              <a:t>градостроительных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решений, эстетической</a:t>
            </a:r>
            <a:r>
              <a:rPr sz="1600" b="1" spc="13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996633"/>
                </a:solidFill>
                <a:latin typeface="Times New Roman"/>
                <a:cs typeface="Times New Roman"/>
              </a:rPr>
              <a:t>выразительности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48409"/>
              </p:ext>
            </p:extLst>
          </p:nvPr>
        </p:nvGraphicFramePr>
        <p:xfrm>
          <a:off x="595116" y="3927976"/>
          <a:ext cx="3954780" cy="66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210"/>
                <a:gridCol w="791210"/>
                <a:gridCol w="789940"/>
                <a:gridCol w="791210"/>
                <a:gridCol w="791210"/>
              </a:tblGrid>
              <a:tr h="6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58585"/>
                      </a:solidFill>
                      <a:prstDash val="solid"/>
                    </a:lnL>
                    <a:lnR w="9525">
                      <a:solidFill>
                        <a:srgbClr val="858585"/>
                      </a:solidFill>
                      <a:prstDash val="solid"/>
                    </a:lnR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/>
          <p:nvPr/>
        </p:nvSpPr>
        <p:spPr>
          <a:xfrm>
            <a:off x="5443728" y="4123944"/>
            <a:ext cx="122682" cy="121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 flipH="1">
            <a:off x="597406" y="4125455"/>
            <a:ext cx="45719" cy="270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8042" y="479805"/>
            <a:ext cx="75120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Динамика исполнения основных параметров бюджета 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</a:t>
            </a:r>
            <a:r>
              <a:rPr sz="2400" b="1" i="1" spc="4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400" b="1" i="1" spc="2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1856" y="1576028"/>
            <a:ext cx="8663940" cy="3306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9783" y="1988820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1391" y="313943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9783" y="3645408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5567" y="4221479"/>
            <a:ext cx="7295515" cy="0"/>
          </a:xfrm>
          <a:custGeom>
            <a:avLst/>
            <a:gdLst/>
            <a:ahLst/>
            <a:cxnLst/>
            <a:rect l="l" t="t" r="r" b="b"/>
            <a:pathLst>
              <a:path w="7295515">
                <a:moveTo>
                  <a:pt x="0" y="0"/>
                </a:moveTo>
                <a:lnTo>
                  <a:pt x="729526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3806" y="1744725"/>
            <a:ext cx="8133080" cy="22021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300</a:t>
            </a:r>
            <a:r>
              <a:rPr sz="1200" spc="-1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250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200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  <a:tabLst>
                <a:tab pos="785495" algn="l"/>
                <a:tab pos="8119109" algn="l"/>
              </a:tabLst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150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000	</a:t>
            </a:r>
            <a:r>
              <a:rPr sz="1200" u="sng" spc="-15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	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100</a:t>
            </a:r>
            <a:r>
              <a:rPr sz="1200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R="7471409" algn="ctr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50</a:t>
            </a:r>
            <a:r>
              <a:rPr sz="1200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695"/>
              </a:spcBef>
            </a:pPr>
            <a:r>
              <a:rPr sz="1200" spc="-10" dirty="0">
                <a:solidFill>
                  <a:srgbClr val="575757"/>
                </a:solidFill>
                <a:latin typeface="Arial"/>
                <a:cs typeface="Arial"/>
              </a:rPr>
              <a:t>0</a:t>
            </a:r>
            <a:endParaRPr sz="1200" dirty="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710"/>
              </a:spcBef>
            </a:pPr>
            <a:r>
              <a:rPr sz="1200" spc="-10" dirty="0" smtClean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r>
              <a:rPr lang="ru-RU" sz="1200" spc="-10" dirty="0" smtClean="0">
                <a:solidFill>
                  <a:srgbClr val="575757"/>
                </a:solidFill>
                <a:latin typeface="Arial"/>
                <a:cs typeface="Arial"/>
              </a:rPr>
              <a:t>10</a:t>
            </a:r>
            <a:r>
              <a:rPr sz="1200" spc="-9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575757"/>
                </a:solidFill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77923" y="2002543"/>
            <a:ext cx="757427" cy="16596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0371" y="1988820"/>
            <a:ext cx="757427" cy="1673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67204" y="3909821"/>
            <a:ext cx="3456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1950" algn="l"/>
              </a:tabLst>
            </a:pPr>
            <a:r>
              <a:rPr sz="1200" spc="-80" dirty="0">
                <a:solidFill>
                  <a:srgbClr val="575757"/>
                </a:solidFill>
                <a:latin typeface="Trebuchet MS"/>
                <a:cs typeface="Trebuchet MS"/>
              </a:rPr>
              <a:t>Д</a:t>
            </a:r>
            <a:r>
              <a:rPr sz="1200" spc="-25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125" dirty="0">
                <a:solidFill>
                  <a:srgbClr val="575757"/>
                </a:solidFill>
                <a:latin typeface="Trebuchet MS"/>
                <a:cs typeface="Trebuchet MS"/>
              </a:rPr>
              <a:t>х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25" dirty="0">
                <a:solidFill>
                  <a:srgbClr val="575757"/>
                </a:solidFill>
                <a:latin typeface="Trebuchet MS"/>
                <a:cs typeface="Trebuchet MS"/>
              </a:rPr>
              <a:t>ды</a:t>
            </a:r>
            <a:r>
              <a:rPr sz="1200" dirty="0">
                <a:solidFill>
                  <a:srgbClr val="575757"/>
                </a:solidFill>
                <a:latin typeface="Trebuchet MS"/>
                <a:cs typeface="Trebuchet MS"/>
              </a:rPr>
              <a:t>	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Ра</a:t>
            </a:r>
            <a:r>
              <a:rPr sz="1200" spc="-95" dirty="0">
                <a:solidFill>
                  <a:srgbClr val="575757"/>
                </a:solidFill>
                <a:latin typeface="Trebuchet MS"/>
                <a:cs typeface="Trebuchet MS"/>
              </a:rPr>
              <a:t>с</a:t>
            </a:r>
            <a:r>
              <a:rPr sz="1200" spc="-125" dirty="0">
                <a:solidFill>
                  <a:srgbClr val="575757"/>
                </a:solidFill>
                <a:latin typeface="Trebuchet MS"/>
                <a:cs typeface="Trebuchet MS"/>
              </a:rPr>
              <a:t>х</a:t>
            </a:r>
            <a:r>
              <a:rPr sz="1200" spc="-50" dirty="0">
                <a:solidFill>
                  <a:srgbClr val="575757"/>
                </a:solidFill>
                <a:latin typeface="Trebuchet MS"/>
                <a:cs typeface="Trebuchet MS"/>
              </a:rPr>
              <a:t>о</a:t>
            </a:r>
            <a:r>
              <a:rPr sz="1200" spc="-30" dirty="0">
                <a:solidFill>
                  <a:srgbClr val="575757"/>
                </a:solidFill>
                <a:latin typeface="Trebuchet MS"/>
                <a:cs typeface="Trebuchet MS"/>
              </a:rPr>
              <a:t>ды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21279" y="1827495"/>
            <a:ext cx="758952" cy="1830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3728" y="1827495"/>
            <a:ext cx="758951" cy="184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53869" y="1827495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050" spc="-5" dirty="0">
                <a:solidFill>
                  <a:srgbClr val="404040"/>
                </a:solidFill>
                <a:latin typeface="Arial"/>
                <a:cs typeface="Arial"/>
              </a:rPr>
              <a:t>296 418,1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07877" y="1751076"/>
            <a:ext cx="60642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5275" algn="l"/>
              </a:tabLst>
            </a:pPr>
            <a:r>
              <a:rPr lang="ru-RU" sz="1050" spc="-5" dirty="0">
                <a:solidFill>
                  <a:srgbClr val="404040"/>
                </a:solidFill>
                <a:latin typeface="Arial"/>
                <a:cs typeface="Arial"/>
              </a:rPr>
              <a:t>300 467,9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25214" y="1576027"/>
            <a:ext cx="392798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5275" algn="l"/>
              </a:tabLst>
            </a:pPr>
            <a:r>
              <a:rPr lang="ru-RU" sz="1050" spc="-20" dirty="0" smtClean="0">
                <a:solidFill>
                  <a:srgbClr val="404040"/>
                </a:solidFill>
                <a:latin typeface="Arial"/>
                <a:cs typeface="Arial"/>
              </a:rPr>
              <a:t>323 855,6                                                                    322 242,3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34199" y="3652472"/>
            <a:ext cx="757427" cy="984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8350" y="3532497"/>
            <a:ext cx="726948" cy="127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17942" y="3229462"/>
            <a:ext cx="697356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57670" algn="l"/>
                <a:tab pos="7307580" algn="l"/>
              </a:tabLst>
            </a:pPr>
            <a:r>
              <a:rPr sz="105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lang="ru-RU" sz="1050" u="sng" spc="-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+ 1</a:t>
            </a:r>
            <a:r>
              <a:rPr lang="ru-RU" sz="1050" u="sng" spc="-1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613,3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52563" y="4024812"/>
            <a:ext cx="59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575757"/>
                </a:solidFill>
                <a:latin typeface="Trebuchet MS"/>
                <a:cs typeface="Trebuchet MS"/>
              </a:rPr>
              <a:t>Д</a:t>
            </a:r>
            <a:r>
              <a:rPr sz="1200" spc="-100" dirty="0">
                <a:solidFill>
                  <a:srgbClr val="575757"/>
                </a:solidFill>
                <a:latin typeface="Trebuchet MS"/>
                <a:cs typeface="Trebuchet MS"/>
              </a:rPr>
              <a:t>еф</a:t>
            </a:r>
            <a:r>
              <a:rPr sz="1200" spc="-90" dirty="0">
                <a:solidFill>
                  <a:srgbClr val="575757"/>
                </a:solidFill>
                <a:latin typeface="Trebuchet MS"/>
                <a:cs typeface="Trebuchet MS"/>
              </a:rPr>
              <a:t>и</a:t>
            </a:r>
            <a:r>
              <a:rPr sz="1200" spc="-30" dirty="0">
                <a:solidFill>
                  <a:srgbClr val="575757"/>
                </a:solidFill>
                <a:latin typeface="Trebuchet MS"/>
                <a:cs typeface="Trebuchet MS"/>
              </a:rPr>
              <a:t>ц</a:t>
            </a:r>
            <a:r>
              <a:rPr sz="1200" spc="-65" dirty="0">
                <a:solidFill>
                  <a:srgbClr val="575757"/>
                </a:solidFill>
                <a:latin typeface="Trebuchet MS"/>
                <a:cs typeface="Trebuchet MS"/>
              </a:rPr>
              <a:t>ит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22191" y="4652771"/>
            <a:ext cx="82296" cy="822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10400" y="3750945"/>
            <a:ext cx="681226" cy="4187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5806440" algn="l"/>
                <a:tab pos="7307580" algn="l"/>
              </a:tabLst>
            </a:pPr>
            <a:r>
              <a:rPr sz="1200" u="sng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050" u="sng" spc="-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-</a:t>
            </a:r>
            <a:r>
              <a:rPr lang="ru-RU" sz="1050" u="sng" spc="-10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 </a:t>
            </a:r>
            <a:r>
              <a:rPr lang="ru-RU" sz="1050" u="sng" spc="-15" dirty="0" smtClean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Arial"/>
                <a:cs typeface="Arial"/>
              </a:rPr>
              <a:t>4 049,8 </a:t>
            </a:r>
            <a:r>
              <a:rPr sz="1200" u="sng" dirty="0">
                <a:solidFill>
                  <a:srgbClr val="575757"/>
                </a:solidFill>
                <a:uFill>
                  <a:solidFill>
                    <a:srgbClr val="D9D9D9"/>
                  </a:solidFill>
                </a:uFill>
                <a:latin typeface="Times New Roman"/>
                <a:cs typeface="Times New Roman"/>
              </a:rPr>
              <a:t>	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77740" y="4632959"/>
            <a:ext cx="82296" cy="82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29253" y="4546219"/>
            <a:ext cx="5740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201</a:t>
            </a:r>
            <a:r>
              <a:rPr lang="ru-RU"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7</a:t>
            </a:r>
            <a:r>
              <a:rPr sz="1200" spc="-65" dirty="0" err="1" smtClean="0">
                <a:solidFill>
                  <a:srgbClr val="575757"/>
                </a:solidFill>
                <a:latin typeface="Trebuchet MS"/>
                <a:cs typeface="Trebuchet MS"/>
              </a:rPr>
              <a:t>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11090" y="4550155"/>
            <a:ext cx="5740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201</a:t>
            </a:r>
            <a:r>
              <a:rPr lang="ru-RU" sz="1200" spc="-25" dirty="0" smtClean="0">
                <a:solidFill>
                  <a:srgbClr val="575757"/>
                </a:solidFill>
                <a:latin typeface="Trebuchet MS"/>
                <a:cs typeface="Trebuchet MS"/>
              </a:rPr>
              <a:t>8</a:t>
            </a:r>
            <a:r>
              <a:rPr sz="1200" spc="-220" dirty="0" smtClean="0">
                <a:solidFill>
                  <a:srgbClr val="575757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575757"/>
                </a:solidFill>
                <a:latin typeface="Trebuchet MS"/>
                <a:cs typeface="Trebuchet MS"/>
              </a:rPr>
              <a:t>год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29"/>
          <p:cNvSpPr txBox="1"/>
          <p:nvPr/>
        </p:nvSpPr>
        <p:spPr>
          <a:xfrm>
            <a:off x="7949170" y="3021183"/>
            <a:ext cx="9662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75" dirty="0" smtClean="0">
                <a:solidFill>
                  <a:srgbClr val="575757"/>
                </a:solidFill>
                <a:latin typeface="Trebuchet MS"/>
                <a:cs typeface="Trebuchet MS"/>
              </a:rPr>
              <a:t>Профицит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7288" y="2455875"/>
            <a:ext cx="8035290" cy="2454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рамках реализации программы развития образования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10" dirty="0" smtClean="0">
                <a:latin typeface="Arial"/>
                <a:cs typeface="Arial"/>
              </a:rPr>
              <a:t>201</a:t>
            </a:r>
            <a:r>
              <a:rPr lang="ru-RU" sz="1800" spc="-10" dirty="0" smtClean="0">
                <a:latin typeface="Arial"/>
                <a:cs typeface="Arial"/>
              </a:rPr>
              <a:t>8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году</a:t>
            </a: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профинансировано </a:t>
            </a:r>
            <a:r>
              <a:rPr sz="1800" spc="-5" dirty="0" err="1">
                <a:latin typeface="Arial"/>
                <a:cs typeface="Arial"/>
              </a:rPr>
              <a:t>предоставление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ru-RU" sz="1800" spc="-5" dirty="0" smtClean="0">
                <a:latin typeface="Arial"/>
                <a:cs typeface="Arial"/>
              </a:rPr>
              <a:t>четырёх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жилых </a:t>
            </a:r>
            <a:r>
              <a:rPr sz="1800" spc="-5" dirty="0">
                <a:latin typeface="Arial"/>
                <a:cs typeface="Arial"/>
              </a:rPr>
              <a:t>помещений </a:t>
            </a:r>
            <a:r>
              <a:rPr sz="1800" dirty="0">
                <a:latin typeface="Arial"/>
                <a:cs typeface="Arial"/>
              </a:rPr>
              <a:t>детям-  </a:t>
            </a:r>
            <a:r>
              <a:rPr sz="1800" spc="-5" dirty="0">
                <a:latin typeface="Arial"/>
                <a:cs typeface="Arial"/>
              </a:rPr>
              <a:t>сиротам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детям, оставшимся </a:t>
            </a:r>
            <a:r>
              <a:rPr sz="1800" dirty="0">
                <a:latin typeface="Arial"/>
                <a:cs typeface="Arial"/>
              </a:rPr>
              <a:t>без </a:t>
            </a:r>
            <a:r>
              <a:rPr sz="1800" spc="-5" dirty="0">
                <a:latin typeface="Arial"/>
                <a:cs typeface="Arial"/>
              </a:rPr>
              <a:t>попечения родителей, </a:t>
            </a:r>
            <a:r>
              <a:rPr sz="1800" dirty="0">
                <a:latin typeface="Arial"/>
                <a:cs typeface="Arial"/>
              </a:rPr>
              <a:t>лицам из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их</a:t>
            </a:r>
          </a:p>
          <a:p>
            <a:pPr marL="3556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числа в </a:t>
            </a:r>
            <a:r>
              <a:rPr sz="1800" spc="-5" dirty="0" err="1">
                <a:latin typeface="Arial"/>
                <a:cs typeface="Arial"/>
              </a:rPr>
              <a:t>сумме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sz="1800" u="heavy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3 528,00 </a:t>
            </a:r>
            <a:r>
              <a:rPr sz="1800" u="heavy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тыс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рублей, </a:t>
            </a:r>
            <a:r>
              <a:rPr sz="1800" dirty="0">
                <a:latin typeface="Arial"/>
                <a:cs typeface="Arial"/>
              </a:rPr>
              <a:t>в том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числе: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 smtClean="0">
                <a:solidFill>
                  <a:srgbClr val="002060"/>
                </a:solidFill>
                <a:latin typeface="Arial"/>
                <a:cs typeface="Arial"/>
              </a:rPr>
              <a:t>Средства</a:t>
            </a:r>
            <a:r>
              <a:rPr sz="1800" spc="-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spc="-5" dirty="0" smtClean="0">
                <a:solidFill>
                  <a:srgbClr val="002060"/>
                </a:solidFill>
                <a:latin typeface="Arial"/>
                <a:cs typeface="Arial"/>
              </a:rPr>
              <a:t>федерального</a:t>
            </a:r>
            <a:r>
              <a:rPr sz="1800" spc="-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2060"/>
                </a:solidFill>
                <a:latin typeface="Arial"/>
                <a:cs typeface="Arial"/>
              </a:rPr>
              <a:t>бюджета </a:t>
            </a:r>
            <a:r>
              <a:rPr lang="ru-RU" sz="1800" dirty="0" smtClean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sz="18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/>
                <a:cs typeface="Arial"/>
              </a:rPr>
              <a:t>882</a:t>
            </a:r>
            <a:r>
              <a:rPr sz="1800" spc="-5" dirty="0" smtClean="0">
                <a:solidFill>
                  <a:srgbClr val="002060"/>
                </a:solidFill>
                <a:latin typeface="Arial"/>
                <a:cs typeface="Arial"/>
              </a:rPr>
              <a:t>,00</a:t>
            </a:r>
            <a:r>
              <a:rPr sz="1800" spc="-5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Arial"/>
                <a:cs typeface="Arial"/>
              </a:rPr>
              <a:t>тыс.рублей</a:t>
            </a:r>
            <a:endParaRPr sz="1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spcBef>
                <a:spcPts val="434"/>
              </a:spcBef>
            </a:pPr>
            <a:r>
              <a:rPr lang="ru-RU" spc="-5" dirty="0">
                <a:solidFill>
                  <a:srgbClr val="0000E4"/>
                </a:solidFill>
                <a:latin typeface="Arial"/>
                <a:cs typeface="Arial"/>
              </a:rPr>
              <a:t>Средства областного </a:t>
            </a:r>
            <a:r>
              <a:rPr lang="ru-RU" dirty="0">
                <a:solidFill>
                  <a:srgbClr val="0000E4"/>
                </a:solidFill>
                <a:latin typeface="Arial"/>
                <a:cs typeface="Arial"/>
              </a:rPr>
              <a:t>бюджета </a:t>
            </a:r>
            <a:r>
              <a:rPr lang="ru-RU" dirty="0" smtClean="0">
                <a:solidFill>
                  <a:srgbClr val="0000E4"/>
                </a:solidFill>
                <a:latin typeface="Arial"/>
                <a:cs typeface="Arial"/>
              </a:rPr>
              <a:t>– 2 646,00 </a:t>
            </a:r>
            <a:r>
              <a:rPr lang="ru-RU" spc="-5" dirty="0" err="1" smtClean="0">
                <a:solidFill>
                  <a:srgbClr val="0000E4"/>
                </a:solidFill>
                <a:latin typeface="Arial"/>
                <a:cs typeface="Arial"/>
              </a:rPr>
              <a:t>тыс.рублей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5" dirty="0" err="1" smtClean="0">
                <a:solidFill>
                  <a:srgbClr val="5B5B97"/>
                </a:solidFill>
                <a:latin typeface="Arial"/>
                <a:cs typeface="Arial"/>
              </a:rPr>
              <a:t>Средства</a:t>
            </a:r>
            <a:r>
              <a:rPr sz="1800" spc="-5" dirty="0" smtClean="0">
                <a:solidFill>
                  <a:srgbClr val="5B5B9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B5B97"/>
                </a:solidFill>
                <a:latin typeface="Arial"/>
                <a:cs typeface="Arial"/>
              </a:rPr>
              <a:t>местного бюджета – </a:t>
            </a:r>
            <a:r>
              <a:rPr sz="1800" spc="-5" dirty="0">
                <a:solidFill>
                  <a:srgbClr val="5B5B97"/>
                </a:solidFill>
                <a:latin typeface="Arial"/>
                <a:cs typeface="Arial"/>
              </a:rPr>
              <a:t>0,00</a:t>
            </a:r>
            <a:r>
              <a:rPr sz="1800" spc="-55" dirty="0">
                <a:solidFill>
                  <a:srgbClr val="5B5B97"/>
                </a:solidFill>
                <a:latin typeface="Arial"/>
                <a:cs typeface="Arial"/>
              </a:rPr>
              <a:t> </a:t>
            </a:r>
            <a:r>
              <a:rPr sz="1800" spc="-5" dirty="0" err="1" smtClean="0">
                <a:solidFill>
                  <a:srgbClr val="5B5B97"/>
                </a:solidFill>
                <a:latin typeface="Arial"/>
                <a:cs typeface="Arial"/>
              </a:rPr>
              <a:t>тыс.рублей</a:t>
            </a:r>
            <a:endParaRPr lang="ru-RU" sz="1800" spc="-5" dirty="0" smtClean="0">
              <a:solidFill>
                <a:srgbClr val="5B5B97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1725" y="469214"/>
            <a:ext cx="791337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Бюджетные инвестиции </a:t>
            </a:r>
            <a:r>
              <a:rPr sz="3200" dirty="0"/>
              <a:t>на</a:t>
            </a:r>
            <a:r>
              <a:rPr sz="3200" spc="-105" dirty="0"/>
              <a:t> </a:t>
            </a:r>
            <a:r>
              <a:rPr sz="3200" spc="-5" dirty="0"/>
              <a:t>приобретение  объектов недвижимого </a:t>
            </a:r>
            <a:r>
              <a:rPr sz="3200" dirty="0"/>
              <a:t>имущества</a:t>
            </a:r>
            <a:r>
              <a:rPr sz="3200" spc="-130" dirty="0"/>
              <a:t> </a:t>
            </a:r>
            <a:r>
              <a:rPr sz="3200" dirty="0"/>
              <a:t>в</a:t>
            </a:r>
            <a:endParaRPr sz="3200"/>
          </a:p>
          <a:p>
            <a:pPr marL="3810" algn="ctr">
              <a:lnSpc>
                <a:spcPct val="100000"/>
              </a:lnSpc>
            </a:pPr>
            <a:r>
              <a:rPr sz="3200" spc="-5" dirty="0"/>
              <a:t>муниципальную</a:t>
            </a:r>
            <a:r>
              <a:rPr sz="3200" spc="-45" dirty="0"/>
              <a:t> </a:t>
            </a:r>
            <a:r>
              <a:rPr sz="3200" dirty="0"/>
              <a:t>собственность</a:t>
            </a:r>
            <a:endParaRPr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1690116"/>
            <a:ext cx="7428230" cy="2534920"/>
          </a:xfrm>
          <a:custGeom>
            <a:avLst/>
            <a:gdLst/>
            <a:ahLst/>
            <a:cxnLst/>
            <a:rect l="l" t="t" r="r" b="b"/>
            <a:pathLst>
              <a:path w="7428230" h="2534920">
                <a:moveTo>
                  <a:pt x="0" y="2534412"/>
                </a:moveTo>
                <a:lnTo>
                  <a:pt x="7427976" y="2534412"/>
                </a:lnTo>
                <a:lnTo>
                  <a:pt x="7427976" y="0"/>
                </a:lnTo>
                <a:lnTo>
                  <a:pt x="0" y="0"/>
                </a:lnTo>
                <a:lnTo>
                  <a:pt x="0" y="2534412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23" y="3592067"/>
            <a:ext cx="568960" cy="632460"/>
          </a:xfrm>
          <a:custGeom>
            <a:avLst/>
            <a:gdLst/>
            <a:ahLst/>
            <a:cxnLst/>
            <a:rect l="l" t="t" r="r" b="b"/>
            <a:pathLst>
              <a:path w="568960" h="632460">
                <a:moveTo>
                  <a:pt x="0" y="632460"/>
                </a:moveTo>
                <a:lnTo>
                  <a:pt x="568452" y="632460"/>
                </a:lnTo>
                <a:lnTo>
                  <a:pt x="56845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023" y="1690116"/>
            <a:ext cx="565785" cy="634365"/>
          </a:xfrm>
          <a:custGeom>
            <a:avLst/>
            <a:gdLst/>
            <a:ahLst/>
            <a:cxnLst/>
            <a:rect l="l" t="t" r="r" b="b"/>
            <a:pathLst>
              <a:path w="565785" h="634364">
                <a:moveTo>
                  <a:pt x="0" y="633983"/>
                </a:moveTo>
                <a:lnTo>
                  <a:pt x="565403" y="633983"/>
                </a:lnTo>
                <a:lnTo>
                  <a:pt x="565403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427" y="1066800"/>
            <a:ext cx="585470" cy="623570"/>
          </a:xfrm>
          <a:custGeom>
            <a:avLst/>
            <a:gdLst/>
            <a:ahLst/>
            <a:cxnLst/>
            <a:rect l="l" t="t" r="r" b="b"/>
            <a:pathLst>
              <a:path w="585469" h="623569">
                <a:moveTo>
                  <a:pt x="0" y="623316"/>
                </a:moveTo>
                <a:lnTo>
                  <a:pt x="585215" y="623316"/>
                </a:lnTo>
                <a:lnTo>
                  <a:pt x="585215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75" y="3592067"/>
            <a:ext cx="584200" cy="632460"/>
          </a:xfrm>
          <a:custGeom>
            <a:avLst/>
            <a:gdLst/>
            <a:ahLst/>
            <a:cxnLst/>
            <a:rect l="l" t="t" r="r" b="b"/>
            <a:pathLst>
              <a:path w="584200" h="632460">
                <a:moveTo>
                  <a:pt x="0" y="632460"/>
                </a:moveTo>
                <a:lnTo>
                  <a:pt x="583692" y="632460"/>
                </a:lnTo>
                <a:lnTo>
                  <a:pt x="583692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427" y="1690116"/>
            <a:ext cx="585470" cy="643255"/>
          </a:xfrm>
          <a:custGeom>
            <a:avLst/>
            <a:gdLst/>
            <a:ahLst/>
            <a:cxnLst/>
            <a:rect l="l" t="t" r="r" b="b"/>
            <a:pathLst>
              <a:path w="585469" h="643255">
                <a:moveTo>
                  <a:pt x="0" y="643127"/>
                </a:move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75" y="2324100"/>
            <a:ext cx="574675" cy="623570"/>
          </a:xfrm>
          <a:custGeom>
            <a:avLst/>
            <a:gdLst/>
            <a:ahLst/>
            <a:cxnLst/>
            <a:rect l="l" t="t" r="r" b="b"/>
            <a:pathLst>
              <a:path w="574675" h="623569">
                <a:moveTo>
                  <a:pt x="0" y="623315"/>
                </a:moveTo>
                <a:lnTo>
                  <a:pt x="574548" y="623315"/>
                </a:lnTo>
                <a:lnTo>
                  <a:pt x="57454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324100"/>
            <a:ext cx="582295" cy="634365"/>
          </a:xfrm>
          <a:custGeom>
            <a:avLst/>
            <a:gdLst/>
            <a:ahLst/>
            <a:cxnLst/>
            <a:rect l="l" t="t" r="r" b="b"/>
            <a:pathLst>
              <a:path w="582295" h="634364">
                <a:moveTo>
                  <a:pt x="0" y="633984"/>
                </a:moveTo>
                <a:lnTo>
                  <a:pt x="582168" y="633984"/>
                </a:lnTo>
                <a:lnTo>
                  <a:pt x="58216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023" y="2324100"/>
            <a:ext cx="574675" cy="634365"/>
          </a:xfrm>
          <a:custGeom>
            <a:avLst/>
            <a:gdLst/>
            <a:ahLst/>
            <a:cxnLst/>
            <a:rect l="l" t="t" r="r" b="b"/>
            <a:pathLst>
              <a:path w="574675" h="634364">
                <a:moveTo>
                  <a:pt x="0" y="633984"/>
                </a:moveTo>
                <a:lnTo>
                  <a:pt x="574548" y="633984"/>
                </a:lnTo>
                <a:lnTo>
                  <a:pt x="574548" y="0"/>
                </a:lnTo>
                <a:lnTo>
                  <a:pt x="0" y="0"/>
                </a:lnTo>
                <a:lnTo>
                  <a:pt x="0" y="633984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23" y="2947416"/>
            <a:ext cx="568960" cy="645160"/>
          </a:xfrm>
          <a:custGeom>
            <a:avLst/>
            <a:gdLst/>
            <a:ahLst/>
            <a:cxnLst/>
            <a:rect l="l" t="t" r="r" b="b"/>
            <a:pathLst>
              <a:path w="568960" h="645160">
                <a:moveTo>
                  <a:pt x="0" y="644651"/>
                </a:moveTo>
                <a:lnTo>
                  <a:pt x="568452" y="644651"/>
                </a:lnTo>
                <a:lnTo>
                  <a:pt x="56845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75" y="2947416"/>
            <a:ext cx="584200" cy="645160"/>
          </a:xfrm>
          <a:custGeom>
            <a:avLst/>
            <a:gdLst/>
            <a:ahLst/>
            <a:cxnLst/>
            <a:rect l="l" t="t" r="r" b="b"/>
            <a:pathLst>
              <a:path w="584200" h="645160">
                <a:moveTo>
                  <a:pt x="0" y="644651"/>
                </a:moveTo>
                <a:lnTo>
                  <a:pt x="583692" y="644651"/>
                </a:lnTo>
                <a:lnTo>
                  <a:pt x="583692" y="0"/>
                </a:lnTo>
                <a:lnTo>
                  <a:pt x="0" y="0"/>
                </a:lnTo>
                <a:lnTo>
                  <a:pt x="0" y="644651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94759" y="1907489"/>
            <a:ext cx="337439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Контактная</a:t>
            </a:r>
            <a:r>
              <a:rPr sz="2000" b="1" i="1" u="heavy" spc="-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информация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0117" y="2517775"/>
            <a:ext cx="55041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Финансовое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управление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Администрации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муниципального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«Демидовский район» Смоленской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63239" y="4543044"/>
            <a:ext cx="687705" cy="0"/>
          </a:xfrm>
          <a:custGeom>
            <a:avLst/>
            <a:gdLst/>
            <a:ahLst/>
            <a:cxnLst/>
            <a:rect l="l" t="t" r="r" b="b"/>
            <a:pathLst>
              <a:path w="687704">
                <a:moveTo>
                  <a:pt x="0" y="0"/>
                </a:moveTo>
                <a:lnTo>
                  <a:pt x="687324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3239" y="5372100"/>
            <a:ext cx="3101340" cy="0"/>
          </a:xfrm>
          <a:custGeom>
            <a:avLst/>
            <a:gdLst/>
            <a:ahLst/>
            <a:cxnLst/>
            <a:rect l="l" t="t" r="r" b="b"/>
            <a:pathLst>
              <a:path w="3101340">
                <a:moveTo>
                  <a:pt x="0" y="0"/>
                </a:moveTo>
                <a:lnTo>
                  <a:pt x="3101340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63239" y="5664708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739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3239" y="6249923"/>
            <a:ext cx="486409" cy="0"/>
          </a:xfrm>
          <a:custGeom>
            <a:avLst/>
            <a:gdLst/>
            <a:ahLst/>
            <a:cxnLst/>
            <a:rect l="l" t="t" r="r" b="b"/>
            <a:pathLst>
              <a:path w="48641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3239" y="654253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21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51175" y="4296536"/>
            <a:ext cx="5281295" cy="2268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latin typeface="Arial"/>
                <a:cs typeface="Arial"/>
              </a:rPr>
              <a:t>Адрес: </a:t>
            </a:r>
            <a:r>
              <a:rPr sz="1600" spc="-5" dirty="0">
                <a:latin typeface="Arial"/>
                <a:cs typeface="Arial"/>
              </a:rPr>
              <a:t>216240, ул.Коммунистическая, д.10, г.Демидов,  </a:t>
            </a:r>
            <a:r>
              <a:rPr sz="1600" spc="-10" dirty="0">
                <a:latin typeface="Arial"/>
                <a:cs typeface="Arial"/>
              </a:rPr>
              <a:t>Смоленской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области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Для обратной </a:t>
            </a:r>
            <a:r>
              <a:rPr sz="1600" b="1" i="1" spc="-10" dirty="0">
                <a:latin typeface="Arial"/>
                <a:cs typeface="Arial"/>
              </a:rPr>
              <a:t>связи</a:t>
            </a:r>
            <a:r>
              <a:rPr sz="1600" b="1" i="1" spc="2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граждан: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i="1" spc="-5" dirty="0">
                <a:latin typeface="Arial"/>
                <a:cs typeface="Arial"/>
              </a:rPr>
              <a:t>Телефон: </a:t>
            </a:r>
            <a:r>
              <a:rPr sz="1600" spc="-5" dirty="0">
                <a:latin typeface="Arial"/>
                <a:cs typeface="Arial"/>
              </a:rPr>
              <a:t>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4-11-41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i="1" spc="-5" dirty="0">
                <a:latin typeface="Arial"/>
                <a:cs typeface="Arial"/>
              </a:rPr>
              <a:t>Факс</a:t>
            </a:r>
            <a:r>
              <a:rPr sz="1600" spc="-5" dirty="0">
                <a:latin typeface="Arial"/>
                <a:cs typeface="Arial"/>
              </a:rPr>
              <a:t>: +7 (48147)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4-17-61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852169" algn="l"/>
              </a:tabLst>
            </a:pPr>
            <a:r>
              <a:rPr sz="1600" b="1" i="1" spc="-5" dirty="0">
                <a:latin typeface="Arial"/>
                <a:cs typeface="Arial"/>
              </a:rPr>
              <a:t>E-mail</a:t>
            </a:r>
            <a:r>
              <a:rPr sz="1600" spc="-5" dirty="0">
                <a:latin typeface="Arial"/>
                <a:cs typeface="Arial"/>
              </a:rPr>
              <a:t>:	</a:t>
            </a:r>
            <a:r>
              <a:rPr sz="1600" u="heavy" spc="-5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Arial"/>
                <a:cs typeface="Arial"/>
                <a:hlinkClick r:id="rId3"/>
              </a:rPr>
              <a:t>fdm03@fin.sml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  <a:hlinkClick r:id="rId4"/>
              </a:rPr>
              <a:t>fdm03fin@yandex.ru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8638"/>
            <a:ext cx="9144000" cy="6309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728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Достигнутые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результаты исполнения бюджетной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политики</a:t>
            </a:r>
            <a:endParaRPr sz="1800">
              <a:latin typeface="Times New Roman"/>
              <a:cs typeface="Times New Roman"/>
            </a:endParaRPr>
          </a:p>
          <a:p>
            <a:pPr marL="163830" algn="ctr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муниципального образования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«Демидовский </a:t>
            </a:r>
            <a:r>
              <a:rPr sz="18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район» </a:t>
            </a:r>
            <a:r>
              <a:rPr sz="1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Смоленской</a:t>
            </a:r>
            <a:r>
              <a:rPr sz="18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518" y="1668017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145" y="1341882"/>
            <a:ext cx="8228330" cy="567055"/>
          </a:xfrm>
          <a:custGeom>
            <a:avLst/>
            <a:gdLst/>
            <a:ahLst/>
            <a:cxnLst/>
            <a:rect l="l" t="t" r="r" b="b"/>
            <a:pathLst>
              <a:path w="8228330" h="567055">
                <a:moveTo>
                  <a:pt x="8133587" y="0"/>
                </a:moveTo>
                <a:lnTo>
                  <a:pt x="94488" y="0"/>
                </a:lnTo>
                <a:lnTo>
                  <a:pt x="57708" y="7423"/>
                </a:lnTo>
                <a:lnTo>
                  <a:pt x="27674" y="27670"/>
                </a:lnTo>
                <a:lnTo>
                  <a:pt x="7425" y="57703"/>
                </a:lnTo>
                <a:lnTo>
                  <a:pt x="0" y="94487"/>
                </a:lnTo>
                <a:lnTo>
                  <a:pt x="0" y="472439"/>
                </a:lnTo>
                <a:lnTo>
                  <a:pt x="7425" y="509224"/>
                </a:lnTo>
                <a:lnTo>
                  <a:pt x="27674" y="539257"/>
                </a:lnTo>
                <a:lnTo>
                  <a:pt x="57708" y="559504"/>
                </a:lnTo>
                <a:lnTo>
                  <a:pt x="94488" y="566927"/>
                </a:lnTo>
                <a:lnTo>
                  <a:pt x="8133587" y="566927"/>
                </a:lnTo>
                <a:lnTo>
                  <a:pt x="8170372" y="559504"/>
                </a:lnTo>
                <a:lnTo>
                  <a:pt x="8200405" y="539257"/>
                </a:lnTo>
                <a:lnTo>
                  <a:pt x="8220652" y="509224"/>
                </a:lnTo>
                <a:lnTo>
                  <a:pt x="8228076" y="472439"/>
                </a:lnTo>
                <a:lnTo>
                  <a:pt x="8228076" y="94487"/>
                </a:lnTo>
                <a:lnTo>
                  <a:pt x="8220652" y="57703"/>
                </a:lnTo>
                <a:lnTo>
                  <a:pt x="8200405" y="27670"/>
                </a:lnTo>
                <a:lnTo>
                  <a:pt x="8170372" y="7423"/>
                </a:lnTo>
                <a:lnTo>
                  <a:pt x="8133587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145" y="1341882"/>
            <a:ext cx="8228330" cy="567055"/>
          </a:xfrm>
          <a:custGeom>
            <a:avLst/>
            <a:gdLst/>
            <a:ahLst/>
            <a:cxnLst/>
            <a:rect l="l" t="t" r="r" b="b"/>
            <a:pathLst>
              <a:path w="8228330" h="567055">
                <a:moveTo>
                  <a:pt x="0" y="94487"/>
                </a:moveTo>
                <a:lnTo>
                  <a:pt x="7425" y="57703"/>
                </a:lnTo>
                <a:lnTo>
                  <a:pt x="27674" y="27670"/>
                </a:lnTo>
                <a:lnTo>
                  <a:pt x="57708" y="7423"/>
                </a:lnTo>
                <a:lnTo>
                  <a:pt x="94488" y="0"/>
                </a:lnTo>
                <a:lnTo>
                  <a:pt x="8133587" y="0"/>
                </a:lnTo>
                <a:lnTo>
                  <a:pt x="8170372" y="7423"/>
                </a:lnTo>
                <a:lnTo>
                  <a:pt x="8200405" y="27670"/>
                </a:lnTo>
                <a:lnTo>
                  <a:pt x="8220652" y="57703"/>
                </a:lnTo>
                <a:lnTo>
                  <a:pt x="8228076" y="94487"/>
                </a:lnTo>
                <a:lnTo>
                  <a:pt x="8228076" y="472439"/>
                </a:lnTo>
                <a:lnTo>
                  <a:pt x="8220652" y="509224"/>
                </a:lnTo>
                <a:lnTo>
                  <a:pt x="8200405" y="539257"/>
                </a:lnTo>
                <a:lnTo>
                  <a:pt x="8170372" y="559504"/>
                </a:lnTo>
                <a:lnTo>
                  <a:pt x="8133587" y="566927"/>
                </a:lnTo>
                <a:lnTo>
                  <a:pt x="94488" y="566927"/>
                </a:lnTo>
                <a:lnTo>
                  <a:pt x="57708" y="559504"/>
                </a:lnTo>
                <a:lnTo>
                  <a:pt x="27674" y="539257"/>
                </a:lnTo>
                <a:lnTo>
                  <a:pt x="7425" y="509224"/>
                </a:lnTo>
                <a:lnTo>
                  <a:pt x="0" y="472439"/>
                </a:lnTo>
                <a:lnTo>
                  <a:pt x="0" y="9448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518" y="2166366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518" y="2166366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6145" y="194538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>
                <a:moveTo>
                  <a:pt x="8163306" y="0"/>
                </a:moveTo>
                <a:lnTo>
                  <a:pt x="64769" y="0"/>
                </a:lnTo>
                <a:lnTo>
                  <a:pt x="39556" y="5083"/>
                </a:lnTo>
                <a:lnTo>
                  <a:pt x="18969" y="18954"/>
                </a:lnTo>
                <a:lnTo>
                  <a:pt x="5089" y="39540"/>
                </a:lnTo>
                <a:lnTo>
                  <a:pt x="0" y="64769"/>
                </a:lnTo>
                <a:lnTo>
                  <a:pt x="0" y="323850"/>
                </a:lnTo>
                <a:lnTo>
                  <a:pt x="5089" y="349079"/>
                </a:lnTo>
                <a:lnTo>
                  <a:pt x="18969" y="369665"/>
                </a:lnTo>
                <a:lnTo>
                  <a:pt x="39556" y="383536"/>
                </a:lnTo>
                <a:lnTo>
                  <a:pt x="64769" y="388619"/>
                </a:lnTo>
                <a:lnTo>
                  <a:pt x="8163306" y="388619"/>
                </a:lnTo>
                <a:lnTo>
                  <a:pt x="8188535" y="383536"/>
                </a:lnTo>
                <a:lnTo>
                  <a:pt x="8209121" y="369665"/>
                </a:lnTo>
                <a:lnTo>
                  <a:pt x="8222992" y="349079"/>
                </a:lnTo>
                <a:lnTo>
                  <a:pt x="8228076" y="323850"/>
                </a:lnTo>
                <a:lnTo>
                  <a:pt x="8228076" y="64769"/>
                </a:lnTo>
                <a:lnTo>
                  <a:pt x="8222992" y="39540"/>
                </a:lnTo>
                <a:lnTo>
                  <a:pt x="8209121" y="18954"/>
                </a:lnTo>
                <a:lnTo>
                  <a:pt x="8188535" y="5083"/>
                </a:lnTo>
                <a:lnTo>
                  <a:pt x="8163306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6145" y="1945385"/>
            <a:ext cx="8228330" cy="388620"/>
          </a:xfrm>
          <a:custGeom>
            <a:avLst/>
            <a:gdLst/>
            <a:ahLst/>
            <a:cxnLst/>
            <a:rect l="l" t="t" r="r" b="b"/>
            <a:pathLst>
              <a:path w="8228330" h="388619">
                <a:moveTo>
                  <a:pt x="0" y="64769"/>
                </a:moveTo>
                <a:lnTo>
                  <a:pt x="5089" y="39540"/>
                </a:lnTo>
                <a:lnTo>
                  <a:pt x="18969" y="18954"/>
                </a:lnTo>
                <a:lnTo>
                  <a:pt x="39556" y="5083"/>
                </a:lnTo>
                <a:lnTo>
                  <a:pt x="64769" y="0"/>
                </a:lnTo>
                <a:lnTo>
                  <a:pt x="8163306" y="0"/>
                </a:lnTo>
                <a:lnTo>
                  <a:pt x="8188535" y="5083"/>
                </a:lnTo>
                <a:lnTo>
                  <a:pt x="8209121" y="18954"/>
                </a:lnTo>
                <a:lnTo>
                  <a:pt x="8222992" y="39540"/>
                </a:lnTo>
                <a:lnTo>
                  <a:pt x="8228076" y="64769"/>
                </a:lnTo>
                <a:lnTo>
                  <a:pt x="8228076" y="323850"/>
                </a:lnTo>
                <a:lnTo>
                  <a:pt x="8222992" y="349079"/>
                </a:lnTo>
                <a:lnTo>
                  <a:pt x="8209121" y="369665"/>
                </a:lnTo>
                <a:lnTo>
                  <a:pt x="8188535" y="383536"/>
                </a:lnTo>
                <a:lnTo>
                  <a:pt x="8163306" y="388619"/>
                </a:lnTo>
                <a:lnTo>
                  <a:pt x="64769" y="388619"/>
                </a:lnTo>
                <a:lnTo>
                  <a:pt x="39556" y="383536"/>
                </a:lnTo>
                <a:lnTo>
                  <a:pt x="18969" y="369665"/>
                </a:lnTo>
                <a:lnTo>
                  <a:pt x="5089" y="349079"/>
                </a:lnTo>
                <a:lnTo>
                  <a:pt x="0" y="323850"/>
                </a:lnTo>
                <a:lnTo>
                  <a:pt x="0" y="6476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4518" y="2907029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4518" y="2907029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30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145" y="2439161"/>
            <a:ext cx="8228330" cy="632460"/>
          </a:xfrm>
          <a:custGeom>
            <a:avLst/>
            <a:gdLst/>
            <a:ahLst/>
            <a:cxnLst/>
            <a:rect l="l" t="t" r="r" b="b"/>
            <a:pathLst>
              <a:path w="8228330" h="632460">
                <a:moveTo>
                  <a:pt x="8122665" y="0"/>
                </a:moveTo>
                <a:lnTo>
                  <a:pt x="105410" y="0"/>
                </a:lnTo>
                <a:lnTo>
                  <a:pt x="64379" y="8290"/>
                </a:lnTo>
                <a:lnTo>
                  <a:pt x="30873" y="30892"/>
                </a:lnTo>
                <a:lnTo>
                  <a:pt x="8283" y="64400"/>
                </a:lnTo>
                <a:lnTo>
                  <a:pt x="0" y="105410"/>
                </a:lnTo>
                <a:lnTo>
                  <a:pt x="0" y="527050"/>
                </a:lnTo>
                <a:lnTo>
                  <a:pt x="8283" y="568059"/>
                </a:lnTo>
                <a:lnTo>
                  <a:pt x="30873" y="601567"/>
                </a:lnTo>
                <a:lnTo>
                  <a:pt x="64379" y="624169"/>
                </a:lnTo>
                <a:lnTo>
                  <a:pt x="105410" y="632460"/>
                </a:lnTo>
                <a:lnTo>
                  <a:pt x="8122665" y="632460"/>
                </a:lnTo>
                <a:lnTo>
                  <a:pt x="8163675" y="624169"/>
                </a:lnTo>
                <a:lnTo>
                  <a:pt x="8197183" y="601567"/>
                </a:lnTo>
                <a:lnTo>
                  <a:pt x="8219785" y="568059"/>
                </a:lnTo>
                <a:lnTo>
                  <a:pt x="8228076" y="527050"/>
                </a:lnTo>
                <a:lnTo>
                  <a:pt x="8228076" y="105410"/>
                </a:lnTo>
                <a:lnTo>
                  <a:pt x="8219785" y="64400"/>
                </a:lnTo>
                <a:lnTo>
                  <a:pt x="8197183" y="30892"/>
                </a:lnTo>
                <a:lnTo>
                  <a:pt x="8163675" y="8290"/>
                </a:lnTo>
                <a:lnTo>
                  <a:pt x="8122665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145" y="2439161"/>
            <a:ext cx="8228330" cy="632460"/>
          </a:xfrm>
          <a:custGeom>
            <a:avLst/>
            <a:gdLst/>
            <a:ahLst/>
            <a:cxnLst/>
            <a:rect l="l" t="t" r="r" b="b"/>
            <a:pathLst>
              <a:path w="8228330" h="632460">
                <a:moveTo>
                  <a:pt x="0" y="105410"/>
                </a:moveTo>
                <a:lnTo>
                  <a:pt x="8283" y="64400"/>
                </a:lnTo>
                <a:lnTo>
                  <a:pt x="30873" y="30892"/>
                </a:lnTo>
                <a:lnTo>
                  <a:pt x="64379" y="8290"/>
                </a:lnTo>
                <a:lnTo>
                  <a:pt x="105410" y="0"/>
                </a:lnTo>
                <a:lnTo>
                  <a:pt x="8122665" y="0"/>
                </a:lnTo>
                <a:lnTo>
                  <a:pt x="8163675" y="8290"/>
                </a:lnTo>
                <a:lnTo>
                  <a:pt x="8197183" y="30892"/>
                </a:lnTo>
                <a:lnTo>
                  <a:pt x="8219785" y="64400"/>
                </a:lnTo>
                <a:lnTo>
                  <a:pt x="8228076" y="105410"/>
                </a:lnTo>
                <a:lnTo>
                  <a:pt x="8228076" y="527050"/>
                </a:lnTo>
                <a:lnTo>
                  <a:pt x="8219785" y="568059"/>
                </a:lnTo>
                <a:lnTo>
                  <a:pt x="8197183" y="601567"/>
                </a:lnTo>
                <a:lnTo>
                  <a:pt x="8163675" y="624169"/>
                </a:lnTo>
                <a:lnTo>
                  <a:pt x="8122665" y="632460"/>
                </a:lnTo>
                <a:lnTo>
                  <a:pt x="105410" y="632460"/>
                </a:lnTo>
                <a:lnTo>
                  <a:pt x="64379" y="624169"/>
                </a:lnTo>
                <a:lnTo>
                  <a:pt x="30873" y="601567"/>
                </a:lnTo>
                <a:lnTo>
                  <a:pt x="8283" y="568059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518" y="3978402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518" y="3978402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145" y="3271265"/>
            <a:ext cx="8255634" cy="875030"/>
          </a:xfrm>
          <a:custGeom>
            <a:avLst/>
            <a:gdLst/>
            <a:ahLst/>
            <a:cxnLst/>
            <a:rect l="l" t="t" r="r" b="b"/>
            <a:pathLst>
              <a:path w="8255634" h="875029">
                <a:moveTo>
                  <a:pt x="8109711" y="0"/>
                </a:moveTo>
                <a:lnTo>
                  <a:pt x="145796" y="0"/>
                </a:lnTo>
                <a:lnTo>
                  <a:pt x="99714" y="7433"/>
                </a:lnTo>
                <a:lnTo>
                  <a:pt x="59692" y="28131"/>
                </a:lnTo>
                <a:lnTo>
                  <a:pt x="28131" y="59692"/>
                </a:lnTo>
                <a:lnTo>
                  <a:pt x="7433" y="99714"/>
                </a:lnTo>
                <a:lnTo>
                  <a:pt x="0" y="145796"/>
                </a:lnTo>
                <a:lnTo>
                  <a:pt x="0" y="728980"/>
                </a:lnTo>
                <a:lnTo>
                  <a:pt x="7433" y="775061"/>
                </a:lnTo>
                <a:lnTo>
                  <a:pt x="28131" y="815083"/>
                </a:lnTo>
                <a:lnTo>
                  <a:pt x="59692" y="846644"/>
                </a:lnTo>
                <a:lnTo>
                  <a:pt x="99714" y="867342"/>
                </a:lnTo>
                <a:lnTo>
                  <a:pt x="145796" y="874776"/>
                </a:lnTo>
                <a:lnTo>
                  <a:pt x="8109711" y="874776"/>
                </a:lnTo>
                <a:lnTo>
                  <a:pt x="8155793" y="867342"/>
                </a:lnTo>
                <a:lnTo>
                  <a:pt x="8195815" y="846644"/>
                </a:lnTo>
                <a:lnTo>
                  <a:pt x="8227376" y="815083"/>
                </a:lnTo>
                <a:lnTo>
                  <a:pt x="8248074" y="775061"/>
                </a:lnTo>
                <a:lnTo>
                  <a:pt x="8255508" y="728980"/>
                </a:lnTo>
                <a:lnTo>
                  <a:pt x="8255508" y="145796"/>
                </a:lnTo>
                <a:lnTo>
                  <a:pt x="8248074" y="99714"/>
                </a:lnTo>
                <a:lnTo>
                  <a:pt x="8227376" y="59692"/>
                </a:lnTo>
                <a:lnTo>
                  <a:pt x="8195815" y="28131"/>
                </a:lnTo>
                <a:lnTo>
                  <a:pt x="8155793" y="7433"/>
                </a:lnTo>
                <a:lnTo>
                  <a:pt x="8109711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6145" y="3271265"/>
            <a:ext cx="8255634" cy="875030"/>
          </a:xfrm>
          <a:custGeom>
            <a:avLst/>
            <a:gdLst/>
            <a:ahLst/>
            <a:cxnLst/>
            <a:rect l="l" t="t" r="r" b="b"/>
            <a:pathLst>
              <a:path w="8255634" h="875029">
                <a:moveTo>
                  <a:pt x="0" y="145796"/>
                </a:moveTo>
                <a:lnTo>
                  <a:pt x="7433" y="99714"/>
                </a:lnTo>
                <a:lnTo>
                  <a:pt x="28131" y="59692"/>
                </a:lnTo>
                <a:lnTo>
                  <a:pt x="59692" y="28131"/>
                </a:lnTo>
                <a:lnTo>
                  <a:pt x="99714" y="7433"/>
                </a:lnTo>
                <a:lnTo>
                  <a:pt x="145796" y="0"/>
                </a:lnTo>
                <a:lnTo>
                  <a:pt x="8109711" y="0"/>
                </a:lnTo>
                <a:lnTo>
                  <a:pt x="8155793" y="7433"/>
                </a:lnTo>
                <a:lnTo>
                  <a:pt x="8195815" y="28131"/>
                </a:lnTo>
                <a:lnTo>
                  <a:pt x="8227376" y="59692"/>
                </a:lnTo>
                <a:lnTo>
                  <a:pt x="8248074" y="99714"/>
                </a:lnTo>
                <a:lnTo>
                  <a:pt x="8255508" y="145796"/>
                </a:lnTo>
                <a:lnTo>
                  <a:pt x="8255508" y="728980"/>
                </a:lnTo>
                <a:lnTo>
                  <a:pt x="8248074" y="775061"/>
                </a:lnTo>
                <a:lnTo>
                  <a:pt x="8227376" y="815083"/>
                </a:lnTo>
                <a:lnTo>
                  <a:pt x="8195815" y="846644"/>
                </a:lnTo>
                <a:lnTo>
                  <a:pt x="8155793" y="867342"/>
                </a:lnTo>
                <a:lnTo>
                  <a:pt x="8109711" y="874776"/>
                </a:lnTo>
                <a:lnTo>
                  <a:pt x="145796" y="874776"/>
                </a:lnTo>
                <a:lnTo>
                  <a:pt x="99714" y="867342"/>
                </a:lnTo>
                <a:lnTo>
                  <a:pt x="59692" y="846644"/>
                </a:lnTo>
                <a:lnTo>
                  <a:pt x="28131" y="815083"/>
                </a:lnTo>
                <a:lnTo>
                  <a:pt x="7433" y="775061"/>
                </a:lnTo>
                <a:lnTo>
                  <a:pt x="0" y="728980"/>
                </a:lnTo>
                <a:lnTo>
                  <a:pt x="0" y="14579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518" y="5086350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518" y="5086350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5"/>
                </a:moveTo>
                <a:lnTo>
                  <a:pt x="8641080" y="227075"/>
                </a:lnTo>
                <a:lnTo>
                  <a:pt x="8641080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145" y="4303014"/>
            <a:ext cx="8228330" cy="913130"/>
          </a:xfrm>
          <a:custGeom>
            <a:avLst/>
            <a:gdLst/>
            <a:ahLst/>
            <a:cxnLst/>
            <a:rect l="l" t="t" r="r" b="b"/>
            <a:pathLst>
              <a:path w="8228330" h="913129">
                <a:moveTo>
                  <a:pt x="8075930" y="0"/>
                </a:moveTo>
                <a:lnTo>
                  <a:pt x="152158" y="0"/>
                </a:lnTo>
                <a:lnTo>
                  <a:pt x="104064" y="7752"/>
                </a:lnTo>
                <a:lnTo>
                  <a:pt x="62295" y="29342"/>
                </a:lnTo>
                <a:lnTo>
                  <a:pt x="29357" y="62270"/>
                </a:lnTo>
                <a:lnTo>
                  <a:pt x="7757" y="104038"/>
                </a:lnTo>
                <a:lnTo>
                  <a:pt x="0" y="152146"/>
                </a:lnTo>
                <a:lnTo>
                  <a:pt x="0" y="760730"/>
                </a:lnTo>
                <a:lnTo>
                  <a:pt x="7757" y="808837"/>
                </a:lnTo>
                <a:lnTo>
                  <a:pt x="29357" y="850605"/>
                </a:lnTo>
                <a:lnTo>
                  <a:pt x="62295" y="883533"/>
                </a:lnTo>
                <a:lnTo>
                  <a:pt x="104064" y="905123"/>
                </a:lnTo>
                <a:lnTo>
                  <a:pt x="152158" y="912876"/>
                </a:lnTo>
                <a:lnTo>
                  <a:pt x="8075930" y="912876"/>
                </a:lnTo>
                <a:lnTo>
                  <a:pt x="8124037" y="905123"/>
                </a:lnTo>
                <a:lnTo>
                  <a:pt x="8165805" y="883533"/>
                </a:lnTo>
                <a:lnTo>
                  <a:pt x="8198733" y="850605"/>
                </a:lnTo>
                <a:lnTo>
                  <a:pt x="8220323" y="808837"/>
                </a:lnTo>
                <a:lnTo>
                  <a:pt x="8228076" y="760730"/>
                </a:lnTo>
                <a:lnTo>
                  <a:pt x="8228076" y="152146"/>
                </a:lnTo>
                <a:lnTo>
                  <a:pt x="8220323" y="104038"/>
                </a:lnTo>
                <a:lnTo>
                  <a:pt x="8198733" y="62270"/>
                </a:lnTo>
                <a:lnTo>
                  <a:pt x="8165805" y="29342"/>
                </a:lnTo>
                <a:lnTo>
                  <a:pt x="8124037" y="7752"/>
                </a:lnTo>
                <a:lnTo>
                  <a:pt x="8075930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145" y="4303014"/>
            <a:ext cx="8228330" cy="913130"/>
          </a:xfrm>
          <a:custGeom>
            <a:avLst/>
            <a:gdLst/>
            <a:ahLst/>
            <a:cxnLst/>
            <a:rect l="l" t="t" r="r" b="b"/>
            <a:pathLst>
              <a:path w="8228330" h="913129">
                <a:moveTo>
                  <a:pt x="0" y="152146"/>
                </a:moveTo>
                <a:lnTo>
                  <a:pt x="7757" y="104038"/>
                </a:lnTo>
                <a:lnTo>
                  <a:pt x="29357" y="62270"/>
                </a:lnTo>
                <a:lnTo>
                  <a:pt x="62295" y="29342"/>
                </a:lnTo>
                <a:lnTo>
                  <a:pt x="104064" y="7752"/>
                </a:lnTo>
                <a:lnTo>
                  <a:pt x="152158" y="0"/>
                </a:lnTo>
                <a:lnTo>
                  <a:pt x="8075930" y="0"/>
                </a:lnTo>
                <a:lnTo>
                  <a:pt x="8124037" y="7752"/>
                </a:lnTo>
                <a:lnTo>
                  <a:pt x="8165805" y="29342"/>
                </a:lnTo>
                <a:lnTo>
                  <a:pt x="8198733" y="62270"/>
                </a:lnTo>
                <a:lnTo>
                  <a:pt x="8220323" y="104038"/>
                </a:lnTo>
                <a:lnTo>
                  <a:pt x="8228076" y="152146"/>
                </a:lnTo>
                <a:lnTo>
                  <a:pt x="8228076" y="760730"/>
                </a:lnTo>
                <a:lnTo>
                  <a:pt x="8220323" y="808837"/>
                </a:lnTo>
                <a:lnTo>
                  <a:pt x="8198733" y="850605"/>
                </a:lnTo>
                <a:lnTo>
                  <a:pt x="8165805" y="883533"/>
                </a:lnTo>
                <a:lnTo>
                  <a:pt x="8124037" y="905123"/>
                </a:lnTo>
                <a:lnTo>
                  <a:pt x="8075930" y="912876"/>
                </a:lnTo>
                <a:lnTo>
                  <a:pt x="152158" y="912876"/>
                </a:lnTo>
                <a:lnTo>
                  <a:pt x="104064" y="905123"/>
                </a:lnTo>
                <a:lnTo>
                  <a:pt x="62295" y="883533"/>
                </a:lnTo>
                <a:lnTo>
                  <a:pt x="29357" y="850605"/>
                </a:lnTo>
                <a:lnTo>
                  <a:pt x="7757" y="808837"/>
                </a:lnTo>
                <a:lnTo>
                  <a:pt x="0" y="760730"/>
                </a:lnTo>
                <a:lnTo>
                  <a:pt x="0" y="15214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518" y="6093714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6"/>
                </a:moveTo>
                <a:lnTo>
                  <a:pt x="8641080" y="227076"/>
                </a:lnTo>
                <a:lnTo>
                  <a:pt x="864108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4518" y="6093714"/>
            <a:ext cx="8641080" cy="227329"/>
          </a:xfrm>
          <a:custGeom>
            <a:avLst/>
            <a:gdLst/>
            <a:ahLst/>
            <a:cxnLst/>
            <a:rect l="l" t="t" r="r" b="b"/>
            <a:pathLst>
              <a:path w="8641080" h="227329">
                <a:moveTo>
                  <a:pt x="0" y="227076"/>
                </a:moveTo>
                <a:lnTo>
                  <a:pt x="8641080" y="227076"/>
                </a:lnTo>
                <a:lnTo>
                  <a:pt x="8641080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ln w="25908">
            <a:solidFill>
              <a:srgbClr val="999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145" y="5446014"/>
            <a:ext cx="8228330" cy="820419"/>
          </a:xfrm>
          <a:custGeom>
            <a:avLst/>
            <a:gdLst/>
            <a:ahLst/>
            <a:cxnLst/>
            <a:rect l="l" t="t" r="r" b="b"/>
            <a:pathLst>
              <a:path w="8228330" h="820420">
                <a:moveTo>
                  <a:pt x="8091424" y="0"/>
                </a:moveTo>
                <a:lnTo>
                  <a:pt x="136652" y="0"/>
                </a:lnTo>
                <a:lnTo>
                  <a:pt x="93462" y="6969"/>
                </a:lnTo>
                <a:lnTo>
                  <a:pt x="55950" y="26375"/>
                </a:lnTo>
                <a:lnTo>
                  <a:pt x="26368" y="55961"/>
                </a:lnTo>
                <a:lnTo>
                  <a:pt x="6967" y="93472"/>
                </a:lnTo>
                <a:lnTo>
                  <a:pt x="0" y="136652"/>
                </a:lnTo>
                <a:lnTo>
                  <a:pt x="0" y="683260"/>
                </a:lnTo>
                <a:lnTo>
                  <a:pt x="6967" y="726449"/>
                </a:lnTo>
                <a:lnTo>
                  <a:pt x="26368" y="763961"/>
                </a:lnTo>
                <a:lnTo>
                  <a:pt x="55950" y="793543"/>
                </a:lnTo>
                <a:lnTo>
                  <a:pt x="93462" y="812944"/>
                </a:lnTo>
                <a:lnTo>
                  <a:pt x="136652" y="819912"/>
                </a:lnTo>
                <a:lnTo>
                  <a:pt x="8091424" y="819912"/>
                </a:lnTo>
                <a:lnTo>
                  <a:pt x="8134603" y="812944"/>
                </a:lnTo>
                <a:lnTo>
                  <a:pt x="8172114" y="793543"/>
                </a:lnTo>
                <a:lnTo>
                  <a:pt x="8201700" y="763961"/>
                </a:lnTo>
                <a:lnTo>
                  <a:pt x="8221106" y="726449"/>
                </a:lnTo>
                <a:lnTo>
                  <a:pt x="8228076" y="683260"/>
                </a:lnTo>
                <a:lnTo>
                  <a:pt x="8228076" y="136652"/>
                </a:lnTo>
                <a:lnTo>
                  <a:pt x="8221106" y="93472"/>
                </a:lnTo>
                <a:lnTo>
                  <a:pt x="8201700" y="55961"/>
                </a:lnTo>
                <a:lnTo>
                  <a:pt x="8172114" y="26375"/>
                </a:lnTo>
                <a:lnTo>
                  <a:pt x="8134604" y="6969"/>
                </a:lnTo>
                <a:lnTo>
                  <a:pt x="8091424" y="0"/>
                </a:lnTo>
                <a:close/>
              </a:path>
            </a:pathLst>
          </a:custGeom>
          <a:solidFill>
            <a:srgbClr val="5B5B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145" y="5446014"/>
            <a:ext cx="8228330" cy="820419"/>
          </a:xfrm>
          <a:custGeom>
            <a:avLst/>
            <a:gdLst/>
            <a:ahLst/>
            <a:cxnLst/>
            <a:rect l="l" t="t" r="r" b="b"/>
            <a:pathLst>
              <a:path w="8228330" h="820420">
                <a:moveTo>
                  <a:pt x="0" y="136652"/>
                </a:moveTo>
                <a:lnTo>
                  <a:pt x="6967" y="93472"/>
                </a:lnTo>
                <a:lnTo>
                  <a:pt x="26368" y="55961"/>
                </a:lnTo>
                <a:lnTo>
                  <a:pt x="55950" y="26375"/>
                </a:lnTo>
                <a:lnTo>
                  <a:pt x="93462" y="6969"/>
                </a:lnTo>
                <a:lnTo>
                  <a:pt x="136652" y="0"/>
                </a:lnTo>
                <a:lnTo>
                  <a:pt x="8091424" y="0"/>
                </a:lnTo>
                <a:lnTo>
                  <a:pt x="8134604" y="6969"/>
                </a:lnTo>
                <a:lnTo>
                  <a:pt x="8172114" y="26375"/>
                </a:lnTo>
                <a:lnTo>
                  <a:pt x="8201700" y="55961"/>
                </a:lnTo>
                <a:lnTo>
                  <a:pt x="8221106" y="93472"/>
                </a:lnTo>
                <a:lnTo>
                  <a:pt x="8228076" y="136652"/>
                </a:lnTo>
                <a:lnTo>
                  <a:pt x="8228076" y="683260"/>
                </a:lnTo>
                <a:lnTo>
                  <a:pt x="8221106" y="726449"/>
                </a:lnTo>
                <a:lnTo>
                  <a:pt x="8201700" y="763961"/>
                </a:lnTo>
                <a:lnTo>
                  <a:pt x="8172114" y="793543"/>
                </a:lnTo>
                <a:lnTo>
                  <a:pt x="8134603" y="812944"/>
                </a:lnTo>
                <a:lnTo>
                  <a:pt x="8091424" y="819912"/>
                </a:lnTo>
                <a:lnTo>
                  <a:pt x="136652" y="819912"/>
                </a:lnTo>
                <a:lnTo>
                  <a:pt x="93462" y="812944"/>
                </a:lnTo>
                <a:lnTo>
                  <a:pt x="55950" y="793543"/>
                </a:lnTo>
                <a:lnTo>
                  <a:pt x="26368" y="763961"/>
                </a:lnTo>
                <a:lnTo>
                  <a:pt x="6967" y="726449"/>
                </a:lnTo>
                <a:lnTo>
                  <a:pt x="0" y="683260"/>
                </a:lnTo>
                <a:lnTo>
                  <a:pt x="0" y="1366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0791" y="1379677"/>
            <a:ext cx="7703184" cy="488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ts val="168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Сохранена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социальная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направленность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(81,9%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приходится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5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</a:t>
            </a:r>
            <a:endParaRPr sz="1500" dirty="0">
              <a:latin typeface="Times New Roman"/>
              <a:cs typeface="Times New Roman"/>
            </a:endParaRPr>
          </a:p>
          <a:p>
            <a:pPr marL="20955">
              <a:lnSpc>
                <a:spcPts val="168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значимые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расходы);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сбалансированность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устойчивость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районного</a:t>
            </a:r>
            <a:r>
              <a:rPr sz="15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24130" marR="109220">
              <a:lnSpc>
                <a:spcPct val="8640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прозрачность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открытость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бюджетного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процесса для общества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(Представление на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сайте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«Бюджета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граждан»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нормативно-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правовых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актов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бюджету 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бюджетному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процессу,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публикация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их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газете</a:t>
            </a:r>
            <a:r>
              <a:rPr sz="15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«Поречанка»);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6195" marR="574040" algn="just">
              <a:lnSpc>
                <a:spcPct val="86300"/>
              </a:lnSpc>
              <a:spcBef>
                <a:spcPts val="994"/>
              </a:spcBef>
            </a:pP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достижения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конкретных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результатов,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применяется программно-целевой принцип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планирования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местного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бюджета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8,4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% </a:t>
            </a:r>
            <a:r>
              <a:rPr sz="15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расходов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исполнено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рамках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 программ);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 marL="38100" marR="5080">
              <a:lnSpc>
                <a:spcPct val="86300"/>
              </a:lnSpc>
            </a:pP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Обеспечено исполнение майских </a:t>
            </a:r>
            <a:r>
              <a:rPr sz="1500" spc="-35" dirty="0">
                <a:solidFill>
                  <a:srgbClr val="FFFFFF"/>
                </a:solidFill>
                <a:latin typeface="Times New Roman"/>
                <a:cs typeface="Times New Roman"/>
              </a:rPr>
              <a:t>Указов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Президента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Российской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Федерации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(Оплата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труда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отдельных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категорий работников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учреждений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сферы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образования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культуры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соответствует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показателям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предусмотренным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«дорожных картах»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данных</a:t>
            </a:r>
            <a:r>
              <a:rPr sz="15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отраслей);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3655" marR="147955">
              <a:lnSpc>
                <a:spcPct val="86400"/>
              </a:lnSpc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5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Times New Roman"/>
                <a:cs typeface="Times New Roman"/>
              </a:rPr>
              <a:t>году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соблюдалось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своевременное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финансирование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муниципальных учреждений, при 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одновременном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соблюдении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режима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экономии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отсутствие просроченной </a:t>
            </a:r>
            <a:r>
              <a:rPr sz="1500" spc="-15" dirty="0">
                <a:solidFill>
                  <a:srgbClr val="FFFFFF"/>
                </a:solidFill>
                <a:latin typeface="Times New Roman"/>
                <a:cs typeface="Times New Roman"/>
              </a:rPr>
              <a:t>кредиторской  </a:t>
            </a:r>
            <a:r>
              <a:rPr sz="15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задолженности.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74214"/>
          </a:xfrm>
          <a:prstGeom prst="rect">
            <a:avLst/>
          </a:prstGeom>
        </p:spPr>
        <p:txBody>
          <a:bodyPr vert="horz" wrap="square" lIns="0" tIns="134239" rIns="0" bIns="0" rtlCol="0">
            <a:spAutoFit/>
          </a:bodyPr>
          <a:lstStyle/>
          <a:p>
            <a:pPr marL="16319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Доходы бюджета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400" b="1" i="1" spc="4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3448811"/>
            <a:ext cx="3014472" cy="2779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189" y="2198623"/>
            <a:ext cx="37807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721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году бюджет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</a:t>
            </a:r>
            <a:r>
              <a:rPr sz="1600" i="1" spc="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район»</a:t>
            </a: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600" i="1" spc="-40" dirty="0">
                <a:solidFill>
                  <a:srgbClr val="3B3B77"/>
                </a:solidFill>
                <a:latin typeface="Times New Roman"/>
                <a:cs typeface="Times New Roman"/>
              </a:rPr>
              <a:t>доходам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 </a:t>
            </a:r>
            <a:r>
              <a:rPr sz="1600" i="1" spc="-25" dirty="0" err="1">
                <a:solidFill>
                  <a:srgbClr val="3B3B77"/>
                </a:solidFill>
                <a:latin typeface="Times New Roman"/>
                <a:cs typeface="Times New Roman"/>
              </a:rPr>
              <a:t>сумме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323 855,6 </a:t>
            </a:r>
            <a:r>
              <a:rPr sz="16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</a:t>
            </a:r>
            <a:r>
              <a:rPr sz="16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. </a:t>
            </a:r>
            <a:r>
              <a:rPr sz="16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руб.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или </a:t>
            </a:r>
            <a:r>
              <a:rPr sz="1600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на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100,3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%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  плановым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назначениям.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629474632"/>
              </p:ext>
            </p:extLst>
          </p:nvPr>
        </p:nvGraphicFramePr>
        <p:xfrm>
          <a:off x="3672000" y="972000"/>
          <a:ext cx="7696200" cy="55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8626" y="479805"/>
            <a:ext cx="7314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Налоговые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и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неналоговые доходы </a:t>
            </a:r>
            <a:r>
              <a:rPr sz="2400" b="1" i="1" spc="-10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год,</a:t>
            </a:r>
            <a:r>
              <a:rPr sz="2400" b="1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тыс.руб.</a:t>
            </a: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67316"/>
              </p:ext>
            </p:extLst>
          </p:nvPr>
        </p:nvGraphicFramePr>
        <p:xfrm>
          <a:off x="965250" y="1190371"/>
          <a:ext cx="7343139" cy="4987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2204"/>
                <a:gridCol w="1223645"/>
                <a:gridCol w="1223645"/>
                <a:gridCol w="1223645"/>
              </a:tblGrid>
              <a:tr h="273685"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marL="5715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НАЛОГОВЫЕ И НЕНАЛОГОВЫЕ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44 167,1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45 281,7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102,5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57150">
                        <a:lnSpc>
                          <a:spcPts val="116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ПРИБЫЛЬ,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26 371,8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26 760,3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80645" marR="461009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ТОВАРЫ (РАБОТЫ, УСЛУГИ),  РЕАЛИЗУЕМЫЕ НА ТЕРРИТОРИИ РОССИЙСКОЙ 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7 213,3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7 673,4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106,4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НАЛОГИ НА СОВОКУПНЫЙ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5 353,3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5 112,7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95,5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241554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НАЛОГИ НА ИМУЩЕСТВО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7150">
                        <a:lnSpc>
                          <a:spcPts val="1165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ГОСУДАРСТВЕННАЯ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ПОШЛИНА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751,5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800,4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565785">
                <a:tc>
                  <a:txBody>
                    <a:bodyPr/>
                    <a:lstStyle/>
                    <a:p>
                      <a:pPr marL="25400" marR="68580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ЗАДОЛЖЕННОСТЬ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ПЕРЕРАСЧЕТЫ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  ОТМЕНЕННЫМ НАЛОГАМ, СБОРАМ И ИНЫМ  ОБЯЗАТЕЛЬНЫМ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ПЛАТЕЖАМ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25400" marR="6248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ИСПОЛЬЗОВАНИЯ ИМУЩЕСТВА,  НАХОДЯЩЕГОСЯ В ГОСУДАРСТВЕННОЙ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СОБСТВЕННОСТИ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1 881,0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1 984,2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105,5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424180">
                <a:tc>
                  <a:txBody>
                    <a:bodyPr/>
                    <a:lstStyle/>
                    <a:p>
                      <a:pPr marL="25400" marR="56515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ПЛАТЕЖИ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ПРИ ПОЛЬЗОВАНИИ ПРИРОДНЫМИ  РЕСУРСАМИ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63,3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84,9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marL="25400" marR="1549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ОКАЗАНИЯ ПЛАТНЫХ УСЛУГ (РАБОТ) И  КОМПЕНСАЦИИ ЗАТРАТ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713,8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916,9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128,5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marL="25400" marR="789940" indent="317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 ОТ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ПРОДАЖИ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МАТЕРИАЛЬНЫХ И  НЕМАТЕРИАЛЬНЫХ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АКТИВОВ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555,4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579,9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104,4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7150">
                        <a:lnSpc>
                          <a:spcPts val="117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ШТРАФЫ,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САНКЦИИ, ВОЗМЕЩЕНИЕ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УЩЕРБА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1 263,7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1 368,0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4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marL="57150">
                        <a:lnSpc>
                          <a:spcPts val="117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ПРОЧИЕ НЕНАЛОГОВЫЕ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170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18641" y="479805"/>
            <a:ext cx="667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Безвозмездные поступления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4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году,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тыс.руб.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051" y="1420367"/>
            <a:ext cx="3672840" cy="3332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591559"/>
              </p:ext>
            </p:extLst>
          </p:nvPr>
        </p:nvGraphicFramePr>
        <p:xfrm>
          <a:off x="3733546" y="1438021"/>
          <a:ext cx="5327649" cy="3137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165"/>
                <a:gridCol w="912494"/>
                <a:gridCol w="912495"/>
                <a:gridCol w="912495"/>
              </a:tblGrid>
              <a:tr h="252095">
                <a:tc>
                  <a:txBody>
                    <a:bodyPr/>
                    <a:lstStyle/>
                    <a:p>
                      <a:pPr marL="998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Наименование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дохода</a:t>
                      </a:r>
                      <a:endParaRPr sz="1000" dirty="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Утверждено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Исполнено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100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000" b="1" spc="-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исполнения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B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278 584,5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278 573,9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b="1" dirty="0" smtClean="0">
                          <a:latin typeface="Times New Roman"/>
                          <a:cs typeface="Times New Roman"/>
                        </a:rPr>
                        <a:t>99,996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marL="25400" marR="217804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Дотации 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107 688,2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107 688,2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 marL="25400" marR="14605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Субсидии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  (межбюджетные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субсидии)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40 715,7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40 707,4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25400" marR="113664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Субвенции бюджетам субъектов Российской  Федерации и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130 057,8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130 055,5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99,99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marL="2540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Иные межбюджетные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122,8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122,8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6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25400" marR="6413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Возврат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остатков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субсидий,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субвенций и 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иных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межбюджетных трансфертов, имеющих  целевое назначение, прошлых лет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0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бюджетов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районов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65"/>
                        </a:lnSpc>
                      </a:pPr>
                      <a:r>
                        <a:rPr lang="ru-RU" sz="10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6512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004" y="135636"/>
            <a:ext cx="8730996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13563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116" y="0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4" h="135890">
                <a:moveTo>
                  <a:pt x="0" y="135636"/>
                </a:moveTo>
                <a:lnTo>
                  <a:pt x="140208" y="135636"/>
                </a:lnTo>
                <a:lnTo>
                  <a:pt x="140208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116" y="135636"/>
            <a:ext cx="140335" cy="140335"/>
          </a:xfrm>
          <a:custGeom>
            <a:avLst/>
            <a:gdLst/>
            <a:ahLst/>
            <a:cxnLst/>
            <a:rect l="l" t="t" r="r" b="b"/>
            <a:pathLst>
              <a:path w="140334" h="140335">
                <a:moveTo>
                  <a:pt x="0" y="140207"/>
                </a:moveTo>
                <a:lnTo>
                  <a:pt x="140208" y="140207"/>
                </a:lnTo>
                <a:lnTo>
                  <a:pt x="140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" y="27432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5"/>
                </a:moveTo>
                <a:lnTo>
                  <a:pt x="137160" y="135635"/>
                </a:lnTo>
                <a:lnTo>
                  <a:pt x="137160" y="0"/>
                </a:lnTo>
                <a:lnTo>
                  <a:pt x="0" y="0"/>
                </a:lnTo>
                <a:lnTo>
                  <a:pt x="0" y="13563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063" y="137160"/>
            <a:ext cx="142240" cy="137160"/>
          </a:xfrm>
          <a:custGeom>
            <a:avLst/>
            <a:gdLst/>
            <a:ahLst/>
            <a:cxnLst/>
            <a:rect l="l" t="t" r="r" b="b"/>
            <a:pathLst>
              <a:path w="142240" h="137160">
                <a:moveTo>
                  <a:pt x="0" y="137159"/>
                </a:moveTo>
                <a:lnTo>
                  <a:pt x="141732" y="137159"/>
                </a:lnTo>
                <a:lnTo>
                  <a:pt x="141732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solidFill>
            <a:srgbClr val="0000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271272"/>
            <a:ext cx="137160" cy="139065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138683"/>
                </a:move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lnTo>
                  <a:pt x="0" y="138683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320" y="40995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135636"/>
                </a:moveTo>
                <a:lnTo>
                  <a:pt x="137160" y="135636"/>
                </a:lnTo>
                <a:lnTo>
                  <a:pt x="137160" y="0"/>
                </a:lnTo>
                <a:lnTo>
                  <a:pt x="0" y="0"/>
                </a:lnTo>
                <a:lnTo>
                  <a:pt x="0" y="135636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30095"/>
            <a:ext cx="9144000" cy="5327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1512" y="358266"/>
            <a:ext cx="8300974" cy="874214"/>
          </a:xfrm>
          <a:prstGeom prst="rect">
            <a:avLst/>
          </a:prstGeom>
        </p:spPr>
        <p:txBody>
          <a:bodyPr vert="horz" wrap="square" lIns="0" tIns="134239" rIns="0" bIns="0" rtlCol="0">
            <a:spAutoFit/>
          </a:bodyPr>
          <a:lstStyle/>
          <a:p>
            <a:pPr marL="164465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Расходы бюджета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 marL="163195" algn="ctr">
              <a:lnSpc>
                <a:spcPct val="100000"/>
              </a:lnSpc>
            </a:pP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«Демидовский </a:t>
            </a:r>
            <a:r>
              <a:rPr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район» </a:t>
            </a:r>
            <a:r>
              <a:rPr sz="24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</a:t>
            </a:r>
            <a:r>
              <a:rPr sz="2400" b="1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области </a:t>
            </a:r>
            <a:r>
              <a:rPr sz="2400" b="1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за</a:t>
            </a:r>
            <a:r>
              <a:rPr sz="24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2400" b="1" i="1" dirty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2400" b="1" i="1" spc="45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год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283" y="3017266"/>
            <a:ext cx="38811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201</a:t>
            </a:r>
            <a:r>
              <a:rPr lang="ru-RU" sz="1600" i="1" spc="-10" dirty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1600" i="1" spc="-10" dirty="0" smtClean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35" dirty="0">
                <a:solidFill>
                  <a:srgbClr val="3B3B77"/>
                </a:solidFill>
                <a:latin typeface="Times New Roman"/>
                <a:cs typeface="Times New Roman"/>
              </a:rPr>
              <a:t>году бюджет 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муниципального  </a:t>
            </a:r>
            <a:r>
              <a:rPr sz="1600" i="1" spc="-30" dirty="0">
                <a:solidFill>
                  <a:srgbClr val="3B3B77"/>
                </a:solidFill>
                <a:latin typeface="Times New Roman"/>
                <a:cs typeface="Times New Roman"/>
              </a:rPr>
              <a:t>образования «Демидовский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район»  </a:t>
            </a:r>
            <a:r>
              <a:rPr sz="1600" i="1" spc="-30" dirty="0">
                <a:solidFill>
                  <a:srgbClr val="3B3B77"/>
                </a:solidFill>
                <a:latin typeface="Times New Roman"/>
                <a:cs typeface="Times New Roman"/>
              </a:rPr>
              <a:t>Смоленской области </a:t>
            </a:r>
            <a:r>
              <a:rPr sz="1600" i="1" dirty="0">
                <a:solidFill>
                  <a:srgbClr val="3B3B77"/>
                </a:solidFill>
                <a:latin typeface="Times New Roman"/>
                <a:cs typeface="Times New Roman"/>
              </a:rPr>
              <a:t>по 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расходам </a:t>
            </a:r>
            <a:r>
              <a:rPr sz="1600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исполнен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в  </a:t>
            </a:r>
            <a:r>
              <a:rPr sz="1600" i="1" spc="-25" dirty="0" err="1">
                <a:solidFill>
                  <a:srgbClr val="3B3B77"/>
                </a:solidFill>
                <a:latin typeface="Times New Roman"/>
                <a:cs typeface="Times New Roman"/>
              </a:rPr>
              <a:t>сумме</a:t>
            </a:r>
            <a:r>
              <a:rPr sz="1600" i="1" spc="-2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lang="ru-RU" sz="1600" b="1" i="1" spc="-5" dirty="0" smtClean="0">
                <a:solidFill>
                  <a:srgbClr val="3B3B77"/>
                </a:solidFill>
                <a:latin typeface="Times New Roman"/>
                <a:cs typeface="Times New Roman"/>
              </a:rPr>
              <a:t>322 242,3 </a:t>
            </a:r>
            <a:r>
              <a:rPr sz="16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</a:t>
            </a:r>
            <a:r>
              <a:rPr sz="1600" b="1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. </a:t>
            </a:r>
            <a:r>
              <a:rPr sz="1600" b="1" i="1" spc="-20" dirty="0">
                <a:solidFill>
                  <a:srgbClr val="3B3B77"/>
                </a:solidFill>
                <a:latin typeface="Times New Roman"/>
                <a:cs typeface="Times New Roman"/>
              </a:rPr>
              <a:t>руб.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или </a:t>
            </a:r>
            <a:r>
              <a:rPr sz="1600" i="1" spc="-5" dirty="0" err="1">
                <a:solidFill>
                  <a:srgbClr val="3B3B77"/>
                </a:solidFill>
                <a:latin typeface="Times New Roman"/>
                <a:cs typeface="Times New Roman"/>
              </a:rPr>
              <a:t>на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lang="ru-RU"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9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,</a:t>
            </a:r>
            <a:r>
              <a:rPr lang="ru-RU" sz="1600" b="1" i="1" spc="-15" dirty="0">
                <a:solidFill>
                  <a:srgbClr val="3B3B77"/>
                </a:solidFill>
                <a:latin typeface="Times New Roman"/>
                <a:cs typeface="Times New Roman"/>
              </a:rPr>
              <a:t>8</a:t>
            </a:r>
            <a:r>
              <a:rPr sz="1600" b="1" i="1" spc="-15" dirty="0" smtClean="0">
                <a:solidFill>
                  <a:srgbClr val="3B3B77"/>
                </a:solidFill>
                <a:latin typeface="Times New Roman"/>
                <a:cs typeface="Times New Roman"/>
              </a:rPr>
              <a:t>%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к  плановым</a:t>
            </a:r>
            <a:r>
              <a:rPr sz="1600" i="1" spc="370" dirty="0">
                <a:solidFill>
                  <a:srgbClr val="3B3B77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3B3B77"/>
                </a:solidFill>
                <a:latin typeface="Times New Roman"/>
                <a:cs typeface="Times New Roman"/>
              </a:rPr>
              <a:t>назначениям.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9580" y="3322320"/>
            <a:ext cx="122681" cy="122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9580" y="3651503"/>
            <a:ext cx="122681" cy="1226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29981" y="3168840"/>
            <a:ext cx="547370" cy="6845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latin typeface="Arial"/>
                <a:cs typeface="Arial"/>
              </a:rPr>
              <a:t>план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latin typeface="Arial"/>
                <a:cs typeface="Arial"/>
              </a:rPr>
              <a:t>фа</a:t>
            </a:r>
            <a:r>
              <a:rPr sz="1800" spc="20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512622" y="1489075"/>
            <a:ext cx="2258060" cy="2058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4770">
              <a:lnSpc>
                <a:spcPts val="1500"/>
              </a:lnSpc>
              <a:spcBef>
                <a:spcPts val="105"/>
              </a:spcBef>
            </a:pPr>
            <a:r>
              <a:rPr sz="1400" b="1" i="1" spc="-5" dirty="0" err="1" smtClean="0">
                <a:solidFill>
                  <a:srgbClr val="3B3B77"/>
                </a:solidFill>
                <a:latin typeface="Times New Roman"/>
                <a:cs typeface="Times New Roman"/>
              </a:rPr>
              <a:t>тыс.рублей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217878615"/>
              </p:ext>
            </p:extLst>
          </p:nvPr>
        </p:nvGraphicFramePr>
        <p:xfrm>
          <a:off x="4286799" y="1981200"/>
          <a:ext cx="4024722" cy="403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6324600" y="2209800"/>
            <a:ext cx="838200" cy="228600"/>
          </a:xfrm>
          <a:prstGeom prst="wedgeRoundRectCallout">
            <a:avLst>
              <a:gd name="adj1" fmla="val -29759"/>
              <a:gd name="adj2" fmla="val 147955"/>
              <a:gd name="adj3" fmla="val 16667"/>
            </a:avLst>
          </a:prstGeom>
          <a:solidFill>
            <a:srgbClr val="CCCCFF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322 973,7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6918267" y="3854755"/>
            <a:ext cx="838200" cy="228600"/>
          </a:xfrm>
          <a:prstGeom prst="wedgeRoundRectCallout">
            <a:avLst>
              <a:gd name="adj1" fmla="val -29759"/>
              <a:gd name="adj2" fmla="val 147955"/>
              <a:gd name="adj3" fmla="val 16667"/>
            </a:avLst>
          </a:prstGeom>
          <a:solidFill>
            <a:srgbClr val="CCC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322 242,3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5824</Words>
  <Application>Microsoft Office PowerPoint</Application>
  <PresentationFormat>Экран (4:3)</PresentationFormat>
  <Paragraphs>1326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БЮДЖЕТ ДЛЯ ГРАЖДАН</vt:lpstr>
      <vt:lpstr>Вводная часть</vt:lpstr>
      <vt:lpstr>Основные параметры исполнения бюджета  муниципального образования «Демидовский район»  Смоленской области за 2018 год</vt:lpstr>
      <vt:lpstr>Динамика исполнения основных параметров бюджета  муниципального образования «Демидовский район» Смоленской области за 2018 год</vt:lpstr>
      <vt:lpstr>Достигнутые результаты исполнения бюджетной политики муниципального образования «Демидовский район» Смоленской области</vt:lpstr>
      <vt:lpstr>Доходы бюджета муниципального образования «Демидовский район» Смоленской области за 2018 год</vt:lpstr>
      <vt:lpstr>Налоговые и неналоговые доходы за 2018 год, тыс.руб.</vt:lpstr>
      <vt:lpstr>Безвозмездные поступления в 2018 году, тыс.руб.</vt:lpstr>
      <vt:lpstr>Расходы бюджета муниципального образования «Демидовский район» Смоленской области за 2018 год</vt:lpstr>
      <vt:lpstr>Показатели расходов бюджета муниципального образования «Демидовский район» Смоленской области за 2018 год</vt:lpstr>
      <vt:lpstr>Презентация PowerPoint</vt:lpstr>
      <vt:lpstr>Структура расходов бюджета муниципального образования «Демидовский район» Смоленской области за 2018 год</vt:lpstr>
      <vt:lpstr>Динамика расходов бюджета муниципального образования «Демидовский район» Смоленской области  (тыс.рублей)</vt:lpstr>
      <vt:lpstr>Расходы по разделу «Социальная политика»  2018 год (тыс. руб.)</vt:lpstr>
      <vt:lpstr>Исполнение расходов в расчете на душу населения  в 2018 г.</vt:lpstr>
      <vt:lpstr>Исполнение  МУНИЦИПАЛЬНЫХ ПРОГРАММ</vt:lpstr>
      <vt:lpstr>Презентация PowerPoint</vt:lpstr>
      <vt:lpstr>Презентация PowerPoint</vt:lpstr>
      <vt:lpstr>Муниципальная программа "Обеспечение жильем молодых семей"  на 2016-2020 годы</vt:lpstr>
      <vt:lpstr>Муниципальная программа «Развитие дорожно-транспортного комплекса  муниципального образования «Демидовский район» Смоленской области» на 2014-</vt:lpstr>
      <vt:lpstr>Муниципальная программа «Развитие водохозяйственного комплекса  Демидовского района Смоленской области» на 2018-2020 годы</vt:lpstr>
      <vt:lpstr>Муниципальная программа «Развитие физической культуры и спорта в  муниципальном образовании «Демидовский район» Смоленской области» на  2017-2019 годы</vt:lpstr>
      <vt:lpstr>Муниципальная программа «Развитие образования в муниципальном образовании</vt:lpstr>
      <vt:lpstr>Муниципальная программа «Развитие культуры в муниципальном образовании</vt:lpstr>
      <vt:lpstr>Муниципальная программа «Гражданско – патриотическое воспитание граждан в муниципальном образовании «Демидовский район» Смоленской области» на 2017-2021 годы</vt:lpstr>
      <vt:lpstr>Муниципальная программа «Развитие малого и среднего  предпринимательства в муниципальном образовании «Демидовский район»  Смоленской области» на 2017-2021 годы</vt:lpstr>
      <vt:lpstr>Муниципальная программа "Создание условий для обеспечения  безопасности жизнедеятельности населения муниципального образования  "Демидовский район" Смоленской области" на 2017-2019 годы</vt:lpstr>
      <vt:lpstr>Муниципальная программа «Модернизация объектов коммунального  назначения муниципальных учреждений на территории муниципального  образования «Демидовский район» Смоленской области» на 2018-2020 годы</vt:lpstr>
      <vt:lpstr>Муниципальная программа «Демографическое развитие муниципального  образования «Демидовский район» Смоленской области» на 2018-2020 годы</vt:lpstr>
      <vt:lpstr>Муниципальная программа «Доступная среда муниципального образования «Демидовский район» Смоленской области» на 2018-2020 годы</vt:lpstr>
      <vt:lpstr>Муниципальная программа «Создание условий для эффективного управления муниципальными финансами в муниципальном образовании</vt:lpstr>
      <vt:lpstr>Муниципальная программа «Поддержка общественных некоммерческих  организаций муниципального образования «Демидовский район» Смоленской  области» на 2018-2022 годы</vt:lpstr>
      <vt:lpstr>Муниципальная программа «Создание условий для предоставления  гарантий по выплате пенсий за выслугу лет муниципальным служащим муниципального образования «Демидовский район» Смоленской области» на  2018-2022 годы</vt:lpstr>
      <vt:lpstr>Муниципальная программа «Обеспечение деятельности Администрации и  содержание аппарата Администрации муниципального образования «Демидовский район» Смоленской области» на 2015 -2020 годы</vt:lpstr>
      <vt:lpstr>Муниципальная программа «Противодействие экстремизму и  профилактика терроризма на территории муниципального образования «Демидовский район» Смоленской области» на 2016-2018 годы</vt:lpstr>
      <vt:lpstr>Муниципальная программа «Повышение эффективности управления  муниципальным имуществом муниципального образования «Демидовский  район» Смоленской области» на 2016-2018 годы</vt:lpstr>
      <vt:lpstr>Муниципальная программа «Обеспечение финансовых расходов Отдела  городского хозяйства Администрации муниципального образования «Демидовский район» Смоленской области» на 2016 -2020 годы</vt:lpstr>
      <vt:lpstr>Муниципальная программа «Энергосбережение и повышение  энергетической эффективности на территории муниципального образования «Демидовский район» Смоленской области» на 2016-2018 годы</vt:lpstr>
      <vt:lpstr>Муниципальная программа "Разработка проектов генеральных планов и  правил землепользования и застройки сельских поселений Демидовского района Смоленской области" на 2016-2018 годы</vt:lpstr>
      <vt:lpstr>Бюджетные инвестиции на приобретение  объектов недвижимого имущества в муниципальную собственность</vt:lpstr>
      <vt:lpstr> 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Пользователь Windows</cp:lastModifiedBy>
  <cp:revision>87</cp:revision>
  <dcterms:created xsi:type="dcterms:W3CDTF">2018-10-24T05:05:19Z</dcterms:created>
  <dcterms:modified xsi:type="dcterms:W3CDTF">2019-11-08T07:49:08Z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2018-10-24T00:00:00Z</vt:filetime>
  </property>
</Properties>
</file>