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package" ContentType="application/vnd.openxmlformats-officedocument.package"/>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xls" ContentType="application/vnd.openxmlformats-officedocument.oleObject"/>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 id="2147483653" r:id="rId3"/>
  </p:sldMasterIdLst>
  <p:notesMasterIdLst>
    <p:notesMasterId r:id="rId92"/>
  </p:notesMasterIdLst>
  <p:sldIdLst>
    <p:sldId id="625" r:id="rId4"/>
    <p:sldId id="626" r:id="rId5"/>
    <p:sldId id="627" r:id="rId6"/>
    <p:sldId id="630" r:id="rId7"/>
    <p:sldId id="669" r:id="rId8"/>
    <p:sldId id="629" r:id="rId9"/>
    <p:sldId id="651" r:id="rId10"/>
    <p:sldId id="628" r:id="rId11"/>
    <p:sldId id="652" r:id="rId12"/>
    <p:sldId id="655" r:id="rId13"/>
    <p:sldId id="656" r:id="rId14"/>
    <p:sldId id="632" r:id="rId15"/>
    <p:sldId id="653" r:id="rId16"/>
    <p:sldId id="657" r:id="rId17"/>
    <p:sldId id="658" r:id="rId18"/>
    <p:sldId id="672" r:id="rId19"/>
    <p:sldId id="517" r:id="rId20"/>
    <p:sldId id="623" r:id="rId21"/>
    <p:sldId id="677" r:id="rId22"/>
    <p:sldId id="624" r:id="rId23"/>
    <p:sldId id="621" r:id="rId24"/>
    <p:sldId id="636" r:id="rId25"/>
    <p:sldId id="637" r:id="rId26"/>
    <p:sldId id="638" r:id="rId27"/>
    <p:sldId id="696" r:id="rId28"/>
    <p:sldId id="697" r:id="rId29"/>
    <p:sldId id="641" r:id="rId30"/>
    <p:sldId id="642" r:id="rId31"/>
    <p:sldId id="643" r:id="rId32"/>
    <p:sldId id="654" r:id="rId33"/>
    <p:sldId id="645" r:id="rId34"/>
    <p:sldId id="671" r:id="rId35"/>
    <p:sldId id="668" r:id="rId36"/>
    <p:sldId id="686" r:id="rId37"/>
    <p:sldId id="646" r:id="rId38"/>
    <p:sldId id="695" r:id="rId39"/>
    <p:sldId id="692" r:id="rId40"/>
    <p:sldId id="688" r:id="rId41"/>
    <p:sldId id="682" r:id="rId42"/>
    <p:sldId id="676" r:id="rId43"/>
    <p:sldId id="680" r:id="rId44"/>
    <p:sldId id="681" r:id="rId45"/>
    <p:sldId id="698" r:id="rId46"/>
    <p:sldId id="699" r:id="rId47"/>
    <p:sldId id="739" r:id="rId48"/>
    <p:sldId id="740" r:id="rId49"/>
    <p:sldId id="700" r:id="rId50"/>
    <p:sldId id="701" r:id="rId51"/>
    <p:sldId id="702" r:id="rId52"/>
    <p:sldId id="703" r:id="rId53"/>
    <p:sldId id="704" r:id="rId54"/>
    <p:sldId id="705" r:id="rId55"/>
    <p:sldId id="706" r:id="rId56"/>
    <p:sldId id="707" r:id="rId57"/>
    <p:sldId id="708" r:id="rId58"/>
    <p:sldId id="709" r:id="rId59"/>
    <p:sldId id="710" r:id="rId60"/>
    <p:sldId id="711" r:id="rId61"/>
    <p:sldId id="712" r:id="rId62"/>
    <p:sldId id="713" r:id="rId63"/>
    <p:sldId id="714" r:id="rId64"/>
    <p:sldId id="715" r:id="rId65"/>
    <p:sldId id="716" r:id="rId66"/>
    <p:sldId id="717" r:id="rId67"/>
    <p:sldId id="718" r:id="rId68"/>
    <p:sldId id="719" r:id="rId69"/>
    <p:sldId id="720" r:id="rId70"/>
    <p:sldId id="721" r:id="rId71"/>
    <p:sldId id="722" r:id="rId72"/>
    <p:sldId id="723" r:id="rId73"/>
    <p:sldId id="724" r:id="rId74"/>
    <p:sldId id="725" r:id="rId75"/>
    <p:sldId id="726" r:id="rId76"/>
    <p:sldId id="727" r:id="rId77"/>
    <p:sldId id="728" r:id="rId78"/>
    <p:sldId id="729" r:id="rId79"/>
    <p:sldId id="730" r:id="rId80"/>
    <p:sldId id="731" r:id="rId81"/>
    <p:sldId id="732" r:id="rId82"/>
    <p:sldId id="733" r:id="rId83"/>
    <p:sldId id="734" r:id="rId84"/>
    <p:sldId id="735" r:id="rId85"/>
    <p:sldId id="690" r:id="rId86"/>
    <p:sldId id="687" r:id="rId87"/>
    <p:sldId id="649" r:id="rId88"/>
    <p:sldId id="736" r:id="rId89"/>
    <p:sldId id="737" r:id="rId90"/>
    <p:sldId id="738" r:id="rId91"/>
  </p:sldIdLst>
  <p:sldSz cx="9144000" cy="6858000" type="screen4x3"/>
  <p:notesSz cx="6808788" cy="9823450"/>
  <p:defaultTex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1400" kern="1200">
        <a:solidFill>
          <a:schemeClr val="tx1"/>
        </a:solidFill>
        <a:latin typeface="Times New Roman" pitchFamily="18" charset="0"/>
        <a:ea typeface="+mn-ea"/>
        <a:cs typeface="+mn-cs"/>
      </a:defRPr>
    </a:lvl2pPr>
    <a:lvl3pPr marL="914400" algn="l" rtl="0" fontAlgn="base">
      <a:spcBef>
        <a:spcPct val="0"/>
      </a:spcBef>
      <a:spcAft>
        <a:spcPct val="0"/>
      </a:spcAft>
      <a:defRPr sz="1400" kern="1200">
        <a:solidFill>
          <a:schemeClr val="tx1"/>
        </a:solidFill>
        <a:latin typeface="Times New Roman" pitchFamily="18" charset="0"/>
        <a:ea typeface="+mn-ea"/>
        <a:cs typeface="+mn-cs"/>
      </a:defRPr>
    </a:lvl3pPr>
    <a:lvl4pPr marL="1371600" algn="l" rtl="0" fontAlgn="base">
      <a:spcBef>
        <a:spcPct val="0"/>
      </a:spcBef>
      <a:spcAft>
        <a:spcPct val="0"/>
      </a:spcAft>
      <a:defRPr sz="1400" kern="1200">
        <a:solidFill>
          <a:schemeClr val="tx1"/>
        </a:solidFill>
        <a:latin typeface="Times New Roman" pitchFamily="18" charset="0"/>
        <a:ea typeface="+mn-ea"/>
        <a:cs typeface="+mn-cs"/>
      </a:defRPr>
    </a:lvl4pPr>
    <a:lvl5pPr marL="1828800" algn="l"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66"/>
    <a:srgbClr val="7D5CDA"/>
    <a:srgbClr val="9276E0"/>
    <a:srgbClr val="EFAFD5"/>
    <a:srgbClr val="C0C0C0"/>
    <a:srgbClr val="00FFCC"/>
    <a:srgbClr val="FF9933"/>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34578" autoAdjust="0"/>
    <p:restoredTop sz="98293" autoAdjust="0"/>
  </p:normalViewPr>
  <p:slideViewPr>
    <p:cSldViewPr>
      <p:cViewPr>
        <p:scale>
          <a:sx n="100" d="100"/>
          <a:sy n="100" d="100"/>
        </p:scale>
        <p:origin x="-708" y="-270"/>
      </p:cViewPr>
      <p:guideLst>
        <p:guide orient="horz" pos="2160"/>
        <p:guide pos="2880"/>
      </p:guideLst>
    </p:cSldViewPr>
  </p:slideViewPr>
  <p:outlineViewPr>
    <p:cViewPr>
      <p:scale>
        <a:sx n="33" d="100"/>
        <a:sy n="33" d="100"/>
      </p:scale>
      <p:origin x="0" y="209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package1.package"/></Relationships>
</file>

<file path=ppt/charts/chart1.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7.3451390477624709E-2"/>
          <c:y val="3.9584028327820042E-2"/>
          <c:w val="0.89353936863077865"/>
          <c:h val="0.68971631205674011"/>
        </c:manualLayout>
      </c:layout>
      <c:barChart>
        <c:barDir val="col"/>
        <c:grouping val="clustered"/>
        <c:ser>
          <c:idx val="0"/>
          <c:order val="0"/>
          <c:tx>
            <c:strRef>
              <c:f>Лист1!$B$1</c:f>
              <c:strCache>
                <c:ptCount val="1"/>
                <c:pt idx="0">
                  <c:v>2015г.Отчет</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dLbls>
            <c:dLbl>
              <c:idx val="0"/>
              <c:layout>
                <c:manualLayout>
                  <c:x val="1.690617075232458E-3"/>
                  <c:y val="1.9055858018683033E-2"/>
                </c:manualLayout>
              </c:layout>
              <c:dLblPos val="outEnd"/>
              <c:showVal val="1"/>
            </c:dLbl>
            <c:dLbl>
              <c:idx val="1"/>
              <c:layout>
                <c:manualLayout>
                  <c:x val="-6.7624683009298928E-3"/>
                  <c:y val="1.0407208388418403E-2"/>
                </c:manualLayout>
              </c:layout>
              <c:dLblPos val="outEnd"/>
              <c:showVal val="1"/>
            </c:dLbl>
            <c:dLbl>
              <c:idx val="2"/>
              <c:layout>
                <c:manualLayout>
                  <c:x val="0"/>
                  <c:y val="-6.7418607354032001E-5"/>
                </c:manualLayout>
              </c:layout>
              <c:dLblPos val="outEnd"/>
              <c:showVal val="1"/>
            </c:dLbl>
            <c:spPr>
              <a:noFill/>
              <a:ln w="25504">
                <a:noFill/>
              </a:ln>
            </c:spPr>
            <c:txPr>
              <a:bodyPr/>
              <a:lstStyle/>
              <a:p>
                <a:pPr>
                  <a:defRPr sz="1200" b="0" i="0" u="none" strike="noStrike" baseline="0">
                    <a:solidFill>
                      <a:srgbClr val="333333"/>
                    </a:solidFill>
                    <a:latin typeface="Calibri"/>
                    <a:ea typeface="Calibri"/>
                    <a:cs typeface="Calibri"/>
                  </a:defRPr>
                </a:pPr>
                <a:endParaRPr lang="ru-RU"/>
              </a:p>
            </c:txPr>
            <c:dLblPos val="inEnd"/>
            <c:showVal val="1"/>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Лист1!$B$2:$B$4</c:f>
              <c:numCache>
                <c:formatCode>General</c:formatCode>
                <c:ptCount val="3"/>
                <c:pt idx="0">
                  <c:v>401.8</c:v>
                </c:pt>
                <c:pt idx="1">
                  <c:v>1530</c:v>
                </c:pt>
                <c:pt idx="2">
                  <c:v>84.2</c:v>
                </c:pt>
              </c:numCache>
            </c:numRef>
          </c:val>
        </c:ser>
        <c:ser>
          <c:idx val="1"/>
          <c:order val="1"/>
          <c:tx>
            <c:strRef>
              <c:f>Лист1!$C$1</c:f>
              <c:strCache>
                <c:ptCount val="1"/>
                <c:pt idx="0">
                  <c:v>2016г. Оценка года</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dLbls>
            <c:dLbl>
              <c:idx val="0"/>
              <c:layout>
                <c:manualLayout>
                  <c:x val="-3.3812341504649477E-3"/>
                  <c:y val="1.9055858018683005E-2"/>
                </c:manualLayout>
              </c:layout>
              <c:dLblPos val="outEnd"/>
              <c:showVal val="1"/>
            </c:dLbl>
            <c:dLbl>
              <c:idx val="1"/>
              <c:layout>
                <c:manualLayout>
                  <c:x val="-3.3812341504649477E-3"/>
                  <c:y val="4.6414419682419524E-3"/>
                </c:manualLayout>
              </c:layout>
              <c:dLblPos val="outEnd"/>
              <c:showVal val="1"/>
            </c:dLbl>
            <c:dLbl>
              <c:idx val="2"/>
              <c:layout>
                <c:manualLayout>
                  <c:x val="-1.6906170752324734E-3"/>
                  <c:y val="-9.7729740821990048E-3"/>
                </c:manualLayout>
              </c:layout>
              <c:dLblPos val="outEnd"/>
              <c:showVal val="1"/>
            </c:dLbl>
            <c:spPr>
              <a:noFill/>
              <a:ln w="25504">
                <a:noFill/>
              </a:ln>
            </c:spPr>
            <c:txPr>
              <a:bodyPr rot="0" spcFirstLastPara="1" vertOverflow="ellipsis" vert="horz" wrap="square" lIns="38100" tIns="19050" rIns="38100" bIns="19050" anchor="ctr" anchorCtr="1">
                <a:spAutoFit/>
              </a:bodyPr>
              <a:lstStyle/>
              <a:p>
                <a:pPr>
                  <a:defRPr sz="1202" b="0" i="0" u="none" strike="noStrike" kern="1200" baseline="0">
                    <a:solidFill>
                      <a:schemeClr val="tx1">
                        <a:lumMod val="75000"/>
                        <a:lumOff val="25000"/>
                      </a:schemeClr>
                    </a:solidFill>
                    <a:latin typeface="+mn-lt"/>
                    <a:ea typeface="+mn-ea"/>
                    <a:cs typeface="+mn-cs"/>
                  </a:defRPr>
                </a:pPr>
                <a:endParaRPr lang="ru-RU"/>
              </a:p>
            </c:txPr>
            <c:dLblPos val="inEnd"/>
            <c:showVal val="1"/>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Лист1!$C$2:$C$4</c:f>
              <c:numCache>
                <c:formatCode>General</c:formatCode>
                <c:ptCount val="3"/>
                <c:pt idx="0">
                  <c:v>394.6</c:v>
                </c:pt>
                <c:pt idx="1">
                  <c:v>1661</c:v>
                </c:pt>
                <c:pt idx="2">
                  <c:v>86.3</c:v>
                </c:pt>
              </c:numCache>
            </c:numRef>
          </c:val>
        </c:ser>
        <c:ser>
          <c:idx val="2"/>
          <c:order val="2"/>
          <c:tx>
            <c:strRef>
              <c:f>Лист1!$D$1</c:f>
              <c:strCache>
                <c:ptCount val="1"/>
                <c:pt idx="0">
                  <c:v>2017г План</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dLbls>
            <c:dLbl>
              <c:idx val="0"/>
              <c:layout>
                <c:manualLayout>
                  <c:x val="-6.7624683009298928E-3"/>
                  <c:y val="1.3290091598506503E-2"/>
                </c:manualLayout>
              </c:layout>
              <c:dLblPos val="outEnd"/>
              <c:showVal val="1"/>
            </c:dLbl>
            <c:dLbl>
              <c:idx val="1"/>
              <c:layout>
                <c:manualLayout>
                  <c:x val="-5.0718512256974534E-3"/>
                  <c:y val="1.6172974808594715E-2"/>
                </c:manualLayout>
              </c:layout>
              <c:dLblPos val="outEnd"/>
              <c:showVal val="1"/>
            </c:dLbl>
            <c:dLbl>
              <c:idx val="2"/>
              <c:layout>
                <c:manualLayout>
                  <c:x val="-1.471129091577786E-3"/>
                  <c:y val="1.7516656571774671E-3"/>
                </c:manualLayout>
              </c:layout>
              <c:dLblPos val="outEnd"/>
              <c:showVal val="1"/>
            </c:dLbl>
            <c:spPr>
              <a:noFill/>
              <a:ln w="25504">
                <a:noFill/>
              </a:ln>
            </c:spPr>
            <c:txPr>
              <a:bodyPr rot="0" spcFirstLastPara="1" vertOverflow="ellipsis" vert="horz" wrap="square" lIns="38100" tIns="19050" rIns="38100" bIns="19050" anchor="ctr" anchorCtr="1">
                <a:spAutoFit/>
              </a:bodyPr>
              <a:lstStyle/>
              <a:p>
                <a:pPr>
                  <a:defRPr sz="1202" b="0" i="0" u="none" strike="noStrike" kern="1200" baseline="0">
                    <a:solidFill>
                      <a:schemeClr val="tx1">
                        <a:lumMod val="75000"/>
                        <a:lumOff val="25000"/>
                      </a:schemeClr>
                    </a:solidFill>
                    <a:latin typeface="+mn-lt"/>
                    <a:ea typeface="+mn-ea"/>
                    <a:cs typeface="+mn-cs"/>
                  </a:defRPr>
                </a:pPr>
                <a:endParaRPr lang="ru-RU"/>
              </a:p>
            </c:txPr>
            <c:dLblPos val="inEnd"/>
            <c:showVal val="1"/>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Лист1!$D$2:$D$4</c:f>
              <c:numCache>
                <c:formatCode>General</c:formatCode>
                <c:ptCount val="3"/>
                <c:pt idx="0">
                  <c:v>394.6</c:v>
                </c:pt>
                <c:pt idx="1">
                  <c:v>1815</c:v>
                </c:pt>
                <c:pt idx="2">
                  <c:v>99.5</c:v>
                </c:pt>
              </c:numCache>
            </c:numRef>
          </c:val>
        </c:ser>
        <c:ser>
          <c:idx val="3"/>
          <c:order val="3"/>
          <c:tx>
            <c:strRef>
              <c:f>Лист1!$E$1</c:f>
              <c:strCache>
                <c:ptCount val="1"/>
                <c:pt idx="0">
                  <c:v>2018 г.План</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dLbls>
            <c:dLbl>
              <c:idx val="0"/>
              <c:layout>
                <c:manualLayout>
                  <c:x val="-6.7624683009299118E-3"/>
                  <c:y val="1.0407208388418427E-2"/>
                </c:manualLayout>
              </c:layout>
              <c:dLblPos val="outEnd"/>
              <c:showVal val="1"/>
            </c:dLbl>
            <c:dLbl>
              <c:idx val="1"/>
              <c:layout>
                <c:manualLayout>
                  <c:x val="-1.6906170752325998E-3"/>
                  <c:y val="1.7585587581538094E-3"/>
                </c:manualLayout>
              </c:layout>
              <c:dLblPos val="outEnd"/>
              <c:showVal val="1"/>
            </c:dLbl>
            <c:dLbl>
              <c:idx val="2"/>
              <c:layout>
                <c:manualLayout>
                  <c:x val="-6.7624683009298928E-3"/>
                  <c:y val="1.0407208388418427E-2"/>
                </c:manualLayout>
              </c:layout>
              <c:dLblPos val="outEnd"/>
              <c:showVal val="1"/>
            </c:dLbl>
            <c:spPr>
              <a:noFill/>
              <a:ln w="25504">
                <a:noFill/>
              </a:ln>
            </c:spPr>
            <c:txPr>
              <a:bodyPr rot="0" spcFirstLastPara="1" vertOverflow="ellipsis" vert="horz" wrap="square" lIns="38100" tIns="19050" rIns="38100" bIns="19050" anchor="ctr" anchorCtr="1">
                <a:spAutoFit/>
              </a:bodyPr>
              <a:lstStyle/>
              <a:p>
                <a:pPr>
                  <a:defRPr sz="1202" b="0" i="0" u="none" strike="noStrike" kern="1200" baseline="0">
                    <a:solidFill>
                      <a:schemeClr val="tx1">
                        <a:lumMod val="75000"/>
                        <a:lumOff val="25000"/>
                      </a:schemeClr>
                    </a:solidFill>
                    <a:latin typeface="+mn-lt"/>
                    <a:ea typeface="+mn-ea"/>
                    <a:cs typeface="+mn-cs"/>
                  </a:defRPr>
                </a:pPr>
                <a:endParaRPr lang="ru-RU"/>
              </a:p>
            </c:txPr>
            <c:dLblPos val="inEnd"/>
            <c:showVal val="1"/>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Лист1!$E$2:$E$4</c:f>
              <c:numCache>
                <c:formatCode>0.00</c:formatCode>
                <c:ptCount val="3"/>
                <c:pt idx="0" formatCode="General">
                  <c:v>394.6</c:v>
                </c:pt>
                <c:pt idx="1">
                  <c:v>1978.2</c:v>
                </c:pt>
                <c:pt idx="2" formatCode="General">
                  <c:v>114.3</c:v>
                </c:pt>
              </c:numCache>
            </c:numRef>
          </c:val>
        </c:ser>
        <c:ser>
          <c:idx val="4"/>
          <c:order val="4"/>
          <c:tx>
            <c:strRef>
              <c:f>Лист1!$F$1</c:f>
              <c:strCache>
                <c:ptCount val="1"/>
                <c:pt idx="0">
                  <c:v>2019 г.План</c:v>
                </c:pt>
              </c:strCache>
            </c:strRef>
          </c:tx>
          <c:dLbls>
            <c:spPr>
              <a:noFill/>
              <a:ln w="25504">
                <a:noFill/>
              </a:ln>
            </c:spPr>
            <c:txPr>
              <a:bodyPr wrap="square" lIns="38100" tIns="19050" rIns="38100" bIns="19050" anchor="ctr">
                <a:spAutoFit/>
              </a:bodyPr>
              <a:lstStyle/>
              <a:p>
                <a:pPr>
                  <a:defRPr sz="1202" baseline="0"/>
                </a:pPr>
                <a:endParaRPr lang="ru-RU"/>
              </a:p>
            </c:txPr>
            <c:showVal val="1"/>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Лист1!$F$2:$F$4</c:f>
              <c:numCache>
                <c:formatCode>0.00</c:formatCode>
                <c:ptCount val="3"/>
                <c:pt idx="0" formatCode="General">
                  <c:v>394.6</c:v>
                </c:pt>
                <c:pt idx="1">
                  <c:v>2139.6</c:v>
                </c:pt>
                <c:pt idx="2" formatCode="General">
                  <c:v>131.30000000000001</c:v>
                </c:pt>
              </c:numCache>
            </c:numRef>
          </c:val>
        </c:ser>
        <c:dLbls>
          <c:showVal val="1"/>
        </c:dLbls>
        <c:gapWidth val="100"/>
        <c:overlap val="-24"/>
        <c:axId val="101827328"/>
        <c:axId val="101828864"/>
      </c:barChart>
      <c:catAx>
        <c:axId val="101827328"/>
        <c:scaling>
          <c:orientation val="minMax"/>
        </c:scaling>
        <c:axPos val="b"/>
        <c:numFmt formatCode="General" sourceLinked="1"/>
        <c:majorTickMark val="none"/>
        <c:tickLblPos val="nextTo"/>
        <c:spPr>
          <a:noFill/>
          <a:ln w="12752" cap="flat" cmpd="sng" algn="ctr">
            <a:solidFill>
              <a:schemeClr val="tx1">
                <a:lumMod val="15000"/>
                <a:lumOff val="85000"/>
              </a:schemeClr>
            </a:solidFill>
            <a:round/>
          </a:ln>
          <a:effectLst/>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01828864"/>
        <c:crosses val="autoZero"/>
        <c:auto val="1"/>
        <c:lblAlgn val="ctr"/>
        <c:lblOffset val="100"/>
      </c:catAx>
      <c:valAx>
        <c:axId val="101828864"/>
        <c:scaling>
          <c:orientation val="minMax"/>
        </c:scaling>
        <c:axPos val="l"/>
        <c:majorGridlines>
          <c:spPr>
            <a:ln w="9564" cap="flat" cmpd="sng" algn="ctr">
              <a:solidFill>
                <a:schemeClr val="tx1">
                  <a:lumMod val="15000"/>
                  <a:lumOff val="85000"/>
                </a:schemeClr>
              </a:solidFill>
              <a:round/>
            </a:ln>
            <a:effectLst/>
          </c:spPr>
        </c:majorGridlines>
        <c:numFmt formatCode="General" sourceLinked="1"/>
        <c:majorTickMark val="none"/>
        <c:tickLblPos val="nextTo"/>
        <c:spPr>
          <a:ln w="6376">
            <a:noFill/>
          </a:ln>
        </c:spPr>
        <c:txPr>
          <a:bodyPr rot="-6000000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01827328"/>
        <c:crosses val="autoZero"/>
        <c:crossBetween val="between"/>
      </c:valAx>
      <c:spPr>
        <a:noFill/>
        <a:ln w="25504">
          <a:noFill/>
        </a:ln>
      </c:spPr>
    </c:plotArea>
    <c:legend>
      <c:legendPos val="r"/>
      <c:layout>
        <c:manualLayout>
          <c:xMode val="edge"/>
          <c:yMode val="edge"/>
          <c:x val="0.1360544217687075"/>
          <c:y val="0.94767441860465473"/>
          <c:w val="0.7256235827664399"/>
          <c:h val="5.4263565891472874E-2"/>
        </c:manualLayout>
      </c:layout>
      <c:spPr>
        <a:noFill/>
        <a:ln w="25504">
          <a:noFill/>
        </a:ln>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legend>
    <c:plotVisOnly val="1"/>
    <c:dispBlanksAs val="gap"/>
  </c:chart>
  <c:spPr>
    <a:noFill/>
    <a:ln>
      <a:noFill/>
    </a:ln>
  </c:spPr>
  <c:txPr>
    <a:bodyPr/>
    <a:lstStyle/>
    <a:p>
      <a:pPr>
        <a:defRPr/>
      </a:pPr>
      <a:endParaRPr lang="ru-RU"/>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30C5FF-942A-4FBD-B937-644D613255B9}" type="doc">
      <dgm:prSet loTypeId="urn:microsoft.com/office/officeart/2005/8/layout/orgChart1" loCatId="hierarchy" qsTypeId="urn:microsoft.com/office/officeart/2005/8/quickstyle/simple1" qsCatId="simple" csTypeId="urn:microsoft.com/office/officeart/2005/8/colors/accent1_2" csCatId="accent1" phldr="1"/>
      <dgm:spPr/>
    </dgm:pt>
    <dgm:pt modelId="{2FCA19CE-9334-46C0-9139-9BC595576A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Консолидированный</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CBF27EC8-3EB3-434A-B309-FC25C029305D}" type="parTrans" cxnId="{4699B681-2E31-4CA5-B6C4-847F0A61A25D}">
      <dgm:prSet/>
      <dgm:spPr/>
      <dgm:t>
        <a:bodyPr/>
        <a:lstStyle/>
        <a:p>
          <a:endParaRPr lang="ru-RU"/>
        </a:p>
      </dgm:t>
    </dgm:pt>
    <dgm:pt modelId="{3F089066-6C7F-4755-BED1-431EDB9966D4}" type="sibTrans" cxnId="{4699B681-2E31-4CA5-B6C4-847F0A61A25D}">
      <dgm:prSet/>
      <dgm:spPr/>
      <dgm:t>
        <a:bodyPr/>
        <a:lstStyle/>
        <a:p>
          <a:endParaRPr lang="ru-RU"/>
        </a:p>
      </dgm:t>
    </dgm:pt>
    <dgm:pt modelId="{FFCE7AE4-6622-4CEB-93F8-F2CAC9BF33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DE36D835-EFEC-430E-BDF0-8A5B551570C1}" type="parTrans" cxnId="{7F36ACE5-B8D0-48B3-A574-753B126F157B}">
      <dgm:prSet/>
      <dgm:spPr/>
      <dgm:t>
        <a:bodyPr/>
        <a:lstStyle/>
        <a:p>
          <a:endParaRPr lang="ru-RU"/>
        </a:p>
      </dgm:t>
    </dgm:pt>
    <dgm:pt modelId="{1FDFF716-0357-4326-AB2A-CEF7958B5DA8}" type="sibTrans" cxnId="{7F36ACE5-B8D0-48B3-A574-753B126F157B}">
      <dgm:prSet/>
      <dgm:spPr/>
      <dgm:t>
        <a:bodyPr/>
        <a:lstStyle/>
        <a:p>
          <a:endParaRPr lang="ru-RU"/>
        </a:p>
      </dgm:t>
    </dgm:pt>
    <dgm:pt modelId="{4B7CB008-1C51-4005-A2E0-3DD0E5AA17C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Пржевальского городского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9ACB512B-A52F-4CC6-9B02-4552B2EEBD50}" type="parTrans" cxnId="{0FA57B43-30DE-4775-96FB-DAC3B84638FA}">
      <dgm:prSet/>
      <dgm:spPr/>
      <dgm:t>
        <a:bodyPr/>
        <a:lstStyle/>
        <a:p>
          <a:endParaRPr lang="ru-RU"/>
        </a:p>
      </dgm:t>
    </dgm:pt>
    <dgm:pt modelId="{3725AD81-DCA8-4BE9-BB34-25FC79512FC3}" type="sibTrans" cxnId="{0FA57B43-30DE-4775-96FB-DAC3B84638FA}">
      <dgm:prSet/>
      <dgm:spPr/>
      <dgm:t>
        <a:bodyPr/>
        <a:lstStyle/>
        <a:p>
          <a:endParaRPr lang="ru-RU"/>
        </a:p>
      </dgm:t>
    </dgm:pt>
    <dgm:pt modelId="{88D043AE-F6DF-4CB8-AFAA-30C51509A61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Борковского сельского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A5396CF1-F90C-4062-B192-2BAD628FE896}" type="parTrans" cxnId="{B3024D4E-227D-4812-9D27-D5F868B425C0}">
      <dgm:prSet/>
      <dgm:spPr/>
      <dgm:t>
        <a:bodyPr/>
        <a:lstStyle/>
        <a:p>
          <a:endParaRPr lang="ru-RU"/>
        </a:p>
      </dgm:t>
    </dgm:pt>
    <dgm:pt modelId="{06F0EDB6-493A-4589-8D03-332DF9C091DD}" type="sibTrans" cxnId="{B3024D4E-227D-4812-9D27-D5F868B425C0}">
      <dgm:prSet/>
      <dgm:spPr/>
      <dgm:t>
        <a:bodyPr/>
        <a:lstStyle/>
        <a:p>
          <a:endParaRPr lang="ru-RU"/>
        </a:p>
      </dgm:t>
    </dgm:pt>
    <dgm:pt modelId="{A13681FC-FD71-4FAE-B829-F7660D93F5C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cap="none" normalizeH="0" baseline="0" dirty="0" err="1" smtClean="0">
              <a:ln>
                <a:noFill/>
              </a:ln>
              <a:solidFill>
                <a:srgbClr val="002060"/>
              </a:solidFill>
              <a:effectLst/>
              <a:latin typeface="Times New Roman" pitchFamily="18" charset="0"/>
              <a:cs typeface="Arial" charset="0"/>
            </a:rPr>
            <a:t>Заборьевского</a:t>
          </a:r>
          <a:r>
            <a:rPr kumimoji="0" lang="ru-RU" sz="1200" b="1" i="0" u="none" strike="noStrike" cap="none" normalizeH="0" baseline="0" dirty="0" smtClean="0">
              <a:ln>
                <a:noFill/>
              </a:ln>
              <a:solidFill>
                <a:srgbClr val="002060"/>
              </a:solidFill>
              <a:effectLst/>
              <a:latin typeface="Times New Roman" pitchFamily="18" charset="0"/>
              <a:cs typeface="Arial" charset="0"/>
            </a:rPr>
            <a:t> сельского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FDE03991-1688-475B-B4EF-07DE40E3ED84}" type="parTrans" cxnId="{E8164D61-8C1C-471D-81EF-6A640BE5CC26}">
      <dgm:prSet/>
      <dgm:spPr/>
      <dgm:t>
        <a:bodyPr/>
        <a:lstStyle/>
        <a:p>
          <a:endParaRPr lang="ru-RU"/>
        </a:p>
      </dgm:t>
    </dgm:pt>
    <dgm:pt modelId="{00F9F575-0011-47D4-A3E3-61A4942DB745}" type="sibTrans" cxnId="{E8164D61-8C1C-471D-81EF-6A640BE5CC26}">
      <dgm:prSet/>
      <dgm:spPr/>
      <dgm:t>
        <a:bodyPr/>
        <a:lstStyle/>
        <a:p>
          <a:endParaRPr lang="ru-RU"/>
        </a:p>
      </dgm:t>
    </dgm:pt>
    <dgm:pt modelId="{66C4B0D9-FDFA-4B5D-984C-CF3E09A255F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Слободского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solidFill>
            <a:effectLst/>
            <a:latin typeface="Times New Roman" pitchFamily="18" charset="0"/>
            <a:cs typeface="Arial" charset="0"/>
          </a:endParaRPr>
        </a:p>
      </dgm:t>
    </dgm:pt>
    <dgm:pt modelId="{27B031B4-7C7B-4040-A178-8392C7C15CD8}" type="parTrans" cxnId="{5E737119-802E-4F16-A4E5-612CE2055D60}">
      <dgm:prSet/>
      <dgm:spPr/>
      <dgm:t>
        <a:bodyPr/>
        <a:lstStyle/>
        <a:p>
          <a:endParaRPr lang="ru-RU"/>
        </a:p>
      </dgm:t>
    </dgm:pt>
    <dgm:pt modelId="{4FCB08E5-D02D-4080-9C4A-BFFBAFFD9165}" type="sibTrans" cxnId="{5E737119-802E-4F16-A4E5-612CE2055D60}">
      <dgm:prSet/>
      <dgm:spPr/>
      <dgm:t>
        <a:bodyPr/>
        <a:lstStyle/>
        <a:p>
          <a:endParaRPr lang="ru-RU"/>
        </a:p>
      </dgm:t>
    </dgm:pt>
    <dgm:pt modelId="{B8C79B4B-9E59-4D07-B871-3D78FA4D23D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cap="none" normalizeH="0" baseline="0" dirty="0" err="1" smtClean="0">
              <a:ln>
                <a:noFill/>
              </a:ln>
              <a:solidFill>
                <a:srgbClr val="002060"/>
              </a:solidFill>
              <a:effectLst/>
              <a:latin typeface="Times New Roman" pitchFamily="18" charset="0"/>
              <a:cs typeface="Arial" charset="0"/>
            </a:rPr>
            <a:t>Титовщинского</a:t>
          </a:r>
          <a:r>
            <a:rPr kumimoji="0" lang="ru-RU" sz="1200" b="1" i="0" u="none" strike="noStrike" cap="none" normalizeH="0" baseline="0" dirty="0" smtClean="0">
              <a:ln>
                <a:noFill/>
              </a:ln>
              <a:solidFill>
                <a:srgbClr val="002060"/>
              </a:solidFill>
              <a:effectLst/>
              <a:latin typeface="Times New Roman" pitchFamily="18" charset="0"/>
              <a:cs typeface="Arial" charset="0"/>
            </a:rPr>
            <a:t>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solidFill>
            <a:effectLst/>
            <a:latin typeface="Times New Roman" pitchFamily="18" charset="0"/>
            <a:cs typeface="Arial" charset="0"/>
          </a:endParaRPr>
        </a:p>
      </dgm:t>
    </dgm:pt>
    <dgm:pt modelId="{FF688ADB-158E-4F0A-94C2-65AA4712A12F}" type="parTrans" cxnId="{408DB34C-9E56-42EF-92B4-635A53BD2E9F}">
      <dgm:prSet/>
      <dgm:spPr/>
      <dgm:t>
        <a:bodyPr/>
        <a:lstStyle/>
        <a:p>
          <a:endParaRPr lang="ru-RU"/>
        </a:p>
      </dgm:t>
    </dgm:pt>
    <dgm:pt modelId="{70B3CD44-23AA-49CA-8F42-6F0B2CB7C82D}" type="sibTrans" cxnId="{408DB34C-9E56-42EF-92B4-635A53BD2E9F}">
      <dgm:prSet/>
      <dgm:spPr/>
      <dgm:t>
        <a:bodyPr/>
        <a:lstStyle/>
        <a:p>
          <a:endParaRPr lang="ru-RU"/>
        </a:p>
      </dgm:t>
    </dgm:pt>
    <dgm:pt modelId="{02F28862-B27B-4C86-878E-89CCC16D44AF}">
      <dgm:prSet custT="1"/>
      <dgm:spPr/>
      <dgm:t>
        <a:bodyPr/>
        <a:lstStyle/>
        <a:p>
          <a:r>
            <a:rPr lang="ru-RU" sz="1200" b="1" baseline="0" dirty="0" smtClean="0">
              <a:solidFill>
                <a:srgbClr val="002060"/>
              </a:solidFill>
              <a:latin typeface="Times New Roman" pitchFamily="18" charset="0"/>
              <a:cs typeface="Times New Roman" pitchFamily="18" charset="0"/>
            </a:rPr>
            <a:t>Бюджет</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Демидовского</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городского</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поселения</a:t>
          </a:r>
          <a:endParaRPr lang="ru-RU" sz="1200" b="1" baseline="0" dirty="0">
            <a:solidFill>
              <a:srgbClr val="002060"/>
            </a:solidFill>
            <a:latin typeface="Times New Roman" pitchFamily="18" charset="0"/>
            <a:cs typeface="Times New Roman" pitchFamily="18" charset="0"/>
          </a:endParaRPr>
        </a:p>
      </dgm:t>
    </dgm:pt>
    <dgm:pt modelId="{08E0AAA5-1FB7-468E-B15B-4B5D7BCB082B}" type="parTrans" cxnId="{684CEA24-F75A-4CCD-98F8-E5935BBAC972}">
      <dgm:prSet/>
      <dgm:spPr/>
      <dgm:t>
        <a:bodyPr/>
        <a:lstStyle/>
        <a:p>
          <a:endParaRPr lang="ru-RU"/>
        </a:p>
      </dgm:t>
    </dgm:pt>
    <dgm:pt modelId="{BB534CA9-DBBE-4A92-80D4-5B49CAA31D7C}" type="sibTrans" cxnId="{684CEA24-F75A-4CCD-98F8-E5935BBAC972}">
      <dgm:prSet/>
      <dgm:spPr/>
      <dgm:t>
        <a:bodyPr/>
        <a:lstStyle/>
        <a:p>
          <a:endParaRPr lang="ru-RU"/>
        </a:p>
      </dgm:t>
    </dgm:pt>
    <dgm:pt modelId="{BA49AB77-CEA8-438B-B973-846513B50DD2}" type="pres">
      <dgm:prSet presAssocID="{6830C5FF-942A-4FBD-B937-644D613255B9}" presName="hierChild1" presStyleCnt="0">
        <dgm:presLayoutVars>
          <dgm:orgChart val="1"/>
          <dgm:chPref val="1"/>
          <dgm:dir/>
          <dgm:animOne val="branch"/>
          <dgm:animLvl val="lvl"/>
          <dgm:resizeHandles/>
        </dgm:presLayoutVars>
      </dgm:prSet>
      <dgm:spPr/>
    </dgm:pt>
    <dgm:pt modelId="{7B7EF93C-F1CB-42CF-AE07-A5A6156FB7AA}" type="pres">
      <dgm:prSet presAssocID="{2FCA19CE-9334-46C0-9139-9BC595576A84}" presName="hierRoot1" presStyleCnt="0">
        <dgm:presLayoutVars>
          <dgm:hierBranch val="r"/>
        </dgm:presLayoutVars>
      </dgm:prSet>
      <dgm:spPr/>
    </dgm:pt>
    <dgm:pt modelId="{405EC732-DCA5-496B-AC2D-174A22F04137}" type="pres">
      <dgm:prSet presAssocID="{2FCA19CE-9334-46C0-9139-9BC595576A84}" presName="rootComposite1" presStyleCnt="0"/>
      <dgm:spPr/>
    </dgm:pt>
    <dgm:pt modelId="{E8875328-5EA5-46E2-9E82-8E092585BA57}" type="pres">
      <dgm:prSet presAssocID="{2FCA19CE-9334-46C0-9139-9BC595576A84}" presName="rootText1" presStyleLbl="node0" presStyleIdx="0" presStyleCnt="1" custScaleX="470634" custScaleY="132358" custLinFactNeighborX="-2779" custLinFactNeighborY="1754">
        <dgm:presLayoutVars>
          <dgm:chPref val="3"/>
        </dgm:presLayoutVars>
      </dgm:prSet>
      <dgm:spPr/>
      <dgm:t>
        <a:bodyPr/>
        <a:lstStyle/>
        <a:p>
          <a:endParaRPr lang="ru-RU"/>
        </a:p>
      </dgm:t>
    </dgm:pt>
    <dgm:pt modelId="{24CE557B-8BBA-47BF-A6B6-2EBB45FF6205}" type="pres">
      <dgm:prSet presAssocID="{2FCA19CE-9334-46C0-9139-9BC595576A84}" presName="rootConnector1" presStyleLbl="node1" presStyleIdx="0" presStyleCnt="0"/>
      <dgm:spPr/>
      <dgm:t>
        <a:bodyPr/>
        <a:lstStyle/>
        <a:p>
          <a:endParaRPr lang="ru-RU"/>
        </a:p>
      </dgm:t>
    </dgm:pt>
    <dgm:pt modelId="{7CFC638A-57C0-4CAB-BF92-BE8551108175}" type="pres">
      <dgm:prSet presAssocID="{2FCA19CE-9334-46C0-9139-9BC595576A84}" presName="hierChild2" presStyleCnt="0"/>
      <dgm:spPr/>
    </dgm:pt>
    <dgm:pt modelId="{D91B7D74-6256-4D5D-BE5A-E0E08F827BAB}" type="pres">
      <dgm:prSet presAssocID="{DE36D835-EFEC-430E-BDF0-8A5B551570C1}" presName="Name50" presStyleLbl="parChTrans1D2" presStyleIdx="0" presStyleCnt="7"/>
      <dgm:spPr/>
      <dgm:t>
        <a:bodyPr/>
        <a:lstStyle/>
        <a:p>
          <a:endParaRPr lang="ru-RU"/>
        </a:p>
      </dgm:t>
    </dgm:pt>
    <dgm:pt modelId="{4E5DD5F5-415D-48BF-930D-2F6E873C693C}" type="pres">
      <dgm:prSet presAssocID="{FFCE7AE4-6622-4CEB-93F8-F2CAC9BF3384}" presName="hierRoot2" presStyleCnt="0">
        <dgm:presLayoutVars>
          <dgm:hierBranch/>
        </dgm:presLayoutVars>
      </dgm:prSet>
      <dgm:spPr/>
    </dgm:pt>
    <dgm:pt modelId="{CEC2E8DB-EC45-49BC-B979-D3ED979B1C18}" type="pres">
      <dgm:prSet presAssocID="{FFCE7AE4-6622-4CEB-93F8-F2CAC9BF3384}" presName="rootComposite" presStyleCnt="0"/>
      <dgm:spPr/>
    </dgm:pt>
    <dgm:pt modelId="{CAFC502C-B921-4887-9838-D3719367C845}" type="pres">
      <dgm:prSet presAssocID="{FFCE7AE4-6622-4CEB-93F8-F2CAC9BF3384}" presName="rootText" presStyleLbl="node2" presStyleIdx="0" presStyleCnt="7" custScaleX="303119" custScaleY="90895">
        <dgm:presLayoutVars>
          <dgm:chPref val="3"/>
        </dgm:presLayoutVars>
      </dgm:prSet>
      <dgm:spPr/>
      <dgm:t>
        <a:bodyPr/>
        <a:lstStyle/>
        <a:p>
          <a:endParaRPr lang="ru-RU"/>
        </a:p>
      </dgm:t>
    </dgm:pt>
    <dgm:pt modelId="{378DC183-5838-42F4-8F30-04D0E523BD7F}" type="pres">
      <dgm:prSet presAssocID="{FFCE7AE4-6622-4CEB-93F8-F2CAC9BF3384}" presName="rootConnector" presStyleLbl="node2" presStyleIdx="0" presStyleCnt="7"/>
      <dgm:spPr/>
      <dgm:t>
        <a:bodyPr/>
        <a:lstStyle/>
        <a:p>
          <a:endParaRPr lang="ru-RU"/>
        </a:p>
      </dgm:t>
    </dgm:pt>
    <dgm:pt modelId="{1AD1A050-42FF-42D6-94BB-35D6130A6819}" type="pres">
      <dgm:prSet presAssocID="{FFCE7AE4-6622-4CEB-93F8-F2CAC9BF3384}" presName="hierChild4" presStyleCnt="0"/>
      <dgm:spPr/>
    </dgm:pt>
    <dgm:pt modelId="{35105020-8C86-4236-8D85-C5DECCDD42A0}" type="pres">
      <dgm:prSet presAssocID="{FFCE7AE4-6622-4CEB-93F8-F2CAC9BF3384}" presName="hierChild5" presStyleCnt="0"/>
      <dgm:spPr/>
    </dgm:pt>
    <dgm:pt modelId="{C3E99633-DADD-45EE-BCD0-B4B0D191866B}" type="pres">
      <dgm:prSet presAssocID="{08E0AAA5-1FB7-468E-B15B-4B5D7BCB082B}" presName="Name50" presStyleLbl="parChTrans1D2" presStyleIdx="1" presStyleCnt="7"/>
      <dgm:spPr/>
      <dgm:t>
        <a:bodyPr/>
        <a:lstStyle/>
        <a:p>
          <a:endParaRPr lang="ru-RU"/>
        </a:p>
      </dgm:t>
    </dgm:pt>
    <dgm:pt modelId="{86CA03CA-5008-4698-9EB4-887F2BEDCA40}" type="pres">
      <dgm:prSet presAssocID="{02F28862-B27B-4C86-878E-89CCC16D44AF}" presName="hierRoot2" presStyleCnt="0">
        <dgm:presLayoutVars>
          <dgm:hierBranch val="init"/>
        </dgm:presLayoutVars>
      </dgm:prSet>
      <dgm:spPr/>
    </dgm:pt>
    <dgm:pt modelId="{8EFB1A17-067C-4B04-B59C-F08536CC5E22}" type="pres">
      <dgm:prSet presAssocID="{02F28862-B27B-4C86-878E-89CCC16D44AF}" presName="rootComposite" presStyleCnt="0"/>
      <dgm:spPr/>
    </dgm:pt>
    <dgm:pt modelId="{541B9EEF-EA71-4246-B791-5005AE09D23C}" type="pres">
      <dgm:prSet presAssocID="{02F28862-B27B-4C86-878E-89CCC16D44AF}" presName="rootText" presStyleLbl="node2" presStyleIdx="1" presStyleCnt="7" custScaleX="391057" custScaleY="97658">
        <dgm:presLayoutVars>
          <dgm:chPref val="3"/>
        </dgm:presLayoutVars>
      </dgm:prSet>
      <dgm:spPr/>
      <dgm:t>
        <a:bodyPr/>
        <a:lstStyle/>
        <a:p>
          <a:endParaRPr lang="ru-RU"/>
        </a:p>
      </dgm:t>
    </dgm:pt>
    <dgm:pt modelId="{628507F6-22FA-40EA-89D3-DF8F73A96A80}" type="pres">
      <dgm:prSet presAssocID="{02F28862-B27B-4C86-878E-89CCC16D44AF}" presName="rootConnector" presStyleLbl="node2" presStyleIdx="1" presStyleCnt="7"/>
      <dgm:spPr/>
      <dgm:t>
        <a:bodyPr/>
        <a:lstStyle/>
        <a:p>
          <a:endParaRPr lang="ru-RU"/>
        </a:p>
      </dgm:t>
    </dgm:pt>
    <dgm:pt modelId="{5CCD05D4-10DA-45F8-9AE6-A4E23EB6B1ED}" type="pres">
      <dgm:prSet presAssocID="{02F28862-B27B-4C86-878E-89CCC16D44AF}" presName="hierChild4" presStyleCnt="0"/>
      <dgm:spPr/>
    </dgm:pt>
    <dgm:pt modelId="{7B62B381-664C-4637-87CA-0672CD21E978}" type="pres">
      <dgm:prSet presAssocID="{02F28862-B27B-4C86-878E-89CCC16D44AF}" presName="hierChild5" presStyleCnt="0"/>
      <dgm:spPr/>
    </dgm:pt>
    <dgm:pt modelId="{5D836BF3-2E88-47B0-8D9D-CF5F8F81DE45}" type="pres">
      <dgm:prSet presAssocID="{9ACB512B-A52F-4CC6-9B02-4552B2EEBD50}" presName="Name50" presStyleLbl="parChTrans1D2" presStyleIdx="2" presStyleCnt="7"/>
      <dgm:spPr/>
      <dgm:t>
        <a:bodyPr/>
        <a:lstStyle/>
        <a:p>
          <a:endParaRPr lang="ru-RU"/>
        </a:p>
      </dgm:t>
    </dgm:pt>
    <dgm:pt modelId="{412A1DEC-58FF-44FC-B945-D30CFDFEE445}" type="pres">
      <dgm:prSet presAssocID="{4B7CB008-1C51-4005-A2E0-3DD0E5AA17CE}" presName="hierRoot2" presStyleCnt="0">
        <dgm:presLayoutVars>
          <dgm:hierBranch/>
        </dgm:presLayoutVars>
      </dgm:prSet>
      <dgm:spPr/>
    </dgm:pt>
    <dgm:pt modelId="{CDF21EC2-F951-4712-9569-9185A5371C05}" type="pres">
      <dgm:prSet presAssocID="{4B7CB008-1C51-4005-A2E0-3DD0E5AA17CE}" presName="rootComposite" presStyleCnt="0"/>
      <dgm:spPr/>
    </dgm:pt>
    <dgm:pt modelId="{8476DEC3-46C9-46B5-AB86-50D676E4AC74}" type="pres">
      <dgm:prSet presAssocID="{4B7CB008-1C51-4005-A2E0-3DD0E5AA17CE}" presName="rootText" presStyleLbl="node2" presStyleIdx="2" presStyleCnt="7" custScaleX="390938" custScaleY="88807" custLinFactNeighborX="-1519" custLinFactNeighborY="-7470">
        <dgm:presLayoutVars>
          <dgm:chPref val="3"/>
        </dgm:presLayoutVars>
      </dgm:prSet>
      <dgm:spPr/>
      <dgm:t>
        <a:bodyPr/>
        <a:lstStyle/>
        <a:p>
          <a:endParaRPr lang="ru-RU"/>
        </a:p>
      </dgm:t>
    </dgm:pt>
    <dgm:pt modelId="{1F17A1A4-98C5-43A8-ACB2-C89A4EF587FB}" type="pres">
      <dgm:prSet presAssocID="{4B7CB008-1C51-4005-A2E0-3DD0E5AA17CE}" presName="rootConnector" presStyleLbl="node2" presStyleIdx="2" presStyleCnt="7"/>
      <dgm:spPr/>
      <dgm:t>
        <a:bodyPr/>
        <a:lstStyle/>
        <a:p>
          <a:endParaRPr lang="ru-RU"/>
        </a:p>
      </dgm:t>
    </dgm:pt>
    <dgm:pt modelId="{3903AA3C-9269-4CC3-B346-E68C840F2638}" type="pres">
      <dgm:prSet presAssocID="{4B7CB008-1C51-4005-A2E0-3DD0E5AA17CE}" presName="hierChild4" presStyleCnt="0"/>
      <dgm:spPr/>
    </dgm:pt>
    <dgm:pt modelId="{D8C4293F-BF13-442E-BE48-EF0915F290BD}" type="pres">
      <dgm:prSet presAssocID="{4B7CB008-1C51-4005-A2E0-3DD0E5AA17CE}" presName="hierChild5" presStyleCnt="0"/>
      <dgm:spPr/>
    </dgm:pt>
    <dgm:pt modelId="{0BFD020D-A5BE-4618-89B1-FB28BB8D729C}" type="pres">
      <dgm:prSet presAssocID="{A5396CF1-F90C-4062-B192-2BAD628FE896}" presName="Name50" presStyleLbl="parChTrans1D2" presStyleIdx="3" presStyleCnt="7"/>
      <dgm:spPr/>
      <dgm:t>
        <a:bodyPr/>
        <a:lstStyle/>
        <a:p>
          <a:endParaRPr lang="ru-RU"/>
        </a:p>
      </dgm:t>
    </dgm:pt>
    <dgm:pt modelId="{CAA87508-B800-4C41-900E-0D610C80B65F}" type="pres">
      <dgm:prSet presAssocID="{88D043AE-F6DF-4CB8-AFAA-30C51509A616}" presName="hierRoot2" presStyleCnt="0">
        <dgm:presLayoutVars>
          <dgm:hierBranch/>
        </dgm:presLayoutVars>
      </dgm:prSet>
      <dgm:spPr/>
    </dgm:pt>
    <dgm:pt modelId="{E732F9F3-44C4-456C-AC93-D2FA1ADCFFAB}" type="pres">
      <dgm:prSet presAssocID="{88D043AE-F6DF-4CB8-AFAA-30C51509A616}" presName="rootComposite" presStyleCnt="0"/>
      <dgm:spPr/>
    </dgm:pt>
    <dgm:pt modelId="{DD1AA537-AC2B-4DFD-87AE-CA1E0DF217A2}" type="pres">
      <dgm:prSet presAssocID="{88D043AE-F6DF-4CB8-AFAA-30C51509A616}" presName="rootText" presStyleLbl="node2" presStyleIdx="3" presStyleCnt="7" custScaleX="390665" custScaleY="89489" custLinFactNeighborX="-1519" custLinFactNeighborY="-18146">
        <dgm:presLayoutVars>
          <dgm:chPref val="3"/>
        </dgm:presLayoutVars>
      </dgm:prSet>
      <dgm:spPr/>
      <dgm:t>
        <a:bodyPr/>
        <a:lstStyle/>
        <a:p>
          <a:endParaRPr lang="ru-RU"/>
        </a:p>
      </dgm:t>
    </dgm:pt>
    <dgm:pt modelId="{E17219ED-0669-4AC4-982A-370D636B637A}" type="pres">
      <dgm:prSet presAssocID="{88D043AE-F6DF-4CB8-AFAA-30C51509A616}" presName="rootConnector" presStyleLbl="node2" presStyleIdx="3" presStyleCnt="7"/>
      <dgm:spPr/>
      <dgm:t>
        <a:bodyPr/>
        <a:lstStyle/>
        <a:p>
          <a:endParaRPr lang="ru-RU"/>
        </a:p>
      </dgm:t>
    </dgm:pt>
    <dgm:pt modelId="{BB2F1859-A3EE-4074-892F-5F5947143129}" type="pres">
      <dgm:prSet presAssocID="{88D043AE-F6DF-4CB8-AFAA-30C51509A616}" presName="hierChild4" presStyleCnt="0"/>
      <dgm:spPr/>
    </dgm:pt>
    <dgm:pt modelId="{15E8C9B7-872E-4DFB-A431-778132F632A5}" type="pres">
      <dgm:prSet presAssocID="{88D043AE-F6DF-4CB8-AFAA-30C51509A616}" presName="hierChild5" presStyleCnt="0"/>
      <dgm:spPr/>
    </dgm:pt>
    <dgm:pt modelId="{05F18B73-C0A1-4A03-8A6B-BE9804235288}" type="pres">
      <dgm:prSet presAssocID="{FDE03991-1688-475B-B4EF-07DE40E3ED84}" presName="Name50" presStyleLbl="parChTrans1D2" presStyleIdx="4" presStyleCnt="7"/>
      <dgm:spPr/>
      <dgm:t>
        <a:bodyPr/>
        <a:lstStyle/>
        <a:p>
          <a:endParaRPr lang="ru-RU"/>
        </a:p>
      </dgm:t>
    </dgm:pt>
    <dgm:pt modelId="{91567461-DE0B-4E9E-B601-72921E923659}" type="pres">
      <dgm:prSet presAssocID="{A13681FC-FD71-4FAE-B829-F7660D93F5C2}" presName="hierRoot2" presStyleCnt="0">
        <dgm:presLayoutVars>
          <dgm:hierBranch/>
        </dgm:presLayoutVars>
      </dgm:prSet>
      <dgm:spPr/>
    </dgm:pt>
    <dgm:pt modelId="{161FF973-D63A-4A7D-983F-736EAB379BA2}" type="pres">
      <dgm:prSet presAssocID="{A13681FC-FD71-4FAE-B829-F7660D93F5C2}" presName="rootComposite" presStyleCnt="0"/>
      <dgm:spPr/>
    </dgm:pt>
    <dgm:pt modelId="{4D5C98FC-58DE-4758-9FA8-94374791D12F}" type="pres">
      <dgm:prSet presAssocID="{A13681FC-FD71-4FAE-B829-F7660D93F5C2}" presName="rootText" presStyleLbl="node2" presStyleIdx="4" presStyleCnt="7" custScaleX="387635" custScaleY="78012" custLinFactNeighborX="-1519" custLinFactNeighborY="-24965">
        <dgm:presLayoutVars>
          <dgm:chPref val="3"/>
        </dgm:presLayoutVars>
      </dgm:prSet>
      <dgm:spPr/>
      <dgm:t>
        <a:bodyPr/>
        <a:lstStyle/>
        <a:p>
          <a:endParaRPr lang="ru-RU"/>
        </a:p>
      </dgm:t>
    </dgm:pt>
    <dgm:pt modelId="{2F119830-6F3C-4E85-94B2-964CF1DE86F8}" type="pres">
      <dgm:prSet presAssocID="{A13681FC-FD71-4FAE-B829-F7660D93F5C2}" presName="rootConnector" presStyleLbl="node2" presStyleIdx="4" presStyleCnt="7"/>
      <dgm:spPr/>
      <dgm:t>
        <a:bodyPr/>
        <a:lstStyle/>
        <a:p>
          <a:endParaRPr lang="ru-RU"/>
        </a:p>
      </dgm:t>
    </dgm:pt>
    <dgm:pt modelId="{B6CD93EC-6014-4093-9E08-904DB7CC9D96}" type="pres">
      <dgm:prSet presAssocID="{A13681FC-FD71-4FAE-B829-F7660D93F5C2}" presName="hierChild4" presStyleCnt="0"/>
      <dgm:spPr/>
    </dgm:pt>
    <dgm:pt modelId="{85161483-8EE7-400C-8C55-823429103970}" type="pres">
      <dgm:prSet presAssocID="{A13681FC-FD71-4FAE-B829-F7660D93F5C2}" presName="hierChild5" presStyleCnt="0"/>
      <dgm:spPr/>
    </dgm:pt>
    <dgm:pt modelId="{844BD119-89F2-405F-9614-E6C2F4E5FA6F}" type="pres">
      <dgm:prSet presAssocID="{27B031B4-7C7B-4040-A178-8392C7C15CD8}" presName="Name50" presStyleLbl="parChTrans1D2" presStyleIdx="5" presStyleCnt="7"/>
      <dgm:spPr/>
      <dgm:t>
        <a:bodyPr/>
        <a:lstStyle/>
        <a:p>
          <a:endParaRPr lang="ru-RU"/>
        </a:p>
      </dgm:t>
    </dgm:pt>
    <dgm:pt modelId="{B3B1A278-B3F2-401C-82DE-7507EE68BA2B}" type="pres">
      <dgm:prSet presAssocID="{66C4B0D9-FDFA-4B5D-984C-CF3E09A255F4}" presName="hierRoot2" presStyleCnt="0">
        <dgm:presLayoutVars>
          <dgm:hierBranch/>
        </dgm:presLayoutVars>
      </dgm:prSet>
      <dgm:spPr/>
    </dgm:pt>
    <dgm:pt modelId="{27C7CB03-6312-40B3-813E-AA9C2FB5122C}" type="pres">
      <dgm:prSet presAssocID="{66C4B0D9-FDFA-4B5D-984C-CF3E09A255F4}" presName="rootComposite" presStyleCnt="0"/>
      <dgm:spPr/>
    </dgm:pt>
    <dgm:pt modelId="{CB269794-94E4-4AF4-BE90-4338A8908204}" type="pres">
      <dgm:prSet presAssocID="{66C4B0D9-FDFA-4B5D-984C-CF3E09A255F4}" presName="rootText" presStyleLbl="node2" presStyleIdx="5" presStyleCnt="7" custScaleX="388016" custScaleY="86674" custLinFactNeighborX="-58" custLinFactNeighborY="-37228">
        <dgm:presLayoutVars>
          <dgm:chPref val="3"/>
        </dgm:presLayoutVars>
      </dgm:prSet>
      <dgm:spPr/>
      <dgm:t>
        <a:bodyPr/>
        <a:lstStyle/>
        <a:p>
          <a:endParaRPr lang="ru-RU"/>
        </a:p>
      </dgm:t>
    </dgm:pt>
    <dgm:pt modelId="{2927E44F-3079-42D4-B7F4-3A352A338770}" type="pres">
      <dgm:prSet presAssocID="{66C4B0D9-FDFA-4B5D-984C-CF3E09A255F4}" presName="rootConnector" presStyleLbl="node2" presStyleIdx="5" presStyleCnt="7"/>
      <dgm:spPr/>
      <dgm:t>
        <a:bodyPr/>
        <a:lstStyle/>
        <a:p>
          <a:endParaRPr lang="ru-RU"/>
        </a:p>
      </dgm:t>
    </dgm:pt>
    <dgm:pt modelId="{F161EB72-B7EF-4440-8973-5A55D73421E9}" type="pres">
      <dgm:prSet presAssocID="{66C4B0D9-FDFA-4B5D-984C-CF3E09A255F4}" presName="hierChild4" presStyleCnt="0"/>
      <dgm:spPr/>
    </dgm:pt>
    <dgm:pt modelId="{D6C0C617-EF57-4981-9FBA-A8FD91EDC95B}" type="pres">
      <dgm:prSet presAssocID="{66C4B0D9-FDFA-4B5D-984C-CF3E09A255F4}" presName="hierChild5" presStyleCnt="0"/>
      <dgm:spPr/>
    </dgm:pt>
    <dgm:pt modelId="{4E8B663D-E2FE-4D19-A6EF-29F70057D1AA}" type="pres">
      <dgm:prSet presAssocID="{FF688ADB-158E-4F0A-94C2-65AA4712A12F}" presName="Name50" presStyleLbl="parChTrans1D2" presStyleIdx="6" presStyleCnt="7"/>
      <dgm:spPr/>
      <dgm:t>
        <a:bodyPr/>
        <a:lstStyle/>
        <a:p>
          <a:endParaRPr lang="ru-RU"/>
        </a:p>
      </dgm:t>
    </dgm:pt>
    <dgm:pt modelId="{84383D2D-A1BF-462E-98F0-586B47C4BEFB}" type="pres">
      <dgm:prSet presAssocID="{B8C79B4B-9E59-4D07-B871-3D78FA4D23D4}" presName="hierRoot2" presStyleCnt="0">
        <dgm:presLayoutVars>
          <dgm:hierBranch/>
        </dgm:presLayoutVars>
      </dgm:prSet>
      <dgm:spPr/>
    </dgm:pt>
    <dgm:pt modelId="{414C8877-7FA6-425F-831D-48A1E0618E43}" type="pres">
      <dgm:prSet presAssocID="{B8C79B4B-9E59-4D07-B871-3D78FA4D23D4}" presName="rootComposite" presStyleCnt="0"/>
      <dgm:spPr/>
    </dgm:pt>
    <dgm:pt modelId="{C2E8A097-7871-4169-8E14-58DEF9B2D389}" type="pres">
      <dgm:prSet presAssocID="{B8C79B4B-9E59-4D07-B871-3D78FA4D23D4}" presName="rootText" presStyleLbl="node2" presStyleIdx="6" presStyleCnt="7" custScaleX="388016" custScaleY="74589" custLinFactNeighborX="-58" custLinFactNeighborY="-58234">
        <dgm:presLayoutVars>
          <dgm:chPref val="3"/>
        </dgm:presLayoutVars>
      </dgm:prSet>
      <dgm:spPr/>
      <dgm:t>
        <a:bodyPr/>
        <a:lstStyle/>
        <a:p>
          <a:endParaRPr lang="ru-RU"/>
        </a:p>
      </dgm:t>
    </dgm:pt>
    <dgm:pt modelId="{71D22C7C-A487-4431-B325-A4573D263527}" type="pres">
      <dgm:prSet presAssocID="{B8C79B4B-9E59-4D07-B871-3D78FA4D23D4}" presName="rootConnector" presStyleLbl="node2" presStyleIdx="6" presStyleCnt="7"/>
      <dgm:spPr/>
      <dgm:t>
        <a:bodyPr/>
        <a:lstStyle/>
        <a:p>
          <a:endParaRPr lang="ru-RU"/>
        </a:p>
      </dgm:t>
    </dgm:pt>
    <dgm:pt modelId="{C4777B32-AEC5-47F0-9BBE-CE180E584DA5}" type="pres">
      <dgm:prSet presAssocID="{B8C79B4B-9E59-4D07-B871-3D78FA4D23D4}" presName="hierChild4" presStyleCnt="0"/>
      <dgm:spPr/>
    </dgm:pt>
    <dgm:pt modelId="{B66395E8-098A-4619-A1F8-12684790FBF5}" type="pres">
      <dgm:prSet presAssocID="{B8C79B4B-9E59-4D07-B871-3D78FA4D23D4}" presName="hierChild5" presStyleCnt="0"/>
      <dgm:spPr/>
    </dgm:pt>
    <dgm:pt modelId="{0BDC4CE7-0EE7-4B90-ABA2-A88077F69C33}" type="pres">
      <dgm:prSet presAssocID="{2FCA19CE-9334-46C0-9139-9BC595576A84}" presName="hierChild3" presStyleCnt="0"/>
      <dgm:spPr/>
    </dgm:pt>
  </dgm:ptLst>
  <dgm:cxnLst>
    <dgm:cxn modelId="{34FE0338-BD7E-4F9F-9D90-ABEF1C75200A}" type="presOf" srcId="{A13681FC-FD71-4FAE-B829-F7660D93F5C2}" destId="{2F119830-6F3C-4E85-94B2-964CF1DE86F8}" srcOrd="1" destOrd="0" presId="urn:microsoft.com/office/officeart/2005/8/layout/orgChart1"/>
    <dgm:cxn modelId="{32839092-83F3-4AA9-8FFC-87798691FDF3}" type="presOf" srcId="{88D043AE-F6DF-4CB8-AFAA-30C51509A616}" destId="{DD1AA537-AC2B-4DFD-87AE-CA1E0DF217A2}" srcOrd="0" destOrd="0" presId="urn:microsoft.com/office/officeart/2005/8/layout/orgChart1"/>
    <dgm:cxn modelId="{7AE35231-0060-4C0E-8847-787FAC08F8B8}" type="presOf" srcId="{4B7CB008-1C51-4005-A2E0-3DD0E5AA17CE}" destId="{8476DEC3-46C9-46B5-AB86-50D676E4AC74}" srcOrd="0" destOrd="0" presId="urn:microsoft.com/office/officeart/2005/8/layout/orgChart1"/>
    <dgm:cxn modelId="{472F0AED-8A0E-428A-A592-8C9A41E1A1D2}" type="presOf" srcId="{02F28862-B27B-4C86-878E-89CCC16D44AF}" destId="{628507F6-22FA-40EA-89D3-DF8F73A96A80}" srcOrd="1" destOrd="0" presId="urn:microsoft.com/office/officeart/2005/8/layout/orgChart1"/>
    <dgm:cxn modelId="{B14347D3-77E2-445A-9042-B8F748460EED}" type="presOf" srcId="{9ACB512B-A52F-4CC6-9B02-4552B2EEBD50}" destId="{5D836BF3-2E88-47B0-8D9D-CF5F8F81DE45}" srcOrd="0" destOrd="0" presId="urn:microsoft.com/office/officeart/2005/8/layout/orgChart1"/>
    <dgm:cxn modelId="{EE48F5AD-3735-4FA6-9835-915000ED12E6}" type="presOf" srcId="{B8C79B4B-9E59-4D07-B871-3D78FA4D23D4}" destId="{C2E8A097-7871-4169-8E14-58DEF9B2D389}" srcOrd="0" destOrd="0" presId="urn:microsoft.com/office/officeart/2005/8/layout/orgChart1"/>
    <dgm:cxn modelId="{9D2002FE-EF26-4E74-BF2E-B1AAE1DBCAFE}" type="presOf" srcId="{A13681FC-FD71-4FAE-B829-F7660D93F5C2}" destId="{4D5C98FC-58DE-4758-9FA8-94374791D12F}" srcOrd="0" destOrd="0" presId="urn:microsoft.com/office/officeart/2005/8/layout/orgChart1"/>
    <dgm:cxn modelId="{84EE4660-58D4-4C4E-ACF9-F7549548D3E9}" type="presOf" srcId="{88D043AE-F6DF-4CB8-AFAA-30C51509A616}" destId="{E17219ED-0669-4AC4-982A-370D636B637A}" srcOrd="1" destOrd="0" presId="urn:microsoft.com/office/officeart/2005/8/layout/orgChart1"/>
    <dgm:cxn modelId="{AD5738CC-92C0-46EB-B3D4-A28ECCA61417}" type="presOf" srcId="{FFCE7AE4-6622-4CEB-93F8-F2CAC9BF3384}" destId="{378DC183-5838-42F4-8F30-04D0E523BD7F}" srcOrd="1" destOrd="0" presId="urn:microsoft.com/office/officeart/2005/8/layout/orgChart1"/>
    <dgm:cxn modelId="{0ADED4D2-4FB8-44AE-8F28-5071A9310FBA}" type="presOf" srcId="{FFCE7AE4-6622-4CEB-93F8-F2CAC9BF3384}" destId="{CAFC502C-B921-4887-9838-D3719367C845}" srcOrd="0" destOrd="0" presId="urn:microsoft.com/office/officeart/2005/8/layout/orgChart1"/>
    <dgm:cxn modelId="{4699B681-2E31-4CA5-B6C4-847F0A61A25D}" srcId="{6830C5FF-942A-4FBD-B937-644D613255B9}" destId="{2FCA19CE-9334-46C0-9139-9BC595576A84}" srcOrd="0" destOrd="0" parTransId="{CBF27EC8-3EB3-434A-B309-FC25C029305D}" sibTransId="{3F089066-6C7F-4755-BED1-431EDB9966D4}"/>
    <dgm:cxn modelId="{5B4E276D-18B0-4ABF-A70E-1EA0B80C801C}" type="presOf" srcId="{2FCA19CE-9334-46C0-9139-9BC595576A84}" destId="{24CE557B-8BBA-47BF-A6B6-2EBB45FF6205}" srcOrd="1" destOrd="0" presId="urn:microsoft.com/office/officeart/2005/8/layout/orgChart1"/>
    <dgm:cxn modelId="{955C90BE-B149-4B48-B9F1-D065A9F42DBB}" type="presOf" srcId="{66C4B0D9-FDFA-4B5D-984C-CF3E09A255F4}" destId="{2927E44F-3079-42D4-B7F4-3A352A338770}" srcOrd="1" destOrd="0" presId="urn:microsoft.com/office/officeart/2005/8/layout/orgChart1"/>
    <dgm:cxn modelId="{3002B539-8DEB-4BA1-8AE6-49B017EAD445}" type="presOf" srcId="{02F28862-B27B-4C86-878E-89CCC16D44AF}" destId="{541B9EEF-EA71-4246-B791-5005AE09D23C}" srcOrd="0" destOrd="0" presId="urn:microsoft.com/office/officeart/2005/8/layout/orgChart1"/>
    <dgm:cxn modelId="{408DB34C-9E56-42EF-92B4-635A53BD2E9F}" srcId="{2FCA19CE-9334-46C0-9139-9BC595576A84}" destId="{B8C79B4B-9E59-4D07-B871-3D78FA4D23D4}" srcOrd="6" destOrd="0" parTransId="{FF688ADB-158E-4F0A-94C2-65AA4712A12F}" sibTransId="{70B3CD44-23AA-49CA-8F42-6F0B2CB7C82D}"/>
    <dgm:cxn modelId="{D5582533-15F2-48A0-AC7E-4832E1990FF6}" type="presOf" srcId="{08E0AAA5-1FB7-468E-B15B-4B5D7BCB082B}" destId="{C3E99633-DADD-45EE-BCD0-B4B0D191866B}" srcOrd="0" destOrd="0" presId="urn:microsoft.com/office/officeart/2005/8/layout/orgChart1"/>
    <dgm:cxn modelId="{5E737119-802E-4F16-A4E5-612CE2055D60}" srcId="{2FCA19CE-9334-46C0-9139-9BC595576A84}" destId="{66C4B0D9-FDFA-4B5D-984C-CF3E09A255F4}" srcOrd="5" destOrd="0" parTransId="{27B031B4-7C7B-4040-A178-8392C7C15CD8}" sibTransId="{4FCB08E5-D02D-4080-9C4A-BFFBAFFD9165}"/>
    <dgm:cxn modelId="{A716CB9E-6F38-4518-BDE9-8D9E09C0ADCA}" type="presOf" srcId="{6830C5FF-942A-4FBD-B937-644D613255B9}" destId="{BA49AB77-CEA8-438B-B973-846513B50DD2}" srcOrd="0" destOrd="0" presId="urn:microsoft.com/office/officeart/2005/8/layout/orgChart1"/>
    <dgm:cxn modelId="{B3024D4E-227D-4812-9D27-D5F868B425C0}" srcId="{2FCA19CE-9334-46C0-9139-9BC595576A84}" destId="{88D043AE-F6DF-4CB8-AFAA-30C51509A616}" srcOrd="3" destOrd="0" parTransId="{A5396CF1-F90C-4062-B192-2BAD628FE896}" sibTransId="{06F0EDB6-493A-4589-8D03-332DF9C091DD}"/>
    <dgm:cxn modelId="{72B9EB07-964F-4F93-BA6A-57AA07CA6197}" type="presOf" srcId="{FDE03991-1688-475B-B4EF-07DE40E3ED84}" destId="{05F18B73-C0A1-4A03-8A6B-BE9804235288}" srcOrd="0" destOrd="0" presId="urn:microsoft.com/office/officeart/2005/8/layout/orgChart1"/>
    <dgm:cxn modelId="{FC0D2C16-2012-4D61-9042-A45CCEE4E041}" type="presOf" srcId="{B8C79B4B-9E59-4D07-B871-3D78FA4D23D4}" destId="{71D22C7C-A487-4431-B325-A4573D263527}" srcOrd="1" destOrd="0" presId="urn:microsoft.com/office/officeart/2005/8/layout/orgChart1"/>
    <dgm:cxn modelId="{FC48FBD9-71DA-4F91-978A-71C5826663A1}" type="presOf" srcId="{4B7CB008-1C51-4005-A2E0-3DD0E5AA17CE}" destId="{1F17A1A4-98C5-43A8-ACB2-C89A4EF587FB}" srcOrd="1" destOrd="0" presId="urn:microsoft.com/office/officeart/2005/8/layout/orgChart1"/>
    <dgm:cxn modelId="{7F36ACE5-B8D0-48B3-A574-753B126F157B}" srcId="{2FCA19CE-9334-46C0-9139-9BC595576A84}" destId="{FFCE7AE4-6622-4CEB-93F8-F2CAC9BF3384}" srcOrd="0" destOrd="0" parTransId="{DE36D835-EFEC-430E-BDF0-8A5B551570C1}" sibTransId="{1FDFF716-0357-4326-AB2A-CEF7958B5DA8}"/>
    <dgm:cxn modelId="{80CF5CB2-03AA-4D93-80CA-9D3DAC04894D}" type="presOf" srcId="{66C4B0D9-FDFA-4B5D-984C-CF3E09A255F4}" destId="{CB269794-94E4-4AF4-BE90-4338A8908204}" srcOrd="0" destOrd="0" presId="urn:microsoft.com/office/officeart/2005/8/layout/orgChart1"/>
    <dgm:cxn modelId="{844431AC-0115-4902-8026-D72B10D6AC78}" type="presOf" srcId="{27B031B4-7C7B-4040-A178-8392C7C15CD8}" destId="{844BD119-89F2-405F-9614-E6C2F4E5FA6F}" srcOrd="0" destOrd="0" presId="urn:microsoft.com/office/officeart/2005/8/layout/orgChart1"/>
    <dgm:cxn modelId="{7F5CA178-7020-4709-9FD9-BC786A635FF6}" type="presOf" srcId="{DE36D835-EFEC-430E-BDF0-8A5B551570C1}" destId="{D91B7D74-6256-4D5D-BE5A-E0E08F827BAB}" srcOrd="0" destOrd="0" presId="urn:microsoft.com/office/officeart/2005/8/layout/orgChart1"/>
    <dgm:cxn modelId="{17CE6CEE-23B8-42BE-B51B-698BFB8E1A81}" type="presOf" srcId="{2FCA19CE-9334-46C0-9139-9BC595576A84}" destId="{E8875328-5EA5-46E2-9E82-8E092585BA57}" srcOrd="0" destOrd="0" presId="urn:microsoft.com/office/officeart/2005/8/layout/orgChart1"/>
    <dgm:cxn modelId="{E8164D61-8C1C-471D-81EF-6A640BE5CC26}" srcId="{2FCA19CE-9334-46C0-9139-9BC595576A84}" destId="{A13681FC-FD71-4FAE-B829-F7660D93F5C2}" srcOrd="4" destOrd="0" parTransId="{FDE03991-1688-475B-B4EF-07DE40E3ED84}" sibTransId="{00F9F575-0011-47D4-A3E3-61A4942DB745}"/>
    <dgm:cxn modelId="{9EDE081D-1A53-4DDF-B3B4-E90107605B06}" type="presOf" srcId="{A5396CF1-F90C-4062-B192-2BAD628FE896}" destId="{0BFD020D-A5BE-4618-89B1-FB28BB8D729C}" srcOrd="0" destOrd="0" presId="urn:microsoft.com/office/officeart/2005/8/layout/orgChart1"/>
    <dgm:cxn modelId="{684CEA24-F75A-4CCD-98F8-E5935BBAC972}" srcId="{2FCA19CE-9334-46C0-9139-9BC595576A84}" destId="{02F28862-B27B-4C86-878E-89CCC16D44AF}" srcOrd="1" destOrd="0" parTransId="{08E0AAA5-1FB7-468E-B15B-4B5D7BCB082B}" sibTransId="{BB534CA9-DBBE-4A92-80D4-5B49CAA31D7C}"/>
    <dgm:cxn modelId="{07B79529-3F87-44DE-9066-B7058D22D3AD}" type="presOf" srcId="{FF688ADB-158E-4F0A-94C2-65AA4712A12F}" destId="{4E8B663D-E2FE-4D19-A6EF-29F70057D1AA}" srcOrd="0" destOrd="0" presId="urn:microsoft.com/office/officeart/2005/8/layout/orgChart1"/>
    <dgm:cxn modelId="{0FA57B43-30DE-4775-96FB-DAC3B84638FA}" srcId="{2FCA19CE-9334-46C0-9139-9BC595576A84}" destId="{4B7CB008-1C51-4005-A2E0-3DD0E5AA17CE}" srcOrd="2" destOrd="0" parTransId="{9ACB512B-A52F-4CC6-9B02-4552B2EEBD50}" sibTransId="{3725AD81-DCA8-4BE9-BB34-25FC79512FC3}"/>
    <dgm:cxn modelId="{FEA54695-AE1B-4C6E-ADF9-3B6B27BB2B40}" type="presParOf" srcId="{BA49AB77-CEA8-438B-B973-846513B50DD2}" destId="{7B7EF93C-F1CB-42CF-AE07-A5A6156FB7AA}" srcOrd="0" destOrd="0" presId="urn:microsoft.com/office/officeart/2005/8/layout/orgChart1"/>
    <dgm:cxn modelId="{EC6DBC0D-4D79-4DC1-BC32-71AB4B5805B1}" type="presParOf" srcId="{7B7EF93C-F1CB-42CF-AE07-A5A6156FB7AA}" destId="{405EC732-DCA5-496B-AC2D-174A22F04137}" srcOrd="0" destOrd="0" presId="urn:microsoft.com/office/officeart/2005/8/layout/orgChart1"/>
    <dgm:cxn modelId="{66B445C6-6B12-4805-9C45-C41734989BB6}" type="presParOf" srcId="{405EC732-DCA5-496B-AC2D-174A22F04137}" destId="{E8875328-5EA5-46E2-9E82-8E092585BA57}" srcOrd="0" destOrd="0" presId="urn:microsoft.com/office/officeart/2005/8/layout/orgChart1"/>
    <dgm:cxn modelId="{854807CB-6312-434A-9258-D8DBFB4765FD}" type="presParOf" srcId="{405EC732-DCA5-496B-AC2D-174A22F04137}" destId="{24CE557B-8BBA-47BF-A6B6-2EBB45FF6205}" srcOrd="1" destOrd="0" presId="urn:microsoft.com/office/officeart/2005/8/layout/orgChart1"/>
    <dgm:cxn modelId="{585111FD-810C-4B38-9B88-55A802F1C530}" type="presParOf" srcId="{7B7EF93C-F1CB-42CF-AE07-A5A6156FB7AA}" destId="{7CFC638A-57C0-4CAB-BF92-BE8551108175}" srcOrd="1" destOrd="0" presId="urn:microsoft.com/office/officeart/2005/8/layout/orgChart1"/>
    <dgm:cxn modelId="{82458061-C56A-4794-81B4-85FDD8467AC1}" type="presParOf" srcId="{7CFC638A-57C0-4CAB-BF92-BE8551108175}" destId="{D91B7D74-6256-4D5D-BE5A-E0E08F827BAB}" srcOrd="0" destOrd="0" presId="urn:microsoft.com/office/officeart/2005/8/layout/orgChart1"/>
    <dgm:cxn modelId="{09FFF2C9-4E8E-4556-B528-5BA5502E3D3E}" type="presParOf" srcId="{7CFC638A-57C0-4CAB-BF92-BE8551108175}" destId="{4E5DD5F5-415D-48BF-930D-2F6E873C693C}" srcOrd="1" destOrd="0" presId="urn:microsoft.com/office/officeart/2005/8/layout/orgChart1"/>
    <dgm:cxn modelId="{69648AB0-8EE8-42DA-BFD8-3F080FDC6350}" type="presParOf" srcId="{4E5DD5F5-415D-48BF-930D-2F6E873C693C}" destId="{CEC2E8DB-EC45-49BC-B979-D3ED979B1C18}" srcOrd="0" destOrd="0" presId="urn:microsoft.com/office/officeart/2005/8/layout/orgChart1"/>
    <dgm:cxn modelId="{2F24A639-744F-468F-AC63-FF600F0489C8}" type="presParOf" srcId="{CEC2E8DB-EC45-49BC-B979-D3ED979B1C18}" destId="{CAFC502C-B921-4887-9838-D3719367C845}" srcOrd="0" destOrd="0" presId="urn:microsoft.com/office/officeart/2005/8/layout/orgChart1"/>
    <dgm:cxn modelId="{08BC51C9-2C94-41BB-BBD1-666AE5DBC7C4}" type="presParOf" srcId="{CEC2E8DB-EC45-49BC-B979-D3ED979B1C18}" destId="{378DC183-5838-42F4-8F30-04D0E523BD7F}" srcOrd="1" destOrd="0" presId="urn:microsoft.com/office/officeart/2005/8/layout/orgChart1"/>
    <dgm:cxn modelId="{096A37B3-D433-420E-8F65-6C36F7E77B36}" type="presParOf" srcId="{4E5DD5F5-415D-48BF-930D-2F6E873C693C}" destId="{1AD1A050-42FF-42D6-94BB-35D6130A6819}" srcOrd="1" destOrd="0" presId="urn:microsoft.com/office/officeart/2005/8/layout/orgChart1"/>
    <dgm:cxn modelId="{FF38F814-A97B-47B2-AF38-2C864AB2949F}" type="presParOf" srcId="{4E5DD5F5-415D-48BF-930D-2F6E873C693C}" destId="{35105020-8C86-4236-8D85-C5DECCDD42A0}" srcOrd="2" destOrd="0" presId="urn:microsoft.com/office/officeart/2005/8/layout/orgChart1"/>
    <dgm:cxn modelId="{605C2826-F7A1-45CB-83BA-C8C8B15974E3}" type="presParOf" srcId="{7CFC638A-57C0-4CAB-BF92-BE8551108175}" destId="{C3E99633-DADD-45EE-BCD0-B4B0D191866B}" srcOrd="2" destOrd="0" presId="urn:microsoft.com/office/officeart/2005/8/layout/orgChart1"/>
    <dgm:cxn modelId="{7990CF61-9867-4138-8188-0A9A673C155E}" type="presParOf" srcId="{7CFC638A-57C0-4CAB-BF92-BE8551108175}" destId="{86CA03CA-5008-4698-9EB4-887F2BEDCA40}" srcOrd="3" destOrd="0" presId="urn:microsoft.com/office/officeart/2005/8/layout/orgChart1"/>
    <dgm:cxn modelId="{6C9DA9EE-F8B6-4E63-82DB-4B163D19825F}" type="presParOf" srcId="{86CA03CA-5008-4698-9EB4-887F2BEDCA40}" destId="{8EFB1A17-067C-4B04-B59C-F08536CC5E22}" srcOrd="0" destOrd="0" presId="urn:microsoft.com/office/officeart/2005/8/layout/orgChart1"/>
    <dgm:cxn modelId="{F1699D16-E355-4F0B-9D44-409D502C2685}" type="presParOf" srcId="{8EFB1A17-067C-4B04-B59C-F08536CC5E22}" destId="{541B9EEF-EA71-4246-B791-5005AE09D23C}" srcOrd="0" destOrd="0" presId="urn:microsoft.com/office/officeart/2005/8/layout/orgChart1"/>
    <dgm:cxn modelId="{8FA40142-A753-436F-8397-EF6C13FA66F5}" type="presParOf" srcId="{8EFB1A17-067C-4B04-B59C-F08536CC5E22}" destId="{628507F6-22FA-40EA-89D3-DF8F73A96A80}" srcOrd="1" destOrd="0" presId="urn:microsoft.com/office/officeart/2005/8/layout/orgChart1"/>
    <dgm:cxn modelId="{8EEAE33A-DAE6-46BC-B2AB-3C07909618FD}" type="presParOf" srcId="{86CA03CA-5008-4698-9EB4-887F2BEDCA40}" destId="{5CCD05D4-10DA-45F8-9AE6-A4E23EB6B1ED}" srcOrd="1" destOrd="0" presId="urn:microsoft.com/office/officeart/2005/8/layout/orgChart1"/>
    <dgm:cxn modelId="{C88E67EA-E313-4DE1-878E-3E538A73041E}" type="presParOf" srcId="{86CA03CA-5008-4698-9EB4-887F2BEDCA40}" destId="{7B62B381-664C-4637-87CA-0672CD21E978}" srcOrd="2" destOrd="0" presId="urn:microsoft.com/office/officeart/2005/8/layout/orgChart1"/>
    <dgm:cxn modelId="{44F40F0B-268F-43A9-AC6B-640A6E9B4074}" type="presParOf" srcId="{7CFC638A-57C0-4CAB-BF92-BE8551108175}" destId="{5D836BF3-2E88-47B0-8D9D-CF5F8F81DE45}" srcOrd="4" destOrd="0" presId="urn:microsoft.com/office/officeart/2005/8/layout/orgChart1"/>
    <dgm:cxn modelId="{77EA3AB4-CF8D-495F-832C-1B303FB47E0C}" type="presParOf" srcId="{7CFC638A-57C0-4CAB-BF92-BE8551108175}" destId="{412A1DEC-58FF-44FC-B945-D30CFDFEE445}" srcOrd="5" destOrd="0" presId="urn:microsoft.com/office/officeart/2005/8/layout/orgChart1"/>
    <dgm:cxn modelId="{F90D8AD5-4422-416A-B05B-E1AFAD7B9ED6}" type="presParOf" srcId="{412A1DEC-58FF-44FC-B945-D30CFDFEE445}" destId="{CDF21EC2-F951-4712-9569-9185A5371C05}" srcOrd="0" destOrd="0" presId="urn:microsoft.com/office/officeart/2005/8/layout/orgChart1"/>
    <dgm:cxn modelId="{63248320-293A-48E2-B08F-57DD2616724B}" type="presParOf" srcId="{CDF21EC2-F951-4712-9569-9185A5371C05}" destId="{8476DEC3-46C9-46B5-AB86-50D676E4AC74}" srcOrd="0" destOrd="0" presId="urn:microsoft.com/office/officeart/2005/8/layout/orgChart1"/>
    <dgm:cxn modelId="{C79A78A6-E86C-4313-B7F6-9C11C5990E8A}" type="presParOf" srcId="{CDF21EC2-F951-4712-9569-9185A5371C05}" destId="{1F17A1A4-98C5-43A8-ACB2-C89A4EF587FB}" srcOrd="1" destOrd="0" presId="urn:microsoft.com/office/officeart/2005/8/layout/orgChart1"/>
    <dgm:cxn modelId="{5BE12A34-DD14-484D-8E9B-B35AD4776F5D}" type="presParOf" srcId="{412A1DEC-58FF-44FC-B945-D30CFDFEE445}" destId="{3903AA3C-9269-4CC3-B346-E68C840F2638}" srcOrd="1" destOrd="0" presId="urn:microsoft.com/office/officeart/2005/8/layout/orgChart1"/>
    <dgm:cxn modelId="{A2C23F80-23A5-4132-A12B-568A66E5A664}" type="presParOf" srcId="{412A1DEC-58FF-44FC-B945-D30CFDFEE445}" destId="{D8C4293F-BF13-442E-BE48-EF0915F290BD}" srcOrd="2" destOrd="0" presId="urn:microsoft.com/office/officeart/2005/8/layout/orgChart1"/>
    <dgm:cxn modelId="{709C5077-8205-4E3C-8B3C-EB28534E26F0}" type="presParOf" srcId="{7CFC638A-57C0-4CAB-BF92-BE8551108175}" destId="{0BFD020D-A5BE-4618-89B1-FB28BB8D729C}" srcOrd="6" destOrd="0" presId="urn:microsoft.com/office/officeart/2005/8/layout/orgChart1"/>
    <dgm:cxn modelId="{60EDFF3D-5A56-40F6-A85D-001F1CB679FD}" type="presParOf" srcId="{7CFC638A-57C0-4CAB-BF92-BE8551108175}" destId="{CAA87508-B800-4C41-900E-0D610C80B65F}" srcOrd="7" destOrd="0" presId="urn:microsoft.com/office/officeart/2005/8/layout/orgChart1"/>
    <dgm:cxn modelId="{7B363E1B-1C7E-4C29-AA80-DC210AB5FFBD}" type="presParOf" srcId="{CAA87508-B800-4C41-900E-0D610C80B65F}" destId="{E732F9F3-44C4-456C-AC93-D2FA1ADCFFAB}" srcOrd="0" destOrd="0" presId="urn:microsoft.com/office/officeart/2005/8/layout/orgChart1"/>
    <dgm:cxn modelId="{FF1AB43B-847C-4094-89FC-5D4A83AFBA51}" type="presParOf" srcId="{E732F9F3-44C4-456C-AC93-D2FA1ADCFFAB}" destId="{DD1AA537-AC2B-4DFD-87AE-CA1E0DF217A2}" srcOrd="0" destOrd="0" presId="urn:microsoft.com/office/officeart/2005/8/layout/orgChart1"/>
    <dgm:cxn modelId="{E360162D-2F5F-4194-85FC-D28E504FBC48}" type="presParOf" srcId="{E732F9F3-44C4-456C-AC93-D2FA1ADCFFAB}" destId="{E17219ED-0669-4AC4-982A-370D636B637A}" srcOrd="1" destOrd="0" presId="urn:microsoft.com/office/officeart/2005/8/layout/orgChart1"/>
    <dgm:cxn modelId="{1E41B8F6-15D1-46C6-B54C-EF1875E5E4A8}" type="presParOf" srcId="{CAA87508-B800-4C41-900E-0D610C80B65F}" destId="{BB2F1859-A3EE-4074-892F-5F5947143129}" srcOrd="1" destOrd="0" presId="urn:microsoft.com/office/officeart/2005/8/layout/orgChart1"/>
    <dgm:cxn modelId="{7DBB7CC3-B2F5-45BD-AA70-A57C322CC69C}" type="presParOf" srcId="{CAA87508-B800-4C41-900E-0D610C80B65F}" destId="{15E8C9B7-872E-4DFB-A431-778132F632A5}" srcOrd="2" destOrd="0" presId="urn:microsoft.com/office/officeart/2005/8/layout/orgChart1"/>
    <dgm:cxn modelId="{E264EE72-0587-47EB-8C79-A0F1953C4A4A}" type="presParOf" srcId="{7CFC638A-57C0-4CAB-BF92-BE8551108175}" destId="{05F18B73-C0A1-4A03-8A6B-BE9804235288}" srcOrd="8" destOrd="0" presId="urn:microsoft.com/office/officeart/2005/8/layout/orgChart1"/>
    <dgm:cxn modelId="{CE13887D-25F9-4C37-8F9F-C4784F5CC0CE}" type="presParOf" srcId="{7CFC638A-57C0-4CAB-BF92-BE8551108175}" destId="{91567461-DE0B-4E9E-B601-72921E923659}" srcOrd="9" destOrd="0" presId="urn:microsoft.com/office/officeart/2005/8/layout/orgChart1"/>
    <dgm:cxn modelId="{3E24D496-BCB0-4CC4-B7F9-89358613D1AA}" type="presParOf" srcId="{91567461-DE0B-4E9E-B601-72921E923659}" destId="{161FF973-D63A-4A7D-983F-736EAB379BA2}" srcOrd="0" destOrd="0" presId="urn:microsoft.com/office/officeart/2005/8/layout/orgChart1"/>
    <dgm:cxn modelId="{52F755E9-7695-4D97-BE33-3849107E76B1}" type="presParOf" srcId="{161FF973-D63A-4A7D-983F-736EAB379BA2}" destId="{4D5C98FC-58DE-4758-9FA8-94374791D12F}" srcOrd="0" destOrd="0" presId="urn:microsoft.com/office/officeart/2005/8/layout/orgChart1"/>
    <dgm:cxn modelId="{4BC94DE8-A344-4787-A1A9-9B9BC53FAA4D}" type="presParOf" srcId="{161FF973-D63A-4A7D-983F-736EAB379BA2}" destId="{2F119830-6F3C-4E85-94B2-964CF1DE86F8}" srcOrd="1" destOrd="0" presId="urn:microsoft.com/office/officeart/2005/8/layout/orgChart1"/>
    <dgm:cxn modelId="{7FC135E1-4F57-4F75-89C4-CEA68AD82550}" type="presParOf" srcId="{91567461-DE0B-4E9E-B601-72921E923659}" destId="{B6CD93EC-6014-4093-9E08-904DB7CC9D96}" srcOrd="1" destOrd="0" presId="urn:microsoft.com/office/officeart/2005/8/layout/orgChart1"/>
    <dgm:cxn modelId="{A4B7F849-0F2E-45FA-8BB7-69119CCFE2AB}" type="presParOf" srcId="{91567461-DE0B-4E9E-B601-72921E923659}" destId="{85161483-8EE7-400C-8C55-823429103970}" srcOrd="2" destOrd="0" presId="urn:microsoft.com/office/officeart/2005/8/layout/orgChart1"/>
    <dgm:cxn modelId="{EFC4BE1B-569A-4A3E-9273-F9783104791E}" type="presParOf" srcId="{7CFC638A-57C0-4CAB-BF92-BE8551108175}" destId="{844BD119-89F2-405F-9614-E6C2F4E5FA6F}" srcOrd="10" destOrd="0" presId="urn:microsoft.com/office/officeart/2005/8/layout/orgChart1"/>
    <dgm:cxn modelId="{E2852F88-1C1F-446A-A162-3A48E1C7DDCD}" type="presParOf" srcId="{7CFC638A-57C0-4CAB-BF92-BE8551108175}" destId="{B3B1A278-B3F2-401C-82DE-7507EE68BA2B}" srcOrd="11" destOrd="0" presId="urn:microsoft.com/office/officeart/2005/8/layout/orgChart1"/>
    <dgm:cxn modelId="{BF2AAD1A-C557-4A58-BE35-825B11273CB3}" type="presParOf" srcId="{B3B1A278-B3F2-401C-82DE-7507EE68BA2B}" destId="{27C7CB03-6312-40B3-813E-AA9C2FB5122C}" srcOrd="0" destOrd="0" presId="urn:microsoft.com/office/officeart/2005/8/layout/orgChart1"/>
    <dgm:cxn modelId="{9A83DB04-EB5E-4FAC-B34B-4A3A77CFFA4D}" type="presParOf" srcId="{27C7CB03-6312-40B3-813E-AA9C2FB5122C}" destId="{CB269794-94E4-4AF4-BE90-4338A8908204}" srcOrd="0" destOrd="0" presId="urn:microsoft.com/office/officeart/2005/8/layout/orgChart1"/>
    <dgm:cxn modelId="{DE0377AF-37CD-49CE-9E40-14484A9CD3F4}" type="presParOf" srcId="{27C7CB03-6312-40B3-813E-AA9C2FB5122C}" destId="{2927E44F-3079-42D4-B7F4-3A352A338770}" srcOrd="1" destOrd="0" presId="urn:microsoft.com/office/officeart/2005/8/layout/orgChart1"/>
    <dgm:cxn modelId="{8DB41969-DD44-4607-AE87-696EF70BB462}" type="presParOf" srcId="{B3B1A278-B3F2-401C-82DE-7507EE68BA2B}" destId="{F161EB72-B7EF-4440-8973-5A55D73421E9}" srcOrd="1" destOrd="0" presId="urn:microsoft.com/office/officeart/2005/8/layout/orgChart1"/>
    <dgm:cxn modelId="{F35BB497-6EF1-412A-8B76-DA55C174E359}" type="presParOf" srcId="{B3B1A278-B3F2-401C-82DE-7507EE68BA2B}" destId="{D6C0C617-EF57-4981-9FBA-A8FD91EDC95B}" srcOrd="2" destOrd="0" presId="urn:microsoft.com/office/officeart/2005/8/layout/orgChart1"/>
    <dgm:cxn modelId="{CA96F700-3071-41F4-9EBB-8E7DD93AE239}" type="presParOf" srcId="{7CFC638A-57C0-4CAB-BF92-BE8551108175}" destId="{4E8B663D-E2FE-4D19-A6EF-29F70057D1AA}" srcOrd="12" destOrd="0" presId="urn:microsoft.com/office/officeart/2005/8/layout/orgChart1"/>
    <dgm:cxn modelId="{322ECDDE-0598-4F27-BDD3-1FA7F12E81EF}" type="presParOf" srcId="{7CFC638A-57C0-4CAB-BF92-BE8551108175}" destId="{84383D2D-A1BF-462E-98F0-586B47C4BEFB}" srcOrd="13" destOrd="0" presId="urn:microsoft.com/office/officeart/2005/8/layout/orgChart1"/>
    <dgm:cxn modelId="{1A5B0502-5099-4741-90D1-6A23EE5C176D}" type="presParOf" srcId="{84383D2D-A1BF-462E-98F0-586B47C4BEFB}" destId="{414C8877-7FA6-425F-831D-48A1E0618E43}" srcOrd="0" destOrd="0" presId="urn:microsoft.com/office/officeart/2005/8/layout/orgChart1"/>
    <dgm:cxn modelId="{C4F3CD1D-44A7-48C2-AF81-6B2BF67B8DCB}" type="presParOf" srcId="{414C8877-7FA6-425F-831D-48A1E0618E43}" destId="{C2E8A097-7871-4169-8E14-58DEF9B2D389}" srcOrd="0" destOrd="0" presId="urn:microsoft.com/office/officeart/2005/8/layout/orgChart1"/>
    <dgm:cxn modelId="{363B49F4-34F4-4EB0-95F8-05EADE2FA5FE}" type="presParOf" srcId="{414C8877-7FA6-425F-831D-48A1E0618E43}" destId="{71D22C7C-A487-4431-B325-A4573D263527}" srcOrd="1" destOrd="0" presId="urn:microsoft.com/office/officeart/2005/8/layout/orgChart1"/>
    <dgm:cxn modelId="{7CD5EF2D-4D9B-49F8-844D-0DF8069AFC32}" type="presParOf" srcId="{84383D2D-A1BF-462E-98F0-586B47C4BEFB}" destId="{C4777B32-AEC5-47F0-9BBE-CE180E584DA5}" srcOrd="1" destOrd="0" presId="urn:microsoft.com/office/officeart/2005/8/layout/orgChart1"/>
    <dgm:cxn modelId="{4991CE20-E95A-4C9A-AD8E-4B304FFC60B6}" type="presParOf" srcId="{84383D2D-A1BF-462E-98F0-586B47C4BEFB}" destId="{B66395E8-098A-4619-A1F8-12684790FBF5}" srcOrd="2" destOrd="0" presId="urn:microsoft.com/office/officeart/2005/8/layout/orgChart1"/>
    <dgm:cxn modelId="{1707052D-16E7-4762-8EAF-D6FA0E9042C9}" type="presParOf" srcId="{7B7EF93C-F1CB-42CF-AE07-A5A6156FB7AA}" destId="{0BDC4CE7-0EE7-4B90-ABA2-A88077F69C33}" srcOrd="2" destOrd="0" presId="urn:microsoft.com/office/officeart/2005/8/layout/orgChart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8B663D-E2FE-4D19-A6EF-29F70057D1AA}">
      <dsp:nvSpPr>
        <dsp:cNvPr id="0" name=""/>
        <dsp:cNvSpPr/>
      </dsp:nvSpPr>
      <dsp:spPr>
        <a:xfrm>
          <a:off x="2196922" y="571323"/>
          <a:ext cx="622586" cy="3408789"/>
        </a:xfrm>
        <a:custGeom>
          <a:avLst/>
          <a:gdLst/>
          <a:ahLst/>
          <a:cxnLst/>
          <a:rect l="0" t="0" r="0" b="0"/>
          <a:pathLst>
            <a:path>
              <a:moveTo>
                <a:pt x="0" y="0"/>
              </a:moveTo>
              <a:lnTo>
                <a:pt x="0" y="3408789"/>
              </a:lnTo>
              <a:lnTo>
                <a:pt x="622586" y="3408789"/>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4BD119-89F2-405F-9614-E6C2F4E5FA6F}">
      <dsp:nvSpPr>
        <dsp:cNvPr id="0" name=""/>
        <dsp:cNvSpPr/>
      </dsp:nvSpPr>
      <dsp:spPr>
        <a:xfrm>
          <a:off x="2196922" y="571323"/>
          <a:ext cx="622586" cy="2977297"/>
        </a:xfrm>
        <a:custGeom>
          <a:avLst/>
          <a:gdLst/>
          <a:ahLst/>
          <a:cxnLst/>
          <a:rect l="0" t="0" r="0" b="0"/>
          <a:pathLst>
            <a:path>
              <a:moveTo>
                <a:pt x="0" y="0"/>
              </a:moveTo>
              <a:lnTo>
                <a:pt x="0" y="2977297"/>
              </a:lnTo>
              <a:lnTo>
                <a:pt x="622586" y="2977297"/>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F18B73-C0A1-4A03-8A6B-BE9804235288}">
      <dsp:nvSpPr>
        <dsp:cNvPr id="0" name=""/>
        <dsp:cNvSpPr/>
      </dsp:nvSpPr>
      <dsp:spPr>
        <a:xfrm>
          <a:off x="2196922" y="571323"/>
          <a:ext cx="610180" cy="2501416"/>
        </a:xfrm>
        <a:custGeom>
          <a:avLst/>
          <a:gdLst/>
          <a:ahLst/>
          <a:cxnLst/>
          <a:rect l="0" t="0" r="0" b="0"/>
          <a:pathLst>
            <a:path>
              <a:moveTo>
                <a:pt x="0" y="0"/>
              </a:moveTo>
              <a:lnTo>
                <a:pt x="0" y="2501416"/>
              </a:lnTo>
              <a:lnTo>
                <a:pt x="610180" y="2501416"/>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FD020D-A5BE-4618-89B1-FB28BB8D729C}">
      <dsp:nvSpPr>
        <dsp:cNvPr id="0" name=""/>
        <dsp:cNvSpPr/>
      </dsp:nvSpPr>
      <dsp:spPr>
        <a:xfrm>
          <a:off x="2196922" y="571323"/>
          <a:ext cx="610180" cy="1996444"/>
        </a:xfrm>
        <a:custGeom>
          <a:avLst/>
          <a:gdLst/>
          <a:ahLst/>
          <a:cxnLst/>
          <a:rect l="0" t="0" r="0" b="0"/>
          <a:pathLst>
            <a:path>
              <a:moveTo>
                <a:pt x="0" y="0"/>
              </a:moveTo>
              <a:lnTo>
                <a:pt x="0" y="1996444"/>
              </a:lnTo>
              <a:lnTo>
                <a:pt x="610180" y="1996444"/>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836BF3-2E88-47B0-8D9D-CF5F8F81DE45}">
      <dsp:nvSpPr>
        <dsp:cNvPr id="0" name=""/>
        <dsp:cNvSpPr/>
      </dsp:nvSpPr>
      <dsp:spPr>
        <a:xfrm>
          <a:off x="2196922" y="571323"/>
          <a:ext cx="610180" cy="1484931"/>
        </a:xfrm>
        <a:custGeom>
          <a:avLst/>
          <a:gdLst/>
          <a:ahLst/>
          <a:cxnLst/>
          <a:rect l="0" t="0" r="0" b="0"/>
          <a:pathLst>
            <a:path>
              <a:moveTo>
                <a:pt x="0" y="0"/>
              </a:moveTo>
              <a:lnTo>
                <a:pt x="0" y="1484931"/>
              </a:lnTo>
              <a:lnTo>
                <a:pt x="610180" y="1484931"/>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E99633-DADD-45EE-BCD0-B4B0D191866B}">
      <dsp:nvSpPr>
        <dsp:cNvPr id="0" name=""/>
        <dsp:cNvSpPr/>
      </dsp:nvSpPr>
      <dsp:spPr>
        <a:xfrm>
          <a:off x="2196922" y="571323"/>
          <a:ext cx="623079" cy="942463"/>
        </a:xfrm>
        <a:custGeom>
          <a:avLst/>
          <a:gdLst/>
          <a:ahLst/>
          <a:cxnLst/>
          <a:rect l="0" t="0" r="0" b="0"/>
          <a:pathLst>
            <a:path>
              <a:moveTo>
                <a:pt x="0" y="0"/>
              </a:moveTo>
              <a:lnTo>
                <a:pt x="0" y="942463"/>
              </a:lnTo>
              <a:lnTo>
                <a:pt x="623079" y="942463"/>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1B7D74-6256-4D5D-BE5A-E0E08F827BAB}">
      <dsp:nvSpPr>
        <dsp:cNvPr id="0" name=""/>
        <dsp:cNvSpPr/>
      </dsp:nvSpPr>
      <dsp:spPr>
        <a:xfrm>
          <a:off x="2196922" y="571323"/>
          <a:ext cx="623079" cy="363846"/>
        </a:xfrm>
        <a:custGeom>
          <a:avLst/>
          <a:gdLst/>
          <a:ahLst/>
          <a:cxnLst/>
          <a:rect l="0" t="0" r="0" b="0"/>
          <a:pathLst>
            <a:path>
              <a:moveTo>
                <a:pt x="0" y="0"/>
              </a:moveTo>
              <a:lnTo>
                <a:pt x="0" y="363846"/>
              </a:lnTo>
              <a:lnTo>
                <a:pt x="623079" y="363846"/>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875328-5EA5-46E2-9E82-8E092585BA57}">
      <dsp:nvSpPr>
        <dsp:cNvPr id="0" name=""/>
        <dsp:cNvSpPr/>
      </dsp:nvSpPr>
      <dsp:spPr>
        <a:xfrm>
          <a:off x="1797268" y="9344"/>
          <a:ext cx="3996535" cy="561979"/>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Консолидированный</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1797268" y="9344"/>
        <a:ext cx="3996535" cy="561979"/>
      </dsp:txXfrm>
    </dsp:sp>
    <dsp:sp modelId="{CAFC502C-B921-4887-9838-D3719367C845}">
      <dsp:nvSpPr>
        <dsp:cNvPr id="0" name=""/>
        <dsp:cNvSpPr/>
      </dsp:nvSpPr>
      <dsp:spPr>
        <a:xfrm>
          <a:off x="2820001" y="742204"/>
          <a:ext cx="2574029" cy="38593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20001" y="742204"/>
        <a:ext cx="2574029" cy="385931"/>
      </dsp:txXfrm>
    </dsp:sp>
    <dsp:sp modelId="{541B9EEF-EA71-4246-B791-5005AE09D23C}">
      <dsp:nvSpPr>
        <dsp:cNvPr id="0" name=""/>
        <dsp:cNvSpPr/>
      </dsp:nvSpPr>
      <dsp:spPr>
        <a:xfrm>
          <a:off x="2820001" y="1306464"/>
          <a:ext cx="3320782" cy="41464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baseline="0" dirty="0" smtClean="0">
              <a:solidFill>
                <a:srgbClr val="002060"/>
              </a:solidFill>
              <a:latin typeface="Times New Roman" pitchFamily="18" charset="0"/>
              <a:cs typeface="Times New Roman" pitchFamily="18" charset="0"/>
            </a:rPr>
            <a:t>Бюджет</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Демидовского</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городского</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поселения</a:t>
          </a:r>
          <a:endParaRPr lang="ru-RU" sz="1200" b="1" kern="1200" baseline="0" dirty="0">
            <a:solidFill>
              <a:srgbClr val="002060"/>
            </a:solidFill>
            <a:latin typeface="Times New Roman" pitchFamily="18" charset="0"/>
            <a:cs typeface="Times New Roman" pitchFamily="18" charset="0"/>
          </a:endParaRPr>
        </a:p>
      </dsp:txBody>
      <dsp:txXfrm>
        <a:off x="2820001" y="1306464"/>
        <a:ext cx="3320782" cy="414646"/>
      </dsp:txXfrm>
    </dsp:sp>
    <dsp:sp modelId="{8476DEC3-46C9-46B5-AB86-50D676E4AC74}">
      <dsp:nvSpPr>
        <dsp:cNvPr id="0" name=""/>
        <dsp:cNvSpPr/>
      </dsp:nvSpPr>
      <dsp:spPr>
        <a:xfrm>
          <a:off x="2807102" y="1867721"/>
          <a:ext cx="3319772" cy="37706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Пржевальского городского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1867721"/>
        <a:ext cx="3319772" cy="377066"/>
      </dsp:txXfrm>
    </dsp:sp>
    <dsp:sp modelId="{DD1AA537-AC2B-4DFD-87AE-CA1E0DF217A2}">
      <dsp:nvSpPr>
        <dsp:cNvPr id="0" name=""/>
        <dsp:cNvSpPr/>
      </dsp:nvSpPr>
      <dsp:spPr>
        <a:xfrm>
          <a:off x="2807102" y="2377786"/>
          <a:ext cx="3317453" cy="37996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Борковского сельского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2377786"/>
        <a:ext cx="3317453" cy="379961"/>
      </dsp:txXfrm>
    </dsp:sp>
    <dsp:sp modelId="{4D5C98FC-58DE-4758-9FA8-94374791D12F}">
      <dsp:nvSpPr>
        <dsp:cNvPr id="0" name=""/>
        <dsp:cNvSpPr/>
      </dsp:nvSpPr>
      <dsp:spPr>
        <a:xfrm>
          <a:off x="2807102" y="2907123"/>
          <a:ext cx="3291723" cy="33123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kern="1200" cap="none" normalizeH="0" baseline="0" dirty="0" err="1" smtClean="0">
              <a:ln>
                <a:noFill/>
              </a:ln>
              <a:solidFill>
                <a:srgbClr val="002060"/>
              </a:solidFill>
              <a:effectLst/>
              <a:latin typeface="Times New Roman" pitchFamily="18" charset="0"/>
              <a:cs typeface="Arial" charset="0"/>
            </a:rPr>
            <a:t>Заборьевского</a:t>
          </a:r>
          <a:r>
            <a:rPr kumimoji="0" lang="ru-RU" sz="1200" b="1" i="0" u="none" strike="noStrike" kern="1200" cap="none" normalizeH="0" baseline="0" dirty="0" smtClean="0">
              <a:ln>
                <a:noFill/>
              </a:ln>
              <a:solidFill>
                <a:srgbClr val="002060"/>
              </a:solidFill>
              <a:effectLst/>
              <a:latin typeface="Times New Roman" pitchFamily="18" charset="0"/>
              <a:cs typeface="Arial" charset="0"/>
            </a:rPr>
            <a:t> сельского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2907123"/>
        <a:ext cx="3291723" cy="331231"/>
      </dsp:txXfrm>
    </dsp:sp>
    <dsp:sp modelId="{CB269794-94E4-4AF4-BE90-4338A8908204}">
      <dsp:nvSpPr>
        <dsp:cNvPr id="0" name=""/>
        <dsp:cNvSpPr/>
      </dsp:nvSpPr>
      <dsp:spPr>
        <a:xfrm>
          <a:off x="2819508" y="3364616"/>
          <a:ext cx="3294959" cy="368009"/>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Слободского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kern="1200" cap="none" normalizeH="0" baseline="0" dirty="0" smtClean="0">
            <a:ln>
              <a:noFill/>
            </a:ln>
            <a:solidFill>
              <a:schemeClr val="tx1"/>
            </a:solidFill>
            <a:effectLst/>
            <a:latin typeface="Times New Roman" pitchFamily="18" charset="0"/>
            <a:cs typeface="Arial" charset="0"/>
          </a:endParaRPr>
        </a:p>
      </dsp:txBody>
      <dsp:txXfrm>
        <a:off x="2819508" y="3364616"/>
        <a:ext cx="3294959" cy="368009"/>
      </dsp:txXfrm>
    </dsp:sp>
    <dsp:sp modelId="{C2E8A097-7871-4169-8E14-58DEF9B2D389}">
      <dsp:nvSpPr>
        <dsp:cNvPr id="0" name=""/>
        <dsp:cNvSpPr/>
      </dsp:nvSpPr>
      <dsp:spPr>
        <a:xfrm>
          <a:off x="2819508" y="3821764"/>
          <a:ext cx="3294959" cy="316697"/>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kern="1200" cap="none" normalizeH="0" baseline="0" dirty="0" err="1" smtClean="0">
              <a:ln>
                <a:noFill/>
              </a:ln>
              <a:solidFill>
                <a:srgbClr val="002060"/>
              </a:solidFill>
              <a:effectLst/>
              <a:latin typeface="Times New Roman" pitchFamily="18" charset="0"/>
              <a:cs typeface="Arial" charset="0"/>
            </a:rPr>
            <a:t>Титовщинского</a:t>
          </a:r>
          <a:r>
            <a:rPr kumimoji="0" lang="ru-RU" sz="1200" b="1" i="0" u="none" strike="noStrike" kern="1200" cap="none" normalizeH="0" baseline="0" dirty="0" smtClean="0">
              <a:ln>
                <a:noFill/>
              </a:ln>
              <a:solidFill>
                <a:srgbClr val="002060"/>
              </a:solidFill>
              <a:effectLst/>
              <a:latin typeface="Times New Roman" pitchFamily="18" charset="0"/>
              <a:cs typeface="Arial" charset="0"/>
            </a:rPr>
            <a:t>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kern="1200" cap="none" normalizeH="0" baseline="0" dirty="0" smtClean="0">
            <a:ln>
              <a:noFill/>
            </a:ln>
            <a:solidFill>
              <a:schemeClr val="tx1"/>
            </a:solidFill>
            <a:effectLst/>
            <a:latin typeface="Times New Roman" pitchFamily="18" charset="0"/>
            <a:cs typeface="Arial" charset="0"/>
          </a:endParaRPr>
        </a:p>
      </dsp:txBody>
      <dsp:txXfrm>
        <a:off x="2819508" y="3821764"/>
        <a:ext cx="3294959" cy="31669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51217" cy="491644"/>
          </a:xfrm>
          <a:prstGeom prst="rect">
            <a:avLst/>
          </a:prstGeom>
        </p:spPr>
        <p:txBody>
          <a:bodyPr vert="horz" lIns="91440" tIns="45720" rIns="91440" bIns="45720" rtlCol="0"/>
          <a:lstStyle>
            <a:lvl1pPr algn="l" eaLnBrk="1" hangingPunct="1">
              <a:defRPr sz="1200">
                <a:latin typeface="Arial" pitchFamily="34" charset="0"/>
              </a:defRPr>
            </a:lvl1pPr>
          </a:lstStyle>
          <a:p>
            <a:pPr>
              <a:defRPr/>
            </a:pPr>
            <a:endParaRPr lang="ru-RU"/>
          </a:p>
        </p:txBody>
      </p:sp>
      <p:sp>
        <p:nvSpPr>
          <p:cNvPr id="3" name="Дата 2"/>
          <p:cNvSpPr>
            <a:spLocks noGrp="1"/>
          </p:cNvSpPr>
          <p:nvPr>
            <p:ph type="dt" idx="1"/>
          </p:nvPr>
        </p:nvSpPr>
        <p:spPr>
          <a:xfrm>
            <a:off x="3855981" y="0"/>
            <a:ext cx="2951217" cy="491644"/>
          </a:xfrm>
          <a:prstGeom prst="rect">
            <a:avLst/>
          </a:prstGeom>
        </p:spPr>
        <p:txBody>
          <a:bodyPr vert="horz" lIns="91440" tIns="45720" rIns="91440" bIns="45720" rtlCol="0"/>
          <a:lstStyle>
            <a:lvl1pPr algn="r" eaLnBrk="1" hangingPunct="1">
              <a:defRPr sz="1200">
                <a:latin typeface="Arial" pitchFamily="34" charset="0"/>
              </a:defRPr>
            </a:lvl1pPr>
          </a:lstStyle>
          <a:p>
            <a:pPr>
              <a:defRPr/>
            </a:pPr>
            <a:fld id="{38E1B5AC-54D4-4C0A-A67A-EF1328B2AC3D}" type="datetimeFigureOut">
              <a:rPr lang="ru-RU"/>
              <a:pPr>
                <a:defRPr/>
              </a:pPr>
              <a:t>05.12.2017</a:t>
            </a:fld>
            <a:endParaRPr lang="ru-RU"/>
          </a:p>
        </p:txBody>
      </p:sp>
      <p:sp>
        <p:nvSpPr>
          <p:cNvPr id="4" name="Образ слайда 3"/>
          <p:cNvSpPr>
            <a:spLocks noGrp="1" noRot="1" noChangeAspect="1"/>
          </p:cNvSpPr>
          <p:nvPr>
            <p:ph type="sldImg" idx="2"/>
          </p:nvPr>
        </p:nvSpPr>
        <p:spPr>
          <a:xfrm>
            <a:off x="949325" y="736600"/>
            <a:ext cx="4910138" cy="3683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0562" y="4666690"/>
            <a:ext cx="5447666" cy="4420081"/>
          </a:xfrm>
          <a:prstGeom prst="rect">
            <a:avLst/>
          </a:prstGeom>
        </p:spPr>
        <p:txBody>
          <a:bodyPr vert="horz" wrap="square" lIns="91440" tIns="45720" rIns="91440" bIns="45720"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330236"/>
            <a:ext cx="2951217" cy="491644"/>
          </a:xfrm>
          <a:prstGeom prst="rect">
            <a:avLst/>
          </a:prstGeom>
        </p:spPr>
        <p:txBody>
          <a:bodyPr vert="horz" lIns="91440" tIns="45720" rIns="91440" bIns="45720" rtlCol="0" anchor="b"/>
          <a:lstStyle>
            <a:lvl1pPr algn="l" eaLnBrk="1" hangingPunct="1">
              <a:defRPr sz="1200">
                <a:latin typeface="Arial" pitchFamily="34" charset="0"/>
              </a:defRPr>
            </a:lvl1pPr>
          </a:lstStyle>
          <a:p>
            <a:pPr>
              <a:defRPr/>
            </a:pPr>
            <a:endParaRPr lang="ru-RU"/>
          </a:p>
        </p:txBody>
      </p:sp>
      <p:sp>
        <p:nvSpPr>
          <p:cNvPr id="7" name="Номер слайда 6"/>
          <p:cNvSpPr>
            <a:spLocks noGrp="1"/>
          </p:cNvSpPr>
          <p:nvPr>
            <p:ph type="sldNum" sz="quarter" idx="5"/>
          </p:nvPr>
        </p:nvSpPr>
        <p:spPr>
          <a:xfrm>
            <a:off x="3855981" y="9330236"/>
            <a:ext cx="2951217" cy="491644"/>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4D207B4-5ACA-4124-B071-1B92BD39720C}" type="slidenum">
              <a:rPr lang="ru-RU" altLang="ru-RU"/>
              <a:pPr>
                <a:defRPr/>
              </a:pPr>
              <a:t>‹#›</a:t>
            </a:fld>
            <a:endParaRPr lang="ru-RU" altLang="ru-RU"/>
          </a:p>
        </p:txBody>
      </p:sp>
    </p:spTree>
    <p:extLst>
      <p:ext uri="{BB962C8B-B14F-4D97-AF65-F5344CB8AC3E}">
        <p14:creationId xmlns="" xmlns:p14="http://schemas.microsoft.com/office/powerpoint/2010/main" val="2921137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xfrm>
            <a:off x="949325" y="736600"/>
            <a:ext cx="4910138" cy="3683000"/>
          </a:xfrm>
          <a:noFill/>
          <a:ln>
            <a:solidFill>
              <a:srgbClr val="000000"/>
            </a:solidFill>
            <a:miter lim="800000"/>
            <a:headEnd/>
            <a:tailEnd/>
          </a:ln>
        </p:spPr>
      </p:sp>
      <p:sp>
        <p:nvSpPr>
          <p:cNvPr id="77826" name="Rectangle 3"/>
          <p:cNvSpPr>
            <a:spLocks noGrp="1" noChangeArrowheads="1"/>
          </p:cNvSpPr>
          <p:nvPr>
            <p:ph type="body" idx="1"/>
          </p:nvPr>
        </p:nvSpPr>
        <p:spPr bwMode="auto">
          <a:xfrm>
            <a:off x="680562" y="4668259"/>
            <a:ext cx="5447666" cy="4418511"/>
          </a:xfrm>
          <a:noFill/>
        </p:spPr>
        <p:txBody>
          <a:bodyPr/>
          <a:lstStyle/>
          <a:p>
            <a:pPr eaLnBrk="1" hangingPunct="1"/>
            <a:r>
              <a:rPr lang="ru-RU" altLang="ru-RU"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49325" y="736600"/>
            <a:ext cx="4910138" cy="3683000"/>
          </a:xfrm>
          <a:noFill/>
          <a:ln>
            <a:solidFill>
              <a:srgbClr val="000000"/>
            </a:solidFill>
            <a:miter lim="800000"/>
            <a:headEnd/>
            <a:tailEnd/>
          </a:ln>
        </p:spPr>
      </p:sp>
      <p:sp>
        <p:nvSpPr>
          <p:cNvPr id="80898" name="Rectangle 3"/>
          <p:cNvSpPr>
            <a:spLocks noGrp="1" noChangeArrowheads="1"/>
          </p:cNvSpPr>
          <p:nvPr>
            <p:ph type="body" idx="1"/>
          </p:nvPr>
        </p:nvSpPr>
        <p:spPr bwMode="auto">
          <a:xfrm>
            <a:off x="680562" y="4668259"/>
            <a:ext cx="5447666" cy="4418511"/>
          </a:xfrm>
          <a:noFill/>
        </p:spPr>
        <p:txBody>
          <a:bodyPr/>
          <a:lstStyle/>
          <a:p>
            <a:pPr eaLnBrk="1" hangingPunct="1"/>
            <a:r>
              <a:rPr lang="ru-RU" altLang="ru-RU" dirty="0"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49325" y="736600"/>
            <a:ext cx="4910138" cy="3683000"/>
          </a:xfrm>
          <a:noFill/>
          <a:ln>
            <a:solidFill>
              <a:srgbClr val="000000"/>
            </a:solidFill>
            <a:miter lim="800000"/>
            <a:headEnd/>
            <a:tailEnd/>
          </a:ln>
        </p:spPr>
      </p:sp>
      <p:sp>
        <p:nvSpPr>
          <p:cNvPr id="80898" name="Rectangle 3"/>
          <p:cNvSpPr>
            <a:spLocks noGrp="1" noChangeArrowheads="1"/>
          </p:cNvSpPr>
          <p:nvPr>
            <p:ph type="body" idx="1"/>
          </p:nvPr>
        </p:nvSpPr>
        <p:spPr bwMode="auto">
          <a:xfrm>
            <a:off x="680562" y="4668259"/>
            <a:ext cx="5447666" cy="4418511"/>
          </a:xfrm>
          <a:noFill/>
        </p:spPr>
        <p:txBody>
          <a:bodyPr/>
          <a:lstStyle/>
          <a:p>
            <a:pPr eaLnBrk="1" hangingPunct="1"/>
            <a:r>
              <a:rPr lang="ru-RU" altLang="ru-RU"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949325" y="736600"/>
            <a:ext cx="4910138" cy="3683000"/>
          </a:xfrm>
          <a:noFill/>
          <a:ln>
            <a:solidFill>
              <a:srgbClr val="000000"/>
            </a:solidFill>
            <a:miter lim="800000"/>
            <a:headEnd/>
            <a:tailEnd/>
          </a:ln>
        </p:spPr>
      </p:sp>
      <p:sp>
        <p:nvSpPr>
          <p:cNvPr id="87042" name="Rectangle 3"/>
          <p:cNvSpPr>
            <a:spLocks noGrp="1" noChangeArrowheads="1"/>
          </p:cNvSpPr>
          <p:nvPr>
            <p:ph type="body" idx="1"/>
          </p:nvPr>
        </p:nvSpPr>
        <p:spPr bwMode="auto">
          <a:xfrm>
            <a:off x="680562" y="4668259"/>
            <a:ext cx="5447666" cy="4418511"/>
          </a:xfrm>
          <a:noFill/>
        </p:spPr>
        <p:txBody>
          <a:bodyPr lIns="91413" tIns="45707" rIns="91413" bIns="45707"/>
          <a:lstStyle/>
          <a:p>
            <a:pPr eaLnBrk="1" hangingPunct="1"/>
            <a:r>
              <a:rPr lang="ru-RU" altLang="ru-RU"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3857572" y="9330236"/>
            <a:ext cx="2949627" cy="491644"/>
          </a:xfrm>
          <a:prstGeom prst="rect">
            <a:avLst/>
          </a:prstGeom>
          <a:noFill/>
          <a:ln w="9525">
            <a:noFill/>
            <a:miter lim="800000"/>
            <a:headEnd/>
            <a:tailEnd/>
          </a:ln>
        </p:spPr>
        <p:txBody>
          <a:bodyPr lIns="91531" tIns="45766" rIns="91531" bIns="45766" anchor="b"/>
          <a:lstStyle/>
          <a:p>
            <a:pPr algn="r" defTabSz="915988"/>
            <a:fld id="{B047E831-64EC-4CE4-B8E1-A887288C3389}" type="slidenum">
              <a:rPr lang="ru-RU" altLang="ru-RU" sz="1200">
                <a:latin typeface="Arial" charset="0"/>
                <a:cs typeface="Arial" charset="0"/>
              </a:rPr>
              <a:pPr algn="r" defTabSz="915988"/>
              <a:t>21</a:t>
            </a:fld>
            <a:endParaRPr lang="ru-RU" altLang="ru-RU" sz="1200">
              <a:latin typeface="Arial" charset="0"/>
              <a:cs typeface="Arial" charset="0"/>
            </a:endParaRPr>
          </a:p>
        </p:txBody>
      </p:sp>
      <p:sp>
        <p:nvSpPr>
          <p:cNvPr id="90114" name="Rectangle 2"/>
          <p:cNvSpPr>
            <a:spLocks noGrp="1" noRot="1" noChangeAspect="1" noChangeArrowheads="1" noTextEdit="1"/>
          </p:cNvSpPr>
          <p:nvPr>
            <p:ph type="sldImg"/>
          </p:nvPr>
        </p:nvSpPr>
        <p:spPr bwMode="auto">
          <a:xfrm>
            <a:off x="944563" y="160338"/>
            <a:ext cx="4911725" cy="3683000"/>
          </a:xfrm>
          <a:noFill/>
          <a:ln>
            <a:solidFill>
              <a:srgbClr val="000000"/>
            </a:solidFill>
            <a:miter lim="800000"/>
            <a:headEnd/>
            <a:tailEnd/>
          </a:ln>
        </p:spPr>
      </p:sp>
      <p:sp>
        <p:nvSpPr>
          <p:cNvPr id="90115" name="Rectangle 3"/>
          <p:cNvSpPr>
            <a:spLocks noGrp="1" noChangeArrowheads="1"/>
          </p:cNvSpPr>
          <p:nvPr>
            <p:ph type="body" idx="1"/>
          </p:nvPr>
        </p:nvSpPr>
        <p:spPr bwMode="auto">
          <a:xfrm>
            <a:off x="1" y="3933150"/>
            <a:ext cx="6808788" cy="5890300"/>
          </a:xfrm>
          <a:noFill/>
        </p:spPr>
        <p:txBody>
          <a:bodyPr lIns="91522" tIns="45762" rIns="91522" bIns="45762"/>
          <a:lstStyle/>
          <a:p>
            <a:pPr eaLnBrk="1" hangingPunct="1"/>
            <a:endParaRPr lang="ru-RU" altLang="ru-RU" sz="90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22</a:t>
            </a:fld>
            <a:endParaRPr lang="ru-RU" altLang="ru-RU"/>
          </a:p>
        </p:txBody>
      </p:sp>
    </p:spTree>
    <p:extLst>
      <p:ext uri="{BB962C8B-B14F-4D97-AF65-F5344CB8AC3E}">
        <p14:creationId xmlns="" xmlns:p14="http://schemas.microsoft.com/office/powerpoint/2010/main" val="1069831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28</a:t>
            </a:fld>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29</a:t>
            </a:fld>
            <a:endParaRPr lang="ru-RU" altLang="ru-RU"/>
          </a:p>
        </p:txBody>
      </p:sp>
    </p:spTree>
    <p:extLst>
      <p:ext uri="{BB962C8B-B14F-4D97-AF65-F5344CB8AC3E}">
        <p14:creationId xmlns="" xmlns:p14="http://schemas.microsoft.com/office/powerpoint/2010/main" val="2334568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857572" y="9330236"/>
            <a:ext cx="2949627" cy="491644"/>
          </a:xfrm>
          <a:prstGeom prst="rect">
            <a:avLst/>
          </a:prstGeom>
          <a:noFill/>
          <a:ln w="9525">
            <a:noFill/>
            <a:miter lim="800000"/>
            <a:headEnd/>
            <a:tailEnd/>
          </a:ln>
        </p:spPr>
        <p:txBody>
          <a:bodyPr lIns="91531" tIns="45766" rIns="91531" bIns="45766" anchor="b"/>
          <a:lstStyle/>
          <a:p>
            <a:pPr defTabSz="915988"/>
            <a:fld id="{D13431D4-E791-4921-946D-0F7FD02F9621}" type="slidenum">
              <a:rPr lang="ru-RU" altLang="ru-RU" sz="1200">
                <a:latin typeface="Arial" charset="0"/>
                <a:cs typeface="Arial" charset="0"/>
              </a:rPr>
              <a:pPr defTabSz="915988"/>
              <a:t>32</a:t>
            </a:fld>
            <a:endParaRPr lang="ru-RU" altLang="ru-RU" sz="1200">
              <a:latin typeface="Arial" charset="0"/>
              <a:cs typeface="Arial" charset="0"/>
            </a:endParaRPr>
          </a:p>
        </p:txBody>
      </p:sp>
      <p:sp>
        <p:nvSpPr>
          <p:cNvPr id="111618" name="Rectangle 2"/>
          <p:cNvSpPr>
            <a:spLocks noGrp="1" noRot="1" noChangeAspect="1" noChangeArrowheads="1" noTextEdit="1"/>
          </p:cNvSpPr>
          <p:nvPr>
            <p:ph type="sldImg"/>
          </p:nvPr>
        </p:nvSpPr>
        <p:spPr bwMode="auto">
          <a:xfrm>
            <a:off x="944563" y="160338"/>
            <a:ext cx="4911725" cy="3683000"/>
          </a:xfrm>
          <a:noFill/>
          <a:ln>
            <a:solidFill>
              <a:srgbClr val="000000"/>
            </a:solidFill>
            <a:miter lim="800000"/>
            <a:headEnd/>
            <a:tailEnd/>
          </a:ln>
        </p:spPr>
      </p:sp>
      <p:sp>
        <p:nvSpPr>
          <p:cNvPr id="111619" name="Rectangle 3"/>
          <p:cNvSpPr>
            <a:spLocks noGrp="1" noChangeArrowheads="1"/>
          </p:cNvSpPr>
          <p:nvPr>
            <p:ph type="body" idx="1"/>
          </p:nvPr>
        </p:nvSpPr>
        <p:spPr bwMode="auto">
          <a:xfrm>
            <a:off x="1" y="3933150"/>
            <a:ext cx="6808788" cy="5890300"/>
          </a:xfrm>
          <a:noFill/>
        </p:spPr>
        <p:txBody>
          <a:bodyPr lIns="91522" tIns="45762" rIns="91522" bIns="45762"/>
          <a:lstStyle/>
          <a:p>
            <a:pPr eaLnBrk="1" hangingPunct="1"/>
            <a:r>
              <a:rPr lang="ru-RU" altLang="ru-RU" sz="900" smtClean="0">
                <a:latin typeface="Arial" charset="0"/>
              </a:rPr>
              <a:t>Данные сверить с МРР</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F5F3C9-7629-4E1E-AFB6-09D94BED99C7}" type="datetime1">
              <a:rPr lang="en-US"/>
              <a:pPr>
                <a:defRPr/>
              </a:pPr>
              <a:t>12/5/2017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9C9D504-F5AD-46D4-A3F1-58B4BAB60C52}" type="slidenum">
              <a:rPr lang="en-US" altLang="ru-RU"/>
              <a:pPr>
                <a:defRPr/>
              </a:pPr>
              <a:t>‹#›</a:t>
            </a:fld>
            <a:endParaRPr lang="en-US"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DF5E78-D3FE-440B-BD43-9FE305DF78C4}" type="datetime1">
              <a:rPr lang="en-US"/>
              <a:pPr>
                <a:defRPr/>
              </a:pPr>
              <a:t>12/5/2017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B8072E7-1EBD-4309-A305-AB11F01460E7}" type="slidenum">
              <a:rPr lang="en-US" altLang="ru-RU"/>
              <a:pPr>
                <a:defRPr/>
              </a:pPr>
              <a:t>‹#›</a:t>
            </a:fld>
            <a:endParaRPr lang="en-US"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1B3CD3-8E84-4606-B6C9-9D9F51723BC7}" type="datetime1">
              <a:rPr lang="en-US"/>
              <a:pPr>
                <a:defRPr/>
              </a:pPr>
              <a:t>12/5/2017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0DE502F-2BCB-46A8-B941-D0FD2B189FF2}" type="slidenum">
              <a:rPr lang="en-US" altLang="ru-RU"/>
              <a:pPr>
                <a:defRPr/>
              </a:pPr>
              <a:t>‹#›</a:t>
            </a:fld>
            <a:endParaRPr lang="en-US"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Date Placeholder 3"/>
          <p:cNvSpPr>
            <a:spLocks noGrp="1"/>
          </p:cNvSpPr>
          <p:nvPr>
            <p:ph type="dt" sz="half" idx="10"/>
          </p:nvPr>
        </p:nvSpPr>
        <p:spPr/>
        <p:txBody>
          <a:bodyPr/>
          <a:lstStyle>
            <a:lvl1pPr>
              <a:defRPr/>
            </a:lvl1pPr>
          </a:lstStyle>
          <a:p>
            <a:pPr>
              <a:defRPr/>
            </a:pPr>
            <a:fld id="{5944C2FB-66CB-4641-B83B-6DB73B482F2D}" type="datetime1">
              <a:rPr lang="en-US"/>
              <a:pPr>
                <a:defRPr/>
              </a:pPr>
              <a:t>12/5/2017</a:t>
            </a:fld>
            <a:endParaRPr lang="en-US"/>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D37ADFAD-E845-459C-808B-2403FCDC4318}" type="slidenum">
              <a:rPr lang="en-US" altLang="ru-RU"/>
              <a:pPr>
                <a:defRPr/>
              </a:pPr>
              <a:t>‹#›</a:t>
            </a:fld>
            <a:endParaRPr lang="en-US"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9D61917D-50D3-4024-84AF-6032BC62AE99}" type="datetime1">
              <a:rPr lang="en-US"/>
              <a:pPr>
                <a:defRPr/>
              </a:pPr>
              <a:t>12/5/2017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EE1935F-6C1C-4091-B3CB-ECD76E00B2BA}" type="slidenum">
              <a:rPr lang="en-US" altLang="ru-RU"/>
              <a:pPr>
                <a:defRPr/>
              </a:pPr>
              <a:t>‹#›</a:t>
            </a:fld>
            <a:endParaRPr lang="en-US"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a:pPr>
                <a:defRPr/>
              </a:pPr>
              <a:t>12/5/2017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ru-RU"/>
          </a:p>
        </p:txBody>
      </p:sp>
      <p:sp>
        <p:nvSpPr>
          <p:cNvPr id="3" name="SmartArt Placeholder 2"/>
          <p:cNvSpPr>
            <a:spLocks noGrp="1"/>
          </p:cNvSpPr>
          <p:nvPr>
            <p:ph type="dgm"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A376FA6D-1150-4E5A-96C6-ADE0E10BD09B}" type="datetime1">
              <a:rPr lang="en-US"/>
              <a:pPr>
                <a:defRPr/>
              </a:pPr>
              <a:t>12/5/2017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9B91EE4-AC6B-441A-A531-3AFD62CE16FE}" type="slidenum">
              <a:rPr lang="en-US" altLang="ru-RU"/>
              <a:pPr>
                <a:defRPr/>
              </a:pPr>
              <a:t>‹#›</a:t>
            </a:fld>
            <a:endParaRPr lang="en-US" alt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843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843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C2EEFE84-86DC-4934-AF9E-3364F587941B}" type="datetime1">
              <a:rPr lang="en-US"/>
              <a:pPr>
                <a:defRPr/>
              </a:pPr>
              <a:t>12/5/2017</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0513EC3F-F45B-4400-9461-91359DB40DE6}"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8342D7D-D26A-4C6A-BAB3-38A7C5D87217}"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EABBC6BD-9EE0-49E3-B539-C953ADFFE643}" type="datetime1">
              <a:rPr lang="en-US"/>
              <a:pPr>
                <a:defRPr/>
              </a:pPr>
              <a:t>12/5/2017</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E78E621D-E11C-4FD8-A37D-DF8E9A2A43A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BC94FA7-2978-44C4-AE27-332D40145696}" type="datetime1">
              <a:rPr lang="en-US"/>
              <a:pPr>
                <a:defRPr/>
              </a:pPr>
              <a:t>12/5/2017</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2F08AE93-8A9C-42B9-BADD-B7961F56F26B}"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E743D48A-D643-4FFD-A5ED-FEA1F1376730}" type="datetime1">
              <a:rPr lang="en-US"/>
              <a:pPr>
                <a:defRPr/>
              </a:pPr>
              <a:t>12/5/2017</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A0080-FFDC-4355-A8C1-686BC3B7A45B}" type="datetime1">
              <a:rPr lang="en-US"/>
              <a:pPr>
                <a:defRPr/>
              </a:pPr>
              <a:t>12/5/2017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D175259-E316-43B5-9896-D0C7ABAC3889}" type="slidenum">
              <a:rPr lang="en-US" altLang="ru-RU"/>
              <a:pPr>
                <a:defRPr/>
              </a:pPr>
              <a:t>‹#›</a:t>
            </a:fld>
            <a:endParaRPr lang="en-US" alt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4A5639E-14F1-4AF2-96B9-D7971A9F468A}"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0CD5497D-EFD2-46FE-B673-936E153F731D}" type="datetime1">
              <a:rPr lang="en-US"/>
              <a:pPr>
                <a:defRPr/>
              </a:pPr>
              <a:t>12/5/2017</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04D7A81F-6225-4989-AACF-12533AA7E7A8}"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1790A124-23E1-4044-8679-6431A3E0E09B}" type="datetime1">
              <a:rPr lang="en-US"/>
              <a:pPr>
                <a:defRPr/>
              </a:pPr>
              <a:t>12/5/2017</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361D9B0A-14C3-42EE-AA6A-479971C9AB0B}"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D510B2B8-24BE-4AA8-AAD8-094DA1CC8C96}" type="datetime1">
              <a:rPr lang="en-US"/>
              <a:pPr>
                <a:defRPr/>
              </a:pPr>
              <a:t>12/5/2017</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2FA995B-8DF6-470D-96BA-62017C3A5D78}"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C688F5F1-1DFE-4211-A9FE-B22B26C5A534}" type="datetime1">
              <a:rPr lang="en-US"/>
              <a:pPr>
                <a:defRPr/>
              </a:pPr>
              <a:t>12/5/2017</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7932108D-CC01-4FA7-B205-5FA6A92702DA}"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FF4F8841-A779-4F7D-AF0B-EB14BAAEA8F8}" type="datetime1">
              <a:rPr lang="en-US"/>
              <a:pPr>
                <a:defRPr/>
              </a:pPr>
              <a:t>12/5/2017</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BB1D62B2-3493-453A-AD27-F2C51C21F77C}"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1009BEAA-EAD4-4FD8-B13C-B61735126B0A}" type="datetime1">
              <a:rPr lang="en-US"/>
              <a:pPr>
                <a:defRPr/>
              </a:pPr>
              <a:t>12/5/2017</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1FCF76A-B144-416C-823A-43B52BB467F4}"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7EB8730-AF6A-43A4-A559-6E8C3FDB7918}" type="datetime1">
              <a:rPr lang="en-US"/>
              <a:pPr>
                <a:defRPr/>
              </a:pPr>
              <a:t>12/5/2017</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4337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4338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B6018836-4AEE-42AB-84E4-55B76158F19E}" type="datetime1">
              <a:rPr lang="en-US"/>
              <a:pPr>
                <a:defRPr/>
              </a:pPr>
              <a:t>12/5/2017</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D79F3381-F6F4-46A9-954A-FF8D480AB279}" type="slidenum">
              <a:rPr lang="ru-RU"/>
              <a:pPr>
                <a:defRPr/>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9875906F-6889-4F87-BE06-CDBB3393C8FF}"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2F3FCE0-0E10-4A68-A028-9510177A07BF}" type="datetime1">
              <a:rPr lang="en-US"/>
              <a:pPr>
                <a:defRPr/>
              </a:pPr>
              <a:t>12/5/2017</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F53176E2-E6B3-4E65-A667-F51E09C37363}"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5B0D4FE2-5D4B-49D5-A599-303FAE5785FF}" type="datetime1">
              <a:rPr lang="en-US"/>
              <a:pPr>
                <a:defRPr/>
              </a:pPr>
              <a:t>12/5/2017</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CDD377-2627-45FA-AE63-5F1304D42557}" type="datetime1">
              <a:rPr lang="en-US"/>
              <a:pPr>
                <a:defRPr/>
              </a:pPr>
              <a:t>12/5/2017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11865AA-3219-43D0-A37D-4B0782AC2130}" type="slidenum">
              <a:rPr lang="en-US" altLang="ru-RU"/>
              <a:pPr>
                <a:defRPr/>
              </a:pPr>
              <a:t>‹#›</a:t>
            </a:fld>
            <a:endParaRPr lang="en-US" alt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EE18E280-74C3-407E-B13C-E8B7496549E4}"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887B1FB8-0525-4D42-B119-19F322525B76}" type="datetime1">
              <a:rPr lang="en-US"/>
              <a:pPr>
                <a:defRPr/>
              </a:pPr>
              <a:t>12/5/2017</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54FF5CC-A90A-49BA-9BA0-5E5622B27535}"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33B8AFF5-B4F5-4834-8D65-C3CE58BB6760}" type="datetime1">
              <a:rPr lang="en-US"/>
              <a:pPr>
                <a:defRPr/>
              </a:pPr>
              <a:t>12/5/2017</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BE8DE5F8-95BA-48E6-81B0-291EA4FCAD69}"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AD73C5C4-BE0D-4E3B-8FB8-F5E0C5D75FD6}" type="datetime1">
              <a:rPr lang="en-US"/>
              <a:pPr>
                <a:defRPr/>
              </a:pPr>
              <a:t>12/5/2017</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DCD25BF9-92F1-497D-9B5E-89ADAF8E5C7D}"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7C350F91-2EE1-4D11-A072-DF1EB432941C}" type="datetime1">
              <a:rPr lang="en-US"/>
              <a:pPr>
                <a:defRPr/>
              </a:pPr>
              <a:t>12/5/2017</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481BDDAF-6E3C-4122-805B-27D705AAFFF5}"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59A19527-BC09-4F80-98A4-E64EC7E71FB7}" type="datetime1">
              <a:rPr lang="en-US"/>
              <a:pPr>
                <a:defRPr/>
              </a:pPr>
              <a:t>12/5/2017</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76EA853-3F01-4DCA-8B8F-DF4A260F9BD7}"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D2D5EDB6-D00A-44E0-96DD-33CD5458D7DA}" type="datetime1">
              <a:rPr lang="en-US"/>
              <a:pPr>
                <a:defRPr/>
              </a:pPr>
              <a:t>12/5/2017</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99DEFA9-1D15-4F31-8CBD-FCB102A8BE39}"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C4E96BA9-9100-41AB-8DC7-11934100A581}" type="datetime1">
              <a:rPr lang="en-US"/>
              <a:pPr>
                <a:defRPr/>
              </a:pPr>
              <a:t>12/5/2017</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A2C5036D-99FA-4356-B148-1901EE433E3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C6E1AFA-43F3-4BF1-87FA-493735D99376}" type="datetime1">
              <a:rPr lang="en-US"/>
              <a:pPr>
                <a:defRPr/>
              </a:pPr>
              <a:t>12/5/2017</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77D9F41-5DFB-4DC8-9A54-5F0AA31119E5}" type="datetime1">
              <a:rPr lang="en-US"/>
              <a:pPr>
                <a:defRPr/>
              </a:pPr>
              <a:t>12/5/2017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0EFD2AD-E823-45A8-839A-BD03BBEBEBF1}" type="slidenum">
              <a:rPr lang="en-US" altLang="ru-RU"/>
              <a:pPr>
                <a:defRPr/>
              </a:pPr>
              <a:t>‹#›</a:t>
            </a:fld>
            <a:endParaRPr lang="en-US"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A7BEC4B-FE50-4AD9-BFC0-4E52D38E9AB9}" type="datetime1">
              <a:rPr lang="en-US"/>
              <a:pPr>
                <a:defRPr/>
              </a:pPr>
              <a:t>12/5/2017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2A9796A6-8658-4985-A540-ADEDFE02EB39}" type="slidenum">
              <a:rPr lang="en-US" altLang="ru-RU"/>
              <a:pPr>
                <a:defRPr/>
              </a:pPr>
              <a:t>‹#›</a:t>
            </a:fld>
            <a:endParaRPr lang="en-US"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D058CE-4BEC-4ABD-B506-F71C89928EAF}" type="datetime1">
              <a:rPr lang="en-US"/>
              <a:pPr>
                <a:defRPr/>
              </a:pPr>
              <a:t>12/5/2017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02CE3D12-3F28-4CAE-A37E-12407DD258AA}" type="slidenum">
              <a:rPr lang="en-US" altLang="ru-RU"/>
              <a:pPr>
                <a:defRPr/>
              </a:pPr>
              <a:t>‹#›</a:t>
            </a:fld>
            <a:endParaRPr lang="en-US"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BA799B-629F-489A-81CC-3A6FFCCD10F8}" type="datetime1">
              <a:rPr lang="en-US"/>
              <a:pPr>
                <a:defRPr/>
              </a:pPr>
              <a:t>12/5/2017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BDCA13E3-E9F1-4A88-9488-D4F9B9C65B9B}" type="slidenum">
              <a:rPr lang="en-US" altLang="ru-RU"/>
              <a:pPr>
                <a:defRPr/>
              </a:pPr>
              <a:t>‹#›</a:t>
            </a:fld>
            <a:endParaRPr lang="en-US"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E209DC-783F-4F9C-8A2E-0E2DA33C4463}" type="datetime1">
              <a:rPr lang="en-US"/>
              <a:pPr>
                <a:defRPr/>
              </a:pPr>
              <a:t>12/5/2017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3B28704-7B8D-41FC-9A5B-EDB4E5D2BCAF}" type="slidenum">
              <a:rPr lang="en-US" altLang="ru-RU"/>
              <a:pPr>
                <a:defRPr/>
              </a:pPr>
              <a:t>‹#›</a:t>
            </a:fld>
            <a:endParaRPr lang="en-US"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00F75-E7AB-49AE-9D5D-E21F2E82BD58}" type="datetime1">
              <a:rPr lang="en-US"/>
              <a:pPr>
                <a:defRPr/>
              </a:pPr>
              <a:t>12/5/2017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E74CDF0-FC91-4412-921E-039DFA7F0CA8}"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3387F6F-4F77-4FC7-883C-2DE37022CC79}" type="datetime1">
              <a:rPr lang="en-US"/>
              <a:pPr>
                <a:defRPr/>
              </a:pPr>
              <a:t>12/5/2017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86057E1-BBAA-4B75-AA1A-5B9F6F184004}"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60" r:id="rId12"/>
    <p:sldLayoutId id="2147483659" r:id="rId13"/>
    <p:sldLayoutId id="2147483658" r:id="rId14"/>
    <p:sldLayoutId id="2147483657"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832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56FA31E7-735A-4B79-9258-A45CCC45A172}" type="slidenum">
              <a:rPr lang="ru-RU"/>
              <a:pPr>
                <a:defRPr/>
              </a:pPr>
              <a:t>‹#›</a:t>
            </a:fld>
            <a:endParaRPr lang="ru-RU"/>
          </a:p>
        </p:txBody>
      </p:sp>
      <p:grpSp>
        <p:nvGrpSpPr>
          <p:cNvPr id="17412" name="Group 4"/>
          <p:cNvGrpSpPr>
            <a:grpSpLocks/>
          </p:cNvGrpSpPr>
          <p:nvPr/>
        </p:nvGrpSpPr>
        <p:grpSpPr bwMode="auto">
          <a:xfrm>
            <a:off x="0" y="0"/>
            <a:ext cx="9144000" cy="546100"/>
            <a:chOff x="0" y="0"/>
            <a:chExt cx="5760" cy="344"/>
          </a:xfrm>
        </p:grpSpPr>
        <p:sp>
          <p:nvSpPr>
            <p:cNvPr id="1833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833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833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833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1741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741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33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600C8407-FA2D-49CD-BAEE-D938CD146F56}" type="datetime1">
              <a:rPr lang="en-US"/>
              <a:pPr>
                <a:defRPr/>
              </a:pPr>
              <a:t>12/5/2017</a:t>
            </a:fld>
            <a:endParaRPr lang="ru-RU"/>
          </a:p>
        </p:txBody>
      </p:sp>
    </p:spTree>
  </p:cSld>
  <p:clrMap bg1="lt1" tx1="dk1" bg2="lt2" tx2="dk2" accent1="accent1" accent2="accent2" accent3="accent3" accent4="accent4" accent5="accent5" accent6="accent6" hlink="hlink" folHlink="folHlink"/>
  <p:sldLayoutIdLst>
    <p:sldLayoutId id="214748370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4233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380A0FC8-9221-4625-8E57-531C01D6240C}" type="slidenum">
              <a:rPr lang="ru-RU"/>
              <a:pPr>
                <a:defRPr/>
              </a:pPr>
              <a:t>‹#›</a:t>
            </a:fld>
            <a:endParaRPr lang="ru-RU"/>
          </a:p>
        </p:txBody>
      </p:sp>
      <p:grpSp>
        <p:nvGrpSpPr>
          <p:cNvPr id="41988" name="Group 4"/>
          <p:cNvGrpSpPr>
            <a:grpSpLocks/>
          </p:cNvGrpSpPr>
          <p:nvPr/>
        </p:nvGrpSpPr>
        <p:grpSpPr bwMode="auto">
          <a:xfrm>
            <a:off x="0" y="0"/>
            <a:ext cx="9144000" cy="546100"/>
            <a:chOff x="0" y="0"/>
            <a:chExt cx="5760" cy="344"/>
          </a:xfrm>
        </p:grpSpPr>
        <p:sp>
          <p:nvSpPr>
            <p:cNvPr id="14234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4234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4234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4234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4198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199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235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55640DE3-5CCA-4057-A260-55D797F01B50}" type="datetime1">
              <a:rPr lang="en-US"/>
              <a:pPr>
                <a:defRPr/>
              </a:pPr>
              <a:t>12/5/2017</a:t>
            </a:fld>
            <a:endParaRPr lang="ru-RU"/>
          </a:p>
        </p:txBody>
      </p:sp>
    </p:spTree>
  </p:cSld>
  <p:clrMap bg1="lt1" tx1="dk1" bg2="lt2" tx2="dk2" accent1="accent1" accent2="accent2" accent3="accent3" accent4="accent4" accent5="accent5" accent6="accent6" hlink="hlink" folHlink="folHlink"/>
  <p:sldLayoutIdLst>
    <p:sldLayoutId id="2147483704" r:id="rId1"/>
    <p:sldLayoutId id="2147483701" r:id="rId2"/>
    <p:sldLayoutId id="2147483700" r:id="rId3"/>
    <p:sldLayoutId id="2147483699" r:id="rId4"/>
    <p:sldLayoutId id="2147483698" r:id="rId5"/>
    <p:sldLayoutId id="2147483697" r:id="rId6"/>
    <p:sldLayoutId id="2147483696" r:id="rId7"/>
    <p:sldLayoutId id="2147483695" r:id="rId8"/>
    <p:sldLayoutId id="2147483694" r:id="rId9"/>
    <p:sldLayoutId id="2147483693" r:id="rId10"/>
    <p:sldLayoutId id="214748369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consultantplus://offline/ref=D1CF72AAA6281E8418B2BFE6B5A8D0B90EABE81C9A615E458E156A32E2ACD3AB4371C6BF9A0EBDB2z32BK" TargetMode="External"/><Relationship Id="rId2" Type="http://schemas.openxmlformats.org/officeDocument/2006/relationships/hyperlink" Target="consultantplus://offline/ref=D1CF72AAA6281E8418B2BFE6B5A8D0B90EABEA10976C5E458E156A32E2ACD3AB4371C6BF9A0EB8B5z321K" TargetMode="External"/><Relationship Id="rId1" Type="http://schemas.openxmlformats.org/officeDocument/2006/relationships/slideLayout" Target="../slideLayouts/slideLayout2.xml"/><Relationship Id="rId5" Type="http://schemas.openxmlformats.org/officeDocument/2006/relationships/hyperlink" Target="consultantplus://offline/ref=D1CF72AAA6281E8418B2BFE6B5A8D0B90EA8EF1C91625E458E156A32E2ACD3AB4371C6BF9A0EB8B5z320K" TargetMode="External"/><Relationship Id="rId4" Type="http://schemas.openxmlformats.org/officeDocument/2006/relationships/hyperlink" Target="consultantplus://offline/ref=D1CF72AAA6281E8418B2BFE6B5A8D0B90EA8ED149B615E458E156A32E2ACD3AB4371C6BF9A0EB8B2z32B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consultantplus://offline/ref=D1CF72AAA6281E8418B2BFE6B5A8D0B90EA8EF1D9B635E458E156A32E2ACD3AB4371C6BF9A0EB9BBz320K" TargetMode="External"/><Relationship Id="rId2" Type="http://schemas.openxmlformats.org/officeDocument/2006/relationships/hyperlink" Target="consultantplus://offline/ref=D1CF72AAA6281E8418B2BFE6B5A8D0B90EABED1D9B6D5E458E156A32E2ACD3AB4371C6BF9A0EBBBAz328K" TargetMode="External"/><Relationship Id="rId1" Type="http://schemas.openxmlformats.org/officeDocument/2006/relationships/slideLayout" Target="../slideLayouts/slideLayout2.xml"/><Relationship Id="rId4" Type="http://schemas.openxmlformats.org/officeDocument/2006/relationships/hyperlink" Target="consultantplus://offline/ref=CA21340F4907F60F7CF0449D2907120333B57EECD47B6C70C6E2FDED3A65DD165ECC97551FzFjAC"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vmlDrawing" Target="../drawings/vmlDrawing1.vml"/><Relationship Id="rId5" Type="http://schemas.openxmlformats.org/officeDocument/2006/relationships/image" Target="../media/image22.jpeg"/><Relationship Id="rId4" Type="http://schemas.openxmlformats.org/officeDocument/2006/relationships/oleObject" Target="../embeddings/_____Microsoft_Office_Excel_97-20031.xls"/></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_____Microsoft_Office_Excel_97-20032.xls"/></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3.xml"/><Relationship Id="rId1" Type="http://schemas.openxmlformats.org/officeDocument/2006/relationships/vmlDrawing" Target="../drawings/vmlDrawing3.vml"/><Relationship Id="rId5" Type="http://schemas.openxmlformats.org/officeDocument/2006/relationships/image" Target="../media/image25.jpeg"/><Relationship Id="rId4" Type="http://schemas.openxmlformats.org/officeDocument/2006/relationships/oleObject" Target="../embeddings/_____Microsoft_Office_Excel_97-20033.xls"/></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vmlDrawing" Target="../drawings/vmlDrawing4.vml"/><Relationship Id="rId5" Type="http://schemas.openxmlformats.org/officeDocument/2006/relationships/image" Target="../media/image27.jpeg"/><Relationship Id="rId4" Type="http://schemas.openxmlformats.org/officeDocument/2006/relationships/oleObject" Target="../embeddings/_____Microsoft_Office_Excel_97-20034.xls"/></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3.xml"/><Relationship Id="rId1" Type="http://schemas.openxmlformats.org/officeDocument/2006/relationships/vmlDrawing" Target="../drawings/vmlDrawing5.vml"/><Relationship Id="rId5" Type="http://schemas.openxmlformats.org/officeDocument/2006/relationships/image" Target="../media/image29.jpeg"/><Relationship Id="rId4" Type="http://schemas.openxmlformats.org/officeDocument/2006/relationships/oleObject" Target="../embeddings/_____Microsoft_Office_Excel_97-20035.xls"/></Relationships>
</file>

<file path=ppt/slides/_rels/slide23.xml.rels><?xml version="1.0" encoding="UTF-8" standalone="yes"?>
<Relationships xmlns="http://schemas.openxmlformats.org/package/2006/relationships"><Relationship Id="rId3" Type="http://schemas.openxmlformats.org/officeDocument/2006/relationships/oleObject" Target="../embeddings/_____Microsoft_Office_Excel_97-20036.xls"/><Relationship Id="rId2" Type="http://schemas.openxmlformats.org/officeDocument/2006/relationships/slideLayout" Target="../slideLayouts/slideLayout33.xml"/><Relationship Id="rId1" Type="http://schemas.openxmlformats.org/officeDocument/2006/relationships/vmlDrawing" Target="../drawings/vmlDrawing6.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_____Microsoft_Office_Excel_97-20037.xls"/><Relationship Id="rId2" Type="http://schemas.openxmlformats.org/officeDocument/2006/relationships/slideLayout" Target="../slideLayouts/slideLayout33.xml"/><Relationship Id="rId1" Type="http://schemas.openxmlformats.org/officeDocument/2006/relationships/vmlDrawing" Target="../drawings/vmlDrawing7.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_____Microsoft_Office_Excel_97-20038.xls"/><Relationship Id="rId2" Type="http://schemas.openxmlformats.org/officeDocument/2006/relationships/slideLayout" Target="../slideLayouts/slideLayout32.xml"/><Relationship Id="rId1" Type="http://schemas.openxmlformats.org/officeDocument/2006/relationships/vmlDrawing" Target="../drawings/vmlDrawing8.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_____Microsoft_Office_Excel_97-20039.xls"/><Relationship Id="rId2" Type="http://schemas.openxmlformats.org/officeDocument/2006/relationships/slideLayout" Target="../slideLayouts/slideLayout32.xml"/><Relationship Id="rId1" Type="http://schemas.openxmlformats.org/officeDocument/2006/relationships/vmlDrawing" Target="../drawings/vmlDrawing9.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_____Microsoft_Office_Excel_97-200310.xls"/><Relationship Id="rId2" Type="http://schemas.openxmlformats.org/officeDocument/2006/relationships/slideLayout" Target="../slideLayouts/slideLayout33.xml"/><Relationship Id="rId1" Type="http://schemas.openxmlformats.org/officeDocument/2006/relationships/vmlDrawing" Target="../drawings/vmlDrawing10.v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3.xml"/><Relationship Id="rId1" Type="http://schemas.openxmlformats.org/officeDocument/2006/relationships/vmlDrawing" Target="../drawings/vmlDrawing11.vml"/><Relationship Id="rId4" Type="http://schemas.openxmlformats.org/officeDocument/2006/relationships/oleObject" Target="../embeddings/_____Microsoft_Office_Excel_97-200311.xls"/></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3.xml"/><Relationship Id="rId1" Type="http://schemas.openxmlformats.org/officeDocument/2006/relationships/vmlDrawing" Target="../drawings/vmlDrawing12.vml"/><Relationship Id="rId4" Type="http://schemas.openxmlformats.org/officeDocument/2006/relationships/oleObject" Target="../embeddings/_____Microsoft_Office_Excel_97-200312.xls"/></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_____Microsoft_Office_Excel_97-200313.xls"/><Relationship Id="rId2" Type="http://schemas.openxmlformats.org/officeDocument/2006/relationships/slideLayout" Target="../slideLayouts/slideLayout33.xml"/><Relationship Id="rId1" Type="http://schemas.openxmlformats.org/officeDocument/2006/relationships/vmlDrawing" Target="../drawings/vmlDrawing13.vml"/></Relationships>
</file>

<file path=ppt/slides/_rels/slide31.xml.rels><?xml version="1.0" encoding="UTF-8" standalone="yes"?>
<Relationships xmlns="http://schemas.openxmlformats.org/package/2006/relationships"><Relationship Id="rId3" Type="http://schemas.openxmlformats.org/officeDocument/2006/relationships/oleObject" Target="../embeddings/_____Microsoft_Office_Excel_97-200314.xls"/><Relationship Id="rId2" Type="http://schemas.openxmlformats.org/officeDocument/2006/relationships/slideLayout" Target="../slideLayouts/slideLayout33.xml"/><Relationship Id="rId1" Type="http://schemas.openxmlformats.org/officeDocument/2006/relationships/vmlDrawing" Target="../drawings/vmlDrawing14.v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_____Microsoft_Office_Excel_97-200315.xls"/><Relationship Id="rId2" Type="http://schemas.openxmlformats.org/officeDocument/2006/relationships/slideLayout" Target="../slideLayouts/slideLayout33.xml"/><Relationship Id="rId1" Type="http://schemas.openxmlformats.org/officeDocument/2006/relationships/vmlDrawing" Target="../drawings/vmlDrawing15.vml"/></Relationships>
</file>

<file path=ppt/slides/_rels/slide36.xml.rels><?xml version="1.0" encoding="UTF-8" standalone="yes"?>
<Relationships xmlns="http://schemas.openxmlformats.org/package/2006/relationships"><Relationship Id="rId3" Type="http://schemas.openxmlformats.org/officeDocument/2006/relationships/oleObject" Target="../embeddings/_____Microsoft_Office_Excel_97-200316.xls"/><Relationship Id="rId2" Type="http://schemas.openxmlformats.org/officeDocument/2006/relationships/slideLayout" Target="../slideLayouts/slideLayout33.xml"/><Relationship Id="rId1" Type="http://schemas.openxmlformats.org/officeDocument/2006/relationships/vmlDrawing" Target="../drawings/vmlDrawing16.vml"/></Relationships>
</file>

<file path=ppt/slides/_rels/slide37.xml.rels><?xml version="1.0" encoding="UTF-8" standalone="yes"?>
<Relationships xmlns="http://schemas.openxmlformats.org/package/2006/relationships"><Relationship Id="rId3" Type="http://schemas.openxmlformats.org/officeDocument/2006/relationships/oleObject" Target="../embeddings/_____Microsoft_Office_Excel_97-200317.xls"/><Relationship Id="rId2" Type="http://schemas.openxmlformats.org/officeDocument/2006/relationships/slideLayout" Target="../slideLayouts/slideLayout33.xml"/><Relationship Id="rId1" Type="http://schemas.openxmlformats.org/officeDocument/2006/relationships/vmlDrawing" Target="../drawings/vmlDrawing17.v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https://ru.wikipedia.org/wiki/%D0%91%D1%8E%D0%B4%D0%B6%D0%B5%D1%82" TargetMode="External"/><Relationship Id="rId7" Type="http://schemas.openxmlformats.org/officeDocument/2006/relationships/diagramLayout" Target="../diagrams/layout1.xml"/><Relationship Id="rId2" Type="http://schemas.openxmlformats.org/officeDocument/2006/relationships/image" Target="../media/image7.jpeg"/><Relationship Id="rId1" Type="http://schemas.openxmlformats.org/officeDocument/2006/relationships/slideLayout" Target="../slideLayouts/slideLayout14.xml"/><Relationship Id="rId6" Type="http://schemas.openxmlformats.org/officeDocument/2006/relationships/diagramData" Target="../diagrams/data1.xml"/><Relationship Id="rId5" Type="http://schemas.openxmlformats.org/officeDocument/2006/relationships/hyperlink" Target="https://ru.wikipedia.org/wiki/%D0%90%D0%BD%D0%B0%D0%BB%D0%B8%D0%B7" TargetMode="External"/><Relationship Id="rId10" Type="http://schemas.microsoft.com/office/2007/relationships/diagramDrawing" Target="../diagrams/drawing1.xml"/><Relationship Id="rId4" Type="http://schemas.openxmlformats.org/officeDocument/2006/relationships/hyperlink" Target="https://ru.wikipedia.org/wiki/%D0%9F%D1%80%D0%BE%D0%B3%D0%BD%D0%BE%D0%B7%D0%B8%D1%80%D0%BE%D0%B2%D0%B0%D0%BD%D0%B8%D0%B5" TargetMode="External"/><Relationship Id="rId9" Type="http://schemas.openxmlformats.org/officeDocument/2006/relationships/diagramColors" Target="../diagrams/colors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_____Microsoft_Office_Excel_97-200318.xls"/><Relationship Id="rId2" Type="http://schemas.openxmlformats.org/officeDocument/2006/relationships/slideLayout" Target="../slideLayouts/slideLayout14.xml"/><Relationship Id="rId1" Type="http://schemas.openxmlformats.org/officeDocument/2006/relationships/vmlDrawing" Target="../drawings/vmlDrawing18.v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3"/>
          <p:cNvSpPr>
            <a:spLocks noGrp="1"/>
          </p:cNvSpPr>
          <p:nvPr>
            <p:ph type="body" idx="1"/>
          </p:nvPr>
        </p:nvSpPr>
        <p:spPr>
          <a:xfrm>
            <a:off x="468313" y="1844675"/>
            <a:ext cx="8218487" cy="2952477"/>
          </a:xfrm>
        </p:spPr>
        <p:txBody>
          <a:bodyPr/>
          <a:lstStyle/>
          <a:p>
            <a:pPr algn="ctr">
              <a:buFont typeface="Arial" charset="0"/>
              <a:buNone/>
            </a:pPr>
            <a:r>
              <a:rPr lang="ru-RU" sz="2800" b="1" dirty="0" smtClean="0">
                <a:solidFill>
                  <a:schemeClr val="tx2"/>
                </a:solidFill>
                <a:latin typeface="Times New Roman" pitchFamily="18" charset="0"/>
              </a:rPr>
              <a:t>БЮДЖЕТ ДЛЯ ГРАЖДАН</a:t>
            </a:r>
          </a:p>
          <a:p>
            <a:pPr algn="ctr">
              <a:buFont typeface="Arial" charset="0"/>
              <a:buNone/>
            </a:pPr>
            <a:endParaRPr lang="ru-RU" sz="2800" b="1" dirty="0" smtClean="0">
              <a:solidFill>
                <a:schemeClr val="tx2"/>
              </a:solidFill>
              <a:latin typeface="Times New Roman" pitchFamily="18" charset="0"/>
            </a:endParaRPr>
          </a:p>
          <a:p>
            <a:pPr algn="ctr">
              <a:buNone/>
            </a:pPr>
            <a:r>
              <a:rPr lang="ru-RU" sz="2000" b="1" dirty="0" smtClean="0">
                <a:solidFill>
                  <a:schemeClr val="tx2"/>
                </a:solidFill>
                <a:latin typeface="Times New Roman" pitchFamily="18" charset="0"/>
              </a:rPr>
              <a:t>НА ОСНОВЕ РЕШЕНИЯ ДЕМИДОВСКОГО  РАЙОННОГО СОВЕТА  ДЕПУТАТОВ  «О  БЮДЖЕТЕ  МУНИЦИПАЛЬНОГО ОБРАЗОВАНИЯ «ДЕМИДОВСКИЙ РАЙОН» СМОЛЕНСКОЙ ОБЛАСТИ НА 2017 ГОД И НА ПЛАНОВЫЙ ПЕРИОД 2018 и 2019 ГОДОВ», с учетом изменений, принятых решениями от 16.02.2017 №21, от 19.10.2017 №111/13</a:t>
            </a:r>
          </a:p>
        </p:txBody>
      </p:sp>
      <p:pic>
        <p:nvPicPr>
          <p:cNvPr id="107523" name="Picture 4" descr="139-13639851520"/>
          <p:cNvPicPr>
            <a:picLocks noGrp="1" noChangeAspect="1" noChangeArrowheads="1"/>
          </p:cNvPicPr>
          <p:nvPr>
            <p:ph type="title"/>
          </p:nvPr>
        </p:nvPicPr>
        <p:blipFill>
          <a:blip r:embed="rId2" cstate="print"/>
          <a:stretch>
            <a:fillRect/>
          </a:stretch>
        </p:blipFill>
        <p:spPr>
          <a:xfrm>
            <a:off x="407216" y="188913"/>
            <a:ext cx="841331" cy="1439862"/>
          </a:xfrm>
          <a:solidFill>
            <a:schemeClr val="bg2"/>
          </a:solidFill>
        </p:spPr>
      </p:pic>
      <p:sp>
        <p:nvSpPr>
          <p:cNvPr id="10752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161FEF3-F183-4DC5-962F-FE42564CF263}" type="slidenum">
              <a:rPr lang="en-US" altLang="ru-RU" sz="1200">
                <a:solidFill>
                  <a:srgbClr val="898989"/>
                </a:solidFill>
                <a:latin typeface="Calibri" pitchFamily="34" charset="0"/>
              </a:rPr>
              <a:pPr algn="r"/>
              <a:t>1</a:t>
            </a:fld>
            <a:endParaRPr lang="en-US" altLang="ru-RU" sz="12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3"/>
          <p:cNvSpPr txBox="1">
            <a:spLocks noChangeArrowheads="1"/>
          </p:cNvSpPr>
          <p:nvPr/>
        </p:nvSpPr>
        <p:spPr bwMode="auto">
          <a:xfrm>
            <a:off x="1116013" y="0"/>
            <a:ext cx="7315200" cy="707886"/>
          </a:xfrm>
          <a:prstGeom prst="rect">
            <a:avLst/>
          </a:prstGeom>
          <a:noFill/>
          <a:ln w="9525">
            <a:noFill/>
            <a:miter lim="800000"/>
            <a:headEnd/>
            <a:tailEnd/>
          </a:ln>
        </p:spPr>
        <p:txBody>
          <a:bodyPr>
            <a:spAutoFit/>
          </a:bodyPr>
          <a:lstStyle/>
          <a:p>
            <a:pPr algn="ctr"/>
            <a:r>
              <a:rPr lang="ru-RU" sz="2000" b="1" dirty="0">
                <a:solidFill>
                  <a:schemeClr val="accent2"/>
                </a:solidFill>
              </a:rPr>
              <a:t>Расходные обязательства </a:t>
            </a:r>
            <a:r>
              <a:rPr lang="ru-RU" sz="2000" b="1" dirty="0" smtClean="0">
                <a:solidFill>
                  <a:schemeClr val="accent2"/>
                </a:solidFill>
              </a:rPr>
              <a:t> </a:t>
            </a:r>
            <a:r>
              <a:rPr lang="ru-RU" sz="2000" b="1" dirty="0">
                <a:solidFill>
                  <a:schemeClr val="accent2"/>
                </a:solidFill>
              </a:rPr>
              <a:t>муниципального </a:t>
            </a:r>
            <a:r>
              <a:rPr lang="ru-RU" sz="2000" b="1" dirty="0" smtClean="0">
                <a:solidFill>
                  <a:schemeClr val="accent2"/>
                </a:solidFill>
              </a:rPr>
              <a:t>образования «Демидовский район» Смоленской области</a:t>
            </a:r>
            <a:endParaRPr lang="ru-RU" sz="1600" b="1" dirty="0"/>
          </a:p>
        </p:txBody>
      </p:sp>
      <p:sp>
        <p:nvSpPr>
          <p:cNvPr id="66562" name="Rectangle 6" descr="Папирус"/>
          <p:cNvSpPr>
            <a:spLocks noChangeArrowheads="1"/>
          </p:cNvSpPr>
          <p:nvPr/>
        </p:nvSpPr>
        <p:spPr bwMode="auto">
          <a:xfrm>
            <a:off x="323850" y="765175"/>
            <a:ext cx="8712200" cy="6092825"/>
          </a:xfrm>
          <a:prstGeom prst="rect">
            <a:avLst/>
          </a:prstGeom>
          <a:noFill/>
          <a:ln w="9525">
            <a:noFill/>
            <a:miter lim="800000"/>
            <a:headEnd/>
            <a:tailEnd/>
          </a:ln>
        </p:spPr>
        <p:txBody>
          <a:bodyPr anchor="b"/>
          <a:lstStyle/>
          <a:p>
            <a:pPr indent="361950" algn="just"/>
            <a:r>
              <a:rPr lang="ru-RU" sz="900" dirty="0"/>
              <a:t>Формирование расходов бюджета </a:t>
            </a:r>
            <a:r>
              <a:rPr lang="ru-RU" sz="900" dirty="0" smtClean="0"/>
              <a:t>муниципального </a:t>
            </a:r>
            <a:r>
              <a:rPr lang="ru-RU" sz="900" dirty="0"/>
              <a:t>района осуществляется в соответствии с расходными обязательствами, исполнение которых согласно законодательству должно происходить за счет средств районного бюджета. </a:t>
            </a:r>
          </a:p>
          <a:p>
            <a:pPr indent="361950"/>
            <a:r>
              <a:rPr lang="ru-RU" sz="900" dirty="0"/>
              <a:t>В соответствии со статьей 15 Федерального закона № 131-ФЗ к вопросам местного значения муниципальных районов относятся:</a:t>
            </a:r>
          </a:p>
          <a:p>
            <a:pPr indent="361950"/>
            <a:r>
              <a:rPr lang="ru-RU" sz="900" dirty="0"/>
              <a:t>1) составление и рассмотрение проекта бюджета муниципального района, утверждение и исполнение бюджета муниципального района, осуществление контроля за его исполнением, составление и утверждение отчета об исполнении бюджета муниципального района;</a:t>
            </a:r>
          </a:p>
          <a:p>
            <a:pPr indent="361950"/>
            <a:r>
              <a:rPr lang="ru-RU" sz="900" dirty="0"/>
              <a:t>2) установление, изменение и отмена местных налогов и сборов муниципального района;</a:t>
            </a:r>
          </a:p>
          <a:p>
            <a:pPr indent="361950"/>
            <a:r>
              <a:rPr lang="ru-RU" sz="900" dirty="0"/>
              <a:t>3) владение, пользование и распоряжение имуществом, находящимся в муниципальной собственности муниципального района;</a:t>
            </a:r>
          </a:p>
          <a:p>
            <a:pPr indent="361950"/>
            <a:r>
              <a:rPr lang="ru-RU" sz="900" dirty="0"/>
              <a:t>4) организация в границах муниципального района электро- и газоснабжения поселений в пределах полномочий, установленных законодательством Российской Федерации;</a:t>
            </a:r>
          </a:p>
          <a:p>
            <a:pPr indent="361950"/>
            <a:r>
              <a:rPr lang="ru-RU" sz="900" dirty="0"/>
              <a:t>5) дорожная деятельность в отношении автомобильных дорог местного значения вне границ населенных пунктов в границах муниципального района, осуществление муниципального контроля за сохранностью автомобильных дорог местного значения вне границ населенных пунктов в границах муниципального района, и обеспечение безопасности дорожного движения на них, а также осуществление иных полномочий в области использования автомобильных дорог и осуществления дорожной деятельности в соответствии с </a:t>
            </a:r>
            <a:r>
              <a:rPr lang="ru-RU" sz="900" dirty="0">
                <a:hlinkClick r:id="rId2"/>
              </a:rPr>
              <a:t>законодательством</a:t>
            </a:r>
            <a:r>
              <a:rPr lang="ru-RU" sz="900" dirty="0"/>
              <a:t> Российской Федерации;</a:t>
            </a:r>
          </a:p>
          <a:p>
            <a:pPr indent="361950"/>
            <a:r>
              <a:rPr lang="ru-RU" sz="900" dirty="0"/>
              <a:t>6) создание условий для предоставления транспортных услуг населению и организация транспортного обслуживания населения между поселениями в границах муниципального района;</a:t>
            </a:r>
          </a:p>
          <a:p>
            <a:pPr indent="361950"/>
            <a:r>
              <a:rPr lang="ru-RU" sz="900" dirty="0"/>
              <a:t>6.1) участие в профилактике терроризма и экстремизма, а также в минимизации и (или) ликвидации последствий проявлений терроризма и экстремизма на территории муниципального района;</a:t>
            </a:r>
          </a:p>
          <a:p>
            <a:pPr indent="361950"/>
            <a:r>
              <a:rPr lang="ru-RU" sz="900" dirty="0"/>
              <a:t>6.2) разработка и осуществление мер, направленных на укрепление межнационального и межконфессионального согласия, поддержку и развитие языков и культуры народов Российской Федерации, проживающих на территории муниципального района, реализацию прав национальных меньшинств, обеспечение социальной и культурной адаптации мигрантов, профилактику межнациональных (межэтнических) конфликтов;</a:t>
            </a:r>
          </a:p>
          <a:p>
            <a:pPr indent="361950"/>
            <a:r>
              <a:rPr lang="ru-RU" sz="900" dirty="0"/>
              <a:t>7) участие в предупреждении и ликвидации последствий чрезвычайных ситуаций на территории муниципального района;</a:t>
            </a:r>
          </a:p>
          <a:p>
            <a:pPr indent="361950"/>
            <a:r>
              <a:rPr lang="ru-RU" sz="900" dirty="0"/>
              <a:t>8) организация охраны общественного порядка на территории муниципального района муниципальной милицией;</a:t>
            </a:r>
          </a:p>
          <a:p>
            <a:pPr indent="361950"/>
            <a:r>
              <a:rPr lang="ru-RU" sz="900" dirty="0"/>
              <a:t>8.1) предоставление помещения для работы на обслуживаемом административном участке муниципального района сотруднику, замещающему должность участкового уполномоченного полиции;</a:t>
            </a:r>
          </a:p>
          <a:p>
            <a:pPr indent="361950"/>
            <a:r>
              <a:rPr lang="ru-RU" sz="900" dirty="0"/>
              <a:t>8.2) до 1 января 2017 года предоставление сотруднику, замещающему должность участкового уполномоченного полиции, и членам его семьи жилого помещения на период выполнения сотрудником обязанностей по указанной должности;</a:t>
            </a:r>
          </a:p>
          <a:p>
            <a:pPr indent="361950"/>
            <a:r>
              <a:rPr lang="ru-RU" sz="900" dirty="0"/>
              <a:t>9) организация мероприятий </a:t>
            </a:r>
            <a:r>
              <a:rPr lang="ru-RU" sz="900" dirty="0" err="1"/>
              <a:t>межпоселенческого</a:t>
            </a:r>
            <a:r>
              <a:rPr lang="ru-RU" sz="900" dirty="0"/>
              <a:t> характера по охране окружающей среды;</a:t>
            </a:r>
          </a:p>
          <a:p>
            <a:pPr indent="361950"/>
            <a:r>
              <a:rPr lang="ru-RU" sz="900" dirty="0"/>
              <a:t>11) организация предоставления общедоступного и бесплатного дошкольного, начального общего, основного общего, среднего общего образования по основным общеобразовательным программам в муниципальных образовательных организациях (за исключением полномочий по финансовому обеспечению реализации основных общеобразовательных программ в соответствии с федеральными государственными образовательными стандартами), организация предоставления дополнительного образования детей в муниципальных образовательных организациях (за исключением дополнительного образования детей, финансовое обеспечение которого осуществляется органами государственной власти субъекта Российской Федерации), создание условий для осуществления присмотра и ухода за детьми, содержания детей в муниципальных образовательных организациях, а также организация отдыха детей в каникулярное время;</a:t>
            </a:r>
          </a:p>
          <a:p>
            <a:pPr indent="361950"/>
            <a:r>
              <a:rPr lang="ru-RU" sz="900" dirty="0"/>
              <a:t>12) создание условий для оказания медицинской помощи населению на территории муниципального района (за исключением территорий поселений, включенных в утвержденный Правительством Российской Федерации </a:t>
            </a:r>
            <a:r>
              <a:rPr lang="ru-RU" sz="900" dirty="0">
                <a:hlinkClick r:id="rId3"/>
              </a:rPr>
              <a:t>перечень</a:t>
            </a:r>
            <a:r>
              <a:rPr lang="ru-RU" sz="900" dirty="0"/>
              <a:t> территорий, население которых обеспечивается медицинской помощью в медицинских организациях, подведомственных федеральному </a:t>
            </a:r>
            <a:r>
              <a:rPr lang="ru-RU" sz="900" dirty="0">
                <a:hlinkClick r:id="rId4"/>
              </a:rPr>
              <a:t>органу</a:t>
            </a:r>
            <a:r>
              <a:rPr lang="ru-RU" sz="900" dirty="0"/>
              <a:t> исполнительной власти, осуществляющему функции по медико-санитарному обеспечению населения отдельных территорий) в соответствии с территориальной программой государственных гарантий бесплатного оказания гражданам медицинской помощи;</a:t>
            </a:r>
          </a:p>
          <a:p>
            <a:pPr indent="361950"/>
            <a:r>
              <a:rPr lang="ru-RU" sz="900" dirty="0"/>
              <a:t>14) организация утилизации и переработки бытовых и промышленных отходов;</a:t>
            </a:r>
          </a:p>
          <a:p>
            <a:pPr indent="361950"/>
            <a:r>
              <a:rPr lang="ru-RU" sz="900" dirty="0"/>
              <a:t>15) утверждение схем территориального планирования муниципального района, утверждение подготовленной на основе схемы территориального планирования муниципального района документации по планировке территории, ведение информационной системы обеспечения градостроительной деятельности, осуществляемой на территории муниципального района, резервирование и изъятие, в том числе путем выкупа, земельных участков в границах муниципального района для муниципальных нужд;</a:t>
            </a:r>
          </a:p>
          <a:p>
            <a:pPr indent="361950"/>
            <a:r>
              <a:rPr lang="ru-RU" sz="900" dirty="0"/>
              <a:t>15.1) утверждение схемы размещения рекламных конструкций, выдача разрешений на установку и эксплуатацию рекламных конструкций на территории муниципального района, аннулирование таких разрешений, выдача предписаний о демонтаже самовольно установленных рекламных конструкций на территории муниципального района, осуществляемые в соответствии с Федеральным </a:t>
            </a:r>
            <a:r>
              <a:rPr lang="ru-RU" sz="900" dirty="0">
                <a:hlinkClick r:id="rId5"/>
              </a:rPr>
              <a:t>законом</a:t>
            </a:r>
            <a:r>
              <a:rPr lang="ru-RU" sz="900" dirty="0"/>
              <a:t> от 13 марта 2006 года N 38-ФЗ "О рекламе" (далее - Федеральный закон "О рекламе");</a:t>
            </a:r>
          </a:p>
        </p:txBody>
      </p:sp>
      <p:sp>
        <p:nvSpPr>
          <p:cNvPr id="66563"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5E6CAA23-EB89-4CE8-8CBB-B44ECE5D4F42}" type="slidenum">
              <a:rPr lang="en-US" altLang="ru-RU" sz="1200">
                <a:solidFill>
                  <a:srgbClr val="898989"/>
                </a:solidFill>
                <a:latin typeface="Calibri" pitchFamily="34" charset="0"/>
              </a:rPr>
              <a:pPr algn="r"/>
              <a:t>10</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11</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707886"/>
          </a:xfrm>
          <a:prstGeom prst="rect">
            <a:avLst/>
          </a:prstGeom>
          <a:ln w="9525">
            <a:noFill/>
            <a:miter lim="800000"/>
            <a:headEnd/>
            <a:tailEnd/>
          </a:ln>
        </p:spPr>
        <p:txBody>
          <a:bodyPr wrap="square">
            <a:spAutoFit/>
          </a:bodyPr>
          <a:lstStyle/>
          <a:p>
            <a:pPr algn="ctr"/>
            <a:r>
              <a:rPr lang="ru-RU" sz="2000" b="1" dirty="0">
                <a:solidFill>
                  <a:schemeClr val="accent2"/>
                </a:solidFill>
              </a:rPr>
              <a:t>Расходные </a:t>
            </a:r>
            <a:r>
              <a:rPr lang="ru-RU" sz="2000" b="1" dirty="0">
                <a:solidFill>
                  <a:srgbClr val="C00000"/>
                </a:solidFill>
              </a:rPr>
              <a:t>обязательства</a:t>
            </a:r>
            <a:r>
              <a:rPr lang="ru-RU" sz="2000" b="1" dirty="0">
                <a:solidFill>
                  <a:schemeClr val="accent2"/>
                </a:solidFill>
              </a:rPr>
              <a:t> </a:t>
            </a:r>
            <a:r>
              <a:rPr lang="ru-RU" sz="2000" b="1" dirty="0" smtClean="0">
                <a:solidFill>
                  <a:schemeClr val="accent2"/>
                </a:solidFill>
              </a:rPr>
              <a:t>муниципального образования «Демидовский район» Смоленской области</a:t>
            </a:r>
            <a:endParaRPr lang="ru-RU" sz="1600" b="1" dirty="0"/>
          </a:p>
        </p:txBody>
      </p:sp>
      <p:sp>
        <p:nvSpPr>
          <p:cNvPr id="7" name="Rectangle 6" descr="Папирус"/>
          <p:cNvSpPr>
            <a:spLocks noChangeArrowheads="1"/>
          </p:cNvSpPr>
          <p:nvPr/>
        </p:nvSpPr>
        <p:spPr bwMode="auto">
          <a:xfrm>
            <a:off x="215900" y="1027113"/>
            <a:ext cx="8712200" cy="5210175"/>
          </a:xfrm>
          <a:prstGeom prst="rect">
            <a:avLst/>
          </a:prstGeom>
          <a:noFill/>
          <a:ln w="9525">
            <a:noFill/>
            <a:miter lim="800000"/>
            <a:headEnd/>
            <a:tailEnd/>
          </a:ln>
        </p:spPr>
        <p:txBody>
          <a:bodyPr anchor="b"/>
          <a:lstStyle/>
          <a:p>
            <a:pPr indent="361950">
              <a:defRPr/>
            </a:pPr>
            <a:r>
              <a:rPr lang="ru-RU" sz="900" dirty="0">
                <a:cs typeface="Times New Roman" panose="02020603050405020304" pitchFamily="18" charset="0"/>
              </a:rPr>
              <a:t>16) формирование и содержание муниципального архива, включая хранение архивных фондов поселений;</a:t>
            </a:r>
          </a:p>
          <a:p>
            <a:pPr indent="361950">
              <a:defRPr/>
            </a:pPr>
            <a:r>
              <a:rPr lang="ru-RU" sz="900" dirty="0">
                <a:cs typeface="Times New Roman" panose="02020603050405020304" pitchFamily="18" charset="0"/>
              </a:rPr>
              <a:t>17) содержание на территории муниципального района </a:t>
            </a:r>
            <a:r>
              <a:rPr lang="ru-RU" sz="900" dirty="0" err="1">
                <a:cs typeface="Times New Roman" panose="02020603050405020304" pitchFamily="18" charset="0"/>
              </a:rPr>
              <a:t>межпоселенческих</a:t>
            </a:r>
            <a:r>
              <a:rPr lang="ru-RU" sz="900" dirty="0">
                <a:cs typeface="Times New Roman" panose="02020603050405020304" pitchFamily="18" charset="0"/>
              </a:rPr>
              <a:t> мест захоронения, организация ритуальных услуг;</a:t>
            </a:r>
          </a:p>
          <a:p>
            <a:pPr indent="361950">
              <a:defRPr/>
            </a:pPr>
            <a:r>
              <a:rPr lang="ru-RU" sz="900" dirty="0">
                <a:cs typeface="Times New Roman" panose="02020603050405020304" pitchFamily="18" charset="0"/>
              </a:rPr>
              <a:t>18) создание условий для обеспечения поселений, входящих в состав муниципального района, услугами связи, общественного питания, торговли и бытового обслуживания;</a:t>
            </a:r>
          </a:p>
          <a:p>
            <a:pPr indent="361950">
              <a:defRPr/>
            </a:pPr>
            <a:r>
              <a:rPr lang="ru-RU" sz="900" dirty="0">
                <a:cs typeface="Times New Roman" panose="02020603050405020304" pitchFamily="18" charset="0"/>
              </a:rPr>
              <a:t>19) организация библиотечного обслуживания населения </a:t>
            </a:r>
            <a:r>
              <a:rPr lang="ru-RU" sz="900" dirty="0" err="1">
                <a:cs typeface="Times New Roman" panose="02020603050405020304" pitchFamily="18" charset="0"/>
              </a:rPr>
              <a:t>межпоселенческими</a:t>
            </a:r>
            <a:r>
              <a:rPr lang="ru-RU" sz="900" dirty="0">
                <a:cs typeface="Times New Roman" panose="02020603050405020304" pitchFamily="18" charset="0"/>
              </a:rPr>
              <a:t> библиотеками, комплектование и обеспечение сохранности их библиотечных фондов;</a:t>
            </a:r>
          </a:p>
          <a:p>
            <a:pPr indent="361950">
              <a:defRPr/>
            </a:pPr>
            <a:r>
              <a:rPr lang="ru-RU" sz="900" dirty="0">
                <a:cs typeface="Times New Roman" panose="02020603050405020304" pitchFamily="18" charset="0"/>
              </a:rPr>
              <a:t>19.1) создание условий для обеспечения поселений, входящих в состав муниципального района, услугами по организации досуга и услугами организаций культуры;</a:t>
            </a:r>
          </a:p>
          <a:p>
            <a:pPr indent="361950">
              <a:defRPr/>
            </a:pPr>
            <a:r>
              <a:rPr lang="ru-RU" sz="900" dirty="0">
                <a:cs typeface="Times New Roman" panose="02020603050405020304" pitchFamily="18" charset="0"/>
              </a:rPr>
              <a:t>19.2) создание условий для развития местного традиционного народного художественного творчества в поселениях, входящих в состав муниципального района;</a:t>
            </a:r>
          </a:p>
          <a:p>
            <a:pPr indent="361950">
              <a:defRPr/>
            </a:pPr>
            <a:r>
              <a:rPr lang="ru-RU" sz="900" dirty="0">
                <a:cs typeface="Times New Roman" panose="02020603050405020304" pitchFamily="18" charset="0"/>
              </a:rPr>
              <a:t>20) выравнивание уровня бюджетной обеспеченности поселений, входящих в состав муниципального района, за счет средств бюджета муниципального района;</a:t>
            </a:r>
          </a:p>
          <a:p>
            <a:pPr indent="361950">
              <a:defRPr/>
            </a:pPr>
            <a:r>
              <a:rPr lang="ru-RU" sz="900" dirty="0">
                <a:cs typeface="Times New Roman" panose="02020603050405020304" pitchFamily="18" charset="0"/>
              </a:rPr>
              <a:t>21) организация и осуществление мероприятий по территориальной обороне и гражданской обороне, защите населения и территории муниципального района от чрезвычайных ситуаций природного и техногенного характера;</a:t>
            </a:r>
          </a:p>
          <a:p>
            <a:pPr indent="361950">
              <a:defRPr/>
            </a:pPr>
            <a:r>
              <a:rPr lang="ru-RU" sz="900" dirty="0">
                <a:cs typeface="Times New Roman" panose="02020603050405020304" pitchFamily="18" charset="0"/>
              </a:rPr>
              <a:t>22) создание, развитие и обеспечение охраны лечебно-оздоровительных местностей и курортов местного значения на территории муниципального района, а также осуществление муниципального контроля в области использования и охраны особо охраняемых природных территорий местного значения;</a:t>
            </a:r>
          </a:p>
          <a:p>
            <a:pPr indent="361950">
              <a:defRPr/>
            </a:pPr>
            <a:r>
              <a:rPr lang="ru-RU" sz="900" dirty="0">
                <a:cs typeface="Times New Roman" panose="02020603050405020304" pitchFamily="18" charset="0"/>
              </a:rPr>
              <a:t>23) организация и осуществление мероприятий по мобилизационной подготовке муниципальных предприятий и учреждений, находящихся на территории муниципального района;</a:t>
            </a:r>
          </a:p>
          <a:p>
            <a:pPr indent="361950">
              <a:defRPr/>
            </a:pPr>
            <a:r>
              <a:rPr lang="ru-RU" sz="900" dirty="0">
                <a:cs typeface="Times New Roman" panose="02020603050405020304" pitchFamily="18" charset="0"/>
              </a:rPr>
              <a:t>24) осуществление мероприятий по обеспечению безопасности людей на водных объектах, охране их жизни и здоровья;</a:t>
            </a:r>
          </a:p>
          <a:p>
            <a:pPr indent="361950">
              <a:defRPr/>
            </a:pPr>
            <a:r>
              <a:rPr lang="ru-RU" sz="900" dirty="0">
                <a:cs typeface="Times New Roman" panose="02020603050405020304" pitchFamily="18" charset="0"/>
              </a:rPr>
              <a:t>25) создание условий для развития сельскохозяйственного производства в поселениях, расширения рынка сельскохозяйственной продукции, сырья и продовольствия, содействие развитию малого и среднего предпринимательства, оказание поддержки социально ориентированным некоммерческим организациям, благотворительной деятельности и добровольчеству;</a:t>
            </a:r>
          </a:p>
          <a:p>
            <a:pPr indent="361950">
              <a:defRPr/>
            </a:pPr>
            <a:r>
              <a:rPr lang="ru-RU" sz="900" dirty="0">
                <a:cs typeface="Times New Roman" panose="02020603050405020304" pitchFamily="18" charset="0"/>
              </a:rPr>
              <a:t>26) обеспечение условий для развития на территории муниципального района физической культуры и массового спорта, организация проведения официальных физкультурно-оздоровительных и спортивных мероприятий муниципального района;</a:t>
            </a:r>
          </a:p>
          <a:p>
            <a:pPr indent="361950">
              <a:defRPr/>
            </a:pPr>
            <a:r>
              <a:rPr lang="ru-RU" sz="900" dirty="0">
                <a:cs typeface="Times New Roman" panose="02020603050405020304" pitchFamily="18" charset="0"/>
              </a:rPr>
              <a:t>27) организация и осуществление мероприятий </a:t>
            </a:r>
            <a:r>
              <a:rPr lang="ru-RU" sz="900" dirty="0" err="1">
                <a:cs typeface="Times New Roman" panose="02020603050405020304" pitchFamily="18" charset="0"/>
              </a:rPr>
              <a:t>межпоселенческого</a:t>
            </a:r>
            <a:r>
              <a:rPr lang="ru-RU" sz="900" dirty="0">
                <a:cs typeface="Times New Roman" panose="02020603050405020304" pitchFamily="18" charset="0"/>
              </a:rPr>
              <a:t> характера по работе с детьми и молодежью;</a:t>
            </a:r>
          </a:p>
          <a:p>
            <a:pPr indent="361950">
              <a:defRPr/>
            </a:pPr>
            <a:r>
              <a:rPr lang="ru-RU" sz="900" dirty="0">
                <a:cs typeface="Times New Roman" panose="02020603050405020304" pitchFamily="18" charset="0"/>
              </a:rPr>
              <a:t>28) осуществление в пределах, установленных водным </a:t>
            </a:r>
            <a:r>
              <a:rPr lang="ru-RU" sz="900" dirty="0">
                <a:cs typeface="Times New Roman" panose="02020603050405020304" pitchFamily="18" charset="0"/>
                <a:hlinkClick r:id="rId2"/>
              </a:rPr>
              <a:t>законодательством</a:t>
            </a:r>
            <a:r>
              <a:rPr lang="ru-RU" sz="900" dirty="0">
                <a:cs typeface="Times New Roman" panose="02020603050405020304" pitchFamily="18" charset="0"/>
              </a:rPr>
              <a:t> Российской Федерации, полномочий собственника водных объектов, установление правил использования водных объектов общего пользования для личных и бытовых нужд, включая обеспечение свободного доступа граждан к водным объектам общего пользования и их береговым полосам;</a:t>
            </a:r>
          </a:p>
          <a:p>
            <a:pPr indent="361950">
              <a:defRPr/>
            </a:pPr>
            <a:r>
              <a:rPr lang="ru-RU" sz="900" dirty="0">
                <a:cs typeface="Times New Roman" panose="02020603050405020304" pitchFamily="18" charset="0"/>
              </a:rPr>
              <a:t>29) осуществление муниципального лесного контроля;</a:t>
            </a:r>
          </a:p>
          <a:p>
            <a:pPr indent="361950">
              <a:defRPr/>
            </a:pPr>
            <a:r>
              <a:rPr lang="ru-RU" sz="900" dirty="0">
                <a:cs typeface="Times New Roman" panose="02020603050405020304" pitchFamily="18" charset="0"/>
              </a:rPr>
              <a:t>32) обеспечение выполнения работ, необходимых для создания искусственных земельных участков для нужд муниципального района, проведение открытого аукциона на право заключить договор о создании искусственного земельного участка в соответствии с федеральным </a:t>
            </a:r>
            <a:r>
              <a:rPr lang="ru-RU" sz="900" u="sng" dirty="0">
                <a:effectLst>
                  <a:outerShdw blurRad="38100" dist="38100" dir="2700000" algn="tl">
                    <a:srgbClr val="000000">
                      <a:alpha val="43137"/>
                    </a:srgbClr>
                  </a:outerShdw>
                </a:effectLst>
                <a:cs typeface="Times New Roman" panose="02020603050405020304" pitchFamily="18" charset="0"/>
                <a:hlinkClick r:id="rId3"/>
              </a:rPr>
              <a:t>законом</a:t>
            </a:r>
            <a:r>
              <a:rPr lang="ru-RU" sz="900" u="sng" dirty="0">
                <a:cs typeface="Times New Roman" panose="02020603050405020304" pitchFamily="18" charset="0"/>
              </a:rPr>
              <a:t>;</a:t>
            </a:r>
          </a:p>
          <a:p>
            <a:pPr indent="361950">
              <a:defRPr/>
            </a:pPr>
            <a:r>
              <a:rPr lang="ru-RU" sz="900" dirty="0">
                <a:cs typeface="Times New Roman" panose="02020603050405020304" pitchFamily="18" charset="0"/>
              </a:rPr>
              <a:t>33) осуществление мер по противодействию коррупции в границах муниципального района;</a:t>
            </a:r>
          </a:p>
          <a:p>
            <a:pPr indent="361950">
              <a:defRPr/>
            </a:pPr>
            <a:r>
              <a:rPr lang="ru-RU" sz="900" dirty="0">
                <a:cs typeface="Times New Roman" panose="02020603050405020304" pitchFamily="18" charset="0"/>
              </a:rPr>
              <a:t>34) присвоение адресов объектам адресации, изменение, аннулирование адресов, присвоение наименований элементам улично-дорожной сети (за исключением автомобильных дорог федерального значения, автомобильных дорог регионального или межмуниципального значения), наименований элементам планировочной структуры в границах межселенной территории муниципального района, изменение, аннулирование таких наименований, размещение информации в государственном адресном реестре.</a:t>
            </a:r>
          </a:p>
          <a:p>
            <a:pPr indent="361950" algn="just">
              <a:defRPr/>
            </a:pPr>
            <a:r>
              <a:rPr lang="ru-RU" sz="900" dirty="0">
                <a:cs typeface="Times New Roman" panose="02020603050405020304" pitchFamily="18" charset="0"/>
              </a:rPr>
              <a:t>35) осуществление муниципального земельного контроля на межселенной территории муниципального района;</a:t>
            </a:r>
          </a:p>
          <a:p>
            <a:pPr indent="361950" algn="just">
              <a:defRPr/>
            </a:pPr>
            <a:r>
              <a:rPr lang="ru-RU" sz="900" dirty="0">
                <a:cs typeface="Times New Roman" panose="02020603050405020304" pitchFamily="18" charset="0"/>
              </a:rPr>
              <a:t>36) организация в соответствии с Федеральным </a:t>
            </a:r>
            <a:r>
              <a:rPr lang="ru-RU" sz="900" dirty="0">
                <a:cs typeface="Times New Roman" panose="02020603050405020304" pitchFamily="18" charset="0"/>
                <a:hlinkClick r:id="rId4"/>
              </a:rPr>
              <a:t>законом</a:t>
            </a:r>
            <a:r>
              <a:rPr lang="ru-RU" sz="900" dirty="0">
                <a:cs typeface="Times New Roman" panose="02020603050405020304" pitchFamily="18" charset="0"/>
              </a:rPr>
              <a:t> от 24 июля 2007 года N 221-ФЗ "О государственном кадастре недвижимости" выполнения комплексных кадастровых работ и утверждение карты-плана территории.</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8"/>
          <p:cNvSpPr txBox="1">
            <a:spLocks noChangeArrowheads="1"/>
          </p:cNvSpPr>
          <p:nvPr/>
        </p:nvSpPr>
        <p:spPr bwMode="auto">
          <a:xfrm>
            <a:off x="5957888" y="0"/>
            <a:ext cx="2611437" cy="1679575"/>
          </a:xfrm>
          <a:prstGeom prst="rect">
            <a:avLst/>
          </a:prstGeom>
          <a:noFill/>
          <a:ln w="9525">
            <a:noFill/>
            <a:miter lim="800000"/>
            <a:headEnd/>
            <a:tailEnd/>
          </a:ln>
        </p:spPr>
        <p:txBody>
          <a:bodyPr/>
          <a:lstStyle/>
          <a:p>
            <a:endParaRPr lang="ru-RU"/>
          </a:p>
        </p:txBody>
      </p:sp>
      <p:sp>
        <p:nvSpPr>
          <p:cNvPr id="68610"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1BA2255F-C645-446E-A3B8-5FE877DF1197}" type="slidenum">
              <a:rPr lang="en-US" altLang="ru-RU" sz="1200">
                <a:solidFill>
                  <a:srgbClr val="898989"/>
                </a:solidFill>
                <a:latin typeface="Calibri" pitchFamily="34" charset="0"/>
              </a:rPr>
              <a:pPr algn="r"/>
              <a:t>12</a:t>
            </a:fld>
            <a:endParaRPr lang="en-US" altLang="ru-RU" sz="1200">
              <a:solidFill>
                <a:srgbClr val="898989"/>
              </a:solidFill>
              <a:latin typeface="Calibri" pitchFamily="34" charset="0"/>
            </a:endParaRPr>
          </a:p>
        </p:txBody>
      </p:sp>
      <p:grpSp>
        <p:nvGrpSpPr>
          <p:cNvPr id="68611" name="Group 23"/>
          <p:cNvGrpSpPr>
            <a:grpSpLocks/>
          </p:cNvGrpSpPr>
          <p:nvPr/>
        </p:nvGrpSpPr>
        <p:grpSpPr bwMode="auto">
          <a:xfrm>
            <a:off x="248444" y="100013"/>
            <a:ext cx="8785225" cy="6280150"/>
            <a:chOff x="113" y="73"/>
            <a:chExt cx="5534" cy="3956"/>
          </a:xfrm>
        </p:grpSpPr>
        <p:pic>
          <p:nvPicPr>
            <p:cNvPr id="68612" name="Picture 6" descr="100297_603"/>
            <p:cNvPicPr>
              <a:picLocks noChangeAspect="1" noChangeArrowheads="1"/>
            </p:cNvPicPr>
            <p:nvPr/>
          </p:nvPicPr>
          <p:blipFill>
            <a:blip r:embed="rId2" cstate="print"/>
            <a:srcRect/>
            <a:stretch>
              <a:fillRect/>
            </a:stretch>
          </p:blipFill>
          <p:spPr bwMode="auto">
            <a:xfrm>
              <a:off x="3696" y="73"/>
              <a:ext cx="1860" cy="1044"/>
            </a:xfrm>
            <a:prstGeom prst="rect">
              <a:avLst/>
            </a:prstGeom>
            <a:noFill/>
            <a:ln w="9525">
              <a:noFill/>
              <a:miter lim="800000"/>
              <a:headEnd/>
              <a:tailEnd/>
            </a:ln>
          </p:spPr>
        </p:pic>
        <p:sp>
          <p:nvSpPr>
            <p:cNvPr id="68613" name="Text Box 9"/>
            <p:cNvSpPr txBox="1">
              <a:spLocks noChangeArrowheads="1"/>
            </p:cNvSpPr>
            <p:nvPr/>
          </p:nvSpPr>
          <p:spPr bwMode="auto">
            <a:xfrm>
              <a:off x="930" y="572"/>
              <a:ext cx="3987" cy="535"/>
            </a:xfrm>
            <a:prstGeom prst="rect">
              <a:avLst/>
            </a:prstGeom>
            <a:noFill/>
            <a:ln w="9525">
              <a:noFill/>
              <a:miter lim="800000"/>
              <a:headEnd/>
              <a:tailEnd/>
            </a:ln>
          </p:spPr>
          <p:txBody>
            <a:bodyPr/>
            <a:lstStyle/>
            <a:p>
              <a:pPr algn="ctr"/>
              <a:r>
                <a:rPr lang="ru-RU" sz="2000" b="1" dirty="0">
                  <a:solidFill>
                    <a:srgbClr val="000080"/>
                  </a:solidFill>
                </a:rPr>
                <a:t>На чем основывается составление проекта бюджета </a:t>
              </a:r>
              <a:r>
                <a:rPr lang="ru-RU" sz="2000" b="1" dirty="0" smtClean="0">
                  <a:solidFill>
                    <a:srgbClr val="000080"/>
                  </a:solidFill>
                </a:rPr>
                <a:t> </a:t>
              </a:r>
              <a:r>
                <a:rPr lang="ru-RU" sz="2000" b="1" dirty="0">
                  <a:solidFill>
                    <a:srgbClr val="000080"/>
                  </a:solidFill>
                </a:rPr>
                <a:t>муниципального района</a:t>
              </a:r>
              <a:endParaRPr lang="ru-RU" sz="2000" dirty="0"/>
            </a:p>
          </p:txBody>
        </p:sp>
        <p:grpSp>
          <p:nvGrpSpPr>
            <p:cNvPr id="68614" name="Group 10"/>
            <p:cNvGrpSpPr>
              <a:grpSpLocks/>
            </p:cNvGrpSpPr>
            <p:nvPr/>
          </p:nvGrpSpPr>
          <p:grpSpPr bwMode="auto">
            <a:xfrm>
              <a:off x="795" y="1178"/>
              <a:ext cx="4333" cy="483"/>
              <a:chOff x="2460" y="3497"/>
              <a:chExt cx="12522" cy="1560"/>
            </a:xfrm>
          </p:grpSpPr>
          <p:sp>
            <p:nvSpPr>
              <p:cNvPr id="36875" name="AutoShape 11"/>
              <p:cNvSpPr>
                <a:spLocks noChangeArrowheads="1"/>
              </p:cNvSpPr>
              <p:nvPr/>
            </p:nvSpPr>
            <p:spPr bwMode="auto">
              <a:xfrm>
                <a:off x="2460" y="3497"/>
                <a:ext cx="12522" cy="1560"/>
              </a:xfrm>
              <a:prstGeom prst="flowChartProcess">
                <a:avLst/>
              </a:prstGeom>
              <a:solidFill>
                <a:srgbClr val="99CCFF"/>
              </a:solidFill>
              <a:ln w="9525">
                <a:solidFill>
                  <a:srgbClr val="000000"/>
                </a:solidFill>
                <a:miter lim="800000"/>
                <a:headEnd/>
                <a:tailEnd/>
              </a:ln>
              <a:effectLst>
                <a:outerShdw dist="107763" dir="18900000" algn="ctr" rotWithShape="0">
                  <a:srgbClr val="000080">
                    <a:alpha val="50000"/>
                  </a:srgbClr>
                </a:outerShdw>
              </a:effectLst>
            </p:spPr>
            <p:txBody>
              <a:bodyPr/>
              <a:lstStyle/>
              <a:p>
                <a:pPr>
                  <a:defRPr/>
                </a:pPr>
                <a:endParaRPr lang="ru-RU"/>
              </a:p>
            </p:txBody>
          </p:sp>
          <p:sp>
            <p:nvSpPr>
              <p:cNvPr id="68628" name="Text Box 12"/>
              <p:cNvSpPr txBox="1">
                <a:spLocks noChangeArrowheads="1"/>
              </p:cNvSpPr>
              <p:nvPr/>
            </p:nvSpPr>
            <p:spPr bwMode="auto">
              <a:xfrm>
                <a:off x="2592" y="3632"/>
                <a:ext cx="12258" cy="1320"/>
              </a:xfrm>
              <a:prstGeom prst="rect">
                <a:avLst/>
              </a:prstGeom>
              <a:noFill/>
              <a:ln w="9525">
                <a:noFill/>
                <a:miter lim="800000"/>
                <a:headEnd/>
                <a:tailEnd/>
              </a:ln>
            </p:spPr>
            <p:txBody>
              <a:bodyPr/>
              <a:lstStyle/>
              <a:p>
                <a:pPr algn="ctr"/>
                <a:r>
                  <a:rPr lang="ru-RU" sz="1800" b="1" dirty="0">
                    <a:solidFill>
                      <a:srgbClr val="000080"/>
                    </a:solidFill>
                  </a:rPr>
                  <a:t>Составление проекта </a:t>
                </a:r>
                <a:r>
                  <a:rPr lang="ru-RU" sz="1800" b="1" dirty="0" smtClean="0">
                    <a:solidFill>
                      <a:srgbClr val="000080"/>
                    </a:solidFill>
                  </a:rPr>
                  <a:t> местного бюджета  </a:t>
                </a:r>
                <a:r>
                  <a:rPr lang="ru-RU" sz="1800" b="1" dirty="0">
                    <a:solidFill>
                      <a:srgbClr val="000080"/>
                    </a:solidFill>
                  </a:rPr>
                  <a:t>основывается на: </a:t>
                </a:r>
                <a:endParaRPr lang="ru-RU" sz="1800" dirty="0"/>
              </a:p>
            </p:txBody>
          </p:sp>
        </p:grpSp>
        <p:sp>
          <p:nvSpPr>
            <p:cNvPr id="36881" name="AutoShape 17"/>
            <p:cNvSpPr>
              <a:spLocks noChangeArrowheads="1"/>
            </p:cNvSpPr>
            <p:nvPr/>
          </p:nvSpPr>
          <p:spPr bwMode="auto">
            <a:xfrm>
              <a:off x="113" y="2069"/>
              <a:ext cx="1316"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6" name="Text Box 18"/>
            <p:cNvSpPr txBox="1">
              <a:spLocks noChangeArrowheads="1"/>
            </p:cNvSpPr>
            <p:nvPr/>
          </p:nvSpPr>
          <p:spPr bwMode="auto">
            <a:xfrm>
              <a:off x="129" y="2251"/>
              <a:ext cx="1300" cy="1658"/>
            </a:xfrm>
            <a:prstGeom prst="rect">
              <a:avLst/>
            </a:prstGeom>
            <a:solidFill>
              <a:srgbClr val="CCFFFF"/>
            </a:solidFill>
            <a:ln w="9525">
              <a:noFill/>
              <a:miter lim="800000"/>
              <a:headEnd/>
              <a:tailEnd/>
            </a:ln>
          </p:spPr>
          <p:txBody>
            <a:bodyPr/>
            <a:lstStyle/>
            <a:p>
              <a:pPr algn="ctr"/>
              <a:r>
                <a:rPr lang="ru-RU" sz="1800" b="1" dirty="0">
                  <a:solidFill>
                    <a:srgbClr val="000080"/>
                  </a:solidFill>
                </a:rPr>
                <a:t>Прогнозе</a:t>
              </a:r>
            </a:p>
            <a:p>
              <a:pPr algn="ctr"/>
              <a:r>
                <a:rPr lang="ru-RU" sz="1800" b="1" dirty="0">
                  <a:solidFill>
                    <a:srgbClr val="000080"/>
                  </a:solidFill>
                </a:rPr>
                <a:t>социально –</a:t>
              </a:r>
            </a:p>
            <a:p>
              <a:pPr algn="ctr"/>
              <a:r>
                <a:rPr lang="ru-RU" sz="1800" b="1" dirty="0">
                  <a:solidFill>
                    <a:srgbClr val="000080"/>
                  </a:solidFill>
                </a:rPr>
                <a:t>экономического</a:t>
              </a:r>
            </a:p>
            <a:p>
              <a:pPr algn="ctr"/>
              <a:r>
                <a:rPr lang="ru-RU" sz="1800" b="1" dirty="0">
                  <a:solidFill>
                    <a:srgbClr val="000080"/>
                  </a:solidFill>
                </a:rPr>
                <a:t>развития</a:t>
              </a:r>
            </a:p>
            <a:p>
              <a:pPr algn="ct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4" name="AutoShape 20"/>
            <p:cNvSpPr>
              <a:spLocks noChangeArrowheads="1"/>
            </p:cNvSpPr>
            <p:nvPr/>
          </p:nvSpPr>
          <p:spPr bwMode="auto">
            <a:xfrm>
              <a:off x="1565" y="2069"/>
              <a:ext cx="1224"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8" name="Text Box 21"/>
            <p:cNvSpPr txBox="1">
              <a:spLocks noChangeArrowheads="1"/>
            </p:cNvSpPr>
            <p:nvPr/>
          </p:nvSpPr>
          <p:spPr bwMode="auto">
            <a:xfrm>
              <a:off x="1565" y="2251"/>
              <a:ext cx="1270" cy="1658"/>
            </a:xfrm>
            <a:prstGeom prst="rect">
              <a:avLst/>
            </a:prstGeom>
            <a:noFill/>
            <a:ln w="9525">
              <a:noFill/>
              <a:miter lim="800000"/>
              <a:headEnd/>
              <a:tailEnd/>
            </a:ln>
          </p:spPr>
          <p:txBody>
            <a:bodyPr/>
            <a:lstStyle/>
            <a:p>
              <a:pPr algn="ctr"/>
              <a:r>
                <a:rPr lang="ru-RU" sz="1800" b="1" dirty="0">
                  <a:solidFill>
                    <a:srgbClr val="000080"/>
                  </a:solidFill>
                </a:rPr>
                <a:t>Основных</a:t>
              </a:r>
            </a:p>
            <a:p>
              <a:pPr algn="ctr"/>
              <a:r>
                <a:rPr lang="ru-RU" sz="1800" b="1" dirty="0">
                  <a:solidFill>
                    <a:srgbClr val="000080"/>
                  </a:solidFill>
                </a:rPr>
                <a:t>направлениях</a:t>
              </a:r>
            </a:p>
            <a:p>
              <a:pPr algn="ctr"/>
              <a:r>
                <a:rPr lang="ru-RU" sz="1800" b="1" dirty="0">
                  <a:solidFill>
                    <a:srgbClr val="000080"/>
                  </a:solidFill>
                </a:rPr>
                <a:t>бюджетной</a:t>
              </a:r>
            </a:p>
            <a:p>
              <a:pPr algn="ctr"/>
              <a:r>
                <a:rPr lang="ru-RU" sz="1800" b="1" dirty="0">
                  <a:solidFill>
                    <a:srgbClr val="000080"/>
                  </a:solidFill>
                </a:rPr>
                <a:t>политики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7" name="AutoShape 23"/>
            <p:cNvSpPr>
              <a:spLocks noChangeArrowheads="1"/>
            </p:cNvSpPr>
            <p:nvPr/>
          </p:nvSpPr>
          <p:spPr bwMode="auto">
            <a:xfrm>
              <a:off x="4377" y="2069"/>
              <a:ext cx="1270" cy="195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0" name="Text Box 24"/>
            <p:cNvSpPr txBox="1">
              <a:spLocks noChangeArrowheads="1"/>
            </p:cNvSpPr>
            <p:nvPr/>
          </p:nvSpPr>
          <p:spPr bwMode="auto">
            <a:xfrm>
              <a:off x="4377" y="2251"/>
              <a:ext cx="1270" cy="1658"/>
            </a:xfrm>
            <a:prstGeom prst="rect">
              <a:avLst/>
            </a:prstGeom>
            <a:solidFill>
              <a:srgbClr val="CCFFFF"/>
            </a:solidFill>
            <a:ln w="9525">
              <a:noFill/>
              <a:miter lim="800000"/>
              <a:headEnd/>
              <a:tailEnd/>
            </a:ln>
          </p:spPr>
          <p:txBody>
            <a:bodyPr/>
            <a:lstStyle/>
            <a:p>
              <a:pPr algn="ctr"/>
              <a:r>
                <a:rPr lang="ru-RU" sz="1800" b="1" dirty="0">
                  <a:solidFill>
                    <a:srgbClr val="000080"/>
                  </a:solidFill>
                </a:rPr>
                <a:t>Муниципальных</a:t>
              </a:r>
            </a:p>
            <a:p>
              <a:pPr algn="ctr"/>
              <a:r>
                <a:rPr lang="ru-RU" sz="1800" b="1" dirty="0">
                  <a:solidFill>
                    <a:srgbClr val="000080"/>
                  </a:solidFill>
                </a:rPr>
                <a:t>программах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68621" name="AutoShape 26"/>
            <p:cNvSpPr>
              <a:spLocks noChangeArrowheads="1"/>
            </p:cNvSpPr>
            <p:nvPr/>
          </p:nvSpPr>
          <p:spPr bwMode="auto">
            <a:xfrm>
              <a:off x="582" y="1797"/>
              <a:ext cx="393"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1</a:t>
              </a:r>
              <a:endParaRPr lang="ru-RU"/>
            </a:p>
          </p:txBody>
        </p:sp>
        <p:sp>
          <p:nvSpPr>
            <p:cNvPr id="68622" name="AutoShape 27"/>
            <p:cNvSpPr>
              <a:spLocks noChangeArrowheads="1"/>
            </p:cNvSpPr>
            <p:nvPr/>
          </p:nvSpPr>
          <p:spPr bwMode="auto">
            <a:xfrm>
              <a:off x="2018" y="1797"/>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2</a:t>
              </a:r>
            </a:p>
            <a:p>
              <a:endParaRPr lang="ru-RU"/>
            </a:p>
          </p:txBody>
        </p:sp>
        <p:sp>
          <p:nvSpPr>
            <p:cNvPr id="2" name="AutoShape 20"/>
            <p:cNvSpPr>
              <a:spLocks noChangeArrowheads="1"/>
            </p:cNvSpPr>
            <p:nvPr/>
          </p:nvSpPr>
          <p:spPr bwMode="auto">
            <a:xfrm>
              <a:off x="2971" y="2069"/>
              <a:ext cx="1224"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4" name="Text Box 21"/>
            <p:cNvSpPr txBox="1">
              <a:spLocks noChangeArrowheads="1"/>
            </p:cNvSpPr>
            <p:nvPr/>
          </p:nvSpPr>
          <p:spPr bwMode="auto">
            <a:xfrm>
              <a:off x="2971" y="2251"/>
              <a:ext cx="1224" cy="1658"/>
            </a:xfrm>
            <a:prstGeom prst="rect">
              <a:avLst/>
            </a:prstGeom>
            <a:noFill/>
            <a:ln w="9525">
              <a:noFill/>
              <a:miter lim="800000"/>
              <a:headEnd/>
              <a:tailEnd/>
            </a:ln>
          </p:spPr>
          <p:txBody>
            <a:bodyPr/>
            <a:lstStyle/>
            <a:p>
              <a:pPr algn="ctr"/>
              <a:r>
                <a:rPr lang="ru-RU" sz="1800" b="1" dirty="0">
                  <a:solidFill>
                    <a:srgbClr val="000080"/>
                  </a:solidFill>
                </a:rPr>
                <a:t>Основных</a:t>
              </a:r>
            </a:p>
            <a:p>
              <a:pPr algn="ctr"/>
              <a:r>
                <a:rPr lang="ru-RU" sz="1800" b="1" dirty="0">
                  <a:solidFill>
                    <a:srgbClr val="000080"/>
                  </a:solidFill>
                </a:rPr>
                <a:t>направлениях</a:t>
              </a:r>
            </a:p>
            <a:p>
              <a:pPr algn="ctr"/>
              <a:r>
                <a:rPr lang="ru-RU" sz="1800" b="1" dirty="0">
                  <a:solidFill>
                    <a:srgbClr val="000080"/>
                  </a:solidFill>
                </a:rPr>
                <a:t>налоговой</a:t>
              </a:r>
            </a:p>
            <a:p>
              <a:pPr algn="ctr"/>
              <a:r>
                <a:rPr lang="ru-RU" sz="1800" b="1" dirty="0">
                  <a:solidFill>
                    <a:srgbClr val="000080"/>
                  </a:solidFill>
                </a:rPr>
                <a:t>политики </a:t>
              </a:r>
              <a:r>
                <a:rPr lang="ru-RU" sz="1800" b="1" dirty="0" smtClean="0">
                  <a:solidFill>
                    <a:srgbClr val="000080"/>
                  </a:solidFill>
                </a:rPr>
                <a:t>муниципального </a:t>
              </a:r>
              <a:r>
                <a:rPr lang="ru-RU" sz="1800" b="1" dirty="0">
                  <a:solidFill>
                    <a:srgbClr val="000080"/>
                  </a:solidFill>
                </a:rPr>
                <a:t>района</a:t>
              </a:r>
              <a:endParaRPr lang="ru-RU" sz="1800" dirty="0"/>
            </a:p>
          </p:txBody>
        </p:sp>
        <p:sp>
          <p:nvSpPr>
            <p:cNvPr id="68625" name="AutoShape 27"/>
            <p:cNvSpPr>
              <a:spLocks noChangeArrowheads="1"/>
            </p:cNvSpPr>
            <p:nvPr/>
          </p:nvSpPr>
          <p:spPr bwMode="auto">
            <a:xfrm>
              <a:off x="3395"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3</a:t>
              </a:r>
            </a:p>
            <a:p>
              <a:endParaRPr lang="ru-RU"/>
            </a:p>
          </p:txBody>
        </p:sp>
        <p:sp>
          <p:nvSpPr>
            <p:cNvPr id="68626" name="AutoShape 27"/>
            <p:cNvSpPr>
              <a:spLocks noChangeArrowheads="1"/>
            </p:cNvSpPr>
            <p:nvPr/>
          </p:nvSpPr>
          <p:spPr bwMode="auto">
            <a:xfrm>
              <a:off x="4847"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4</a:t>
              </a:r>
            </a:p>
            <a:p>
              <a:endParaRPr lang="ru-RU"/>
            </a:p>
          </p:txBody>
        </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8"/>
          <p:cNvSpPr txBox="1">
            <a:spLocks noChangeArrowheads="1"/>
          </p:cNvSpPr>
          <p:nvPr/>
        </p:nvSpPr>
        <p:spPr bwMode="auto">
          <a:xfrm>
            <a:off x="2771775" y="188913"/>
            <a:ext cx="6840538" cy="396875"/>
          </a:xfrm>
          <a:prstGeom prst="rect">
            <a:avLst/>
          </a:prstGeom>
          <a:noFill/>
          <a:ln w="9525">
            <a:noFill/>
            <a:miter lim="800000"/>
            <a:headEnd/>
            <a:tailEnd/>
          </a:ln>
        </p:spPr>
        <p:txBody>
          <a:bodyPr>
            <a:spAutoFit/>
          </a:bodyPr>
          <a:lstStyle/>
          <a:p>
            <a:pPr>
              <a:spcBef>
                <a:spcPct val="50000"/>
              </a:spcBef>
            </a:pPr>
            <a:r>
              <a:rPr lang="ru-RU" sz="2000" b="1" i="1">
                <a:solidFill>
                  <a:schemeClr val="accent1"/>
                </a:solidFill>
              </a:rPr>
              <a:t>Гражданин, его участие в бюджетном процессе</a:t>
            </a:r>
          </a:p>
        </p:txBody>
      </p:sp>
      <p:pic>
        <p:nvPicPr>
          <p:cNvPr id="69634" name="Picture 12" descr="588px-%D0%9A%D0%BD%D0%B8%D0%B3%D0%B8"/>
          <p:cNvPicPr>
            <a:picLocks noChangeAspect="1" noChangeArrowheads="1"/>
          </p:cNvPicPr>
          <p:nvPr/>
        </p:nvPicPr>
        <p:blipFill>
          <a:blip r:embed="rId2" cstate="print"/>
          <a:srcRect/>
          <a:stretch>
            <a:fillRect/>
          </a:stretch>
        </p:blipFill>
        <p:spPr bwMode="auto">
          <a:xfrm>
            <a:off x="0" y="0"/>
            <a:ext cx="2771775" cy="1778000"/>
          </a:xfrm>
          <a:prstGeom prst="rect">
            <a:avLst/>
          </a:prstGeom>
          <a:noFill/>
          <a:ln w="9525">
            <a:noFill/>
            <a:miter lim="800000"/>
            <a:headEnd/>
            <a:tailEnd/>
          </a:ln>
        </p:spPr>
      </p:pic>
      <p:sp>
        <p:nvSpPr>
          <p:cNvPr id="69635" name="AutoShape 19"/>
          <p:cNvSpPr>
            <a:spLocks noChangeArrowheads="1"/>
          </p:cNvSpPr>
          <p:nvPr/>
        </p:nvSpPr>
        <p:spPr bwMode="auto">
          <a:xfrm>
            <a:off x="0" y="4581525"/>
            <a:ext cx="4679950" cy="2276475"/>
          </a:xfrm>
          <a:prstGeom prst="flowChartAlternateProcess">
            <a:avLst/>
          </a:prstGeom>
          <a:solidFill>
            <a:srgbClr val="FF9933"/>
          </a:solidFill>
          <a:ln w="9525">
            <a:solidFill>
              <a:schemeClr val="tx1"/>
            </a:solidFill>
            <a:miter lim="800000"/>
            <a:headEnd/>
            <a:tailEnd/>
          </a:ln>
        </p:spPr>
        <p:txBody>
          <a:bodyPr/>
          <a:lstStyle/>
          <a:p>
            <a:pPr algn="ctr"/>
            <a:r>
              <a:rPr lang="ru-RU" sz="1600" b="1"/>
              <a:t>Получает социальные гарантии - расходная часть бюджета (образование, культура, здравоохранение, социальная поддержка и др.)</a:t>
            </a:r>
          </a:p>
        </p:txBody>
      </p:sp>
      <p:pic>
        <p:nvPicPr>
          <p:cNvPr id="69636" name="Picture 21" descr="47339"/>
          <p:cNvPicPr>
            <a:picLocks noChangeAspect="1" noChangeArrowheads="1"/>
          </p:cNvPicPr>
          <p:nvPr/>
        </p:nvPicPr>
        <p:blipFill>
          <a:blip r:embed="rId3" cstate="print"/>
          <a:srcRect/>
          <a:stretch>
            <a:fillRect/>
          </a:stretch>
        </p:blipFill>
        <p:spPr bwMode="auto">
          <a:xfrm>
            <a:off x="6515100" y="549275"/>
            <a:ext cx="2628900" cy="1727200"/>
          </a:xfrm>
          <a:prstGeom prst="rect">
            <a:avLst/>
          </a:prstGeom>
          <a:noFill/>
          <a:ln w="9525">
            <a:noFill/>
            <a:miter lim="800000"/>
            <a:headEnd/>
            <a:tailEnd/>
          </a:ln>
        </p:spPr>
      </p:pic>
      <p:sp>
        <p:nvSpPr>
          <p:cNvPr id="69637"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643D72FE-FDA7-4084-B496-BA850C8AE311}" type="slidenum">
              <a:rPr lang="en-US" altLang="ru-RU" sz="1200">
                <a:solidFill>
                  <a:srgbClr val="898989"/>
                </a:solidFill>
                <a:latin typeface="Calibri" pitchFamily="34" charset="0"/>
              </a:rPr>
              <a:pPr algn="r"/>
              <a:t>13</a:t>
            </a:fld>
            <a:endParaRPr lang="en-US" altLang="ru-RU" sz="1200">
              <a:solidFill>
                <a:srgbClr val="898989"/>
              </a:solidFill>
              <a:latin typeface="Calibri" pitchFamily="34" charset="0"/>
            </a:endParaRPr>
          </a:p>
        </p:txBody>
      </p:sp>
      <p:grpSp>
        <p:nvGrpSpPr>
          <p:cNvPr id="69638" name="Group 31"/>
          <p:cNvGrpSpPr>
            <a:grpSpLocks/>
          </p:cNvGrpSpPr>
          <p:nvPr/>
        </p:nvGrpSpPr>
        <p:grpSpPr bwMode="auto">
          <a:xfrm>
            <a:off x="179388" y="798512"/>
            <a:ext cx="8713787" cy="5908675"/>
            <a:chOff x="113" y="503"/>
            <a:chExt cx="5489" cy="3722"/>
          </a:xfrm>
        </p:grpSpPr>
        <p:sp>
          <p:nvSpPr>
            <p:cNvPr id="69639" name="AutoShape 15"/>
            <p:cNvSpPr>
              <a:spLocks noChangeArrowheads="1"/>
            </p:cNvSpPr>
            <p:nvPr/>
          </p:nvSpPr>
          <p:spPr bwMode="auto">
            <a:xfrm>
              <a:off x="431" y="1071"/>
              <a:ext cx="2177" cy="499"/>
            </a:xfrm>
            <a:prstGeom prst="flowChartProcess">
              <a:avLst/>
            </a:prstGeom>
            <a:solidFill>
              <a:srgbClr val="FF9933"/>
            </a:solidFill>
            <a:ln w="9525">
              <a:solidFill>
                <a:schemeClr val="tx1"/>
              </a:solidFill>
              <a:miter lim="800000"/>
              <a:headEnd/>
              <a:tailEnd/>
            </a:ln>
          </p:spPr>
          <p:txBody>
            <a:bodyPr anchor="ctr"/>
            <a:lstStyle/>
            <a:p>
              <a:pPr algn="ctr"/>
              <a:r>
                <a:rPr lang="ru-RU" sz="1600" b="1"/>
                <a:t>Помогает формировать доходную</a:t>
              </a:r>
            </a:p>
            <a:p>
              <a:pPr algn="ctr"/>
              <a:r>
                <a:rPr lang="ru-RU" sz="1600" b="1"/>
                <a:t>часть бюджета (налог на доходы физических лиц)</a:t>
              </a:r>
            </a:p>
          </p:txBody>
        </p:sp>
        <p:sp>
          <p:nvSpPr>
            <p:cNvPr id="69640" name="Oval 16"/>
            <p:cNvSpPr>
              <a:spLocks noChangeArrowheads="1"/>
            </p:cNvSpPr>
            <p:nvPr/>
          </p:nvSpPr>
          <p:spPr bwMode="auto">
            <a:xfrm>
              <a:off x="567" y="1979"/>
              <a:ext cx="1905" cy="499"/>
            </a:xfrm>
            <a:prstGeom prst="ellipse">
              <a:avLst/>
            </a:prstGeom>
            <a:solidFill>
              <a:srgbClr val="FF9933"/>
            </a:solidFill>
            <a:ln w="9525">
              <a:solidFill>
                <a:schemeClr val="tx1"/>
              </a:solidFill>
              <a:round/>
              <a:headEnd/>
              <a:tailEnd/>
            </a:ln>
          </p:spPr>
          <p:txBody>
            <a:bodyPr wrap="none" anchor="ctr"/>
            <a:lstStyle/>
            <a:p>
              <a:pPr algn="ctr"/>
              <a:r>
                <a:rPr lang="ru-RU" sz="1600" b="1"/>
                <a:t>БЮДЖЕТ</a:t>
              </a:r>
            </a:p>
          </p:txBody>
        </p:sp>
        <p:sp>
          <p:nvSpPr>
            <p:cNvPr id="69641" name="AutoShape 17"/>
            <p:cNvSpPr>
              <a:spLocks noChangeArrowheads="1"/>
            </p:cNvSpPr>
            <p:nvPr/>
          </p:nvSpPr>
          <p:spPr bwMode="auto">
            <a:xfrm>
              <a:off x="113" y="1570"/>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wrap="none" anchor="ctr"/>
            <a:lstStyle/>
            <a:p>
              <a:pPr algn="ctr"/>
              <a:r>
                <a:rPr lang="ru-RU" sz="1550" b="1" dirty="0">
                  <a:solidFill>
                    <a:schemeClr val="bg1"/>
                  </a:solidFill>
                </a:rPr>
                <a:t>как налогоплательщик</a:t>
              </a:r>
            </a:p>
          </p:txBody>
        </p:sp>
        <p:sp>
          <p:nvSpPr>
            <p:cNvPr id="69642" name="AutoShape 18"/>
            <p:cNvSpPr>
              <a:spLocks noChangeArrowheads="1"/>
            </p:cNvSpPr>
            <p:nvPr/>
          </p:nvSpPr>
          <p:spPr bwMode="auto">
            <a:xfrm>
              <a:off x="158" y="2478"/>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anchor="ctr"/>
            <a:lstStyle/>
            <a:p>
              <a:pPr algn="ctr"/>
              <a:r>
                <a:rPr lang="ru-RU" sz="1550" b="1" dirty="0">
                  <a:solidFill>
                    <a:schemeClr val="bg1"/>
                  </a:solidFill>
                </a:rPr>
                <a:t>как получатель социальных гарантий</a:t>
              </a:r>
            </a:p>
          </p:txBody>
        </p:sp>
        <p:sp>
          <p:nvSpPr>
            <p:cNvPr id="69643" name="AutoShape 22"/>
            <p:cNvSpPr>
              <a:spLocks noChangeArrowheads="1"/>
            </p:cNvSpPr>
            <p:nvPr/>
          </p:nvSpPr>
          <p:spPr bwMode="auto">
            <a:xfrm rot="16200000">
              <a:off x="3333" y="141"/>
              <a:ext cx="817" cy="1542"/>
            </a:xfrm>
            <a:prstGeom prst="wedgeRoundRectCallout">
              <a:avLst>
                <a:gd name="adj1" fmla="val -82069"/>
                <a:gd name="adj2" fmla="val 30412"/>
                <a:gd name="adj3" fmla="val 16667"/>
              </a:avLst>
            </a:prstGeom>
            <a:solidFill>
              <a:schemeClr val="accent1"/>
            </a:solidFill>
            <a:ln w="9525">
              <a:solidFill>
                <a:schemeClr val="tx1"/>
              </a:solidFill>
              <a:miter lim="800000"/>
              <a:headEnd/>
              <a:tailEnd/>
            </a:ln>
          </p:spPr>
          <p:txBody>
            <a:bodyPr vert="eaVert"/>
            <a:lstStyle/>
            <a:p>
              <a:pPr algn="ctr"/>
              <a:r>
                <a:rPr lang="ru-RU" sz="1600" b="1">
                  <a:solidFill>
                    <a:schemeClr val="bg1"/>
                  </a:solidFill>
                </a:rPr>
                <a:t>Возможности влияния граждан на состав бюджета</a:t>
              </a:r>
            </a:p>
          </p:txBody>
        </p:sp>
        <p:sp>
          <p:nvSpPr>
            <p:cNvPr id="69644" name="AutoShape 23"/>
            <p:cNvSpPr>
              <a:spLocks noChangeArrowheads="1"/>
            </p:cNvSpPr>
            <p:nvPr/>
          </p:nvSpPr>
          <p:spPr bwMode="auto">
            <a:xfrm>
              <a:off x="3334" y="1616"/>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 бюджете муниципального образования «Демидовский район» Смоленской области </a:t>
              </a:r>
              <a:r>
                <a:rPr lang="ru-RU" sz="1600" b="1" dirty="0"/>
                <a:t>на </a:t>
              </a:r>
              <a:r>
                <a:rPr lang="ru-RU" sz="1600" b="1" dirty="0" smtClean="0"/>
                <a:t>очередной год </a:t>
              </a:r>
              <a:endParaRPr lang="ru-RU" sz="1600" b="1" dirty="0"/>
            </a:p>
          </p:txBody>
        </p:sp>
        <p:sp>
          <p:nvSpPr>
            <p:cNvPr id="69645" name="AutoShape 24"/>
            <p:cNvSpPr>
              <a:spLocks noChangeArrowheads="1"/>
            </p:cNvSpPr>
            <p:nvPr/>
          </p:nvSpPr>
          <p:spPr bwMode="auto">
            <a:xfrm>
              <a:off x="3334" y="2750"/>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«Об </a:t>
              </a:r>
              <a:r>
                <a:rPr lang="ru-RU" sz="1600" b="1" dirty="0"/>
                <a:t>исполнении районного бюджета за истекший финансовый </a:t>
              </a:r>
              <a:r>
                <a:rPr lang="ru-RU" sz="1600" b="1" dirty="0" smtClean="0"/>
                <a:t>год»</a:t>
              </a:r>
              <a:endParaRPr lang="ru-RU" sz="1600" b="1" dirty="0"/>
            </a:p>
          </p:txBody>
        </p:sp>
        <p:pic>
          <p:nvPicPr>
            <p:cNvPr id="69646" name="Picture 27" descr="0013-007-Podtverzhdenie-sootvetstvija-zanimaemoj-dolzhnosti"/>
            <p:cNvPicPr>
              <a:picLocks noChangeAspect="1" noChangeArrowheads="1"/>
            </p:cNvPicPr>
            <p:nvPr/>
          </p:nvPicPr>
          <p:blipFill>
            <a:blip r:embed="rId4" cstate="print"/>
            <a:srcRect/>
            <a:stretch>
              <a:fillRect/>
            </a:stretch>
          </p:blipFill>
          <p:spPr bwMode="auto">
            <a:xfrm>
              <a:off x="249" y="3657"/>
              <a:ext cx="635" cy="564"/>
            </a:xfrm>
            <a:prstGeom prst="rect">
              <a:avLst/>
            </a:prstGeom>
            <a:noFill/>
            <a:ln w="9525">
              <a:noFill/>
              <a:miter lim="800000"/>
              <a:headEnd/>
              <a:tailEnd/>
            </a:ln>
          </p:spPr>
        </p:pic>
        <p:pic>
          <p:nvPicPr>
            <p:cNvPr id="69647" name="Picture 29" descr="600"/>
            <p:cNvPicPr>
              <a:picLocks noChangeAspect="1" noChangeArrowheads="1"/>
            </p:cNvPicPr>
            <p:nvPr/>
          </p:nvPicPr>
          <p:blipFill>
            <a:blip r:embed="rId5" cstate="print"/>
            <a:srcRect/>
            <a:stretch>
              <a:fillRect/>
            </a:stretch>
          </p:blipFill>
          <p:spPr bwMode="auto">
            <a:xfrm>
              <a:off x="1202" y="3612"/>
              <a:ext cx="635" cy="613"/>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658" name="Picture 7" descr="%D0%9B%D1%83%D0%BF%D0%B0"/>
          <p:cNvPicPr>
            <a:picLocks noChangeAspect="1" noChangeArrowheads="1"/>
          </p:cNvPicPr>
          <p:nvPr/>
        </p:nvPicPr>
        <p:blipFill>
          <a:blip r:embed="rId2" cstate="print"/>
          <a:srcRect/>
          <a:stretch>
            <a:fillRect/>
          </a:stretch>
        </p:blipFill>
        <p:spPr bwMode="auto">
          <a:xfrm>
            <a:off x="6659563" y="0"/>
            <a:ext cx="2484437" cy="1931988"/>
          </a:xfrm>
          <a:prstGeom prst="rect">
            <a:avLst/>
          </a:prstGeom>
          <a:noFill/>
          <a:ln w="9525">
            <a:noFill/>
            <a:miter lim="800000"/>
            <a:headEnd/>
            <a:tailEnd/>
          </a:ln>
        </p:spPr>
      </p:pic>
      <p:sp>
        <p:nvSpPr>
          <p:cNvPr id="70659" name="AutoShape 9"/>
          <p:cNvSpPr>
            <a:spLocks noChangeArrowheads="1"/>
          </p:cNvSpPr>
          <p:nvPr/>
        </p:nvSpPr>
        <p:spPr bwMode="auto">
          <a:xfrm>
            <a:off x="107950" y="188912"/>
            <a:ext cx="6408738" cy="1168385"/>
          </a:xfrm>
          <a:prstGeom prst="roundRect">
            <a:avLst>
              <a:gd name="adj" fmla="val 16667"/>
            </a:avLst>
          </a:prstGeom>
          <a:solidFill>
            <a:schemeClr val="accent1"/>
          </a:solidFill>
          <a:ln w="9525">
            <a:solidFill>
              <a:schemeClr val="tx1"/>
            </a:solidFill>
            <a:round/>
            <a:headEnd/>
            <a:tailEnd/>
          </a:ln>
        </p:spPr>
        <p:txBody>
          <a:bodyPr anchor="ctr"/>
          <a:lstStyle/>
          <a:p>
            <a:pPr algn="ctr"/>
            <a:r>
              <a:rPr lang="ru-RU" sz="1800" b="1" dirty="0">
                <a:solidFill>
                  <a:schemeClr val="bg1"/>
                </a:solidFill>
              </a:rPr>
              <a:t>ОСНОВНЫЕ ХАРАКТЕРИСТИКИ БЮДЖЕТА </a:t>
            </a:r>
            <a:r>
              <a:rPr lang="ru-RU" sz="1800" b="1" dirty="0" smtClean="0">
                <a:solidFill>
                  <a:schemeClr val="bg1"/>
                </a:solidFill>
              </a:rPr>
              <a:t> муниципального образования «Демидовский  район» Смоленской области  </a:t>
            </a:r>
            <a:r>
              <a:rPr lang="ru-RU" sz="1800" b="1" dirty="0">
                <a:solidFill>
                  <a:schemeClr val="bg1"/>
                </a:solidFill>
              </a:rPr>
              <a:t>на </a:t>
            </a:r>
            <a:r>
              <a:rPr lang="ru-RU" sz="1800" b="1" dirty="0" smtClean="0">
                <a:solidFill>
                  <a:schemeClr val="bg1"/>
                </a:solidFill>
              </a:rPr>
              <a:t>2017 </a:t>
            </a:r>
            <a:r>
              <a:rPr lang="ru-RU" sz="1800" b="1" dirty="0">
                <a:solidFill>
                  <a:schemeClr val="bg1"/>
                </a:solidFill>
              </a:rPr>
              <a:t>год </a:t>
            </a:r>
            <a:r>
              <a:rPr lang="ru-RU" sz="1800" b="1" dirty="0" smtClean="0">
                <a:solidFill>
                  <a:schemeClr val="bg1"/>
                </a:solidFill>
              </a:rPr>
              <a:t> </a:t>
            </a:r>
          </a:p>
          <a:p>
            <a:pPr algn="ctr"/>
            <a:r>
              <a:rPr lang="ru-RU" sz="1800" b="1" dirty="0" smtClean="0">
                <a:solidFill>
                  <a:schemeClr val="bg1"/>
                </a:solidFill>
              </a:rPr>
              <a:t>и плановый период 2018 и 2019 годов</a:t>
            </a:r>
            <a:endParaRPr lang="ru-RU" sz="1800" b="1" dirty="0">
              <a:solidFill>
                <a:schemeClr val="bg1"/>
              </a:solidFill>
            </a:endParaRPr>
          </a:p>
        </p:txBody>
      </p:sp>
      <p:grpSp>
        <p:nvGrpSpPr>
          <p:cNvPr id="70660" name="Group 73"/>
          <p:cNvGrpSpPr>
            <a:grpSpLocks/>
          </p:cNvGrpSpPr>
          <p:nvPr/>
        </p:nvGrpSpPr>
        <p:grpSpPr bwMode="auto">
          <a:xfrm>
            <a:off x="323850" y="1700213"/>
            <a:ext cx="8496300" cy="4679950"/>
            <a:chOff x="113" y="981"/>
            <a:chExt cx="5352" cy="2948"/>
          </a:xfrm>
        </p:grpSpPr>
        <p:sp>
          <p:nvSpPr>
            <p:cNvPr id="70662" name="AutoShape 54"/>
            <p:cNvSpPr>
              <a:spLocks noChangeArrowheads="1"/>
            </p:cNvSpPr>
            <p:nvPr/>
          </p:nvSpPr>
          <p:spPr bwMode="auto">
            <a:xfrm>
              <a:off x="113" y="1797"/>
              <a:ext cx="2495" cy="68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ДОХОДЫ</a:t>
              </a:r>
            </a:p>
          </p:txBody>
        </p:sp>
        <p:sp>
          <p:nvSpPr>
            <p:cNvPr id="70663" name="AutoShape 55"/>
            <p:cNvSpPr>
              <a:spLocks noChangeArrowheads="1"/>
            </p:cNvSpPr>
            <p:nvPr/>
          </p:nvSpPr>
          <p:spPr bwMode="auto">
            <a:xfrm>
              <a:off x="113" y="2478"/>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РАСХОДЫ</a:t>
              </a:r>
            </a:p>
          </p:txBody>
        </p:sp>
        <p:sp>
          <p:nvSpPr>
            <p:cNvPr id="70664" name="AutoShape 57"/>
            <p:cNvSpPr>
              <a:spLocks noChangeArrowheads="1"/>
            </p:cNvSpPr>
            <p:nvPr/>
          </p:nvSpPr>
          <p:spPr bwMode="auto">
            <a:xfrm>
              <a:off x="2608"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2017 </a:t>
              </a:r>
              <a:r>
                <a:rPr lang="ru-RU" sz="1800" b="1" dirty="0">
                  <a:solidFill>
                    <a:schemeClr val="bg1"/>
                  </a:solidFill>
                </a:rPr>
                <a:t>год</a:t>
              </a:r>
            </a:p>
          </p:txBody>
        </p:sp>
        <p:sp>
          <p:nvSpPr>
            <p:cNvPr id="70665" name="AutoShape 58"/>
            <p:cNvSpPr>
              <a:spLocks noChangeArrowheads="1"/>
            </p:cNvSpPr>
            <p:nvPr/>
          </p:nvSpPr>
          <p:spPr bwMode="auto">
            <a:xfrm>
              <a:off x="113" y="3203"/>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ДЕФИЦИТ (-), ПРОФИЦИТ (+)</a:t>
              </a:r>
            </a:p>
          </p:txBody>
        </p:sp>
        <p:sp>
          <p:nvSpPr>
            <p:cNvPr id="70666" name="AutoShape 59"/>
            <p:cNvSpPr>
              <a:spLocks noChangeArrowheads="1"/>
            </p:cNvSpPr>
            <p:nvPr/>
          </p:nvSpPr>
          <p:spPr bwMode="auto">
            <a:xfrm>
              <a:off x="3561"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2018 год</a:t>
              </a:r>
              <a:endParaRPr lang="ru-RU" sz="1800" b="1" dirty="0">
                <a:solidFill>
                  <a:schemeClr val="bg1"/>
                </a:solidFill>
              </a:endParaRPr>
            </a:p>
          </p:txBody>
        </p:sp>
        <p:sp>
          <p:nvSpPr>
            <p:cNvPr id="70667" name="AutoShape 60"/>
            <p:cNvSpPr>
              <a:spLocks noChangeArrowheads="1"/>
            </p:cNvSpPr>
            <p:nvPr/>
          </p:nvSpPr>
          <p:spPr bwMode="auto">
            <a:xfrm>
              <a:off x="4513"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2019 год</a:t>
              </a:r>
              <a:endParaRPr lang="ru-RU" sz="1800" b="1" dirty="0">
                <a:solidFill>
                  <a:schemeClr val="bg1"/>
                </a:solidFill>
              </a:endParaRPr>
            </a:p>
          </p:txBody>
        </p:sp>
        <p:sp>
          <p:nvSpPr>
            <p:cNvPr id="70668" name="AutoShape 61"/>
            <p:cNvSpPr>
              <a:spLocks noChangeArrowheads="1"/>
            </p:cNvSpPr>
            <p:nvPr/>
          </p:nvSpPr>
          <p:spPr bwMode="auto">
            <a:xfrm>
              <a:off x="2608"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297 692,9</a:t>
              </a:r>
              <a:endParaRPr lang="ru-RU" sz="1800" b="1" dirty="0"/>
            </a:p>
          </p:txBody>
        </p:sp>
        <p:sp>
          <p:nvSpPr>
            <p:cNvPr id="70669" name="AutoShape 62"/>
            <p:cNvSpPr>
              <a:spLocks noChangeArrowheads="1"/>
            </p:cNvSpPr>
            <p:nvPr/>
          </p:nvSpPr>
          <p:spPr bwMode="auto">
            <a:xfrm>
              <a:off x="2608"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302 510,0</a:t>
              </a:r>
              <a:endParaRPr lang="ru-RU" sz="1800" b="1" dirty="0"/>
            </a:p>
          </p:txBody>
        </p:sp>
        <p:sp>
          <p:nvSpPr>
            <p:cNvPr id="70670" name="AutoShape 63"/>
            <p:cNvSpPr>
              <a:spLocks noChangeArrowheads="1"/>
            </p:cNvSpPr>
            <p:nvPr/>
          </p:nvSpPr>
          <p:spPr bwMode="auto">
            <a:xfrm>
              <a:off x="2608"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-4 817,1</a:t>
              </a:r>
              <a:endParaRPr lang="ru-RU" sz="1800" b="1" dirty="0"/>
            </a:p>
          </p:txBody>
        </p:sp>
        <p:sp>
          <p:nvSpPr>
            <p:cNvPr id="70671" name="AutoShape 64"/>
            <p:cNvSpPr>
              <a:spLocks noChangeArrowheads="1"/>
            </p:cNvSpPr>
            <p:nvPr/>
          </p:nvSpPr>
          <p:spPr bwMode="auto">
            <a:xfrm>
              <a:off x="3561"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250 492,3</a:t>
              </a:r>
              <a:endParaRPr lang="ru-RU" sz="1800" b="1" dirty="0"/>
            </a:p>
          </p:txBody>
        </p:sp>
        <p:sp>
          <p:nvSpPr>
            <p:cNvPr id="70672" name="AutoShape 65"/>
            <p:cNvSpPr>
              <a:spLocks noChangeArrowheads="1"/>
            </p:cNvSpPr>
            <p:nvPr/>
          </p:nvSpPr>
          <p:spPr bwMode="auto">
            <a:xfrm>
              <a:off x="3560"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248 801,3</a:t>
              </a:r>
              <a:endParaRPr lang="ru-RU" sz="1800" b="1" dirty="0"/>
            </a:p>
          </p:txBody>
        </p:sp>
        <p:sp>
          <p:nvSpPr>
            <p:cNvPr id="70673" name="AutoShape 66"/>
            <p:cNvSpPr>
              <a:spLocks noChangeArrowheads="1"/>
            </p:cNvSpPr>
            <p:nvPr/>
          </p:nvSpPr>
          <p:spPr bwMode="auto">
            <a:xfrm>
              <a:off x="4513"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251 890,0</a:t>
              </a:r>
              <a:endParaRPr lang="ru-RU" sz="1800" b="1" dirty="0"/>
            </a:p>
          </p:txBody>
        </p:sp>
        <p:sp>
          <p:nvSpPr>
            <p:cNvPr id="70674" name="AutoShape 67"/>
            <p:cNvSpPr>
              <a:spLocks noChangeArrowheads="1"/>
            </p:cNvSpPr>
            <p:nvPr/>
          </p:nvSpPr>
          <p:spPr bwMode="auto">
            <a:xfrm>
              <a:off x="4513"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251 890,0</a:t>
              </a:r>
              <a:endParaRPr lang="ru-RU" sz="1800" b="1" dirty="0"/>
            </a:p>
          </p:txBody>
        </p:sp>
        <p:sp>
          <p:nvSpPr>
            <p:cNvPr id="70675" name="AutoShape 68"/>
            <p:cNvSpPr>
              <a:spLocks noChangeArrowheads="1"/>
            </p:cNvSpPr>
            <p:nvPr/>
          </p:nvSpPr>
          <p:spPr bwMode="auto">
            <a:xfrm>
              <a:off x="3560"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+1691,0</a:t>
              </a:r>
              <a:endParaRPr lang="ru-RU" sz="1800" b="1" dirty="0"/>
            </a:p>
          </p:txBody>
        </p:sp>
        <p:sp>
          <p:nvSpPr>
            <p:cNvPr id="70676" name="AutoShape 69"/>
            <p:cNvSpPr>
              <a:spLocks noChangeArrowheads="1"/>
            </p:cNvSpPr>
            <p:nvPr/>
          </p:nvSpPr>
          <p:spPr bwMode="auto">
            <a:xfrm>
              <a:off x="4513"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endParaRPr lang="ru-RU" sz="1800" b="1" dirty="0"/>
            </a:p>
            <a:p>
              <a:pPr algn="ctr"/>
              <a:endParaRPr lang="ru-RU" sz="1800" b="1" dirty="0"/>
            </a:p>
            <a:p>
              <a:pPr algn="ctr"/>
              <a:r>
                <a:rPr lang="ru-RU" sz="1800" b="1" dirty="0" smtClean="0"/>
                <a:t>0,0</a:t>
              </a:r>
            </a:p>
            <a:p>
              <a:pPr algn="ctr"/>
              <a:endParaRPr lang="ru-RU" sz="1800" b="1" dirty="0"/>
            </a:p>
            <a:p>
              <a:pPr algn="ctr"/>
              <a:endParaRPr lang="ru-RU" sz="1800" b="1" dirty="0"/>
            </a:p>
          </p:txBody>
        </p:sp>
        <p:sp>
          <p:nvSpPr>
            <p:cNvPr id="70677" name="AutoShape 70"/>
            <p:cNvSpPr>
              <a:spLocks noChangeArrowheads="1"/>
            </p:cNvSpPr>
            <p:nvPr/>
          </p:nvSpPr>
          <p:spPr bwMode="auto">
            <a:xfrm>
              <a:off x="113" y="1207"/>
              <a:ext cx="2495"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Показатель</a:t>
              </a:r>
            </a:p>
          </p:txBody>
        </p:sp>
        <p:sp>
          <p:nvSpPr>
            <p:cNvPr id="70678" name="Text Box 72"/>
            <p:cNvSpPr txBox="1">
              <a:spLocks noChangeArrowheads="1"/>
            </p:cNvSpPr>
            <p:nvPr/>
          </p:nvSpPr>
          <p:spPr bwMode="auto">
            <a:xfrm>
              <a:off x="4377" y="981"/>
              <a:ext cx="1043" cy="212"/>
            </a:xfrm>
            <a:prstGeom prst="rect">
              <a:avLst/>
            </a:prstGeom>
            <a:noFill/>
            <a:ln w="9525">
              <a:noFill/>
              <a:miter lim="800000"/>
              <a:headEnd/>
              <a:tailEnd/>
            </a:ln>
          </p:spPr>
          <p:txBody>
            <a:bodyPr>
              <a:spAutoFit/>
            </a:bodyPr>
            <a:lstStyle/>
            <a:p>
              <a:pPr algn="ctr">
                <a:spcBef>
                  <a:spcPct val="50000"/>
                </a:spcBef>
              </a:pPr>
              <a:r>
                <a:rPr lang="ru-RU" sz="1600" b="1">
                  <a:solidFill>
                    <a:schemeClr val="accent1"/>
                  </a:solidFill>
                </a:rPr>
                <a:t>тыс. рублей</a:t>
              </a:r>
            </a:p>
          </p:txBody>
        </p:sp>
      </p:grpSp>
      <p:sp>
        <p:nvSpPr>
          <p:cNvPr id="70661"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55B86C43-0112-48B3-86D1-7448B4053DFA}" type="slidenum">
              <a:rPr lang="en-US" altLang="ru-RU" sz="1200">
                <a:solidFill>
                  <a:srgbClr val="898989"/>
                </a:solidFill>
                <a:latin typeface="Calibri" pitchFamily="34" charset="0"/>
              </a:rPr>
              <a:pPr algn="r"/>
              <a:t>14</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5" descr="f20131209102835-82134733_1326220020_vremya_den_gi"/>
          <p:cNvPicPr>
            <a:picLocks noChangeAspect="1" noChangeArrowheads="1"/>
          </p:cNvPicPr>
          <p:nvPr/>
        </p:nvPicPr>
        <p:blipFill>
          <a:blip r:embed="rId2" cstate="print"/>
          <a:srcRect/>
          <a:stretch>
            <a:fillRect/>
          </a:stretch>
        </p:blipFill>
        <p:spPr bwMode="auto">
          <a:xfrm>
            <a:off x="0" y="222250"/>
            <a:ext cx="9145588" cy="6635750"/>
          </a:xfrm>
          <a:prstGeom prst="rect">
            <a:avLst/>
          </a:prstGeom>
          <a:noFill/>
          <a:ln w="9525">
            <a:noFill/>
            <a:miter lim="800000"/>
            <a:headEnd/>
            <a:tailEnd/>
          </a:ln>
        </p:spPr>
      </p:pic>
      <p:sp>
        <p:nvSpPr>
          <p:cNvPr id="71682" name="AutoShape 9" descr="Голубая тисненая бумага"/>
          <p:cNvSpPr>
            <a:spLocks noChangeArrowheads="1"/>
          </p:cNvSpPr>
          <p:nvPr/>
        </p:nvSpPr>
        <p:spPr bwMode="auto">
          <a:xfrm>
            <a:off x="755650" y="2276475"/>
            <a:ext cx="3024188" cy="1008063"/>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anchor="ctr"/>
          <a:lstStyle/>
          <a:p>
            <a:pPr algn="ctr"/>
            <a:r>
              <a:rPr lang="ru-RU" sz="1600" b="1">
                <a:solidFill>
                  <a:schemeClr val="accent1"/>
                </a:solidFill>
              </a:rPr>
              <a:t>Предельный объем</a:t>
            </a:r>
          </a:p>
          <a:p>
            <a:pPr algn="ctr"/>
            <a:r>
              <a:rPr lang="ru-RU" sz="1600" b="1">
                <a:solidFill>
                  <a:schemeClr val="accent1"/>
                </a:solidFill>
              </a:rPr>
              <a:t>муниципального долга (устанавливается решением о бюджете)</a:t>
            </a:r>
          </a:p>
        </p:txBody>
      </p:sp>
      <p:sp>
        <p:nvSpPr>
          <p:cNvPr id="71683" name="AutoShape 11" descr="Голубая тисненая бумага"/>
          <p:cNvSpPr>
            <a:spLocks noChangeArrowheads="1"/>
          </p:cNvSpPr>
          <p:nvPr/>
        </p:nvSpPr>
        <p:spPr bwMode="auto">
          <a:xfrm>
            <a:off x="5508625" y="191611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1"/>
                </a:solidFill>
              </a:rPr>
              <a:t>2017 </a:t>
            </a:r>
            <a:r>
              <a:rPr lang="ru-RU" sz="1600" b="1" dirty="0">
                <a:solidFill>
                  <a:schemeClr val="accent1"/>
                </a:solidFill>
              </a:rPr>
              <a:t>год</a:t>
            </a:r>
          </a:p>
        </p:txBody>
      </p:sp>
      <p:sp>
        <p:nvSpPr>
          <p:cNvPr id="71684" name="AutoShape 13" descr="Голубая тисненая бумага"/>
          <p:cNvSpPr>
            <a:spLocks noChangeArrowheads="1"/>
          </p:cNvSpPr>
          <p:nvPr/>
        </p:nvSpPr>
        <p:spPr bwMode="auto">
          <a:xfrm>
            <a:off x="5508625" y="2565400"/>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1"/>
                </a:solidFill>
              </a:rPr>
              <a:t>2018 </a:t>
            </a:r>
            <a:r>
              <a:rPr lang="ru-RU" sz="1600" b="1" dirty="0">
                <a:solidFill>
                  <a:schemeClr val="accent1"/>
                </a:solidFill>
              </a:rPr>
              <a:t>год</a:t>
            </a:r>
          </a:p>
        </p:txBody>
      </p:sp>
      <p:sp>
        <p:nvSpPr>
          <p:cNvPr id="71686" name="AutoShape 16"/>
          <p:cNvSpPr>
            <a:spLocks noChangeArrowheads="1"/>
          </p:cNvSpPr>
          <p:nvPr/>
        </p:nvSpPr>
        <p:spPr bwMode="auto">
          <a:xfrm>
            <a:off x="0" y="0"/>
            <a:ext cx="9144000" cy="1928802"/>
          </a:xfrm>
          <a:prstGeom prst="flowChartAlternateProcess">
            <a:avLst/>
          </a:prstGeom>
          <a:solidFill>
            <a:schemeClr val="accent1"/>
          </a:solidFill>
          <a:ln w="9525">
            <a:solidFill>
              <a:schemeClr val="tx1"/>
            </a:solidFill>
            <a:miter lim="800000"/>
            <a:headEnd/>
            <a:tailEnd/>
          </a:ln>
        </p:spPr>
        <p:txBody>
          <a:bodyPr anchor="ctr"/>
          <a:lstStyle/>
          <a:p>
            <a:pPr algn="ctr"/>
            <a:endParaRPr lang="ru-RU" sz="2000" b="1" dirty="0">
              <a:solidFill>
                <a:schemeClr val="bg1"/>
              </a:solidFill>
            </a:endParaRPr>
          </a:p>
          <a:p>
            <a:pPr algn="ctr"/>
            <a:r>
              <a:rPr lang="ru-RU" sz="2000" b="1" dirty="0">
                <a:solidFill>
                  <a:schemeClr val="bg1"/>
                </a:solidFill>
              </a:rPr>
              <a:t>Муниципальный долг </a:t>
            </a:r>
            <a:r>
              <a:rPr lang="ru-RU" sz="2000" b="1" dirty="0" smtClean="0">
                <a:solidFill>
                  <a:schemeClr val="bg1"/>
                </a:solidFill>
              </a:rPr>
              <a:t> </a:t>
            </a:r>
            <a:r>
              <a:rPr lang="ru-RU" sz="2000" b="1" dirty="0">
                <a:solidFill>
                  <a:schemeClr val="bg1"/>
                </a:solidFill>
              </a:rPr>
              <a:t>муниципального </a:t>
            </a:r>
            <a:r>
              <a:rPr lang="ru-RU" sz="2000" b="1" dirty="0" smtClean="0">
                <a:solidFill>
                  <a:schemeClr val="bg1"/>
                </a:solidFill>
              </a:rPr>
              <a:t>образования «Демидовский район»</a:t>
            </a:r>
          </a:p>
          <a:p>
            <a:pPr algn="ctr"/>
            <a:endParaRPr lang="ru-RU" sz="2000" b="1" dirty="0">
              <a:solidFill>
                <a:schemeClr val="bg1"/>
              </a:solidFill>
            </a:endParaRPr>
          </a:p>
          <a:p>
            <a:pPr algn="ctr"/>
            <a:r>
              <a:rPr lang="ru-RU" sz="1600" b="1" dirty="0">
                <a:solidFill>
                  <a:schemeClr val="bg1"/>
                </a:solidFill>
              </a:rPr>
              <a:t>МУНИЦИПАЛЬНЫЙ ДОЛГ - обязательства, возникающие из муниципальных займов (заимствований), принятых на себя муниципальным образованием гарантий (поручительств), а также принятые на себя муниципальным образованием обязательства третьих лиц.</a:t>
            </a:r>
          </a:p>
          <a:p>
            <a:pPr algn="ctr"/>
            <a:endParaRPr lang="ru-RU" sz="1600" b="1" dirty="0">
              <a:solidFill>
                <a:schemeClr val="bg1"/>
              </a:solidFill>
            </a:endParaRPr>
          </a:p>
          <a:p>
            <a:pPr algn="ctr"/>
            <a:endParaRPr lang="ru-RU" sz="1600" b="1" dirty="0">
              <a:solidFill>
                <a:schemeClr val="bg1"/>
              </a:solidFill>
            </a:endParaRPr>
          </a:p>
        </p:txBody>
      </p:sp>
      <p:sp>
        <p:nvSpPr>
          <p:cNvPr id="71687" name="AutoShape 17" descr="Голубая тисненая бумага"/>
          <p:cNvSpPr>
            <a:spLocks noChangeArrowheads="1"/>
          </p:cNvSpPr>
          <p:nvPr/>
        </p:nvSpPr>
        <p:spPr bwMode="auto">
          <a:xfrm>
            <a:off x="6805613" y="191611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688" name="AutoShape 18" descr="Голубая тисненая бумага"/>
          <p:cNvSpPr>
            <a:spLocks noChangeArrowheads="1"/>
          </p:cNvSpPr>
          <p:nvPr/>
        </p:nvSpPr>
        <p:spPr bwMode="auto">
          <a:xfrm>
            <a:off x="6805613" y="2565400"/>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690" name="AutoShape 20" descr="Голубая тисненая бумага"/>
          <p:cNvSpPr>
            <a:spLocks noChangeArrowheads="1"/>
          </p:cNvSpPr>
          <p:nvPr/>
        </p:nvSpPr>
        <p:spPr bwMode="auto">
          <a:xfrm>
            <a:off x="6805613" y="1484313"/>
            <a:ext cx="1295400" cy="361950"/>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lstStyle/>
          <a:p>
            <a:pPr algn="ctr"/>
            <a:r>
              <a:rPr lang="ru-RU" sz="1600" b="1">
                <a:solidFill>
                  <a:schemeClr val="accent2"/>
                </a:solidFill>
              </a:rPr>
              <a:t>тыс. рублей</a:t>
            </a:r>
          </a:p>
        </p:txBody>
      </p:sp>
      <p:sp>
        <p:nvSpPr>
          <p:cNvPr id="71691" name="Line 24"/>
          <p:cNvSpPr>
            <a:spLocks noChangeShapeType="1"/>
          </p:cNvSpPr>
          <p:nvPr/>
        </p:nvSpPr>
        <p:spPr bwMode="auto">
          <a:xfrm>
            <a:off x="3781425" y="2781300"/>
            <a:ext cx="1295400" cy="0"/>
          </a:xfrm>
          <a:prstGeom prst="line">
            <a:avLst/>
          </a:prstGeom>
          <a:noFill/>
          <a:ln w="31750">
            <a:solidFill>
              <a:schemeClr val="tx1"/>
            </a:solidFill>
            <a:round/>
            <a:headEnd/>
            <a:tailEnd/>
          </a:ln>
        </p:spPr>
        <p:txBody>
          <a:bodyPr/>
          <a:lstStyle/>
          <a:p>
            <a:endParaRPr lang="ru-RU"/>
          </a:p>
        </p:txBody>
      </p:sp>
      <p:sp>
        <p:nvSpPr>
          <p:cNvPr id="71692" name="Line 25"/>
          <p:cNvSpPr>
            <a:spLocks noChangeShapeType="1"/>
          </p:cNvSpPr>
          <p:nvPr/>
        </p:nvSpPr>
        <p:spPr bwMode="auto">
          <a:xfrm flipH="1">
            <a:off x="5076825" y="2205038"/>
            <a:ext cx="431800" cy="0"/>
          </a:xfrm>
          <a:prstGeom prst="line">
            <a:avLst/>
          </a:prstGeom>
          <a:noFill/>
          <a:ln w="31750">
            <a:solidFill>
              <a:schemeClr val="tx1"/>
            </a:solidFill>
            <a:round/>
            <a:headEnd/>
            <a:tailEnd/>
          </a:ln>
        </p:spPr>
        <p:txBody>
          <a:bodyPr/>
          <a:lstStyle/>
          <a:p>
            <a:endParaRPr lang="ru-RU"/>
          </a:p>
        </p:txBody>
      </p:sp>
      <p:sp>
        <p:nvSpPr>
          <p:cNvPr id="71693" name="Line 26"/>
          <p:cNvSpPr>
            <a:spLocks noChangeShapeType="1"/>
          </p:cNvSpPr>
          <p:nvPr/>
        </p:nvSpPr>
        <p:spPr bwMode="auto">
          <a:xfrm flipH="1">
            <a:off x="5076825" y="2781300"/>
            <a:ext cx="431800" cy="0"/>
          </a:xfrm>
          <a:prstGeom prst="line">
            <a:avLst/>
          </a:prstGeom>
          <a:noFill/>
          <a:ln w="31750">
            <a:solidFill>
              <a:schemeClr val="tx1"/>
            </a:solidFill>
            <a:round/>
            <a:headEnd/>
            <a:tailEnd/>
          </a:ln>
        </p:spPr>
        <p:txBody>
          <a:bodyPr/>
          <a:lstStyle/>
          <a:p>
            <a:endParaRPr lang="ru-RU"/>
          </a:p>
        </p:txBody>
      </p:sp>
      <p:sp>
        <p:nvSpPr>
          <p:cNvPr id="71694" name="Line 27"/>
          <p:cNvSpPr>
            <a:spLocks noChangeShapeType="1"/>
          </p:cNvSpPr>
          <p:nvPr/>
        </p:nvSpPr>
        <p:spPr bwMode="auto">
          <a:xfrm flipH="1">
            <a:off x="5076825" y="3429000"/>
            <a:ext cx="431800" cy="0"/>
          </a:xfrm>
          <a:prstGeom prst="line">
            <a:avLst/>
          </a:prstGeom>
          <a:noFill/>
          <a:ln w="31750">
            <a:solidFill>
              <a:schemeClr val="tx1"/>
            </a:solidFill>
            <a:round/>
            <a:headEnd/>
            <a:tailEnd/>
          </a:ln>
        </p:spPr>
        <p:txBody>
          <a:bodyPr/>
          <a:lstStyle/>
          <a:p>
            <a:endParaRPr lang="ru-RU"/>
          </a:p>
        </p:txBody>
      </p:sp>
      <p:sp>
        <p:nvSpPr>
          <p:cNvPr id="71695" name="Line 28"/>
          <p:cNvSpPr>
            <a:spLocks noChangeShapeType="1"/>
          </p:cNvSpPr>
          <p:nvPr/>
        </p:nvSpPr>
        <p:spPr bwMode="auto">
          <a:xfrm>
            <a:off x="5076825" y="2205038"/>
            <a:ext cx="0" cy="1223962"/>
          </a:xfrm>
          <a:prstGeom prst="line">
            <a:avLst/>
          </a:prstGeom>
          <a:noFill/>
          <a:ln w="31750">
            <a:solidFill>
              <a:schemeClr val="tx1"/>
            </a:solidFill>
            <a:round/>
            <a:headEnd/>
            <a:tailEnd/>
          </a:ln>
        </p:spPr>
        <p:txBody>
          <a:bodyPr/>
          <a:lstStyle/>
          <a:p>
            <a:endParaRPr lang="ru-RU"/>
          </a:p>
        </p:txBody>
      </p:sp>
      <p:sp>
        <p:nvSpPr>
          <p:cNvPr id="71696" name="AutoShape 29" descr="Голубая тисненая бумага"/>
          <p:cNvSpPr>
            <a:spLocks noChangeArrowheads="1"/>
          </p:cNvSpPr>
          <p:nvPr/>
        </p:nvSpPr>
        <p:spPr bwMode="auto">
          <a:xfrm>
            <a:off x="755650" y="4365625"/>
            <a:ext cx="3024188" cy="1008063"/>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anchor="ctr"/>
          <a:lstStyle/>
          <a:p>
            <a:pPr algn="ctr"/>
            <a:r>
              <a:rPr lang="ru-RU" sz="1600" b="1">
                <a:solidFill>
                  <a:schemeClr val="accent1"/>
                </a:solidFill>
              </a:rPr>
              <a:t>Верхний предел</a:t>
            </a:r>
          </a:p>
          <a:p>
            <a:pPr algn="ctr"/>
            <a:r>
              <a:rPr lang="ru-RU" sz="1600" b="1">
                <a:solidFill>
                  <a:schemeClr val="accent1"/>
                </a:solidFill>
              </a:rPr>
              <a:t>муниципального долга</a:t>
            </a:r>
          </a:p>
        </p:txBody>
      </p:sp>
      <p:sp>
        <p:nvSpPr>
          <p:cNvPr id="71697" name="AutoShape 30" descr="Голубая тисненая бумага"/>
          <p:cNvSpPr>
            <a:spLocks noChangeArrowheads="1"/>
          </p:cNvSpPr>
          <p:nvPr/>
        </p:nvSpPr>
        <p:spPr bwMode="auto">
          <a:xfrm>
            <a:off x="5508625" y="3933825"/>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01.01.2018</a:t>
            </a:r>
            <a:endParaRPr lang="ru-RU" sz="1600" b="1" dirty="0">
              <a:solidFill>
                <a:schemeClr val="accent1"/>
              </a:solidFill>
            </a:endParaRPr>
          </a:p>
        </p:txBody>
      </p:sp>
      <p:sp>
        <p:nvSpPr>
          <p:cNvPr id="71698" name="AutoShape 31" descr="Голубая тисненая бумага"/>
          <p:cNvSpPr>
            <a:spLocks noChangeArrowheads="1"/>
          </p:cNvSpPr>
          <p:nvPr/>
        </p:nvSpPr>
        <p:spPr bwMode="auto">
          <a:xfrm>
            <a:off x="5508625" y="4581525"/>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01.01.2019</a:t>
            </a:r>
            <a:endParaRPr lang="ru-RU" sz="1600" b="1" dirty="0">
              <a:solidFill>
                <a:schemeClr val="accent1"/>
              </a:solidFill>
            </a:endParaRPr>
          </a:p>
        </p:txBody>
      </p:sp>
      <p:sp>
        <p:nvSpPr>
          <p:cNvPr id="71700" name="Line 33"/>
          <p:cNvSpPr>
            <a:spLocks noChangeShapeType="1"/>
          </p:cNvSpPr>
          <p:nvPr/>
        </p:nvSpPr>
        <p:spPr bwMode="auto">
          <a:xfrm>
            <a:off x="3779838" y="4868863"/>
            <a:ext cx="1295400" cy="0"/>
          </a:xfrm>
          <a:prstGeom prst="line">
            <a:avLst/>
          </a:prstGeom>
          <a:noFill/>
          <a:ln w="31750">
            <a:solidFill>
              <a:schemeClr val="tx1"/>
            </a:solidFill>
            <a:round/>
            <a:headEnd/>
            <a:tailEnd/>
          </a:ln>
        </p:spPr>
        <p:txBody>
          <a:bodyPr/>
          <a:lstStyle/>
          <a:p>
            <a:endParaRPr lang="ru-RU"/>
          </a:p>
        </p:txBody>
      </p:sp>
      <p:sp>
        <p:nvSpPr>
          <p:cNvPr id="71701" name="Line 34"/>
          <p:cNvSpPr>
            <a:spLocks noChangeShapeType="1"/>
          </p:cNvSpPr>
          <p:nvPr/>
        </p:nvSpPr>
        <p:spPr bwMode="auto">
          <a:xfrm flipH="1">
            <a:off x="5076825" y="4868863"/>
            <a:ext cx="431800" cy="0"/>
          </a:xfrm>
          <a:prstGeom prst="line">
            <a:avLst/>
          </a:prstGeom>
          <a:noFill/>
          <a:ln w="31750">
            <a:solidFill>
              <a:schemeClr val="tx1"/>
            </a:solidFill>
            <a:round/>
            <a:headEnd/>
            <a:tailEnd/>
          </a:ln>
        </p:spPr>
        <p:txBody>
          <a:bodyPr/>
          <a:lstStyle/>
          <a:p>
            <a:endParaRPr lang="ru-RU"/>
          </a:p>
        </p:txBody>
      </p:sp>
      <p:sp>
        <p:nvSpPr>
          <p:cNvPr id="71702" name="Line 35"/>
          <p:cNvSpPr>
            <a:spLocks noChangeShapeType="1"/>
          </p:cNvSpPr>
          <p:nvPr/>
        </p:nvSpPr>
        <p:spPr bwMode="auto">
          <a:xfrm>
            <a:off x="5076825" y="4221163"/>
            <a:ext cx="0" cy="1223962"/>
          </a:xfrm>
          <a:prstGeom prst="line">
            <a:avLst/>
          </a:prstGeom>
          <a:noFill/>
          <a:ln w="31750">
            <a:solidFill>
              <a:schemeClr val="tx1"/>
            </a:solidFill>
            <a:round/>
            <a:headEnd/>
            <a:tailEnd/>
          </a:ln>
        </p:spPr>
        <p:txBody>
          <a:bodyPr/>
          <a:lstStyle/>
          <a:p>
            <a:endParaRPr lang="ru-RU"/>
          </a:p>
        </p:txBody>
      </p:sp>
      <p:sp>
        <p:nvSpPr>
          <p:cNvPr id="71703" name="Line 36"/>
          <p:cNvSpPr>
            <a:spLocks noChangeShapeType="1"/>
          </p:cNvSpPr>
          <p:nvPr/>
        </p:nvSpPr>
        <p:spPr bwMode="auto">
          <a:xfrm flipH="1">
            <a:off x="5076825" y="4221163"/>
            <a:ext cx="431800" cy="0"/>
          </a:xfrm>
          <a:prstGeom prst="line">
            <a:avLst/>
          </a:prstGeom>
          <a:noFill/>
          <a:ln w="31750">
            <a:solidFill>
              <a:schemeClr val="tx1"/>
            </a:solidFill>
            <a:round/>
            <a:headEnd/>
            <a:tailEnd/>
          </a:ln>
        </p:spPr>
        <p:txBody>
          <a:bodyPr/>
          <a:lstStyle/>
          <a:p>
            <a:endParaRPr lang="ru-RU"/>
          </a:p>
        </p:txBody>
      </p:sp>
      <p:sp>
        <p:nvSpPr>
          <p:cNvPr id="71704" name="Line 37"/>
          <p:cNvSpPr>
            <a:spLocks noChangeShapeType="1"/>
          </p:cNvSpPr>
          <p:nvPr/>
        </p:nvSpPr>
        <p:spPr bwMode="auto">
          <a:xfrm flipH="1">
            <a:off x="5076825" y="5445125"/>
            <a:ext cx="431800" cy="0"/>
          </a:xfrm>
          <a:prstGeom prst="line">
            <a:avLst/>
          </a:prstGeom>
          <a:noFill/>
          <a:ln w="31750">
            <a:solidFill>
              <a:schemeClr val="tx1"/>
            </a:solidFill>
            <a:round/>
            <a:headEnd/>
            <a:tailEnd/>
          </a:ln>
        </p:spPr>
        <p:txBody>
          <a:bodyPr/>
          <a:lstStyle/>
          <a:p>
            <a:endParaRPr lang="ru-RU"/>
          </a:p>
        </p:txBody>
      </p:sp>
      <p:sp>
        <p:nvSpPr>
          <p:cNvPr id="71705" name="AutoShape 38" descr="Голубая тисненая бумага"/>
          <p:cNvSpPr>
            <a:spLocks noChangeArrowheads="1"/>
          </p:cNvSpPr>
          <p:nvPr/>
        </p:nvSpPr>
        <p:spPr bwMode="auto">
          <a:xfrm>
            <a:off x="6804025" y="3933825"/>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6" name="AutoShape 40" descr="Голубая тисненая бумага"/>
          <p:cNvSpPr>
            <a:spLocks noChangeArrowheads="1"/>
          </p:cNvSpPr>
          <p:nvPr/>
        </p:nvSpPr>
        <p:spPr bwMode="auto">
          <a:xfrm>
            <a:off x="6804025" y="4581525"/>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8"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8DF4E747-3389-4759-8933-5AB173AE057F}" type="slidenum">
              <a:rPr lang="en-US" altLang="ru-RU" sz="1200">
                <a:solidFill>
                  <a:srgbClr val="898989"/>
                </a:solidFill>
                <a:latin typeface="Calibri" pitchFamily="34" charset="0"/>
              </a:rPr>
              <a:pPr algn="r"/>
              <a:t>15</a:t>
            </a:fld>
            <a:endParaRPr lang="en-US" altLang="ru-RU" sz="1200">
              <a:solidFill>
                <a:srgbClr val="898989"/>
              </a:solidFill>
              <a:latin typeface="Calibri" pitchFamily="34" charset="0"/>
            </a:endParaRPr>
          </a:p>
        </p:txBody>
      </p:sp>
      <p:sp>
        <p:nvSpPr>
          <p:cNvPr id="26" name="AutoShape 13" descr="Голубая тисненая бумага"/>
          <p:cNvSpPr>
            <a:spLocks noChangeArrowheads="1"/>
          </p:cNvSpPr>
          <p:nvPr/>
        </p:nvSpPr>
        <p:spPr bwMode="auto">
          <a:xfrm>
            <a:off x="5510213" y="3222625"/>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1"/>
                </a:solidFill>
              </a:rPr>
              <a:t>2019 </a:t>
            </a:r>
            <a:r>
              <a:rPr lang="ru-RU" sz="1600" b="1" dirty="0">
                <a:solidFill>
                  <a:schemeClr val="accent1"/>
                </a:solidFill>
              </a:rPr>
              <a:t>год</a:t>
            </a:r>
          </a:p>
        </p:txBody>
      </p:sp>
      <p:sp>
        <p:nvSpPr>
          <p:cNvPr id="27" name="AutoShape 18" descr="Голубая тисненая бумага"/>
          <p:cNvSpPr>
            <a:spLocks noChangeArrowheads="1"/>
          </p:cNvSpPr>
          <p:nvPr/>
        </p:nvSpPr>
        <p:spPr bwMode="auto">
          <a:xfrm>
            <a:off x="6815981" y="31861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28" name="AutoShape 18" descr="Голубая тисненая бумага"/>
          <p:cNvSpPr>
            <a:spLocks noChangeArrowheads="1"/>
          </p:cNvSpPr>
          <p:nvPr/>
        </p:nvSpPr>
        <p:spPr bwMode="auto">
          <a:xfrm>
            <a:off x="6805613" y="5192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29" name="AutoShape 31" descr="Голубая тисненая бумага"/>
          <p:cNvSpPr>
            <a:spLocks noChangeArrowheads="1"/>
          </p:cNvSpPr>
          <p:nvPr/>
        </p:nvSpPr>
        <p:spPr bwMode="auto">
          <a:xfrm>
            <a:off x="5520581" y="5189537"/>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01.01.2020</a:t>
            </a:r>
            <a:endParaRPr lang="ru-RU" sz="1600" b="1" dirty="0">
              <a:solidFill>
                <a:schemeClr val="accent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72" descr="Hangisi_do_ru_hangisi_yanl___23848643320190946"/>
          <p:cNvPicPr>
            <a:picLocks noChangeAspect="1" noChangeArrowheads="1"/>
          </p:cNvPicPr>
          <p:nvPr/>
        </p:nvPicPr>
        <p:blipFill>
          <a:blip r:embed="rId2" cstate="print"/>
          <a:srcRect/>
          <a:stretch>
            <a:fillRect/>
          </a:stretch>
        </p:blipFill>
        <p:spPr bwMode="auto">
          <a:xfrm>
            <a:off x="7092950" y="0"/>
            <a:ext cx="2051050" cy="1700213"/>
          </a:xfrm>
          <a:prstGeom prst="rect">
            <a:avLst/>
          </a:prstGeom>
          <a:noFill/>
          <a:ln w="9525">
            <a:noFill/>
            <a:miter lim="800000"/>
            <a:headEnd/>
            <a:tailEnd/>
          </a:ln>
        </p:spPr>
      </p:pic>
      <p:grpSp>
        <p:nvGrpSpPr>
          <p:cNvPr id="72706" name="Group 85"/>
          <p:cNvGrpSpPr>
            <a:grpSpLocks/>
          </p:cNvGrpSpPr>
          <p:nvPr/>
        </p:nvGrpSpPr>
        <p:grpSpPr bwMode="auto">
          <a:xfrm>
            <a:off x="68263" y="115888"/>
            <a:ext cx="8967788" cy="5978525"/>
            <a:chOff x="43" y="73"/>
            <a:chExt cx="5649" cy="3766"/>
          </a:xfrm>
        </p:grpSpPr>
        <p:sp>
          <p:nvSpPr>
            <p:cNvPr id="72708" name="AutoShape 4"/>
            <p:cNvSpPr>
              <a:spLocks noChangeArrowheads="1"/>
            </p:cNvSpPr>
            <p:nvPr/>
          </p:nvSpPr>
          <p:spPr bwMode="auto">
            <a:xfrm>
              <a:off x="68" y="73"/>
              <a:ext cx="4354" cy="787"/>
            </a:xfrm>
            <a:prstGeom prst="flowChartAlternateProcess">
              <a:avLst/>
            </a:prstGeom>
            <a:solidFill>
              <a:srgbClr val="800080"/>
            </a:solidFill>
            <a:ln w="9525">
              <a:solidFill>
                <a:schemeClr val="tx1"/>
              </a:solidFill>
              <a:miter lim="800000"/>
              <a:headEnd/>
              <a:tailEnd/>
            </a:ln>
          </p:spPr>
          <p:txBody>
            <a:bodyPr anchor="ctr">
              <a:spAutoFit/>
            </a:bodyPr>
            <a:lstStyle/>
            <a:p>
              <a:pPr algn="ctr"/>
              <a:r>
                <a:rPr lang="ru-RU" b="1">
                  <a:solidFill>
                    <a:schemeClr val="bg1"/>
                  </a:solidFill>
                </a:rPr>
                <a:t>Бюджетная политика-совокупность принимаемых решений, осуществляемых органами законодательной (представительной) и исполнительной власти мер, связанных с определением основных направлений развития бюджетных отношений и выработкой конкретных путей их использования в интересах граждан, общества и государства.</a:t>
              </a:r>
            </a:p>
          </p:txBody>
        </p:sp>
        <p:sp>
          <p:nvSpPr>
            <p:cNvPr id="72709" name="AutoShape 62"/>
            <p:cNvSpPr>
              <a:spLocks noChangeArrowheads="1"/>
            </p:cNvSpPr>
            <p:nvPr/>
          </p:nvSpPr>
          <p:spPr bwMode="auto">
            <a:xfrm>
              <a:off x="249" y="1033"/>
              <a:ext cx="4205" cy="365"/>
            </a:xfrm>
            <a:prstGeom prst="flowChartAlternateProcess">
              <a:avLst/>
            </a:prstGeom>
            <a:solidFill>
              <a:srgbClr val="993366"/>
            </a:solidFill>
            <a:ln w="9525">
              <a:solidFill>
                <a:schemeClr val="tx1"/>
              </a:solidFill>
              <a:miter lim="800000"/>
              <a:headEnd/>
              <a:tailEnd/>
            </a:ln>
          </p:spPr>
          <p:txBody>
            <a:bodyPr anchor="ctr">
              <a:spAutoFit/>
            </a:bodyPr>
            <a:lstStyle/>
            <a:p>
              <a:pPr algn="ctr"/>
              <a:r>
                <a:rPr lang="ru-RU" b="1" dirty="0">
                  <a:solidFill>
                    <a:schemeClr val="bg1"/>
                  </a:solidFill>
                </a:rPr>
                <a:t>Основные приоритеты бюджетной политики </a:t>
              </a:r>
              <a:r>
                <a:rPr lang="ru-RU" b="1" dirty="0" smtClean="0">
                  <a:solidFill>
                    <a:schemeClr val="bg1"/>
                  </a:solidFill>
                </a:rPr>
                <a:t> </a:t>
              </a:r>
              <a:r>
                <a:rPr lang="ru-RU" b="1" dirty="0">
                  <a:solidFill>
                    <a:schemeClr val="bg1"/>
                  </a:solidFill>
                </a:rPr>
                <a:t>муниципального </a:t>
              </a:r>
              <a:r>
                <a:rPr lang="ru-RU" b="1" dirty="0" smtClean="0">
                  <a:solidFill>
                    <a:schemeClr val="bg1"/>
                  </a:solidFill>
                </a:rPr>
                <a:t>образования «Демидовский район» Смоленской области  на  2017 – 2019 года</a:t>
              </a:r>
              <a:endParaRPr lang="ru-RU" b="1" dirty="0">
                <a:solidFill>
                  <a:schemeClr val="bg1"/>
                </a:solidFill>
              </a:endParaRPr>
            </a:p>
          </p:txBody>
        </p:sp>
        <p:sp>
          <p:nvSpPr>
            <p:cNvPr id="72710" name="AutoShape 63"/>
            <p:cNvSpPr>
              <a:spLocks noChangeArrowheads="1"/>
            </p:cNvSpPr>
            <p:nvPr/>
          </p:nvSpPr>
          <p:spPr bwMode="auto">
            <a:xfrm>
              <a:off x="43" y="1538"/>
              <a:ext cx="1228" cy="219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smtClean="0">
                  <a:solidFill>
                    <a:schemeClr val="bg1"/>
                  </a:solidFill>
                </a:rPr>
                <a:t>Обеспечение  макроэкономической  стабильности, которая  предусматривает  сбалансированный  бюджет  и устойчивость бюджетной  системы, повышение  инвестиционной привлекательности Демидовского района</a:t>
              </a:r>
              <a:endParaRPr lang="ru-RU" b="1" dirty="0">
                <a:solidFill>
                  <a:schemeClr val="bg1"/>
                </a:solidFill>
              </a:endParaRPr>
            </a:p>
          </p:txBody>
        </p:sp>
        <p:sp>
          <p:nvSpPr>
            <p:cNvPr id="72711" name="AutoShape 64"/>
            <p:cNvSpPr>
              <a:spLocks noChangeArrowheads="1"/>
            </p:cNvSpPr>
            <p:nvPr/>
          </p:nvSpPr>
          <p:spPr bwMode="auto">
            <a:xfrm>
              <a:off x="1383" y="1601"/>
              <a:ext cx="998" cy="160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Обеспечение исполнения Указов Президента Российской Федерации о повышении качества жизни населения («майских Указов»)</a:t>
              </a:r>
            </a:p>
          </p:txBody>
        </p:sp>
        <p:sp>
          <p:nvSpPr>
            <p:cNvPr id="72712" name="AutoShape 65"/>
            <p:cNvSpPr>
              <a:spLocks noChangeArrowheads="1"/>
            </p:cNvSpPr>
            <p:nvPr/>
          </p:nvSpPr>
          <p:spPr bwMode="auto">
            <a:xfrm>
              <a:off x="2517" y="1616"/>
              <a:ext cx="1037" cy="64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Сохранение социальной направленности бюджета</a:t>
              </a:r>
            </a:p>
          </p:txBody>
        </p:sp>
        <p:sp>
          <p:nvSpPr>
            <p:cNvPr id="72713" name="AutoShape 66"/>
            <p:cNvSpPr>
              <a:spLocks noChangeArrowheads="1"/>
            </p:cNvSpPr>
            <p:nvPr/>
          </p:nvSpPr>
          <p:spPr bwMode="auto">
            <a:xfrm>
              <a:off x="4633" y="2704"/>
              <a:ext cx="1059" cy="1106"/>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прозрачности </a:t>
              </a:r>
              <a:r>
                <a:rPr lang="ru-RU" b="1" dirty="0">
                  <a:solidFill>
                    <a:schemeClr val="bg1"/>
                  </a:solidFill>
                </a:rPr>
                <a:t>и </a:t>
              </a:r>
              <a:r>
                <a:rPr lang="ru-RU" b="1" dirty="0" smtClean="0">
                  <a:solidFill>
                    <a:schemeClr val="bg1"/>
                  </a:solidFill>
                </a:rPr>
                <a:t>открытости бюджета и бюджетного процесса для общества</a:t>
              </a:r>
              <a:endParaRPr lang="ru-RU" b="1" dirty="0">
                <a:solidFill>
                  <a:schemeClr val="bg1"/>
                </a:solidFill>
              </a:endParaRPr>
            </a:p>
          </p:txBody>
        </p:sp>
        <p:sp>
          <p:nvSpPr>
            <p:cNvPr id="72714" name="AutoShape 67"/>
            <p:cNvSpPr>
              <a:spLocks noChangeArrowheads="1"/>
            </p:cNvSpPr>
            <p:nvPr/>
          </p:nvSpPr>
          <p:spPr bwMode="auto">
            <a:xfrm>
              <a:off x="3798" y="1647"/>
              <a:ext cx="1849" cy="5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Повышение качества муниципального  управления местного бюджета  </a:t>
              </a:r>
              <a:endParaRPr lang="ru-RU" b="1" dirty="0">
                <a:solidFill>
                  <a:schemeClr val="bg1"/>
                </a:solidFill>
              </a:endParaRPr>
            </a:p>
          </p:txBody>
        </p:sp>
        <p:sp>
          <p:nvSpPr>
            <p:cNvPr id="72715" name="AutoShape 68"/>
            <p:cNvSpPr>
              <a:spLocks noChangeArrowheads="1"/>
            </p:cNvSpPr>
            <p:nvPr/>
          </p:nvSpPr>
          <p:spPr bwMode="auto">
            <a:xfrm>
              <a:off x="2417" y="2464"/>
              <a:ext cx="2096" cy="8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нацеленности местного бюджета на достижение конкретных  результатов, применение программно- целевого принципа планирования местного бюджета</a:t>
              </a:r>
              <a:endParaRPr lang="ru-RU" b="1" dirty="0">
                <a:solidFill>
                  <a:schemeClr val="bg1"/>
                </a:solidFill>
              </a:endParaRPr>
            </a:p>
          </p:txBody>
        </p:sp>
        <p:sp>
          <p:nvSpPr>
            <p:cNvPr id="72716" name="AutoShape 69"/>
            <p:cNvSpPr>
              <a:spLocks noChangeArrowheads="1"/>
            </p:cNvSpPr>
            <p:nvPr/>
          </p:nvSpPr>
          <p:spPr bwMode="auto">
            <a:xfrm>
              <a:off x="1296" y="3324"/>
              <a:ext cx="2948" cy="51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a:solidFill>
                    <a:schemeClr val="bg1"/>
                  </a:solidFill>
                </a:rPr>
                <a:t>Обеспечение сбалансированности и устойчивости районного бюджета, </a:t>
              </a:r>
              <a:r>
                <a:rPr lang="ru-RU" b="1" dirty="0" smtClean="0">
                  <a:solidFill>
                    <a:schemeClr val="bg1"/>
                  </a:solidFill>
                </a:rPr>
                <a:t>выравнивание  уровня развития различных территорий Демидовского района</a:t>
              </a:r>
              <a:endParaRPr lang="ru-RU" b="1" dirty="0">
                <a:solidFill>
                  <a:schemeClr val="bg1"/>
                </a:solidFill>
              </a:endParaRPr>
            </a:p>
          </p:txBody>
        </p:sp>
        <p:sp>
          <p:nvSpPr>
            <p:cNvPr id="72717" name="Line 73"/>
            <p:cNvSpPr>
              <a:spLocks noChangeShapeType="1"/>
            </p:cNvSpPr>
            <p:nvPr/>
          </p:nvSpPr>
          <p:spPr bwMode="auto">
            <a:xfrm flipV="1">
              <a:off x="2290" y="1389"/>
              <a:ext cx="0" cy="91"/>
            </a:xfrm>
            <a:prstGeom prst="line">
              <a:avLst/>
            </a:prstGeom>
            <a:noFill/>
            <a:ln w="38100">
              <a:solidFill>
                <a:srgbClr val="800000"/>
              </a:solidFill>
              <a:round/>
              <a:headEnd/>
              <a:tailEnd/>
            </a:ln>
          </p:spPr>
          <p:txBody>
            <a:bodyPr/>
            <a:lstStyle/>
            <a:p>
              <a:endParaRPr lang="ru-RU"/>
            </a:p>
          </p:txBody>
        </p:sp>
        <p:sp>
          <p:nvSpPr>
            <p:cNvPr id="72718" name="Line 74"/>
            <p:cNvSpPr>
              <a:spLocks noChangeShapeType="1"/>
            </p:cNvSpPr>
            <p:nvPr/>
          </p:nvSpPr>
          <p:spPr bwMode="auto">
            <a:xfrm>
              <a:off x="657" y="1480"/>
              <a:ext cx="5035" cy="0"/>
            </a:xfrm>
            <a:prstGeom prst="line">
              <a:avLst/>
            </a:prstGeom>
            <a:noFill/>
            <a:ln w="38100">
              <a:solidFill>
                <a:srgbClr val="800000"/>
              </a:solidFill>
              <a:round/>
              <a:headEnd/>
              <a:tailEnd/>
            </a:ln>
          </p:spPr>
          <p:txBody>
            <a:bodyPr/>
            <a:lstStyle/>
            <a:p>
              <a:endParaRPr lang="ru-RU"/>
            </a:p>
          </p:txBody>
        </p:sp>
        <p:sp>
          <p:nvSpPr>
            <p:cNvPr id="72719" name="Line 76"/>
            <p:cNvSpPr>
              <a:spLocks noChangeShapeType="1"/>
            </p:cNvSpPr>
            <p:nvPr/>
          </p:nvSpPr>
          <p:spPr bwMode="auto">
            <a:xfrm>
              <a:off x="657" y="1480"/>
              <a:ext cx="0" cy="90"/>
            </a:xfrm>
            <a:prstGeom prst="line">
              <a:avLst/>
            </a:prstGeom>
            <a:noFill/>
            <a:ln w="38100">
              <a:solidFill>
                <a:srgbClr val="800000"/>
              </a:solidFill>
              <a:round/>
              <a:headEnd/>
              <a:tailEnd/>
            </a:ln>
          </p:spPr>
          <p:txBody>
            <a:bodyPr/>
            <a:lstStyle/>
            <a:p>
              <a:endParaRPr lang="ru-RU"/>
            </a:p>
          </p:txBody>
        </p:sp>
        <p:sp>
          <p:nvSpPr>
            <p:cNvPr id="72720" name="Line 77"/>
            <p:cNvSpPr>
              <a:spLocks noChangeShapeType="1"/>
            </p:cNvSpPr>
            <p:nvPr/>
          </p:nvSpPr>
          <p:spPr bwMode="auto">
            <a:xfrm>
              <a:off x="1882" y="1480"/>
              <a:ext cx="0" cy="136"/>
            </a:xfrm>
            <a:prstGeom prst="line">
              <a:avLst/>
            </a:prstGeom>
            <a:noFill/>
            <a:ln w="38100">
              <a:solidFill>
                <a:srgbClr val="800000"/>
              </a:solidFill>
              <a:round/>
              <a:headEnd/>
              <a:tailEnd/>
            </a:ln>
          </p:spPr>
          <p:txBody>
            <a:bodyPr/>
            <a:lstStyle/>
            <a:p>
              <a:endParaRPr lang="ru-RU"/>
            </a:p>
          </p:txBody>
        </p:sp>
        <p:sp>
          <p:nvSpPr>
            <p:cNvPr id="72721" name="Line 78"/>
            <p:cNvSpPr>
              <a:spLocks noChangeShapeType="1"/>
            </p:cNvSpPr>
            <p:nvPr/>
          </p:nvSpPr>
          <p:spPr bwMode="auto">
            <a:xfrm>
              <a:off x="3016" y="1480"/>
              <a:ext cx="0" cy="136"/>
            </a:xfrm>
            <a:prstGeom prst="line">
              <a:avLst/>
            </a:prstGeom>
            <a:noFill/>
            <a:ln w="38100">
              <a:solidFill>
                <a:srgbClr val="800000"/>
              </a:solidFill>
              <a:round/>
              <a:headEnd/>
              <a:tailEnd/>
            </a:ln>
          </p:spPr>
          <p:txBody>
            <a:bodyPr/>
            <a:lstStyle/>
            <a:p>
              <a:endParaRPr lang="ru-RU"/>
            </a:p>
          </p:txBody>
        </p:sp>
        <p:sp>
          <p:nvSpPr>
            <p:cNvPr id="72722" name="Line 79"/>
            <p:cNvSpPr>
              <a:spLocks noChangeShapeType="1"/>
            </p:cNvSpPr>
            <p:nvPr/>
          </p:nvSpPr>
          <p:spPr bwMode="auto">
            <a:xfrm>
              <a:off x="4694" y="1480"/>
              <a:ext cx="0" cy="136"/>
            </a:xfrm>
            <a:prstGeom prst="line">
              <a:avLst/>
            </a:prstGeom>
            <a:noFill/>
            <a:ln w="38100">
              <a:solidFill>
                <a:srgbClr val="800000"/>
              </a:solidFill>
              <a:round/>
              <a:headEnd/>
              <a:tailEnd/>
            </a:ln>
          </p:spPr>
          <p:txBody>
            <a:bodyPr/>
            <a:lstStyle/>
            <a:p>
              <a:endParaRPr lang="ru-RU"/>
            </a:p>
          </p:txBody>
        </p:sp>
        <p:sp>
          <p:nvSpPr>
            <p:cNvPr id="72723" name="Line 80"/>
            <p:cNvSpPr>
              <a:spLocks noChangeShapeType="1"/>
            </p:cNvSpPr>
            <p:nvPr/>
          </p:nvSpPr>
          <p:spPr bwMode="auto">
            <a:xfrm>
              <a:off x="3651" y="1480"/>
              <a:ext cx="0" cy="998"/>
            </a:xfrm>
            <a:prstGeom prst="line">
              <a:avLst/>
            </a:prstGeom>
            <a:noFill/>
            <a:ln w="38100">
              <a:solidFill>
                <a:srgbClr val="800000"/>
              </a:solidFill>
              <a:round/>
              <a:headEnd/>
              <a:tailEnd/>
            </a:ln>
          </p:spPr>
          <p:txBody>
            <a:bodyPr/>
            <a:lstStyle/>
            <a:p>
              <a:endParaRPr lang="ru-RU"/>
            </a:p>
          </p:txBody>
        </p:sp>
        <p:sp>
          <p:nvSpPr>
            <p:cNvPr id="72724" name="Line 81"/>
            <p:cNvSpPr>
              <a:spLocks noChangeShapeType="1"/>
            </p:cNvSpPr>
            <p:nvPr/>
          </p:nvSpPr>
          <p:spPr bwMode="auto">
            <a:xfrm>
              <a:off x="1338" y="1480"/>
              <a:ext cx="0" cy="1859"/>
            </a:xfrm>
            <a:prstGeom prst="line">
              <a:avLst/>
            </a:prstGeom>
            <a:noFill/>
            <a:ln w="38100">
              <a:solidFill>
                <a:srgbClr val="800000"/>
              </a:solidFill>
              <a:round/>
              <a:headEnd/>
              <a:tailEnd/>
            </a:ln>
          </p:spPr>
          <p:txBody>
            <a:bodyPr/>
            <a:lstStyle/>
            <a:p>
              <a:endParaRPr lang="ru-RU"/>
            </a:p>
          </p:txBody>
        </p:sp>
        <p:sp>
          <p:nvSpPr>
            <p:cNvPr id="72725" name="Line 82"/>
            <p:cNvSpPr>
              <a:spLocks noChangeShapeType="1"/>
            </p:cNvSpPr>
            <p:nvPr/>
          </p:nvSpPr>
          <p:spPr bwMode="auto">
            <a:xfrm>
              <a:off x="5148" y="2568"/>
              <a:ext cx="0" cy="136"/>
            </a:xfrm>
            <a:prstGeom prst="line">
              <a:avLst/>
            </a:prstGeom>
            <a:noFill/>
            <a:ln w="38100">
              <a:solidFill>
                <a:srgbClr val="800000"/>
              </a:solidFill>
              <a:round/>
              <a:headEnd/>
              <a:tailEnd/>
            </a:ln>
          </p:spPr>
          <p:txBody>
            <a:bodyPr/>
            <a:lstStyle/>
            <a:p>
              <a:endParaRPr lang="ru-RU"/>
            </a:p>
          </p:txBody>
        </p:sp>
        <p:sp>
          <p:nvSpPr>
            <p:cNvPr id="72726" name="Line 83"/>
            <p:cNvSpPr>
              <a:spLocks noChangeShapeType="1"/>
            </p:cNvSpPr>
            <p:nvPr/>
          </p:nvSpPr>
          <p:spPr bwMode="auto">
            <a:xfrm>
              <a:off x="5148" y="2568"/>
              <a:ext cx="544" cy="0"/>
            </a:xfrm>
            <a:prstGeom prst="line">
              <a:avLst/>
            </a:prstGeom>
            <a:noFill/>
            <a:ln w="38100">
              <a:solidFill>
                <a:srgbClr val="800000"/>
              </a:solidFill>
              <a:round/>
              <a:headEnd/>
              <a:tailEnd/>
            </a:ln>
          </p:spPr>
          <p:txBody>
            <a:bodyPr/>
            <a:lstStyle/>
            <a:p>
              <a:endParaRPr lang="ru-RU"/>
            </a:p>
          </p:txBody>
        </p:sp>
        <p:sp>
          <p:nvSpPr>
            <p:cNvPr id="72727" name="Line 84"/>
            <p:cNvSpPr>
              <a:spLocks noChangeShapeType="1"/>
            </p:cNvSpPr>
            <p:nvPr/>
          </p:nvSpPr>
          <p:spPr bwMode="auto">
            <a:xfrm>
              <a:off x="5692" y="1480"/>
              <a:ext cx="0" cy="1088"/>
            </a:xfrm>
            <a:prstGeom prst="line">
              <a:avLst/>
            </a:prstGeom>
            <a:noFill/>
            <a:ln w="38100">
              <a:solidFill>
                <a:srgbClr val="800000"/>
              </a:solidFill>
              <a:round/>
              <a:headEnd/>
              <a:tailEnd/>
            </a:ln>
          </p:spPr>
          <p:txBody>
            <a:bodyPr/>
            <a:lstStyle/>
            <a:p>
              <a:endParaRPr lang="ru-RU"/>
            </a:p>
          </p:txBody>
        </p:sp>
      </p:grpSp>
      <p:sp>
        <p:nvSpPr>
          <p:cNvPr id="72707" name="Rectangle 86"/>
          <p:cNvSpPr>
            <a:spLocks noChangeArrowheads="1"/>
          </p:cNvSpPr>
          <p:nvPr/>
        </p:nvSpPr>
        <p:spPr bwMode="auto">
          <a:xfrm>
            <a:off x="8782050" y="6553200"/>
            <a:ext cx="361950" cy="304800"/>
          </a:xfrm>
          <a:prstGeom prst="rect">
            <a:avLst/>
          </a:prstGeom>
          <a:noFill/>
          <a:ln w="9525">
            <a:noFill/>
            <a:miter lim="800000"/>
            <a:headEnd/>
            <a:tailEnd/>
          </a:ln>
        </p:spPr>
        <p:txBody>
          <a:bodyPr wrap="none">
            <a:spAutoFit/>
          </a:bodyPr>
          <a:lstStyle/>
          <a:p>
            <a:fld id="{D6AD4AFE-8287-49A0-9B38-42B245B173B2}" type="slidenum">
              <a:rPr lang="en-US" altLang="ru-RU">
                <a:solidFill>
                  <a:srgbClr val="898989"/>
                </a:solidFill>
              </a:rPr>
              <a:pPr/>
              <a:t>16</a:t>
            </a:fld>
            <a:endParaRPr lang="ru-RU">
              <a:solidFill>
                <a:srgbClr val="89898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2" name="Slide Number Placeholder 5"/>
          <p:cNvSpPr>
            <a:spLocks noGrp="1"/>
          </p:cNvSpPr>
          <p:nvPr>
            <p:ph type="sldNum" sz="quarter" idx="11"/>
          </p:nvPr>
        </p:nvSpPr>
        <p:spPr>
          <a:xfrm>
            <a:off x="6553200" y="6356350"/>
            <a:ext cx="2133600" cy="365125"/>
          </a:xfrm>
          <a:noFill/>
        </p:spPr>
        <p:txBody>
          <a:bodyPr anchor="ctr"/>
          <a:lstStyle/>
          <a:p>
            <a:fld id="{9012D410-0575-4011-8CDC-2289715ACA37}" type="slidenum">
              <a:rPr lang="en-US" altLang="ru-RU" smtClean="0">
                <a:solidFill>
                  <a:srgbClr val="898989"/>
                </a:solidFill>
                <a:latin typeface="Calibri" pitchFamily="34" charset="0"/>
              </a:rPr>
              <a:pPr/>
              <a:t>17</a:t>
            </a:fld>
            <a:endParaRPr lang="en-US" altLang="ru-RU" smtClean="0">
              <a:solidFill>
                <a:srgbClr val="898989"/>
              </a:solidFill>
              <a:latin typeface="Calibri" pitchFamily="34" charset="0"/>
            </a:endParaRPr>
          </a:p>
        </p:txBody>
      </p:sp>
      <p:sp>
        <p:nvSpPr>
          <p:cNvPr id="37903" name="Text Box 3"/>
          <p:cNvSpPr txBox="1">
            <a:spLocks noChangeArrowheads="1"/>
          </p:cNvSpPr>
          <p:nvPr/>
        </p:nvSpPr>
        <p:spPr bwMode="auto">
          <a:xfrm>
            <a:off x="179388" y="476250"/>
            <a:ext cx="8208962" cy="325538"/>
          </a:xfrm>
          <a:prstGeom prst="rect">
            <a:avLst/>
          </a:prstGeom>
          <a:noFill/>
          <a:ln w="9525">
            <a:noFill/>
            <a:miter lim="800000"/>
            <a:headEnd/>
            <a:tailEnd/>
          </a:ln>
        </p:spPr>
        <p:txBody>
          <a:bodyPr>
            <a:spAutoFit/>
          </a:bodyPr>
          <a:lstStyle/>
          <a:p>
            <a:pPr algn="ctr">
              <a:lnSpc>
                <a:spcPct val="75000"/>
              </a:lnSpc>
              <a:spcBef>
                <a:spcPct val="50000"/>
              </a:spcBef>
            </a:pPr>
            <a:r>
              <a:rPr lang="ru-RU" altLang="ru-RU" sz="1600" b="1" dirty="0" smtClean="0">
                <a:solidFill>
                  <a:schemeClr val="bg2"/>
                </a:solidFill>
              </a:rPr>
              <a:t>Основные </a:t>
            </a:r>
            <a:r>
              <a:rPr lang="ru-RU" altLang="ru-RU" sz="1600" b="1" dirty="0">
                <a:solidFill>
                  <a:schemeClr val="bg2"/>
                </a:solidFill>
              </a:rPr>
              <a:t>показатели развития экономики </a:t>
            </a:r>
            <a:r>
              <a:rPr lang="ru-RU" altLang="ru-RU" sz="1600" b="1" dirty="0" smtClean="0">
                <a:solidFill>
                  <a:schemeClr val="bg2"/>
                </a:solidFill>
              </a:rPr>
              <a:t> Демидовского район</a:t>
            </a:r>
            <a:r>
              <a:rPr lang="ru-RU" altLang="ru-RU" sz="2000" b="1" dirty="0" smtClean="0">
                <a:solidFill>
                  <a:schemeClr val="bg2"/>
                </a:solidFill>
              </a:rPr>
              <a:t>а</a:t>
            </a:r>
            <a:endParaRPr lang="ru-RU" altLang="ru-RU" sz="2000" b="1" dirty="0">
              <a:solidFill>
                <a:schemeClr val="bg2"/>
              </a:solidFill>
            </a:endParaRPr>
          </a:p>
        </p:txBody>
      </p:sp>
      <p:sp>
        <p:nvSpPr>
          <p:cNvPr id="37904"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7905"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7906"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7907"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2" name="Object 13"/>
          <p:cNvGraphicFramePr>
            <a:graphicFrameLocks/>
          </p:cNvGraphicFramePr>
          <p:nvPr>
            <p:extLst>
              <p:ext uri="{D42A27DB-BD31-4B8C-83A1-F6EECF244321}">
                <p14:modId xmlns="" xmlns:p14="http://schemas.microsoft.com/office/powerpoint/2010/main" val="1493263844"/>
              </p:ext>
            </p:extLst>
          </p:nvPr>
        </p:nvGraphicFramePr>
        <p:xfrm>
          <a:off x="436563" y="1230313"/>
          <a:ext cx="8429625" cy="5162550"/>
        </p:xfrm>
        <a:graphic>
          <a:graphicData uri="http://schemas.openxmlformats.org/drawingml/2006/chart">
            <c:chart xmlns:c="http://schemas.openxmlformats.org/drawingml/2006/chart" xmlns:r="http://schemas.openxmlformats.org/officeDocument/2006/relationships" r:id="rId3"/>
          </a:graphicData>
        </a:graphic>
      </p:graphicFrame>
      <p:pic>
        <p:nvPicPr>
          <p:cNvPr id="37908" name="Picture 22" descr="strat051gie"/>
          <p:cNvPicPr>
            <a:picLocks noChangeAspect="1" noChangeArrowheads="1"/>
          </p:cNvPicPr>
          <p:nvPr/>
        </p:nvPicPr>
        <p:blipFill>
          <a:blip r:embed="rId4" cstate="print"/>
          <a:srcRect/>
          <a:stretch>
            <a:fillRect/>
          </a:stretch>
        </p:blipFill>
        <p:spPr bwMode="auto">
          <a:xfrm>
            <a:off x="7380288" y="404813"/>
            <a:ext cx="1655762" cy="16557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18</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 xmlns:p14="http://schemas.microsoft.com/office/powerpoint/2010/main" val="2137849212"/>
              </p:ext>
            </p:extLst>
          </p:nvPr>
        </p:nvGraphicFramePr>
        <p:xfrm>
          <a:off x="214313" y="949325"/>
          <a:ext cx="8786812" cy="5154613"/>
        </p:xfrm>
        <a:graphic>
          <a:graphicData uri="http://schemas.openxmlformats.org/presentationml/2006/ole">
            <p:oleObj spid="_x0000_s40087" name="Worksheet" r:id="rId4" imgW="8705850" imgH="5105603" progId="Excel.Sheet.8">
              <p:embed/>
            </p:oleObj>
          </a:graphicData>
        </a:graphic>
      </p:graphicFrame>
      <p:pic>
        <p:nvPicPr>
          <p:cNvPr id="39954" name="Picture 14" descr="21-04"/>
          <p:cNvPicPr>
            <a:picLocks noChangeAspect="1" noChangeArrowheads="1"/>
          </p:cNvPicPr>
          <p:nvPr/>
        </p:nvPicPr>
        <p:blipFill>
          <a:blip r:embed="rId5" cstate="print"/>
          <a:srcRect/>
          <a:stretch>
            <a:fillRect/>
          </a:stretch>
        </p:blipFill>
        <p:spPr bwMode="auto">
          <a:xfrm>
            <a:off x="7019925" y="115888"/>
            <a:ext cx="2124075" cy="12684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19</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 xmlns:p14="http://schemas.microsoft.com/office/powerpoint/2010/main" val="2915946681"/>
              </p:ext>
            </p:extLst>
          </p:nvPr>
        </p:nvGraphicFramePr>
        <p:xfrm>
          <a:off x="914400" y="508000"/>
          <a:ext cx="7848600" cy="5702300"/>
        </p:xfrm>
        <a:graphic>
          <a:graphicData uri="http://schemas.openxmlformats.org/presentationml/2006/ole">
            <p:oleObj spid="_x0000_s138367" name="Worksheet" r:id="rId4" imgW="7743825" imgH="5629453" progId="Excel.Sheet.8">
              <p:embed/>
            </p:oleObj>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12"/>
          <p:cNvSpPr txBox="1">
            <a:spLocks noChangeArrowheads="1"/>
          </p:cNvSpPr>
          <p:nvPr/>
        </p:nvSpPr>
        <p:spPr bwMode="auto">
          <a:xfrm>
            <a:off x="523875" y="3027363"/>
            <a:ext cx="2298700" cy="3794125"/>
          </a:xfrm>
          <a:prstGeom prst="rect">
            <a:avLst/>
          </a:prstGeom>
          <a:noFill/>
          <a:ln w="9525">
            <a:noFill/>
            <a:miter lim="800000"/>
            <a:headEnd/>
            <a:tailEnd/>
          </a:ln>
        </p:spPr>
        <p:txBody>
          <a:bodyPr/>
          <a:lstStyle/>
          <a:p>
            <a:endParaRPr lang="ru-RU"/>
          </a:p>
        </p:txBody>
      </p:sp>
      <p:sp>
        <p:nvSpPr>
          <p:cNvPr id="57347" name="Text Box 14"/>
          <p:cNvSpPr txBox="1">
            <a:spLocks noChangeArrowheads="1"/>
          </p:cNvSpPr>
          <p:nvPr/>
        </p:nvSpPr>
        <p:spPr bwMode="auto">
          <a:xfrm>
            <a:off x="1193800" y="0"/>
            <a:ext cx="6753225" cy="688975"/>
          </a:xfrm>
          <a:prstGeom prst="rect">
            <a:avLst/>
          </a:prstGeom>
          <a:noFill/>
          <a:ln w="9525">
            <a:noFill/>
            <a:miter lim="800000"/>
            <a:headEnd/>
            <a:tailEnd/>
          </a:ln>
        </p:spPr>
        <p:txBody>
          <a:bodyPr/>
          <a:lstStyle/>
          <a:p>
            <a:pPr algn="ctr"/>
            <a:r>
              <a:rPr lang="ru-RU" sz="3600" b="1">
                <a:solidFill>
                  <a:srgbClr val="0000FF"/>
                </a:solidFill>
              </a:rPr>
              <a:t>БЮДЖЕТ ДЛЯ ГРАЖДАН</a:t>
            </a:r>
            <a:endParaRPr lang="ru-RU"/>
          </a:p>
        </p:txBody>
      </p:sp>
      <p:grpSp>
        <p:nvGrpSpPr>
          <p:cNvPr id="57348" name="Group 25"/>
          <p:cNvGrpSpPr>
            <a:grpSpLocks/>
          </p:cNvGrpSpPr>
          <p:nvPr/>
        </p:nvGrpSpPr>
        <p:grpSpPr bwMode="auto">
          <a:xfrm>
            <a:off x="107950" y="620713"/>
            <a:ext cx="8680450" cy="5811837"/>
            <a:chOff x="113" y="404"/>
            <a:chExt cx="5468" cy="3661"/>
          </a:xfrm>
        </p:grpSpPr>
        <p:grpSp>
          <p:nvGrpSpPr>
            <p:cNvPr id="57351" name="Group 24"/>
            <p:cNvGrpSpPr>
              <a:grpSpLocks/>
            </p:cNvGrpSpPr>
            <p:nvPr/>
          </p:nvGrpSpPr>
          <p:grpSpPr bwMode="auto">
            <a:xfrm>
              <a:off x="440" y="404"/>
              <a:ext cx="5141" cy="192"/>
              <a:chOff x="440" y="404"/>
              <a:chExt cx="5141" cy="192"/>
            </a:xfrm>
          </p:grpSpPr>
          <p:sp>
            <p:nvSpPr>
              <p:cNvPr id="57355" name="Text Box 16"/>
              <p:cNvSpPr txBox="1">
                <a:spLocks noChangeArrowheads="1"/>
              </p:cNvSpPr>
              <p:nvPr/>
            </p:nvSpPr>
            <p:spPr bwMode="auto">
              <a:xfrm>
                <a:off x="440" y="404"/>
                <a:ext cx="2571" cy="192"/>
              </a:xfrm>
              <a:prstGeom prst="rect">
                <a:avLst/>
              </a:prstGeom>
              <a:noFill/>
              <a:ln w="9525">
                <a:noFill/>
                <a:miter lim="800000"/>
                <a:headEnd/>
                <a:tailEnd/>
              </a:ln>
            </p:spPr>
            <p:txBody>
              <a:bodyPr>
                <a:spAutoFit/>
              </a:bodyPr>
              <a:lstStyle/>
              <a:p>
                <a:endParaRPr lang="ru-RU"/>
              </a:p>
            </p:txBody>
          </p:sp>
          <p:sp>
            <p:nvSpPr>
              <p:cNvPr id="57356" name="Text Box 17"/>
              <p:cNvSpPr txBox="1">
                <a:spLocks noChangeArrowheads="1"/>
              </p:cNvSpPr>
              <p:nvPr/>
            </p:nvSpPr>
            <p:spPr bwMode="auto">
              <a:xfrm>
                <a:off x="3011" y="404"/>
                <a:ext cx="2570" cy="192"/>
              </a:xfrm>
              <a:prstGeom prst="rect">
                <a:avLst/>
              </a:prstGeom>
              <a:noFill/>
              <a:ln w="9525">
                <a:noFill/>
                <a:miter lim="800000"/>
                <a:headEnd/>
                <a:tailEnd/>
              </a:ln>
            </p:spPr>
            <p:txBody>
              <a:bodyPr>
                <a:spAutoFit/>
              </a:bodyPr>
              <a:lstStyle/>
              <a:p>
                <a:endParaRPr lang="ru-RU"/>
              </a:p>
            </p:txBody>
          </p:sp>
        </p:grpSp>
        <p:pic>
          <p:nvPicPr>
            <p:cNvPr id="57352" name="Picture 18" descr="139195_original"/>
            <p:cNvPicPr>
              <a:picLocks noChangeAspect="1" noChangeArrowheads="1"/>
            </p:cNvPicPr>
            <p:nvPr/>
          </p:nvPicPr>
          <p:blipFill>
            <a:blip r:embed="rId2" cstate="print"/>
            <a:srcRect/>
            <a:stretch>
              <a:fillRect/>
            </a:stretch>
          </p:blipFill>
          <p:spPr bwMode="auto">
            <a:xfrm>
              <a:off x="113" y="1888"/>
              <a:ext cx="1623" cy="2177"/>
            </a:xfrm>
            <a:prstGeom prst="rect">
              <a:avLst/>
            </a:prstGeom>
            <a:noFill/>
            <a:ln w="9525">
              <a:noFill/>
              <a:miter lim="800000"/>
              <a:headEnd/>
              <a:tailEnd/>
            </a:ln>
          </p:spPr>
        </p:pic>
        <p:pic>
          <p:nvPicPr>
            <p:cNvPr id="57353" name="Picture 19" descr="wallpapers_69442"/>
            <p:cNvPicPr>
              <a:picLocks noChangeAspect="1" noChangeArrowheads="1"/>
            </p:cNvPicPr>
            <p:nvPr/>
          </p:nvPicPr>
          <p:blipFill>
            <a:blip r:embed="rId3" cstate="print"/>
            <a:srcRect/>
            <a:stretch>
              <a:fillRect/>
            </a:stretch>
          </p:blipFill>
          <p:spPr bwMode="auto">
            <a:xfrm>
              <a:off x="249" y="436"/>
              <a:ext cx="2580" cy="1440"/>
            </a:xfrm>
            <a:prstGeom prst="rect">
              <a:avLst/>
            </a:prstGeom>
            <a:noFill/>
            <a:ln w="9525">
              <a:noFill/>
              <a:miter lim="800000"/>
              <a:headEnd/>
              <a:tailEnd/>
            </a:ln>
          </p:spPr>
        </p:pic>
        <p:pic>
          <p:nvPicPr>
            <p:cNvPr id="57354" name="Picture 20" descr="wallpapers_69442"/>
            <p:cNvPicPr>
              <a:picLocks noChangeAspect="1" noChangeArrowheads="1"/>
            </p:cNvPicPr>
            <p:nvPr/>
          </p:nvPicPr>
          <p:blipFill>
            <a:blip r:embed="rId3" cstate="print"/>
            <a:srcRect/>
            <a:stretch>
              <a:fillRect/>
            </a:stretch>
          </p:blipFill>
          <p:spPr bwMode="auto">
            <a:xfrm>
              <a:off x="2835" y="436"/>
              <a:ext cx="2580" cy="1440"/>
            </a:xfrm>
            <a:prstGeom prst="rect">
              <a:avLst/>
            </a:prstGeom>
            <a:noFill/>
            <a:ln w="9525">
              <a:noFill/>
              <a:miter lim="800000"/>
              <a:headEnd/>
              <a:tailEnd/>
            </a:ln>
          </p:spPr>
        </p:pic>
      </p:grpSp>
      <p:sp>
        <p:nvSpPr>
          <p:cNvPr id="57349"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FF313F3-4139-4982-8C1F-CFCE25EE8260}" type="slidenum">
              <a:rPr lang="en-US" altLang="ru-RU" sz="1200">
                <a:solidFill>
                  <a:srgbClr val="898989"/>
                </a:solidFill>
                <a:latin typeface="Calibri" pitchFamily="34" charset="0"/>
              </a:rPr>
              <a:pPr algn="r"/>
              <a:t>2</a:t>
            </a:fld>
            <a:endParaRPr lang="en-US" altLang="ru-RU" sz="1200">
              <a:solidFill>
                <a:srgbClr val="898989"/>
              </a:solidFill>
              <a:latin typeface="Calibri" pitchFamily="34" charset="0"/>
            </a:endParaRPr>
          </a:p>
        </p:txBody>
      </p:sp>
      <p:sp>
        <p:nvSpPr>
          <p:cNvPr id="57350" name="Rectangle 23"/>
          <p:cNvSpPr>
            <a:spLocks noChangeArrowheads="1"/>
          </p:cNvSpPr>
          <p:nvPr/>
        </p:nvSpPr>
        <p:spPr bwMode="auto">
          <a:xfrm>
            <a:off x="2268537" y="2924944"/>
            <a:ext cx="6911975" cy="3108543"/>
          </a:xfrm>
          <a:prstGeom prst="rect">
            <a:avLst/>
          </a:prstGeom>
          <a:noFill/>
          <a:ln w="9525">
            <a:noFill/>
            <a:miter lim="800000"/>
            <a:headEnd/>
            <a:tailEnd/>
          </a:ln>
        </p:spPr>
        <p:txBody>
          <a:bodyPr>
            <a:spAutoFit/>
          </a:bodyPr>
          <a:lstStyle/>
          <a:p>
            <a:r>
              <a:rPr lang="ru-RU" dirty="0" smtClean="0"/>
              <a:t>Принятие поправок в решение Демидовского районного Совета депутатов от  26.12.2016 №132 «О бюджете муниципального образования «Демидовский район» Смоленской области на 2017 год и на плановый период 2018 и 2019» с учетом изменений, принятых решением от 16.02.2017 №21, не потребует дополнительных затрат из местного бюджета.</a:t>
            </a:r>
          </a:p>
          <a:p>
            <a:r>
              <a:rPr lang="ru-RU" dirty="0" smtClean="0"/>
              <a:t>В результате поправок интересы граждан и организаций не затрагиваются.</a:t>
            </a:r>
          </a:p>
          <a:p>
            <a:r>
              <a:rPr lang="ru-RU" dirty="0" smtClean="0"/>
              <a:t>Суть поправок:</a:t>
            </a:r>
          </a:p>
          <a:p>
            <a:r>
              <a:rPr lang="ru-RU" dirty="0" smtClean="0"/>
              <a:t>Увеличение налоговых и неналоговых доходов в сумме 1 989,1 тыс. рублей.</a:t>
            </a:r>
          </a:p>
          <a:p>
            <a:r>
              <a:rPr lang="ru-RU" dirty="0" smtClean="0"/>
              <a:t>Увеличение безвозмездных доходов из областного бюджета в сумме 22 227,7 тыс. рублей.</a:t>
            </a:r>
          </a:p>
          <a:p>
            <a:r>
              <a:rPr lang="ru-RU" dirty="0" smtClean="0"/>
              <a:t>Увеличение расходов бюджета (без учета целевых средств) на сумму 804,6 тыс. рублей.</a:t>
            </a:r>
          </a:p>
          <a:p>
            <a:r>
              <a:rPr lang="ru-RU" dirty="0" smtClean="0"/>
              <a:t>Изменение дефицита бюджета на -1 184,5 тыс. рублей, из них, за счет остатков собственных средств на 01.01.2017  в сумме +506,5 тыс. рублей и уменьшения кредита от кредитных организаций на -1 691,0 тыс. рублей.</a:t>
            </a:r>
            <a:endParaRPr lang="ru-RU"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28"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109BBE2-E3B8-4E5C-8ED8-5198EF15FB85}" type="slidenum">
              <a:rPr lang="en-US" altLang="ru-RU" sz="1200">
                <a:solidFill>
                  <a:srgbClr val="898989"/>
                </a:solidFill>
                <a:latin typeface="Calibri" pitchFamily="34" charset="0"/>
              </a:rPr>
              <a:pPr algn="r"/>
              <a:t>20</a:t>
            </a:fld>
            <a:endParaRPr lang="en-US" altLang="ru-RU" sz="1200">
              <a:solidFill>
                <a:srgbClr val="898989"/>
              </a:solidFill>
              <a:latin typeface="Calibri" pitchFamily="34" charset="0"/>
            </a:endParaRPr>
          </a:p>
        </p:txBody>
      </p:sp>
      <p:sp>
        <p:nvSpPr>
          <p:cNvPr id="23629"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23630"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23632" name="Text Box 7"/>
          <p:cNvSpPr txBox="1">
            <a:spLocks noChangeArrowheads="1"/>
          </p:cNvSpPr>
          <p:nvPr/>
        </p:nvSpPr>
        <p:spPr bwMode="auto">
          <a:xfrm>
            <a:off x="246063" y="755650"/>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3" name="Text Box 8"/>
          <p:cNvSpPr txBox="1">
            <a:spLocks noChangeArrowheads="1"/>
          </p:cNvSpPr>
          <p:nvPr/>
        </p:nvSpPr>
        <p:spPr bwMode="auto">
          <a:xfrm>
            <a:off x="2438400" y="990600"/>
            <a:ext cx="184150" cy="366713"/>
          </a:xfrm>
          <a:prstGeom prst="rect">
            <a:avLst/>
          </a:prstGeom>
          <a:noFill/>
          <a:ln w="9525">
            <a:noFill/>
            <a:miter lim="800000"/>
            <a:headEnd/>
            <a:tailEnd/>
          </a:ln>
        </p:spPr>
        <p:txBody>
          <a:bodyPr wrap="none">
            <a:spAutoFit/>
          </a:bodyPr>
          <a:lstStyle/>
          <a:p>
            <a:endParaRPr lang="ru-RU" altLang="ru-RU" sz="1800">
              <a:latin typeface="Arial" charset="0"/>
            </a:endParaRPr>
          </a:p>
        </p:txBody>
      </p:sp>
      <p:sp>
        <p:nvSpPr>
          <p:cNvPr id="23634" name="Text Box 38"/>
          <p:cNvSpPr txBox="1">
            <a:spLocks noChangeArrowheads="1"/>
          </p:cNvSpPr>
          <p:nvPr/>
        </p:nvSpPr>
        <p:spPr bwMode="auto">
          <a:xfrm>
            <a:off x="704850" y="361950"/>
            <a:ext cx="914400"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5" name="Text Box 6"/>
          <p:cNvSpPr txBox="1">
            <a:spLocks noChangeArrowheads="1"/>
          </p:cNvSpPr>
          <p:nvPr/>
        </p:nvSpPr>
        <p:spPr bwMode="auto">
          <a:xfrm>
            <a:off x="8810625" y="0"/>
            <a:ext cx="333375" cy="366713"/>
          </a:xfrm>
          <a:prstGeom prst="rect">
            <a:avLst/>
          </a:prstGeom>
          <a:noFill/>
          <a:ln w="9525">
            <a:noFill/>
            <a:miter lim="800000"/>
            <a:headEnd/>
            <a:tailEnd/>
          </a:ln>
        </p:spPr>
        <p:txBody>
          <a:bodyPr>
            <a:spAutoFit/>
          </a:bodyPr>
          <a:lstStyle/>
          <a:p>
            <a:pPr algn="ctr">
              <a:spcBef>
                <a:spcPct val="50000"/>
              </a:spcBef>
            </a:pPr>
            <a:endParaRPr lang="ru-RU" altLang="ru-RU" sz="1800" b="1" i="1"/>
          </a:p>
        </p:txBody>
      </p:sp>
      <p:sp>
        <p:nvSpPr>
          <p:cNvPr id="23636" name="Text Box 12"/>
          <p:cNvSpPr txBox="1">
            <a:spLocks noChangeArrowheads="1"/>
          </p:cNvSpPr>
          <p:nvPr/>
        </p:nvSpPr>
        <p:spPr bwMode="auto">
          <a:xfrm>
            <a:off x="755650" y="428625"/>
            <a:ext cx="7920038" cy="338554"/>
          </a:xfrm>
          <a:prstGeom prst="rect">
            <a:avLst/>
          </a:prstGeom>
          <a:noFill/>
          <a:ln w="9525">
            <a:noFill/>
            <a:miter lim="800000"/>
            <a:headEnd/>
            <a:tailEnd/>
          </a:ln>
        </p:spPr>
        <p:txBody>
          <a:bodyPr>
            <a:spAutoFit/>
          </a:bodyPr>
          <a:lstStyle/>
          <a:p>
            <a:pPr algn="ctr">
              <a:spcBef>
                <a:spcPct val="50000"/>
              </a:spcBef>
            </a:pPr>
            <a:r>
              <a:rPr lang="ru-RU" sz="1600" b="1" dirty="0">
                <a:solidFill>
                  <a:schemeClr val="bg2"/>
                </a:solidFill>
              </a:rPr>
              <a:t>Численность населения </a:t>
            </a:r>
            <a:r>
              <a:rPr lang="ru-RU" sz="1600" b="1" dirty="0" smtClean="0">
                <a:solidFill>
                  <a:schemeClr val="bg2"/>
                </a:solidFill>
              </a:rPr>
              <a:t>Демидовского  </a:t>
            </a:r>
            <a:r>
              <a:rPr lang="ru-RU" sz="1600" b="1" dirty="0">
                <a:solidFill>
                  <a:schemeClr val="bg2"/>
                </a:solidFill>
              </a:rPr>
              <a:t>района </a:t>
            </a:r>
            <a:r>
              <a:rPr lang="ru-RU" sz="1600" b="1" dirty="0" smtClean="0">
                <a:solidFill>
                  <a:schemeClr val="bg2"/>
                </a:solidFill>
              </a:rPr>
              <a:t> (тыс.чел.)</a:t>
            </a:r>
          </a:p>
        </p:txBody>
      </p:sp>
      <p:graphicFrame>
        <p:nvGraphicFramePr>
          <p:cNvPr id="23627" name="Object 75"/>
          <p:cNvGraphicFramePr>
            <a:graphicFrameLocks/>
          </p:cNvGraphicFramePr>
          <p:nvPr>
            <p:extLst>
              <p:ext uri="{D42A27DB-BD31-4B8C-83A1-F6EECF244321}">
                <p14:modId xmlns="" xmlns:p14="http://schemas.microsoft.com/office/powerpoint/2010/main" val="600336751"/>
              </p:ext>
            </p:extLst>
          </p:nvPr>
        </p:nvGraphicFramePr>
        <p:xfrm>
          <a:off x="534988" y="569913"/>
          <a:ext cx="8229600" cy="5865812"/>
        </p:xfrm>
        <a:graphic>
          <a:graphicData uri="http://schemas.openxmlformats.org/presentationml/2006/ole">
            <p:oleObj spid="_x0000_s23765" name="Worksheet" r:id="rId4" imgW="7591425" imgH="5410403" progId="Excel.Sheet.8">
              <p:embed/>
            </p:oleObj>
          </a:graphicData>
        </a:graphic>
      </p:graphicFrame>
      <p:pic>
        <p:nvPicPr>
          <p:cNvPr id="23637" name="Picture 22" descr="47fb57196c87"/>
          <p:cNvPicPr>
            <a:picLocks noChangeAspect="1" noChangeArrowheads="1"/>
          </p:cNvPicPr>
          <p:nvPr/>
        </p:nvPicPr>
        <p:blipFill>
          <a:blip r:embed="rId5" cstate="print"/>
          <a:srcRect/>
          <a:stretch>
            <a:fillRect/>
          </a:stretch>
        </p:blipFill>
        <p:spPr bwMode="auto">
          <a:xfrm>
            <a:off x="7164388" y="908050"/>
            <a:ext cx="1979612" cy="14843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1"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53262"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endParaRPr lang="ru-RU" altLang="ru-RU" sz="1800" i="1">
              <a:latin typeface="Arial" charset="0"/>
              <a:cs typeface="Arial" charset="0"/>
            </a:endParaRPr>
          </a:p>
        </p:txBody>
      </p:sp>
      <p:sp>
        <p:nvSpPr>
          <p:cNvPr id="53263"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4"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5" name="Заголовок 1"/>
          <p:cNvSpPr>
            <a:spLocks/>
          </p:cNvSpPr>
          <p:nvPr/>
        </p:nvSpPr>
        <p:spPr bwMode="auto">
          <a:xfrm>
            <a:off x="0" y="0"/>
            <a:ext cx="863600" cy="457200"/>
          </a:xfrm>
          <a:prstGeom prst="rect">
            <a:avLst/>
          </a:prstGeom>
          <a:noFill/>
          <a:ln w="9525">
            <a:noFill/>
            <a:miter lim="800000"/>
            <a:headEnd/>
            <a:tailEnd/>
          </a:ln>
        </p:spPr>
        <p:txBody>
          <a:bodyPr lIns="0" rIns="0" bIns="0" anchor="b"/>
          <a:lstStyle/>
          <a:p>
            <a:pPr algn="ctr"/>
            <a:endParaRPr lang="ru-RU" altLang="ru-RU" sz="1600" b="1">
              <a:solidFill>
                <a:srgbClr val="000000"/>
              </a:solidFill>
              <a:cs typeface="Times New Roman" pitchFamily="18" charset="0"/>
            </a:endParaRPr>
          </a:p>
        </p:txBody>
      </p:sp>
      <p:graphicFrame>
        <p:nvGraphicFramePr>
          <p:cNvPr id="53260" name="Object 12"/>
          <p:cNvGraphicFramePr>
            <a:graphicFrameLocks/>
          </p:cNvGraphicFramePr>
          <p:nvPr>
            <p:extLst>
              <p:ext uri="{D42A27DB-BD31-4B8C-83A1-F6EECF244321}">
                <p14:modId xmlns="" xmlns:p14="http://schemas.microsoft.com/office/powerpoint/2010/main" val="4147621137"/>
              </p:ext>
            </p:extLst>
          </p:nvPr>
        </p:nvGraphicFramePr>
        <p:xfrm>
          <a:off x="104775" y="581025"/>
          <a:ext cx="8686800" cy="4838700"/>
        </p:xfrm>
        <a:graphic>
          <a:graphicData uri="http://schemas.openxmlformats.org/presentationml/2006/ole">
            <p:oleObj spid="_x0000_s53396" name="Лист" r:id="rId4" imgW="8686800" imgH="4838700" progId="Excel.Sheet.8">
              <p:embed/>
            </p:oleObj>
          </a:graphicData>
        </a:graphic>
      </p:graphicFrame>
      <p:sp>
        <p:nvSpPr>
          <p:cNvPr id="53266"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D3D8ECA-C151-4374-B756-90804BAE3BAE}" type="slidenum">
              <a:rPr lang="en-US" altLang="ru-RU" sz="1200">
                <a:solidFill>
                  <a:srgbClr val="898989"/>
                </a:solidFill>
                <a:latin typeface="Calibri" pitchFamily="34" charset="0"/>
              </a:rPr>
              <a:pPr algn="r"/>
              <a:t>21</a:t>
            </a:fld>
            <a:endParaRPr lang="en-US" altLang="ru-RU" sz="1200">
              <a:solidFill>
                <a:srgbClr val="898989"/>
              </a:solidFill>
              <a:latin typeface="Calibri" pitchFamily="34" charset="0"/>
            </a:endParaRPr>
          </a:p>
        </p:txBody>
      </p:sp>
      <p:pic>
        <p:nvPicPr>
          <p:cNvPr id="53267" name="Picture 17" descr="anywalls"/>
          <p:cNvPicPr>
            <a:picLocks noChangeAspect="1" noChangeArrowheads="1"/>
          </p:cNvPicPr>
          <p:nvPr/>
        </p:nvPicPr>
        <p:blipFill>
          <a:blip r:embed="rId5" cstate="print"/>
          <a:srcRect/>
          <a:stretch>
            <a:fillRect/>
          </a:stretch>
        </p:blipFill>
        <p:spPr bwMode="auto">
          <a:xfrm>
            <a:off x="6732588" y="473075"/>
            <a:ext cx="2389187" cy="1371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31" name="Text Box 3"/>
          <p:cNvSpPr txBox="1">
            <a:spLocks noChangeArrowheads="1"/>
          </p:cNvSpPr>
          <p:nvPr/>
        </p:nvSpPr>
        <p:spPr bwMode="auto">
          <a:xfrm>
            <a:off x="899592" y="627062"/>
            <a:ext cx="6192687" cy="923330"/>
          </a:xfrm>
          <a:prstGeom prst="rect">
            <a:avLst/>
          </a:prstGeom>
          <a:noFill/>
          <a:ln w="9525">
            <a:noFill/>
            <a:miter lim="800000"/>
            <a:headEnd/>
            <a:tailEnd/>
          </a:ln>
        </p:spPr>
        <p:txBody>
          <a:bodyPr wrap="square">
            <a:spAutoFit/>
          </a:bodyPr>
          <a:lstStyle/>
          <a:p>
            <a:pPr algn="ctr"/>
            <a:r>
              <a:rPr lang="ru-RU" sz="1800" b="1" dirty="0">
                <a:solidFill>
                  <a:schemeClr val="bg2"/>
                </a:solidFill>
              </a:rPr>
              <a:t>Доходы бюджета </a:t>
            </a:r>
            <a:r>
              <a:rPr lang="ru-RU" sz="1800" b="1" dirty="0" smtClean="0">
                <a:solidFill>
                  <a:schemeClr val="bg2"/>
                </a:solidFill>
              </a:rPr>
              <a:t> </a:t>
            </a:r>
            <a:r>
              <a:rPr lang="ru-RU" sz="1800" b="1" dirty="0">
                <a:solidFill>
                  <a:schemeClr val="bg2"/>
                </a:solidFill>
              </a:rPr>
              <a:t>муниципального </a:t>
            </a:r>
            <a:r>
              <a:rPr lang="ru-RU" sz="1800" b="1" dirty="0" smtClean="0">
                <a:solidFill>
                  <a:schemeClr val="bg2"/>
                </a:solidFill>
              </a:rPr>
              <a:t>образования «Демидовский район» Смоленской области </a:t>
            </a:r>
          </a:p>
          <a:p>
            <a:pPr algn="ctr"/>
            <a:r>
              <a:rPr lang="ru-RU" sz="1800" b="1" dirty="0" smtClean="0">
                <a:solidFill>
                  <a:schemeClr val="bg2"/>
                </a:solidFill>
              </a:rPr>
              <a:t> с 2017 по 2019 год</a:t>
            </a:r>
            <a:r>
              <a:rPr lang="ru-RU" sz="1800" b="1" dirty="0">
                <a:solidFill>
                  <a:schemeClr val="bg2"/>
                </a:solidFill>
              </a:rPr>
              <a:t> </a:t>
            </a:r>
            <a:r>
              <a:rPr lang="ru-RU" sz="1800" b="1" dirty="0" smtClean="0">
                <a:solidFill>
                  <a:schemeClr val="bg2"/>
                </a:solidFill>
              </a:rPr>
              <a:t> (тыс</a:t>
            </a:r>
            <a:r>
              <a:rPr lang="ru-RU" sz="1800" b="1" dirty="0">
                <a:solidFill>
                  <a:schemeClr val="bg2"/>
                </a:solidFill>
              </a:rPr>
              <a:t>. </a:t>
            </a:r>
            <a:r>
              <a:rPr lang="ru-RU" sz="1800" b="1" dirty="0" smtClean="0">
                <a:solidFill>
                  <a:schemeClr val="bg2"/>
                </a:solidFill>
              </a:rPr>
              <a:t>рублей)</a:t>
            </a:r>
          </a:p>
        </p:txBody>
      </p:sp>
      <p:graphicFrame>
        <p:nvGraphicFramePr>
          <p:cNvPr id="47130" name="Object 26"/>
          <p:cNvGraphicFramePr>
            <a:graphicFrameLocks noGrp="1" noChangeAspect="1"/>
          </p:cNvGraphicFramePr>
          <p:nvPr>
            <p:ph idx="4294967295"/>
            <p:extLst>
              <p:ext uri="{D42A27DB-BD31-4B8C-83A1-F6EECF244321}">
                <p14:modId xmlns="" xmlns:p14="http://schemas.microsoft.com/office/powerpoint/2010/main" val="452914845"/>
              </p:ext>
            </p:extLst>
          </p:nvPr>
        </p:nvGraphicFramePr>
        <p:xfrm>
          <a:off x="1666875" y="1700213"/>
          <a:ext cx="5413375" cy="3432175"/>
        </p:xfrm>
        <a:graphic>
          <a:graphicData uri="http://schemas.openxmlformats.org/presentationml/2006/ole">
            <p:oleObj spid="_x0000_s47274" name="Лист" r:id="rId4" imgW="11791843" imgH="7477110" progId="Excel.Sheet.8">
              <p:embed/>
            </p:oleObj>
          </a:graphicData>
        </a:graphic>
      </p:graphicFrame>
      <p:sp>
        <p:nvSpPr>
          <p:cNvPr id="4713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BAE86598-9F53-46C6-94E3-BD1F96031E86}" type="slidenum">
              <a:rPr lang="en-US" altLang="ru-RU" sz="1200">
                <a:solidFill>
                  <a:srgbClr val="898989"/>
                </a:solidFill>
                <a:latin typeface="Calibri" pitchFamily="34" charset="0"/>
              </a:rPr>
              <a:pPr algn="r"/>
              <a:t>22</a:t>
            </a:fld>
            <a:endParaRPr lang="en-US" altLang="ru-RU" sz="1200">
              <a:solidFill>
                <a:srgbClr val="898989"/>
              </a:solidFill>
              <a:latin typeface="Calibri" pitchFamily="34" charset="0"/>
            </a:endParaRPr>
          </a:p>
        </p:txBody>
      </p:sp>
      <p:pic>
        <p:nvPicPr>
          <p:cNvPr id="47133" name="Picture 33" descr="b1cb1436e9410fde3fb153c1f87c02ec"/>
          <p:cNvPicPr>
            <a:picLocks noChangeAspect="1" noChangeArrowheads="1"/>
          </p:cNvPicPr>
          <p:nvPr/>
        </p:nvPicPr>
        <p:blipFill>
          <a:blip r:embed="rId5" cstate="print"/>
          <a:srcRect/>
          <a:stretch>
            <a:fillRect/>
          </a:stretch>
        </p:blipFill>
        <p:spPr bwMode="auto">
          <a:xfrm>
            <a:off x="7380288" y="476250"/>
            <a:ext cx="1763712" cy="1514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55" name="Text Box 3"/>
          <p:cNvSpPr txBox="1">
            <a:spLocks noChangeArrowheads="1"/>
          </p:cNvSpPr>
          <p:nvPr/>
        </p:nvSpPr>
        <p:spPr bwMode="auto">
          <a:xfrm>
            <a:off x="468313" y="404813"/>
            <a:ext cx="8351837" cy="581025"/>
          </a:xfrm>
          <a:prstGeom prst="rect">
            <a:avLst/>
          </a:prstGeom>
          <a:noFill/>
          <a:ln w="9525">
            <a:noFill/>
            <a:miter lim="800000"/>
            <a:headEnd/>
            <a:tailEnd/>
          </a:ln>
        </p:spPr>
        <p:txBody>
          <a:bodyPr>
            <a:spAutoFit/>
          </a:bodyPr>
          <a:lstStyle/>
          <a:p>
            <a:pPr algn="ctr"/>
            <a:r>
              <a:rPr lang="ru-RU" sz="1600" b="1" dirty="0">
                <a:solidFill>
                  <a:schemeClr val="tx2"/>
                </a:solidFill>
              </a:rPr>
              <a:t>Налоговые и неналоговые доходы бюджета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2017-2019 годы, </a:t>
            </a:r>
            <a:r>
              <a:rPr lang="ru-RU" sz="1600" b="1" dirty="0">
                <a:solidFill>
                  <a:schemeClr val="tx2"/>
                </a:solidFill>
              </a:rPr>
              <a:t>тыс. рублей</a:t>
            </a:r>
          </a:p>
        </p:txBody>
      </p:sp>
      <p:graphicFrame>
        <p:nvGraphicFramePr>
          <p:cNvPr id="48154" name="Object 26"/>
          <p:cNvGraphicFramePr>
            <a:graphicFrameLocks noGrp="1" noChangeAspect="1"/>
          </p:cNvGraphicFramePr>
          <p:nvPr>
            <p:ph idx="4294967295"/>
            <p:extLst>
              <p:ext uri="{D42A27DB-BD31-4B8C-83A1-F6EECF244321}">
                <p14:modId xmlns="" xmlns:p14="http://schemas.microsoft.com/office/powerpoint/2010/main" val="737909846"/>
              </p:ext>
            </p:extLst>
          </p:nvPr>
        </p:nvGraphicFramePr>
        <p:xfrm>
          <a:off x="561975" y="1639888"/>
          <a:ext cx="7870825" cy="4584700"/>
        </p:xfrm>
        <a:graphic>
          <a:graphicData uri="http://schemas.openxmlformats.org/presentationml/2006/ole">
            <p:oleObj spid="_x0000_s48294" name="Лист" r:id="rId3" imgW="7048500" imgH="4105351" progId="Excel.Sheet.8">
              <p:embed/>
            </p:oleObj>
          </a:graphicData>
        </a:graphic>
      </p:graphicFrame>
      <p:sp>
        <p:nvSpPr>
          <p:cNvPr id="48156"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0BC69FE7-B0F4-486D-872D-9A4FEE51D2CE}" type="slidenum">
              <a:rPr lang="en-US" altLang="ru-RU" sz="1200">
                <a:solidFill>
                  <a:srgbClr val="898989"/>
                </a:solidFill>
                <a:latin typeface="Calibri" pitchFamily="34" charset="0"/>
              </a:rPr>
              <a:pPr algn="r"/>
              <a:t>23</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9" name="Text Box 3"/>
          <p:cNvSpPr txBox="1">
            <a:spLocks noChangeArrowheads="1"/>
          </p:cNvSpPr>
          <p:nvPr/>
        </p:nvSpPr>
        <p:spPr bwMode="auto">
          <a:xfrm>
            <a:off x="323850" y="515938"/>
            <a:ext cx="8640763" cy="830997"/>
          </a:xfrm>
          <a:prstGeom prst="rect">
            <a:avLst/>
          </a:prstGeom>
          <a:noFill/>
          <a:ln w="9525">
            <a:noFill/>
            <a:miter lim="800000"/>
            <a:headEnd/>
            <a:tailEnd/>
          </a:ln>
        </p:spPr>
        <p:txBody>
          <a:bodyPr>
            <a:spAutoFit/>
          </a:bodyPr>
          <a:lstStyle/>
          <a:p>
            <a:pPr algn="ctr"/>
            <a:r>
              <a:rPr lang="ru-RU" sz="1600" b="1" dirty="0">
                <a:solidFill>
                  <a:schemeClr val="tx2"/>
                </a:solidFill>
              </a:rPr>
              <a:t>Структура налоговых и неналоговых доходов бюджета</a:t>
            </a:r>
          </a:p>
          <a:p>
            <a:pPr algn="ctr"/>
            <a:r>
              <a:rPr lang="ru-RU" sz="1600" b="1" dirty="0">
                <a:solidFill>
                  <a:schemeClr val="tx2"/>
                </a:solidFill>
              </a:rPr>
              <a:t>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2017 </a:t>
            </a:r>
            <a:r>
              <a:rPr lang="ru-RU" sz="1600" b="1" dirty="0">
                <a:solidFill>
                  <a:schemeClr val="tx2"/>
                </a:solidFill>
              </a:rPr>
              <a:t>год </a:t>
            </a:r>
          </a:p>
          <a:p>
            <a:pPr algn="ctr"/>
            <a:r>
              <a:rPr lang="ru-RU" sz="1600" b="1" dirty="0">
                <a:solidFill>
                  <a:schemeClr val="tx2"/>
                </a:solidFill>
              </a:rPr>
              <a:t>всего налоговых и неналоговых доходов – </a:t>
            </a:r>
            <a:r>
              <a:rPr lang="ru-RU" sz="1600" b="1" dirty="0" smtClean="0">
                <a:solidFill>
                  <a:schemeClr val="tx2"/>
                </a:solidFill>
              </a:rPr>
              <a:t>45905,9 </a:t>
            </a:r>
            <a:r>
              <a:rPr lang="ru-RU" sz="1600" b="1" dirty="0">
                <a:solidFill>
                  <a:schemeClr val="tx2"/>
                </a:solidFill>
              </a:rPr>
              <a:t>тыс. рублей</a:t>
            </a:r>
          </a:p>
        </p:txBody>
      </p:sp>
      <p:graphicFrame>
        <p:nvGraphicFramePr>
          <p:cNvPr id="49178" name="Object 26"/>
          <p:cNvGraphicFramePr>
            <a:graphicFrameLocks noGrp="1" noChangeAspect="1"/>
          </p:cNvGraphicFramePr>
          <p:nvPr>
            <p:ph idx="4294967295"/>
            <p:extLst>
              <p:ext uri="{D42A27DB-BD31-4B8C-83A1-F6EECF244321}">
                <p14:modId xmlns="" xmlns:p14="http://schemas.microsoft.com/office/powerpoint/2010/main" val="2717701388"/>
              </p:ext>
            </p:extLst>
          </p:nvPr>
        </p:nvGraphicFramePr>
        <p:xfrm>
          <a:off x="227013" y="1654175"/>
          <a:ext cx="8915400" cy="4505325"/>
        </p:xfrm>
        <a:graphic>
          <a:graphicData uri="http://schemas.openxmlformats.org/presentationml/2006/ole">
            <p:oleObj spid="_x0000_s49317" name="Лист" r:id="rId3" imgW="9029700" imgH="4562551" progId="Excel.Sheet.8">
              <p:embed/>
            </p:oleObj>
          </a:graphicData>
        </a:graphic>
      </p:graphicFrame>
      <p:sp>
        <p:nvSpPr>
          <p:cNvPr id="49180"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2AA3E5CD-43A1-43F6-8D9E-B0CE11DDD2CB}" type="slidenum">
              <a:rPr lang="en-US" altLang="ru-RU" sz="1200">
                <a:solidFill>
                  <a:srgbClr val="898989"/>
                </a:solidFill>
                <a:latin typeface="Calibri" pitchFamily="34" charset="0"/>
              </a:rPr>
              <a:pPr algn="r"/>
              <a:t>24</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2018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43118,2 тыс. рублей</a:t>
            </a:r>
            <a:r>
              <a:rPr lang="ru-RU" b="1" dirty="0" smtClean="0">
                <a:solidFill>
                  <a:schemeClr val="tx2"/>
                </a:solidFill>
              </a:rPr>
              <a:t/>
            </a:r>
            <a:br>
              <a:rPr lang="ru-RU" b="1" dirty="0" smtClean="0">
                <a:solidFill>
                  <a:schemeClr val="tx2"/>
                </a:solidFill>
              </a:rPr>
            </a:br>
            <a:endParaRPr lang="ru-RU" dirty="0"/>
          </a:p>
        </p:txBody>
      </p:sp>
      <p:graphicFrame>
        <p:nvGraphicFramePr>
          <p:cNvPr id="168962" name="Object 2"/>
          <p:cNvGraphicFramePr>
            <a:graphicFrameLocks noGrp="1" noChangeAspect="1"/>
          </p:cNvGraphicFramePr>
          <p:nvPr>
            <p:extLst>
              <p:ext uri="{D42A27DB-BD31-4B8C-83A1-F6EECF244321}">
                <p14:modId xmlns="" xmlns:p14="http://schemas.microsoft.com/office/powerpoint/2010/main" val="769109664"/>
              </p:ext>
            </p:extLst>
          </p:nvPr>
        </p:nvGraphicFramePr>
        <p:xfrm>
          <a:off x="225425" y="1428736"/>
          <a:ext cx="8942388" cy="4786346"/>
        </p:xfrm>
        <a:graphic>
          <a:graphicData uri="http://schemas.openxmlformats.org/presentationml/2006/ole">
            <p:oleObj spid="_x0000_s168988" name="Worksheet" r:id="rId3" imgW="8639175" imgH="3943299" progId="Excel.Sheet.8">
              <p:embed/>
            </p:oleObj>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2019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45008,9 тыс. рублей</a:t>
            </a:r>
            <a:r>
              <a:rPr lang="ru-RU" b="1" dirty="0" smtClean="0">
                <a:solidFill>
                  <a:schemeClr val="tx2"/>
                </a:solidFill>
              </a:rPr>
              <a:t/>
            </a:r>
            <a:br>
              <a:rPr lang="ru-RU" b="1" dirty="0" smtClean="0">
                <a:solidFill>
                  <a:schemeClr val="tx2"/>
                </a:solidFill>
              </a:rPr>
            </a:br>
            <a:endParaRPr lang="ru-RU" dirty="0"/>
          </a:p>
        </p:txBody>
      </p:sp>
      <p:graphicFrame>
        <p:nvGraphicFramePr>
          <p:cNvPr id="168962" name="Object 2"/>
          <p:cNvGraphicFramePr>
            <a:graphicFrameLocks noGrp="1" noChangeAspect="1"/>
          </p:cNvGraphicFramePr>
          <p:nvPr>
            <p:extLst>
              <p:ext uri="{D42A27DB-BD31-4B8C-83A1-F6EECF244321}">
                <p14:modId xmlns="" xmlns:p14="http://schemas.microsoft.com/office/powerpoint/2010/main" val="1179168922"/>
              </p:ext>
            </p:extLst>
          </p:nvPr>
        </p:nvGraphicFramePr>
        <p:xfrm>
          <a:off x="225425" y="1282700"/>
          <a:ext cx="9144000" cy="4619625"/>
        </p:xfrm>
        <a:graphic>
          <a:graphicData uri="http://schemas.openxmlformats.org/presentationml/2006/ole">
            <p:oleObj spid="_x0000_s170012" name="Worksheet" r:id="rId3" imgW="8839200" imgH="4467149" progId="Excel.Sheet.8">
              <p:embed/>
            </p:oleObj>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51" name="Text Box 3"/>
          <p:cNvSpPr txBox="1">
            <a:spLocks noChangeArrowheads="1"/>
          </p:cNvSpPr>
          <p:nvPr/>
        </p:nvSpPr>
        <p:spPr bwMode="auto">
          <a:xfrm>
            <a:off x="395288" y="333375"/>
            <a:ext cx="8215312" cy="830997"/>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налоговых доходов в </a:t>
            </a:r>
            <a:r>
              <a:rPr lang="ru-RU" sz="1600" b="1" dirty="0" smtClean="0">
                <a:solidFill>
                  <a:schemeClr val="tx2"/>
                </a:solidFill>
              </a:rPr>
              <a:t>бюджет </a:t>
            </a:r>
            <a:r>
              <a:rPr lang="ru-RU" sz="1600" b="1" dirty="0">
                <a:solidFill>
                  <a:schemeClr val="tx2"/>
                </a:solidFill>
              </a:rPr>
              <a:t>муниципального </a:t>
            </a:r>
            <a:r>
              <a:rPr lang="ru-RU" sz="1600" b="1" dirty="0" smtClean="0">
                <a:solidFill>
                  <a:schemeClr val="tx2"/>
                </a:solidFill>
              </a:rPr>
              <a:t>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2017 </a:t>
            </a:r>
            <a:r>
              <a:rPr lang="ru-RU" sz="1600" b="1" dirty="0">
                <a:solidFill>
                  <a:schemeClr val="tx2"/>
                </a:solidFill>
              </a:rPr>
              <a:t>по </a:t>
            </a:r>
            <a:r>
              <a:rPr lang="ru-RU" sz="1600" b="1" dirty="0" smtClean="0">
                <a:solidFill>
                  <a:schemeClr val="tx2"/>
                </a:solidFill>
              </a:rPr>
              <a:t>2019 </a:t>
            </a:r>
            <a:r>
              <a:rPr lang="ru-RU" sz="1600" b="1" dirty="0">
                <a:solidFill>
                  <a:schemeClr val="tx2"/>
                </a:solidFill>
              </a:rPr>
              <a:t>годы, тыс. </a:t>
            </a:r>
            <a:r>
              <a:rPr lang="ru-RU" sz="1600" b="1" dirty="0" smtClean="0">
                <a:solidFill>
                  <a:schemeClr val="tx2"/>
                </a:solidFill>
              </a:rPr>
              <a:t>рублей</a:t>
            </a:r>
          </a:p>
          <a:p>
            <a:pPr algn="ctr"/>
            <a:endParaRPr lang="ru-RU" sz="1600" b="1" dirty="0">
              <a:solidFill>
                <a:schemeClr val="tx2"/>
              </a:solidFill>
            </a:endParaRPr>
          </a:p>
        </p:txBody>
      </p:sp>
      <p:graphicFrame>
        <p:nvGraphicFramePr>
          <p:cNvPr id="52250" name="Object 26"/>
          <p:cNvGraphicFramePr>
            <a:graphicFrameLocks noGrp="1" noChangeAspect="1"/>
          </p:cNvGraphicFramePr>
          <p:nvPr>
            <p:ph idx="4294967295"/>
            <p:extLst>
              <p:ext uri="{D42A27DB-BD31-4B8C-83A1-F6EECF244321}">
                <p14:modId xmlns="" xmlns:p14="http://schemas.microsoft.com/office/powerpoint/2010/main" val="825657682"/>
              </p:ext>
            </p:extLst>
          </p:nvPr>
        </p:nvGraphicFramePr>
        <p:xfrm>
          <a:off x="293688" y="1485900"/>
          <a:ext cx="8328025" cy="5110163"/>
        </p:xfrm>
        <a:graphic>
          <a:graphicData uri="http://schemas.openxmlformats.org/presentationml/2006/ole">
            <p:oleObj spid="_x0000_s52386" name="Лист" r:id="rId3" imgW="8972702" imgH="5505602" progId="Excel.Sheet.8">
              <p:embed/>
            </p:oleObj>
          </a:graphicData>
        </a:graphic>
      </p:graphicFrame>
      <p:sp>
        <p:nvSpPr>
          <p:cNvPr id="5225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D7FB315D-9767-4C7D-8E6E-447066BF7365}" type="slidenum">
              <a:rPr lang="en-US" altLang="ru-RU" sz="1200">
                <a:solidFill>
                  <a:srgbClr val="898989"/>
                </a:solidFill>
                <a:latin typeface="Calibri" pitchFamily="34" charset="0"/>
              </a:rPr>
              <a:pPr algn="r"/>
              <a:t>27</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539750" y="404813"/>
            <a:ext cx="8070850"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неналоговых доходов в бюджет </a:t>
            </a:r>
            <a:r>
              <a:rPr lang="ru-RU" sz="1600" b="1" dirty="0" smtClean="0">
                <a:solidFill>
                  <a:schemeClr val="tx2"/>
                </a:solidFill>
              </a:rPr>
              <a:t>Демидовского </a:t>
            </a:r>
            <a:r>
              <a:rPr lang="ru-RU" sz="1600" b="1" dirty="0">
                <a:solidFill>
                  <a:schemeClr val="tx2"/>
                </a:solidFill>
              </a:rPr>
              <a:t>муниципального района с </a:t>
            </a:r>
            <a:r>
              <a:rPr lang="ru-RU" sz="1600" b="1" dirty="0" smtClean="0">
                <a:solidFill>
                  <a:schemeClr val="tx2"/>
                </a:solidFill>
              </a:rPr>
              <a:t>2017 </a:t>
            </a:r>
            <a:r>
              <a:rPr lang="ru-RU" sz="1600" b="1" dirty="0">
                <a:solidFill>
                  <a:schemeClr val="tx2"/>
                </a:solidFill>
              </a:rPr>
              <a:t>по </a:t>
            </a:r>
            <a:r>
              <a:rPr lang="ru-RU" sz="1600" b="1" dirty="0" smtClean="0">
                <a:solidFill>
                  <a:schemeClr val="tx2"/>
                </a:solidFill>
              </a:rPr>
              <a:t>2019 </a:t>
            </a:r>
            <a:r>
              <a:rPr lang="ru-RU" sz="1600" b="1" dirty="0">
                <a:solidFill>
                  <a:schemeClr val="tx2"/>
                </a:solidFill>
              </a:rPr>
              <a:t>годы</a:t>
            </a:r>
          </a:p>
        </p:txBody>
      </p:sp>
      <p:graphicFrame>
        <p:nvGraphicFramePr>
          <p:cNvPr id="75778" name="Object 5"/>
          <p:cNvGraphicFramePr>
            <a:graphicFrameLocks noGrp="1" noChangeAspect="1"/>
          </p:cNvGraphicFramePr>
          <p:nvPr>
            <p:ph idx="4294967295"/>
            <p:extLst>
              <p:ext uri="{D42A27DB-BD31-4B8C-83A1-F6EECF244321}">
                <p14:modId xmlns="" xmlns:p14="http://schemas.microsoft.com/office/powerpoint/2010/main" val="1125251534"/>
              </p:ext>
            </p:extLst>
          </p:nvPr>
        </p:nvGraphicFramePr>
        <p:xfrm>
          <a:off x="142875" y="1157288"/>
          <a:ext cx="8810625" cy="5278437"/>
        </p:xfrm>
        <a:graphic>
          <a:graphicData uri="http://schemas.openxmlformats.org/presentationml/2006/ole">
            <p:oleObj spid="_x0000_s75914" name="Лист" r:id="rId4" imgW="8363102" imgH="5010302" progId="Excel.Sheet.8">
              <p:embed/>
            </p:oleObj>
          </a:graphicData>
        </a:graphic>
      </p:graphicFrame>
      <p:sp>
        <p:nvSpPr>
          <p:cNvPr id="7578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DD59EC3-A1D8-42C0-A2D5-52C07F35C6E4}" type="slidenum">
              <a:rPr lang="en-US" altLang="ru-RU" sz="1200">
                <a:solidFill>
                  <a:srgbClr val="898989"/>
                </a:solidFill>
                <a:latin typeface="Calibri" pitchFamily="34" charset="0"/>
              </a:rPr>
              <a:pPr algn="r"/>
              <a:t>28</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99" name="Text Box 3"/>
          <p:cNvSpPr txBox="1">
            <a:spLocks noChangeArrowheads="1"/>
          </p:cNvSpPr>
          <p:nvPr/>
        </p:nvSpPr>
        <p:spPr bwMode="auto">
          <a:xfrm>
            <a:off x="1258888" y="476250"/>
            <a:ext cx="7010400" cy="825500"/>
          </a:xfrm>
          <a:prstGeom prst="rect">
            <a:avLst/>
          </a:prstGeom>
          <a:noFill/>
          <a:ln w="9525">
            <a:noFill/>
            <a:miter lim="800000"/>
            <a:headEnd/>
            <a:tailEnd/>
          </a:ln>
        </p:spPr>
        <p:txBody>
          <a:bodyPr>
            <a:spAutoFit/>
          </a:bodyPr>
          <a:lstStyle/>
          <a:p>
            <a:pPr algn="ctr"/>
            <a:r>
              <a:rPr lang="ru-RU" sz="1600" b="1" dirty="0">
                <a:solidFill>
                  <a:schemeClr val="tx2"/>
                </a:solidFill>
              </a:rPr>
              <a:t>Безвозмездные поступления в бюджет </a:t>
            </a:r>
          </a:p>
          <a:p>
            <a:pPr algn="ctr"/>
            <a:r>
              <a:rPr lang="ru-RU" sz="1600" b="1" dirty="0" smtClean="0">
                <a:solidFill>
                  <a:schemeClr val="tx2"/>
                </a:solidFill>
              </a:rPr>
              <a:t>муниципального образования «Демидовский район»  Смоленской области и с 2017 по 2019 годы, </a:t>
            </a:r>
            <a:r>
              <a:rPr lang="ru-RU" sz="1600" b="1" dirty="0">
                <a:solidFill>
                  <a:schemeClr val="tx2"/>
                </a:solidFill>
              </a:rPr>
              <a:t>тыс. рублей</a:t>
            </a:r>
          </a:p>
        </p:txBody>
      </p:sp>
      <p:graphicFrame>
        <p:nvGraphicFramePr>
          <p:cNvPr id="54298" name="Object 26"/>
          <p:cNvGraphicFramePr>
            <a:graphicFrameLocks noGrp="1" noChangeAspect="1"/>
          </p:cNvGraphicFramePr>
          <p:nvPr>
            <p:ph idx="4294967295"/>
            <p:extLst>
              <p:ext uri="{D42A27DB-BD31-4B8C-83A1-F6EECF244321}">
                <p14:modId xmlns="" xmlns:p14="http://schemas.microsoft.com/office/powerpoint/2010/main" val="3678258146"/>
              </p:ext>
            </p:extLst>
          </p:nvPr>
        </p:nvGraphicFramePr>
        <p:xfrm>
          <a:off x="6102" y="1495424"/>
          <a:ext cx="9101137" cy="5068888"/>
        </p:xfrm>
        <a:graphic>
          <a:graphicData uri="http://schemas.openxmlformats.org/presentationml/2006/ole">
            <p:oleObj spid="_x0000_s54439" name="Лист" r:id="rId4" imgW="9201268" imgH="5124330" progId="Excel.Sheet.8">
              <p:embed/>
            </p:oleObj>
          </a:graphicData>
        </a:graphic>
      </p:graphicFrame>
      <p:sp>
        <p:nvSpPr>
          <p:cNvPr id="5430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A8D1F1F1-6F8E-4487-A2B6-1C82E15F434C}" type="slidenum">
              <a:rPr lang="en-US" altLang="ru-RU" sz="1200">
                <a:solidFill>
                  <a:srgbClr val="898989"/>
                </a:solidFill>
                <a:latin typeface="Calibri" pitchFamily="34" charset="0"/>
              </a:rPr>
              <a:pPr algn="r"/>
              <a:t>29</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chair1"/>
          <p:cNvSpPr>
            <a:spLocks noEditPoints="1" noChangeArrowheads="1"/>
          </p:cNvSpPr>
          <p:nvPr/>
        </p:nvSpPr>
        <p:spPr bwMode="auto">
          <a:xfrm>
            <a:off x="179388" y="1484313"/>
            <a:ext cx="2952750" cy="3600871"/>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99CC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0" name="Text Box 7"/>
          <p:cNvSpPr txBox="1">
            <a:spLocks noChangeArrowheads="1"/>
          </p:cNvSpPr>
          <p:nvPr/>
        </p:nvSpPr>
        <p:spPr bwMode="auto">
          <a:xfrm>
            <a:off x="601663" y="1614488"/>
            <a:ext cx="2216150" cy="363537"/>
          </a:xfrm>
          <a:prstGeom prst="rect">
            <a:avLst/>
          </a:prstGeom>
          <a:noFill/>
          <a:ln w="9525">
            <a:noFill/>
            <a:miter lim="800000"/>
            <a:headEnd/>
            <a:tailEnd/>
          </a:ln>
        </p:spPr>
        <p:txBody>
          <a:bodyPr/>
          <a:lstStyle/>
          <a:p>
            <a:pPr algn="ctr"/>
            <a:r>
              <a:rPr lang="ru-RU" sz="1600" dirty="0" smtClean="0"/>
              <a:t>Доходы бюджета</a:t>
            </a:r>
            <a:endParaRPr lang="ru-RU" sz="1600" dirty="0"/>
          </a:p>
        </p:txBody>
      </p:sp>
      <p:sp>
        <p:nvSpPr>
          <p:cNvPr id="58371" name="Text Box 8"/>
          <p:cNvSpPr txBox="1">
            <a:spLocks noChangeArrowheads="1"/>
          </p:cNvSpPr>
          <p:nvPr/>
        </p:nvSpPr>
        <p:spPr bwMode="auto">
          <a:xfrm>
            <a:off x="508000" y="3140968"/>
            <a:ext cx="2384425" cy="1296144"/>
          </a:xfrm>
          <a:prstGeom prst="rect">
            <a:avLst/>
          </a:prstGeom>
          <a:noFill/>
          <a:ln w="9525">
            <a:noFill/>
            <a:miter lim="800000"/>
            <a:headEnd/>
            <a:tailEnd/>
          </a:ln>
        </p:spPr>
        <p:txBody>
          <a:bodyPr/>
          <a:lstStyle/>
          <a:p>
            <a:pPr algn="ctr"/>
            <a:r>
              <a:rPr lang="ru-RU" b="1" dirty="0" smtClean="0"/>
              <a:t>Безвозмездные и безвозвратные поступления денежных средств в бюджет</a:t>
            </a:r>
            <a:endParaRPr lang="ru-RU" b="1" dirty="0"/>
          </a:p>
        </p:txBody>
      </p:sp>
      <p:sp>
        <p:nvSpPr>
          <p:cNvPr id="31753" name="chair1"/>
          <p:cNvSpPr>
            <a:spLocks noEditPoints="1" noChangeArrowheads="1"/>
          </p:cNvSpPr>
          <p:nvPr/>
        </p:nvSpPr>
        <p:spPr bwMode="auto">
          <a:xfrm>
            <a:off x="6300788" y="1412875"/>
            <a:ext cx="2714625" cy="3672309"/>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FFFF99"/>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3" name="Text Box 10"/>
          <p:cNvSpPr txBox="1">
            <a:spLocks noChangeArrowheads="1"/>
          </p:cNvSpPr>
          <p:nvPr/>
        </p:nvSpPr>
        <p:spPr bwMode="auto">
          <a:xfrm>
            <a:off x="6659563" y="1412875"/>
            <a:ext cx="2036762" cy="619125"/>
          </a:xfrm>
          <a:prstGeom prst="rect">
            <a:avLst/>
          </a:prstGeom>
          <a:noFill/>
          <a:ln w="9525">
            <a:noFill/>
            <a:miter lim="800000"/>
            <a:headEnd/>
            <a:tailEnd/>
          </a:ln>
        </p:spPr>
        <p:txBody>
          <a:bodyPr/>
          <a:lstStyle/>
          <a:p>
            <a:pPr algn="ctr"/>
            <a:r>
              <a:rPr lang="ru-RU" sz="2000" b="1" dirty="0" err="1" smtClean="0">
                <a:solidFill>
                  <a:srgbClr val="0000FF"/>
                </a:solidFill>
              </a:rPr>
              <a:t>Межбюджетныетрансферты</a:t>
            </a:r>
            <a:endParaRPr lang="ru-RU" dirty="0"/>
          </a:p>
        </p:txBody>
      </p:sp>
      <p:sp>
        <p:nvSpPr>
          <p:cNvPr id="58374" name="Text Box 11"/>
          <p:cNvSpPr txBox="1">
            <a:spLocks noChangeArrowheads="1"/>
          </p:cNvSpPr>
          <p:nvPr/>
        </p:nvSpPr>
        <p:spPr bwMode="auto">
          <a:xfrm>
            <a:off x="6588125" y="2924944"/>
            <a:ext cx="2120900" cy="1944216"/>
          </a:xfrm>
          <a:prstGeom prst="rect">
            <a:avLst/>
          </a:prstGeom>
          <a:noFill/>
          <a:ln w="9525">
            <a:noFill/>
            <a:miter lim="800000"/>
            <a:headEnd/>
            <a:tailEnd/>
          </a:ln>
        </p:spPr>
        <p:txBody>
          <a:bodyPr/>
          <a:lstStyle/>
          <a:p>
            <a:pPr algn="ctr"/>
            <a:r>
              <a:rPr lang="ru-RU" b="1" dirty="0" smtClean="0"/>
              <a:t>Основной вид безвозмездных перечислений, это денежные средства, перечисляемые из одного бюджета бюджетной системы РФ другому</a:t>
            </a:r>
            <a:endParaRPr lang="ru-RU" b="1" dirty="0"/>
          </a:p>
          <a:p>
            <a:endParaRPr lang="ru-RU" b="1" dirty="0"/>
          </a:p>
        </p:txBody>
      </p:sp>
      <p:sp>
        <p:nvSpPr>
          <p:cNvPr id="31756" name="chair1"/>
          <p:cNvSpPr>
            <a:spLocks noEditPoints="1" noChangeArrowheads="1"/>
          </p:cNvSpPr>
          <p:nvPr/>
        </p:nvSpPr>
        <p:spPr bwMode="auto">
          <a:xfrm>
            <a:off x="3417887" y="1466007"/>
            <a:ext cx="2714625" cy="3619177"/>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CCFFCC"/>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6" name="Text Box 13"/>
          <p:cNvSpPr txBox="1">
            <a:spLocks noChangeArrowheads="1"/>
          </p:cNvSpPr>
          <p:nvPr/>
        </p:nvSpPr>
        <p:spPr bwMode="auto">
          <a:xfrm>
            <a:off x="3779838" y="1412875"/>
            <a:ext cx="1990725" cy="619125"/>
          </a:xfrm>
          <a:prstGeom prst="rect">
            <a:avLst/>
          </a:prstGeom>
          <a:noFill/>
          <a:ln w="9525">
            <a:noFill/>
            <a:miter lim="800000"/>
            <a:headEnd/>
            <a:tailEnd/>
          </a:ln>
        </p:spPr>
        <p:txBody>
          <a:bodyPr/>
          <a:lstStyle/>
          <a:p>
            <a:pPr algn="ctr"/>
            <a:r>
              <a:rPr lang="ru-RU" sz="2000" b="1" dirty="0" smtClean="0">
                <a:solidFill>
                  <a:srgbClr val="0000FF"/>
                </a:solidFill>
              </a:rPr>
              <a:t>Расходы </a:t>
            </a:r>
            <a:r>
              <a:rPr lang="ru-RU" sz="2000" b="1" dirty="0">
                <a:solidFill>
                  <a:srgbClr val="0000FF"/>
                </a:solidFill>
              </a:rPr>
              <a:t>бюджета</a:t>
            </a:r>
            <a:endParaRPr lang="ru-RU" dirty="0"/>
          </a:p>
        </p:txBody>
      </p:sp>
      <p:sp>
        <p:nvSpPr>
          <p:cNvPr id="58377" name="Text Box 14"/>
          <p:cNvSpPr txBox="1">
            <a:spLocks noChangeArrowheads="1"/>
          </p:cNvSpPr>
          <p:nvPr/>
        </p:nvSpPr>
        <p:spPr bwMode="auto">
          <a:xfrm>
            <a:off x="3779838" y="3140969"/>
            <a:ext cx="2120900" cy="1440556"/>
          </a:xfrm>
          <a:prstGeom prst="rect">
            <a:avLst/>
          </a:prstGeom>
          <a:noFill/>
          <a:ln w="9525">
            <a:noFill/>
            <a:miter lim="800000"/>
            <a:headEnd/>
            <a:tailEnd/>
          </a:ln>
        </p:spPr>
        <p:txBody>
          <a:bodyPr/>
          <a:lstStyle/>
          <a:p>
            <a:pPr algn="ctr"/>
            <a:r>
              <a:rPr lang="ru-RU" b="1" dirty="0" smtClean="0"/>
              <a:t>Выплачиваемые из бюджета денежные средства</a:t>
            </a:r>
            <a:endParaRPr lang="ru-RU" b="1" dirty="0"/>
          </a:p>
        </p:txBody>
      </p:sp>
      <p:sp>
        <p:nvSpPr>
          <p:cNvPr id="31759" name="AutoShape 15"/>
          <p:cNvSpPr>
            <a:spLocks noChangeArrowheads="1"/>
          </p:cNvSpPr>
          <p:nvPr/>
        </p:nvSpPr>
        <p:spPr bwMode="auto">
          <a:xfrm>
            <a:off x="201860" y="5301207"/>
            <a:ext cx="8785225" cy="864171"/>
          </a:xfrm>
          <a:prstGeom prst="flowChartAlternateProcess">
            <a:avLst/>
          </a:prstGeom>
          <a:gradFill rotWithShape="1">
            <a:gsLst>
              <a:gs pos="0">
                <a:srgbClr val="FFFF99"/>
              </a:gs>
              <a:gs pos="100000">
                <a:srgbClr val="FFCC00"/>
              </a:gs>
            </a:gsLst>
            <a:lin ang="2700000" scaled="1"/>
          </a:gradFill>
          <a:ln w="9525">
            <a:solidFill>
              <a:srgbClr val="000000"/>
            </a:solidFill>
            <a:miter lim="800000"/>
            <a:headEnd/>
            <a:tailEnd/>
          </a:ln>
          <a:effectLst>
            <a:outerShdw dist="107763" dir="18900000" algn="ctr" rotWithShape="0">
              <a:srgbClr val="FF9900">
                <a:alpha val="50000"/>
              </a:srgbClr>
            </a:outerShdw>
          </a:effectLst>
        </p:spPr>
        <p:txBody>
          <a:bodyPr/>
          <a:lstStyle/>
          <a:p>
            <a:pPr>
              <a:defRPr/>
            </a:pPr>
            <a:endParaRPr lang="ru-RU"/>
          </a:p>
        </p:txBody>
      </p:sp>
      <p:sp>
        <p:nvSpPr>
          <p:cNvPr id="58379" name="Text Box 16"/>
          <p:cNvSpPr txBox="1">
            <a:spLocks noChangeArrowheads="1"/>
          </p:cNvSpPr>
          <p:nvPr/>
        </p:nvSpPr>
        <p:spPr bwMode="auto">
          <a:xfrm>
            <a:off x="179387" y="5373216"/>
            <a:ext cx="8785225" cy="792163"/>
          </a:xfrm>
          <a:prstGeom prst="rect">
            <a:avLst/>
          </a:prstGeom>
          <a:noFill/>
          <a:ln w="9525">
            <a:noFill/>
            <a:miter lim="800000"/>
            <a:headEnd/>
            <a:tailEnd/>
          </a:ln>
        </p:spPr>
        <p:txBody>
          <a:bodyPr/>
          <a:lstStyle/>
          <a:p>
            <a:pPr algn="ctr"/>
            <a:r>
              <a:rPr lang="ru-RU" sz="1500" b="1" i="1" dirty="0">
                <a:solidFill>
                  <a:srgbClr val="800000"/>
                </a:solidFill>
              </a:rPr>
              <a:t>Сбалансированность бюджета (равенство доходов и расходов) – один из основополагающих принципов при составлении бюджета, когда это равенство нарушается, возникает дефицит, либо профицит бюджета</a:t>
            </a:r>
            <a:endParaRPr lang="ru-RU" sz="1500" dirty="0"/>
          </a:p>
        </p:txBody>
      </p:sp>
      <p:sp>
        <p:nvSpPr>
          <p:cNvPr id="58380" name="Text Box 17"/>
          <p:cNvSpPr txBox="1">
            <a:spLocks noChangeArrowheads="1"/>
          </p:cNvSpPr>
          <p:nvPr/>
        </p:nvSpPr>
        <p:spPr bwMode="auto">
          <a:xfrm>
            <a:off x="539750" y="6165379"/>
            <a:ext cx="8072438" cy="587846"/>
          </a:xfrm>
          <a:prstGeom prst="rect">
            <a:avLst/>
          </a:prstGeom>
          <a:noFill/>
          <a:ln w="9525">
            <a:noFill/>
            <a:miter lim="800000"/>
            <a:headEnd/>
            <a:tailEnd/>
          </a:ln>
        </p:spPr>
        <p:txBody>
          <a:bodyPr/>
          <a:lstStyle/>
          <a:p>
            <a:r>
              <a:rPr lang="ru-RU" sz="1500" b="1" dirty="0">
                <a:solidFill>
                  <a:srgbClr val="0000FF"/>
                </a:solidFill>
              </a:rPr>
              <a:t>ДЕФИЦИТ</a:t>
            </a:r>
            <a:r>
              <a:rPr lang="ru-RU" sz="1500" dirty="0">
                <a:solidFill>
                  <a:srgbClr val="0000FF"/>
                </a:solidFill>
              </a:rPr>
              <a:t> бюджета - превышение расходов бюджета над его доходами.</a:t>
            </a:r>
          </a:p>
          <a:p>
            <a:r>
              <a:rPr lang="ru-RU" sz="1500" b="1" dirty="0">
                <a:solidFill>
                  <a:srgbClr val="0000FF"/>
                </a:solidFill>
              </a:rPr>
              <a:t>ПРОФИЦИТ</a:t>
            </a:r>
            <a:r>
              <a:rPr lang="ru-RU" sz="1500" dirty="0">
                <a:solidFill>
                  <a:srgbClr val="0000FF"/>
                </a:solidFill>
              </a:rPr>
              <a:t> бюджета - превышение доходов бюджета над его расходами.</a:t>
            </a:r>
          </a:p>
          <a:p>
            <a:endParaRPr lang="ru-RU" sz="1500" dirty="0">
              <a:solidFill>
                <a:srgbClr val="0000FF"/>
              </a:solidFill>
            </a:endParaRPr>
          </a:p>
          <a:p>
            <a:endParaRPr lang="ru-RU" sz="1500" dirty="0"/>
          </a:p>
        </p:txBody>
      </p:sp>
      <p:sp>
        <p:nvSpPr>
          <p:cNvPr id="58381"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FC74417-929C-4764-8947-4C81B1DE0C53}" type="slidenum">
              <a:rPr lang="en-US" altLang="ru-RU" sz="1200">
                <a:solidFill>
                  <a:srgbClr val="898989"/>
                </a:solidFill>
                <a:latin typeface="Calibri" pitchFamily="34" charset="0"/>
              </a:rPr>
              <a:pPr algn="r"/>
              <a:t>3</a:t>
            </a:fld>
            <a:endParaRPr lang="en-US" altLang="ru-RU" sz="1200">
              <a:solidFill>
                <a:srgbClr val="898989"/>
              </a:solidFill>
              <a:latin typeface="Calibri" pitchFamily="34" charset="0"/>
            </a:endParaRPr>
          </a:p>
        </p:txBody>
      </p:sp>
      <p:pic>
        <p:nvPicPr>
          <p:cNvPr id="58382" name="Picture 20" descr="Hangisi_do_ru_hangisi_yanl___23848643320190946"/>
          <p:cNvPicPr>
            <a:picLocks noChangeAspect="1" noChangeArrowheads="1"/>
          </p:cNvPicPr>
          <p:nvPr/>
        </p:nvPicPr>
        <p:blipFill>
          <a:blip r:embed="rId2" cstate="print"/>
          <a:srcRect/>
          <a:stretch>
            <a:fillRect/>
          </a:stretch>
        </p:blipFill>
        <p:spPr bwMode="auto">
          <a:xfrm>
            <a:off x="6300788" y="0"/>
            <a:ext cx="1547812" cy="1331913"/>
          </a:xfrm>
          <a:prstGeom prst="rect">
            <a:avLst/>
          </a:prstGeom>
          <a:noFill/>
          <a:ln w="9525">
            <a:noFill/>
            <a:miter lim="800000"/>
            <a:headEnd/>
            <a:tailEnd/>
          </a:ln>
        </p:spPr>
      </p:pic>
      <p:sp>
        <p:nvSpPr>
          <p:cNvPr id="58383" name="Text Box 21"/>
          <p:cNvSpPr txBox="1">
            <a:spLocks noChangeArrowheads="1"/>
          </p:cNvSpPr>
          <p:nvPr/>
        </p:nvSpPr>
        <p:spPr bwMode="auto">
          <a:xfrm>
            <a:off x="1331913" y="476250"/>
            <a:ext cx="6321425" cy="571500"/>
          </a:xfrm>
          <a:prstGeom prst="rect">
            <a:avLst/>
          </a:prstGeom>
          <a:noFill/>
          <a:ln w="9525">
            <a:noFill/>
            <a:miter lim="800000"/>
            <a:headEnd/>
            <a:tailEnd/>
          </a:ln>
        </p:spPr>
        <p:txBody>
          <a:bodyPr/>
          <a:lstStyle/>
          <a:p>
            <a:pPr algn="ctr"/>
            <a:r>
              <a:rPr lang="en-US" sz="2400" b="1" dirty="0">
                <a:solidFill>
                  <a:srgbClr val="008000"/>
                </a:solidFill>
              </a:rPr>
              <a:t>@ </a:t>
            </a:r>
            <a:r>
              <a:rPr lang="ru-RU" sz="1200" b="1" dirty="0" smtClean="0">
                <a:solidFill>
                  <a:srgbClr val="008000"/>
                </a:solidFill>
              </a:rPr>
              <a:t> Доходы бюджета, расходы бюджета, межбюджетные трансферты</a:t>
            </a:r>
            <a:endParaRPr lang="ru-RU" sz="12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23" name="Text Box 3"/>
          <p:cNvSpPr txBox="1">
            <a:spLocks noChangeArrowheads="1"/>
          </p:cNvSpPr>
          <p:nvPr/>
        </p:nvSpPr>
        <p:spPr bwMode="auto">
          <a:xfrm>
            <a:off x="468313" y="476250"/>
            <a:ext cx="7758112" cy="584775"/>
          </a:xfrm>
          <a:prstGeom prst="rect">
            <a:avLst/>
          </a:prstGeom>
          <a:noFill/>
          <a:ln w="9525">
            <a:noFill/>
            <a:miter lim="800000"/>
            <a:headEnd/>
            <a:tailEnd/>
          </a:ln>
        </p:spPr>
        <p:txBody>
          <a:bodyPr>
            <a:spAutoFit/>
          </a:bodyPr>
          <a:lstStyle/>
          <a:p>
            <a:pPr algn="ctr"/>
            <a:r>
              <a:rPr lang="ru-RU" sz="1600" b="1" dirty="0">
                <a:solidFill>
                  <a:schemeClr val="tx2"/>
                </a:solidFill>
              </a:rPr>
              <a:t>Структура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с 2017 по 2019 год</a:t>
            </a:r>
          </a:p>
        </p:txBody>
      </p:sp>
      <p:graphicFrame>
        <p:nvGraphicFramePr>
          <p:cNvPr id="55322" name="Object 26"/>
          <p:cNvGraphicFramePr>
            <a:graphicFrameLocks noGrp="1" noChangeAspect="1"/>
          </p:cNvGraphicFramePr>
          <p:nvPr>
            <p:ph idx="4294967295"/>
            <p:extLst>
              <p:ext uri="{D42A27DB-BD31-4B8C-83A1-F6EECF244321}">
                <p14:modId xmlns="" xmlns:p14="http://schemas.microsoft.com/office/powerpoint/2010/main" val="10789666"/>
              </p:ext>
            </p:extLst>
          </p:nvPr>
        </p:nvGraphicFramePr>
        <p:xfrm>
          <a:off x="323850" y="1930400"/>
          <a:ext cx="8524875" cy="3486150"/>
        </p:xfrm>
        <a:graphic>
          <a:graphicData uri="http://schemas.openxmlformats.org/presentationml/2006/ole">
            <p:oleObj spid="_x0000_s55465" name="Лист" r:id="rId3" imgW="9315534" imgH="3809970" progId="Excel.Sheet.8">
              <p:embed/>
            </p:oleObj>
          </a:graphicData>
        </a:graphic>
      </p:graphicFrame>
      <p:sp>
        <p:nvSpPr>
          <p:cNvPr id="55324"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DDEFA7D-E166-4637-84E6-6804B75F17DB}" type="slidenum">
              <a:rPr lang="en-US" altLang="ru-RU" sz="1200">
                <a:solidFill>
                  <a:srgbClr val="898989"/>
                </a:solidFill>
                <a:latin typeface="Calibri" pitchFamily="34" charset="0"/>
              </a:rPr>
              <a:pPr algn="r"/>
              <a:t>30</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1" name="Text Box 3"/>
          <p:cNvSpPr txBox="1">
            <a:spLocks noChangeArrowheads="1"/>
          </p:cNvSpPr>
          <p:nvPr/>
        </p:nvSpPr>
        <p:spPr bwMode="auto">
          <a:xfrm>
            <a:off x="611188" y="404813"/>
            <a:ext cx="7999412"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2017 </a:t>
            </a:r>
            <a:r>
              <a:rPr lang="ru-RU" sz="1600" b="1" dirty="0">
                <a:solidFill>
                  <a:schemeClr val="tx2"/>
                </a:solidFill>
              </a:rPr>
              <a:t>по </a:t>
            </a:r>
            <a:r>
              <a:rPr lang="ru-RU" sz="1600" b="1" dirty="0" smtClean="0">
                <a:solidFill>
                  <a:schemeClr val="tx2"/>
                </a:solidFill>
              </a:rPr>
              <a:t>2019 </a:t>
            </a:r>
            <a:r>
              <a:rPr lang="ru-RU" sz="1600" b="1" dirty="0">
                <a:solidFill>
                  <a:schemeClr val="tx2"/>
                </a:solidFill>
              </a:rPr>
              <a:t>годы, тыс. рублей</a:t>
            </a:r>
          </a:p>
        </p:txBody>
      </p:sp>
      <p:graphicFrame>
        <p:nvGraphicFramePr>
          <p:cNvPr id="64520" name="Object 8"/>
          <p:cNvGraphicFramePr>
            <a:graphicFrameLocks noGrp="1" noChangeAspect="1"/>
          </p:cNvGraphicFramePr>
          <p:nvPr>
            <p:ph idx="4294967295"/>
            <p:extLst>
              <p:ext uri="{D42A27DB-BD31-4B8C-83A1-F6EECF244321}">
                <p14:modId xmlns="" xmlns:p14="http://schemas.microsoft.com/office/powerpoint/2010/main" val="2023629871"/>
              </p:ext>
            </p:extLst>
          </p:nvPr>
        </p:nvGraphicFramePr>
        <p:xfrm>
          <a:off x="282575" y="1798638"/>
          <a:ext cx="8861425" cy="3544887"/>
        </p:xfrm>
        <a:graphic>
          <a:graphicData uri="http://schemas.openxmlformats.org/presentationml/2006/ole">
            <p:oleObj spid="_x0000_s64662" name="Лист" r:id="rId3" imgW="8715299" imgH="3486240" progId="Excel.Sheet.8">
              <p:embed/>
            </p:oleObj>
          </a:graphicData>
        </a:graphic>
      </p:graphicFrame>
      <p:sp>
        <p:nvSpPr>
          <p:cNvPr id="6452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CC095CC5-EEF4-45F1-B69F-A3D18D0BA87B}" type="slidenum">
              <a:rPr lang="en-US" altLang="ru-RU" sz="1200">
                <a:solidFill>
                  <a:srgbClr val="898989"/>
                </a:solidFill>
                <a:latin typeface="Calibri" pitchFamily="34" charset="0"/>
              </a:rPr>
              <a:pPr algn="r"/>
              <a:t>31</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7"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81928"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endParaRPr lang="ru-RU" altLang="ru-RU" sz="1800" i="1">
              <a:latin typeface="Arial" charset="0"/>
              <a:cs typeface="Arial" charset="0"/>
            </a:endParaRPr>
          </a:p>
        </p:txBody>
      </p:sp>
      <p:sp>
        <p:nvSpPr>
          <p:cNvPr id="81929"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0"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1" name="Заголовок 1"/>
          <p:cNvSpPr>
            <a:spLocks/>
          </p:cNvSpPr>
          <p:nvPr/>
        </p:nvSpPr>
        <p:spPr bwMode="auto">
          <a:xfrm>
            <a:off x="857224" y="500042"/>
            <a:ext cx="6984776" cy="1214446"/>
          </a:xfrm>
          <a:prstGeom prst="rect">
            <a:avLst/>
          </a:prstGeom>
          <a:noFill/>
          <a:ln w="9525">
            <a:noFill/>
            <a:miter lim="800000"/>
            <a:headEnd/>
            <a:tailEnd/>
          </a:ln>
        </p:spPr>
        <p:txBody>
          <a:bodyPr lIns="0" rIns="0" bIns="0" anchor="b"/>
          <a:lstStyle/>
          <a:p>
            <a:pPr algn="ctr"/>
            <a:r>
              <a:rPr lang="ru-RU" altLang="ru-RU" sz="2000" b="1" dirty="0" smtClean="0">
                <a:solidFill>
                  <a:srgbClr val="C00000"/>
                </a:solidFill>
                <a:cs typeface="Times New Roman" pitchFamily="18" charset="0"/>
              </a:rPr>
              <a:t>Основные параметры консолидированного бюджета</a:t>
            </a:r>
          </a:p>
          <a:p>
            <a:pPr algn="ctr"/>
            <a:r>
              <a:rPr lang="ru-RU" altLang="ru-RU" sz="2000" b="1" dirty="0" smtClean="0">
                <a:solidFill>
                  <a:srgbClr val="C00000"/>
                </a:solidFill>
                <a:cs typeface="Times New Roman" pitchFamily="18" charset="0"/>
              </a:rPr>
              <a:t>Демидовского района на 2017  год   и на плановый период 2018 и 2019 годов</a:t>
            </a:r>
          </a:p>
        </p:txBody>
      </p:sp>
      <p:graphicFrame>
        <p:nvGraphicFramePr>
          <p:cNvPr id="2" name="Таблица 1"/>
          <p:cNvGraphicFramePr>
            <a:graphicFrameLocks noGrp="1"/>
          </p:cNvGraphicFramePr>
          <p:nvPr>
            <p:extLst>
              <p:ext uri="{D42A27DB-BD31-4B8C-83A1-F6EECF244321}">
                <p14:modId xmlns="" xmlns:p14="http://schemas.microsoft.com/office/powerpoint/2010/main" val="3124628506"/>
              </p:ext>
            </p:extLst>
          </p:nvPr>
        </p:nvGraphicFramePr>
        <p:xfrm>
          <a:off x="1115616" y="2708920"/>
          <a:ext cx="7128792" cy="2408202"/>
        </p:xfrm>
        <a:graphic>
          <a:graphicData uri="http://schemas.openxmlformats.org/drawingml/2006/table">
            <a:tbl>
              <a:tblPr firstRow="1" bandRow="1">
                <a:tableStyleId>{5C22544A-7EE6-4342-B048-85BDC9FD1C3A}</a:tableStyleId>
              </a:tblPr>
              <a:tblGrid>
                <a:gridCol w="1584176"/>
                <a:gridCol w="2160240"/>
                <a:gridCol w="1609115"/>
                <a:gridCol w="1775261"/>
              </a:tblGrid>
              <a:tr h="720080">
                <a:tc>
                  <a:txBody>
                    <a:bodyPr/>
                    <a:lstStyle/>
                    <a:p>
                      <a:r>
                        <a:rPr lang="ru-RU" sz="1400" dirty="0" smtClean="0">
                          <a:solidFill>
                            <a:schemeClr val="tx1"/>
                          </a:solidFill>
                        </a:rPr>
                        <a:t>Показатели</a:t>
                      </a:r>
                      <a:endParaRPr lang="ru-RU" sz="1400" dirty="0">
                        <a:solidFill>
                          <a:schemeClr val="tx1"/>
                        </a:solidFill>
                      </a:endParaRPr>
                    </a:p>
                  </a:txBody>
                  <a:tcPr/>
                </a:tc>
                <a:tc>
                  <a:txBody>
                    <a:bodyPr/>
                    <a:lstStyle/>
                    <a:p>
                      <a:pPr algn="ctr"/>
                      <a:r>
                        <a:rPr lang="ru-RU" sz="2000" dirty="0" smtClean="0">
                          <a:solidFill>
                            <a:schemeClr val="tx1"/>
                          </a:solidFill>
                        </a:rPr>
                        <a:t>2017 год</a:t>
                      </a:r>
                      <a:endParaRPr lang="ru-RU" sz="2000" dirty="0">
                        <a:solidFill>
                          <a:schemeClr val="tx1"/>
                        </a:solidFill>
                      </a:endParaRPr>
                    </a:p>
                  </a:txBody>
                  <a:tcPr/>
                </a:tc>
                <a:tc>
                  <a:txBody>
                    <a:bodyPr/>
                    <a:lstStyle/>
                    <a:p>
                      <a:pPr algn="ctr"/>
                      <a:r>
                        <a:rPr lang="ru-RU" sz="2000" dirty="0" smtClean="0">
                          <a:solidFill>
                            <a:schemeClr val="tx1"/>
                          </a:solidFill>
                        </a:rPr>
                        <a:t>2018 год</a:t>
                      </a:r>
                      <a:endParaRPr lang="ru-RU" sz="2000" dirty="0">
                        <a:solidFill>
                          <a:schemeClr val="tx1"/>
                        </a:solidFill>
                      </a:endParaRPr>
                    </a:p>
                  </a:txBody>
                  <a:tcPr/>
                </a:tc>
                <a:tc>
                  <a:txBody>
                    <a:bodyPr/>
                    <a:lstStyle/>
                    <a:p>
                      <a:pPr algn="ctr"/>
                      <a:r>
                        <a:rPr lang="ru-RU" sz="2000" dirty="0" smtClean="0">
                          <a:solidFill>
                            <a:schemeClr val="tx1"/>
                          </a:solidFill>
                        </a:rPr>
                        <a:t>2019 год</a:t>
                      </a:r>
                      <a:endParaRPr lang="ru-RU" sz="2000" dirty="0">
                        <a:solidFill>
                          <a:schemeClr val="tx1"/>
                        </a:solidFill>
                      </a:endParaRPr>
                    </a:p>
                  </a:txBody>
                  <a:tcPr/>
                </a:tc>
              </a:tr>
              <a:tr h="524021">
                <a:tc>
                  <a:txBody>
                    <a:bodyPr/>
                    <a:lstStyle/>
                    <a:p>
                      <a:r>
                        <a:rPr lang="ru-RU" dirty="0" smtClean="0"/>
                        <a:t>ДОХОДЫ</a:t>
                      </a:r>
                      <a:endParaRPr lang="ru-RU" dirty="0"/>
                    </a:p>
                  </a:txBody>
                  <a:tcPr/>
                </a:tc>
                <a:tc>
                  <a:txBody>
                    <a:bodyPr/>
                    <a:lstStyle/>
                    <a:p>
                      <a:pPr algn="ctr"/>
                      <a:r>
                        <a:rPr lang="ru-RU" sz="2000" dirty="0" smtClean="0"/>
                        <a:t>340 283,1</a:t>
                      </a:r>
                      <a:endParaRPr lang="ru-RU" sz="2000" dirty="0"/>
                    </a:p>
                  </a:txBody>
                  <a:tcPr/>
                </a:tc>
                <a:tc>
                  <a:txBody>
                    <a:bodyPr/>
                    <a:lstStyle/>
                    <a:p>
                      <a:pPr algn="ctr"/>
                      <a:r>
                        <a:rPr lang="ru-RU" sz="2000" dirty="0" smtClean="0"/>
                        <a:t>272 729,8</a:t>
                      </a:r>
                      <a:endParaRPr lang="ru-RU" sz="2000" dirty="0"/>
                    </a:p>
                  </a:txBody>
                  <a:tcPr/>
                </a:tc>
                <a:tc>
                  <a:txBody>
                    <a:bodyPr/>
                    <a:lstStyle/>
                    <a:p>
                      <a:pPr algn="ctr"/>
                      <a:r>
                        <a:rPr lang="ru-RU" sz="2000" dirty="0" smtClean="0"/>
                        <a:t>275 371,6</a:t>
                      </a:r>
                      <a:endParaRPr lang="ru-RU" sz="2000" dirty="0"/>
                    </a:p>
                  </a:txBody>
                  <a:tcPr/>
                </a:tc>
              </a:tr>
              <a:tr h="524021">
                <a:tc>
                  <a:txBody>
                    <a:bodyPr/>
                    <a:lstStyle/>
                    <a:p>
                      <a:r>
                        <a:rPr lang="ru-RU" dirty="0" smtClean="0"/>
                        <a:t>РАСХОДЫ</a:t>
                      </a:r>
                      <a:endParaRPr lang="ru-RU" dirty="0"/>
                    </a:p>
                  </a:txBody>
                  <a:tcPr/>
                </a:tc>
                <a:tc>
                  <a:txBody>
                    <a:bodyPr/>
                    <a:lstStyle/>
                    <a:p>
                      <a:pPr algn="ctr"/>
                      <a:r>
                        <a:rPr lang="ru-RU" sz="2000" dirty="0" smtClean="0"/>
                        <a:t>350 375,6</a:t>
                      </a:r>
                      <a:endParaRPr lang="ru-RU" sz="2000" dirty="0"/>
                    </a:p>
                  </a:txBody>
                  <a:tcPr/>
                </a:tc>
                <a:tc>
                  <a:txBody>
                    <a:bodyPr/>
                    <a:lstStyle/>
                    <a:p>
                      <a:pPr algn="ctr"/>
                      <a:r>
                        <a:rPr lang="ru-RU" sz="2000" dirty="0" smtClean="0"/>
                        <a:t>271 038,8</a:t>
                      </a:r>
                      <a:endParaRPr lang="ru-RU" sz="2000" dirty="0"/>
                    </a:p>
                  </a:txBody>
                  <a:tcPr/>
                </a:tc>
                <a:tc>
                  <a:txBody>
                    <a:bodyPr/>
                    <a:lstStyle/>
                    <a:p>
                      <a:pPr algn="ctr"/>
                      <a:r>
                        <a:rPr lang="ru-RU" sz="2000" dirty="0" smtClean="0"/>
                        <a:t>275 371,6</a:t>
                      </a:r>
                      <a:endParaRPr lang="ru-RU" sz="2000" dirty="0"/>
                    </a:p>
                  </a:txBody>
                  <a:tcPr/>
                </a:tc>
              </a:tr>
              <a:tr h="524021">
                <a:tc>
                  <a:txBody>
                    <a:bodyPr/>
                    <a:lstStyle/>
                    <a:p>
                      <a:r>
                        <a:rPr lang="ru-RU" dirty="0" smtClean="0"/>
                        <a:t>Дефицит(-)</a:t>
                      </a:r>
                    </a:p>
                    <a:p>
                      <a:r>
                        <a:rPr lang="ru-RU" dirty="0" smtClean="0"/>
                        <a:t>Профицит(+)</a:t>
                      </a:r>
                      <a:endParaRPr lang="ru-RU" dirty="0"/>
                    </a:p>
                  </a:txBody>
                  <a:tcPr/>
                </a:tc>
                <a:tc>
                  <a:txBody>
                    <a:bodyPr/>
                    <a:lstStyle/>
                    <a:p>
                      <a:pPr algn="ctr"/>
                      <a:r>
                        <a:rPr lang="ru-RU" sz="2000" dirty="0" smtClean="0"/>
                        <a:t>-10 092,5</a:t>
                      </a:r>
                      <a:endParaRPr lang="ru-RU" sz="2000" dirty="0"/>
                    </a:p>
                  </a:txBody>
                  <a:tcPr/>
                </a:tc>
                <a:tc>
                  <a:txBody>
                    <a:bodyPr/>
                    <a:lstStyle/>
                    <a:p>
                      <a:pPr algn="ctr"/>
                      <a:r>
                        <a:rPr lang="ru-RU" sz="2000" dirty="0" smtClean="0"/>
                        <a:t>+1 691,0</a:t>
                      </a:r>
                      <a:endParaRPr lang="ru-RU" sz="2000" dirty="0"/>
                    </a:p>
                  </a:txBody>
                  <a:tcPr/>
                </a:tc>
                <a:tc>
                  <a:txBody>
                    <a:bodyPr/>
                    <a:lstStyle/>
                    <a:p>
                      <a:pPr algn="ctr"/>
                      <a:r>
                        <a:rPr lang="ru-RU" sz="2000" dirty="0" smtClean="0"/>
                        <a:t>0,0</a:t>
                      </a:r>
                      <a:endParaRPr lang="ru-RU" sz="2000" dirty="0"/>
                    </a:p>
                  </a:txBody>
                  <a:tcPr/>
                </a:tc>
              </a:tr>
            </a:tbl>
          </a:graphicData>
        </a:graphic>
      </p:graphicFrame>
      <p:sp>
        <p:nvSpPr>
          <p:cNvPr id="9" name="Прямоугольник 8"/>
          <p:cNvSpPr/>
          <p:nvPr/>
        </p:nvSpPr>
        <p:spPr>
          <a:xfrm>
            <a:off x="7072330" y="221455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p:txBody>
          <a:bodyPr/>
          <a:lstStyle/>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a:defRPr/>
            </a:pPr>
            <a:endParaRPr lang="ru-RU" dirty="0"/>
          </a:p>
        </p:txBody>
      </p:sp>
      <p:sp>
        <p:nvSpPr>
          <p:cNvPr id="112642" name="Номер слайда 2"/>
          <p:cNvSpPr>
            <a:spLocks noGrp="1"/>
          </p:cNvSpPr>
          <p:nvPr>
            <p:ph type="sldNum" sz="quarter" idx="12"/>
          </p:nvPr>
        </p:nvSpPr>
        <p:spPr bwMode="auto">
          <a:noFill/>
          <a:ln>
            <a:miter lim="800000"/>
            <a:headEnd/>
            <a:tailEnd/>
          </a:ln>
        </p:spPr>
        <p:txBody>
          <a:bodyPr/>
          <a:lstStyle/>
          <a:p>
            <a:fld id="{74DC0B64-C9F1-49D4-94B2-2A1E6DBCA645}" type="slidenum">
              <a:rPr lang="en-US" altLang="ru-RU" smtClean="0"/>
              <a:pPr/>
              <a:t>33</a:t>
            </a:fld>
            <a:endParaRPr lang="en-US" altLang="ru-RU" smtClean="0"/>
          </a:p>
        </p:txBody>
      </p:sp>
      <p:sp>
        <p:nvSpPr>
          <p:cNvPr id="5" name="Прямоугольник 4"/>
          <p:cNvSpPr/>
          <p:nvPr/>
        </p:nvSpPr>
        <p:spPr>
          <a:xfrm>
            <a:off x="1481137" y="404664"/>
            <a:ext cx="6480175" cy="28892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r>
              <a:rPr lang="ru-RU" dirty="0">
                <a:latin typeface="Times New Roman" panose="02020603050405020304" pitchFamily="18" charset="0"/>
                <a:cs typeface="Times New Roman" panose="02020603050405020304" pitchFamily="18" charset="0"/>
              </a:rPr>
              <a:t>ОСНОВНЫЕ </a:t>
            </a:r>
            <a:r>
              <a:rPr lang="ru-RU" dirty="0" smtClean="0">
                <a:latin typeface="Times New Roman" panose="02020603050405020304" pitchFamily="18" charset="0"/>
                <a:cs typeface="Times New Roman" panose="02020603050405020304" pitchFamily="18" charset="0"/>
              </a:rPr>
              <a:t>НАПРАВЛЕНИЯ НАЛОГОВОЙ ПОЛИТИКИ:</a:t>
            </a:r>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79512" y="2636912"/>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налоговых и неналоговых доходов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742289" y="898344"/>
            <a:ext cx="2375743" cy="112784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работы  администраторов поступлений, усиление их контрольной функции</a:t>
            </a:r>
            <a:endParaRPr lang="ru-RU" sz="12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275856" y="947784"/>
            <a:ext cx="2088232" cy="1617119"/>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взаимодействия с налоговыми органами, усиление мер воздействия  на  плательщиков, имеющих задолженность по платежам, поступающим в местный  бюджет </a:t>
            </a:r>
            <a:endParaRPr lang="ru-RU" sz="12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094178" y="2664166"/>
            <a:ext cx="2519561" cy="2664297"/>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smtClean="0">
                <a:latin typeface="Times New Roman" panose="02020603050405020304" pitchFamily="18" charset="0"/>
                <a:cs typeface="Times New Roman" panose="02020603050405020304" pitchFamily="18" charset="0"/>
              </a:rPr>
              <a:t>Расширение налогооблагаемой базы путем реализации мероприятий по содействию предпринимательской активности и развитию малого  и среднего бизнеса на территории муниципального образования «Демидовский район»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722652" y="973936"/>
            <a:ext cx="2385581" cy="1398458"/>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Эффективное использование имущественных, земельных и природных ресурсов, находящихся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7027864" y="2664167"/>
            <a:ext cx="1836232" cy="2736304"/>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Выявление и постановка на учет вновь открывшихся  юридических лиц и индивидуальных предпринимателей, осуществляющих деятельность на территории  Демидовского района Смоленской области </a:t>
            </a:r>
            <a:endParaRPr lang="ru-RU" sz="1200" dirty="0">
              <a:latin typeface="Times New Roman" panose="02020603050405020304" pitchFamily="18" charset="0"/>
              <a:cs typeface="Times New Roman" panose="02020603050405020304" pitchFamily="18" charset="0"/>
            </a:endParaRPr>
          </a:p>
        </p:txBody>
      </p:sp>
      <p:cxnSp>
        <p:nvCxnSpPr>
          <p:cNvPr id="16" name="Прямая со стрелкой 15"/>
          <p:cNvCxnSpPr/>
          <p:nvPr/>
        </p:nvCxnSpPr>
        <p:spPr>
          <a:xfrm flipH="1">
            <a:off x="1837223" y="711611"/>
            <a:ext cx="211137" cy="215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4154488" y="712639"/>
            <a:ext cx="57150" cy="237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5508104" y="660251"/>
            <a:ext cx="0" cy="2003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6480968" y="692001"/>
            <a:ext cx="546895" cy="258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643" name="Соединительная линия уступом 112642"/>
          <p:cNvCxnSpPr>
            <a:stCxn id="5" idx="1"/>
          </p:cNvCxnSpPr>
          <p:nvPr/>
        </p:nvCxnSpPr>
        <p:spPr>
          <a:xfrm rot="10800000" flipV="1">
            <a:off x="539553" y="549126"/>
            <a:ext cx="941585" cy="208778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647" name="Соединительная линия уступом 112646"/>
          <p:cNvCxnSpPr>
            <a:stCxn id="5" idx="3"/>
          </p:cNvCxnSpPr>
          <p:nvPr/>
        </p:nvCxnSpPr>
        <p:spPr>
          <a:xfrm>
            <a:off x="7961312" y="549127"/>
            <a:ext cx="715144" cy="211504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214282" y="2643182"/>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и сокращения задолженности налоговых и неналоговых платежей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1D175259-E316-43B5-9896-D0C7ABAC3889}" type="slidenum">
              <a:rPr lang="en-US" altLang="ru-RU" smtClean="0"/>
              <a:pPr>
                <a:defRPr/>
              </a:pPr>
              <a:t>34</a:t>
            </a:fld>
            <a:endParaRPr lang="en-US" altLang="ru-RU"/>
          </a:p>
        </p:txBody>
      </p:sp>
      <p:sp>
        <p:nvSpPr>
          <p:cNvPr id="5" name="Заголовок 4"/>
          <p:cNvSpPr txBox="1">
            <a:spLocks/>
          </p:cNvSpPr>
          <p:nvPr/>
        </p:nvSpPr>
        <p:spPr bwMode="auto">
          <a:xfrm>
            <a:off x="410848" y="476672"/>
            <a:ext cx="8424936" cy="2003684"/>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Сведения о налоговых льготах: на уровне бюджета муниципального района налоговые льготы не предоставлялись </a:t>
            </a:r>
            <a:endParaRPr lang="ru-RU" sz="2400" dirty="0">
              <a:latin typeface="Times New Roman" panose="02020603050405020304" pitchFamily="18" charset="0"/>
              <a:cs typeface="Times New Roman" panose="02020603050405020304" pitchFamily="18" charset="0"/>
            </a:endParaRPr>
          </a:p>
        </p:txBody>
      </p:sp>
      <p:sp>
        <p:nvSpPr>
          <p:cNvPr id="6" name="Заголовок 4"/>
          <p:cNvSpPr txBox="1">
            <a:spLocks/>
          </p:cNvSpPr>
          <p:nvPr/>
        </p:nvSpPr>
        <p:spPr bwMode="auto">
          <a:xfrm>
            <a:off x="161764" y="2636912"/>
            <a:ext cx="8820472" cy="3744416"/>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Основные налогоплательщики района</a:t>
            </a:r>
            <a:r>
              <a:rPr lang="en-US" sz="2400"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удельный вес в налоговых доходах</a:t>
            </a:r>
            <a:r>
              <a:rPr lang="en-US" sz="2400" dirty="0" smtClean="0">
                <a:latin typeface="Times New Roman" panose="02020603050405020304" pitchFamily="18" charset="0"/>
                <a:cs typeface="Times New Roman" panose="02020603050405020304" pitchFamily="18" charset="0"/>
              </a:rPr>
              <a:t>)</a:t>
            </a:r>
            <a:r>
              <a:rPr lang="ru-RU" sz="2400" dirty="0" smtClean="0">
                <a:latin typeface="Times New Roman" panose="02020603050405020304" pitchFamily="18" charset="0"/>
                <a:cs typeface="Times New Roman" panose="02020603050405020304" pitchFamily="18" charset="0"/>
              </a:rPr>
              <a:t>: </a:t>
            </a:r>
          </a:p>
          <a:p>
            <a:pPr>
              <a:buFont typeface="Arial" charset="0"/>
              <a:buNone/>
              <a:defRPr/>
            </a:pPr>
            <a:r>
              <a:rPr lang="ru-RU" sz="2400" dirty="0" smtClean="0">
                <a:latin typeface="Times New Roman" panose="02020603050405020304" pitchFamily="18" charset="0"/>
                <a:cs typeface="Times New Roman" panose="02020603050405020304" pitchFamily="18" charset="0"/>
              </a:rPr>
              <a:t>ПО «Феникс»</a:t>
            </a:r>
            <a:r>
              <a:rPr lang="en-US" sz="2400"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9</a:t>
            </a:r>
            <a:r>
              <a:rPr lang="ru-RU" sz="2400" dirty="0" smtClean="0">
                <a:latin typeface="Times New Roman" panose="02020603050405020304" pitchFamily="18" charset="0"/>
                <a:cs typeface="Times New Roman" panose="02020603050405020304" pitchFamily="18" charset="0"/>
              </a:rPr>
              <a:t>,4%), ОАО «МРСК Центра» (3,3%), ООО «Санаторий им. Пржевальского» (0,8%), ООО «Аспект» (3,5%), ООО «Фабрика «Шарм» (1,5%)</a:t>
            </a:r>
            <a:endParaRPr lang="en-US" sz="2400" dirty="0" smtClean="0">
              <a:latin typeface="Times New Roman" panose="02020603050405020304" pitchFamily="18" charset="0"/>
              <a:cs typeface="Times New Roman" panose="02020603050405020304" pitchFamily="18" charset="0"/>
            </a:endParaRPr>
          </a:p>
          <a:p>
            <a:pPr>
              <a:buFont typeface="Arial" charset="0"/>
              <a:buNone/>
              <a:defRPr/>
            </a:pPr>
            <a:r>
              <a:rPr lang="ru-RU" sz="2400" dirty="0" smtClean="0">
                <a:latin typeface="Times New Roman" panose="02020603050405020304" pitchFamily="18" charset="0"/>
                <a:cs typeface="Times New Roman" panose="02020603050405020304" pitchFamily="18" charset="0"/>
              </a:rPr>
              <a:t>Указанные организации просроченной задолженности по заработной плате не имеют</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124642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2017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 xmlns:p14="http://schemas.microsoft.com/office/powerpoint/2010/main" val="332143672"/>
              </p:ext>
            </p:extLst>
          </p:nvPr>
        </p:nvGraphicFramePr>
        <p:xfrm>
          <a:off x="36513" y="1822450"/>
          <a:ext cx="8513762" cy="4125913"/>
        </p:xfrm>
        <a:graphic>
          <a:graphicData uri="http://schemas.openxmlformats.org/presentationml/2006/ole">
            <p:oleObj spid="_x0000_s77005" name="Лист" r:id="rId3" imgW="7134211" imgH="3457620" progId="Excel.Sheet.8">
              <p:embed/>
            </p:oleObj>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35</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2018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 xmlns:p14="http://schemas.microsoft.com/office/powerpoint/2010/main" val="687110291"/>
              </p:ext>
            </p:extLst>
          </p:nvPr>
        </p:nvGraphicFramePr>
        <p:xfrm>
          <a:off x="-34925" y="1574800"/>
          <a:ext cx="8656638" cy="4622800"/>
        </p:xfrm>
        <a:graphic>
          <a:graphicData uri="http://schemas.openxmlformats.org/presentationml/2006/ole">
            <p:oleObj spid="_x0000_s140330" name="Лист" r:id="rId3" imgW="7134149" imgH="3810000" progId="Excel.Sheet.8">
              <p:embed/>
            </p:oleObj>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36</a:t>
            </a:fld>
            <a:endParaRPr lang="en-US" altLang="ru-RU" sz="1200">
              <a:solidFill>
                <a:srgbClr val="898989"/>
              </a:solidFill>
              <a:latin typeface="Calibri" pitchFamily="34" charset="0"/>
            </a:endParaRPr>
          </a:p>
        </p:txBody>
      </p:sp>
    </p:spTree>
    <p:extLst>
      <p:ext uri="{BB962C8B-B14F-4D97-AF65-F5344CB8AC3E}">
        <p14:creationId xmlns="" xmlns:p14="http://schemas.microsoft.com/office/powerpoint/2010/main" val="91292389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2019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 xmlns:p14="http://schemas.microsoft.com/office/powerpoint/2010/main" val="215088200"/>
              </p:ext>
            </p:extLst>
          </p:nvPr>
        </p:nvGraphicFramePr>
        <p:xfrm>
          <a:off x="-34925" y="1574800"/>
          <a:ext cx="8656638" cy="4622800"/>
        </p:xfrm>
        <a:graphic>
          <a:graphicData uri="http://schemas.openxmlformats.org/presentationml/2006/ole">
            <p:oleObj spid="_x0000_s141353" name="Лист" r:id="rId3" imgW="7134149" imgH="3810000" progId="Excel.Sheet.8">
              <p:embed/>
            </p:oleObj>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37</a:t>
            </a:fld>
            <a:endParaRPr lang="en-US" altLang="ru-RU" sz="1200">
              <a:solidFill>
                <a:srgbClr val="898989"/>
              </a:solidFill>
              <a:latin typeface="Calibri" pitchFamily="34" charset="0"/>
            </a:endParaRPr>
          </a:p>
        </p:txBody>
      </p:sp>
    </p:spTree>
    <p:extLst>
      <p:ext uri="{BB962C8B-B14F-4D97-AF65-F5344CB8AC3E}">
        <p14:creationId xmlns="" xmlns:p14="http://schemas.microsoft.com/office/powerpoint/2010/main" val="390683654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42918"/>
            <a:ext cx="9144000" cy="857256"/>
          </a:xfrm>
        </p:spPr>
        <p:txBody>
          <a:bodyPr/>
          <a:lstStyle/>
          <a:p>
            <a:pPr algn="ctr"/>
            <a:r>
              <a:rPr lang="ru-RU" sz="3000" dirty="0" smtClean="0"/>
              <a:t>Расходы в расчете на душу населения в 2017 г.</a:t>
            </a:r>
            <a:r>
              <a:rPr lang="ru-RU" sz="3200" dirty="0" smtClean="0"/>
              <a:t/>
            </a:r>
            <a:br>
              <a:rPr lang="ru-RU" sz="3200" dirty="0" smtClean="0"/>
            </a:br>
            <a:endParaRPr lang="ru-RU" sz="2000" dirty="0"/>
          </a:p>
        </p:txBody>
      </p:sp>
      <p:graphicFrame>
        <p:nvGraphicFramePr>
          <p:cNvPr id="9" name="Содержимое 8"/>
          <p:cNvGraphicFramePr>
            <a:graphicFrameLocks noGrp="1"/>
          </p:cNvGraphicFramePr>
          <p:nvPr>
            <p:ph idx="1"/>
            <p:extLst>
              <p:ext uri="{D42A27DB-BD31-4B8C-83A1-F6EECF244321}">
                <p14:modId xmlns="" xmlns:p14="http://schemas.microsoft.com/office/powerpoint/2010/main" val="4270008864"/>
              </p:ext>
            </p:extLst>
          </p:nvPr>
        </p:nvGraphicFramePr>
        <p:xfrm>
          <a:off x="500034" y="1643050"/>
          <a:ext cx="8229600" cy="4572000"/>
        </p:xfrm>
        <a:graphic>
          <a:graphicData uri="http://schemas.openxmlformats.org/drawingml/2006/table">
            <a:tbl>
              <a:tblPr firstRow="1" bandRow="1">
                <a:tableStyleId>{5C22544A-7EE6-4342-B048-85BDC9FD1C3A}</a:tableStyleId>
              </a:tblPr>
              <a:tblGrid>
                <a:gridCol w="2143140"/>
                <a:gridCol w="6086460"/>
              </a:tblGrid>
              <a:tr h="583569">
                <a:tc>
                  <a:txBody>
                    <a:bodyPr/>
                    <a:lstStyle/>
                    <a:p>
                      <a:pPr algn="ctr"/>
                      <a:r>
                        <a:rPr lang="ru-RU" dirty="0" smtClean="0"/>
                        <a:t>25 993</a:t>
                      </a:r>
                    </a:p>
                    <a:p>
                      <a:pPr algn="ctr"/>
                      <a:r>
                        <a:rPr lang="ru-RU" dirty="0" smtClean="0"/>
                        <a:t> рубля в год</a:t>
                      </a:r>
                      <a:endParaRPr lang="ru-RU" dirty="0"/>
                    </a:p>
                  </a:txBody>
                  <a:tcPr/>
                </a:tc>
                <a:tc>
                  <a:txBody>
                    <a:bodyPr/>
                    <a:lstStyle/>
                    <a:p>
                      <a:r>
                        <a:rPr lang="ru-RU" dirty="0" smtClean="0"/>
                        <a:t>Расходов местного бюджета (всего) приходится на одного гражданина</a:t>
                      </a:r>
                    </a:p>
                    <a:p>
                      <a:endParaRPr lang="ru-RU" dirty="0" smtClean="0"/>
                    </a:p>
                  </a:txBody>
                  <a:tcPr/>
                </a:tc>
              </a:tr>
              <a:tr h="653919">
                <a:tc>
                  <a:txBody>
                    <a:bodyPr/>
                    <a:lstStyle/>
                    <a:p>
                      <a:pPr algn="ctr"/>
                      <a:r>
                        <a:rPr lang="ru-RU" dirty="0" smtClean="0"/>
                        <a:t>14 067</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образование приходится на одного гражданина  </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2 612 </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общегосударственные вопросы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3 073</a:t>
                      </a:r>
                    </a:p>
                    <a:p>
                      <a:pPr algn="ctr"/>
                      <a:r>
                        <a:rPr lang="ru-RU" dirty="0" smtClean="0"/>
                        <a:t>рубля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культуру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2 758</a:t>
                      </a:r>
                    </a:p>
                    <a:p>
                      <a:pPr algn="ctr"/>
                      <a:r>
                        <a:rPr lang="ru-RU" dirty="0" smtClean="0"/>
                        <a:t> 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социальную политику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302 510,0</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9" name="Скругленный прямоугольник 8"/>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err="1" smtClean="0">
                <a:latin typeface="Times New Roman"/>
                <a:ea typeface="Times New Roman"/>
                <a:cs typeface="Times New Roman"/>
              </a:rPr>
              <a:t>Непрограммные</a:t>
            </a:r>
            <a:r>
              <a:rPr lang="ru-RU" sz="1800" b="1" i="1" dirty="0" smtClean="0">
                <a:latin typeface="Times New Roman"/>
                <a:ea typeface="Times New Roman"/>
                <a:cs typeface="Times New Roman"/>
              </a:rPr>
              <a:t> расходы</a:t>
            </a:r>
          </a:p>
          <a:p>
            <a:pPr algn="ctr"/>
            <a:endParaRPr lang="ru-RU" dirty="0"/>
          </a:p>
        </p:txBody>
      </p:sp>
      <p:sp>
        <p:nvSpPr>
          <p:cNvPr id="8" name="Скругленный прямоугольник 7"/>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Расходы в рамках муниципальных программ</a:t>
            </a:r>
          </a:p>
          <a:p>
            <a:pPr algn="ctr"/>
            <a:endParaRPr lang="ru-RU" dirty="0"/>
          </a:p>
        </p:txBody>
      </p:sp>
      <p:sp>
        <p:nvSpPr>
          <p:cNvPr id="5" name="Скругленный прямоугольник 4"/>
          <p:cNvSpPr/>
          <p:nvPr/>
        </p:nvSpPr>
        <p:spPr>
          <a:xfrm>
            <a:off x="1785918" y="2000240"/>
            <a:ext cx="1857388"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Расходы местного бюджета</a:t>
            </a:r>
          </a:p>
          <a:p>
            <a:pPr algn="ctr"/>
            <a:endParaRPr lang="ru-RU" b="1" dirty="0"/>
          </a:p>
        </p:txBody>
      </p:sp>
      <p:sp>
        <p:nvSpPr>
          <p:cNvPr id="11" name="Скругленный прямоугольник 10"/>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2017</a:t>
            </a:r>
            <a:endParaRPr lang="ru-RU" sz="2400" dirty="0">
              <a:solidFill>
                <a:srgbClr val="C00000"/>
              </a:solidFill>
            </a:endParaRPr>
          </a:p>
        </p:txBody>
      </p:sp>
      <p:sp>
        <p:nvSpPr>
          <p:cNvPr id="160770" name="Rectangle 2"/>
          <p:cNvSpPr>
            <a:spLocks noChangeArrowheads="1"/>
          </p:cNvSpPr>
          <p:nvPr/>
        </p:nvSpPr>
        <p:spPr bwMode="auto">
          <a:xfrm>
            <a:off x="785786" y="0"/>
            <a:ext cx="7798672" cy="22313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endParaRPr kumimoji="0" lang="ru-RU" sz="2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7200" algn="ctr" defTabSz="914400" rtl="0" eaLnBrk="1" fontAlgn="base" latinLnBrk="0" hangingPunct="1">
              <a:lnSpc>
                <a:spcPct val="100000"/>
              </a:lnSpc>
              <a:spcBef>
                <a:spcPct val="0"/>
              </a:spcBef>
              <a:spcAft>
                <a:spcPct val="0"/>
              </a:spcAft>
              <a:buClrTx/>
              <a:buSzTx/>
              <a:buFontTx/>
              <a:buNone/>
              <a:tabLst>
                <a:tab pos="457200" algn="l"/>
              </a:tabLst>
            </a:pPr>
            <a:r>
              <a:rPr kumimoji="0" lang="ru-RU" sz="2600" b="0"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МУНИЦИПАЛЬНЫЕ    ПРОГРАММЫ</a:t>
            </a:r>
          </a:p>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Бюджета муниципального образования</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«Демидовский район» Смоленской области</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2017 - 2019</a:t>
            </a:r>
            <a:r>
              <a:rPr kumimoji="0" lang="ru-RU" sz="2000" b="0"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годы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Равно 16"/>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18" name="Плюс 17"/>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296 166,4</a:t>
            </a:r>
          </a:p>
          <a:p>
            <a:pPr algn="ctr"/>
            <a:r>
              <a:rPr lang="ru-RU" sz="1600" b="1" i="1" dirty="0" smtClean="0">
                <a:solidFill>
                  <a:srgbClr val="7D5CDA"/>
                </a:solidFill>
                <a:latin typeface="Times New Roman" pitchFamily="18" charset="0"/>
                <a:cs typeface="Times New Roman" pitchFamily="18" charset="0"/>
              </a:rPr>
              <a:t>(97,9%)</a:t>
            </a:r>
            <a:endParaRPr lang="ru-RU" sz="1600" b="1" i="1" dirty="0">
              <a:solidFill>
                <a:srgbClr val="7D5CDA"/>
              </a:solidFill>
              <a:latin typeface="Times New Roman" pitchFamily="18" charset="0"/>
              <a:cs typeface="Times New Roman" pitchFamily="18" charset="0"/>
            </a:endParaRPr>
          </a:p>
        </p:txBody>
      </p:sp>
      <p:sp>
        <p:nvSpPr>
          <p:cNvPr id="20" name="Скругленный прямоугольник 19"/>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6 343,6</a:t>
            </a:r>
          </a:p>
          <a:p>
            <a:pPr algn="ctr"/>
            <a:r>
              <a:rPr lang="ru-RU" sz="1600" b="1" i="1" dirty="0" smtClean="0">
                <a:solidFill>
                  <a:srgbClr val="7D5CDA"/>
                </a:solidFill>
                <a:latin typeface="Times New Roman" pitchFamily="18" charset="0"/>
                <a:cs typeface="Times New Roman" pitchFamily="18" charset="0"/>
              </a:rPr>
              <a:t>(2,1%)</a:t>
            </a:r>
            <a:endParaRPr lang="ru-RU" sz="1600" b="1" i="1" dirty="0">
              <a:solidFill>
                <a:srgbClr val="7D5CDA"/>
              </a:solidFill>
              <a:latin typeface="Times New Roman" pitchFamily="18" charset="0"/>
              <a:cs typeface="Times New Roman" pitchFamily="18" charset="0"/>
            </a:endParaRPr>
          </a:p>
        </p:txBody>
      </p:sp>
      <p:sp>
        <p:nvSpPr>
          <p:cNvPr id="21" name="Скругленный прямоугольник 20"/>
          <p:cNvSpPr/>
          <p:nvPr/>
        </p:nvSpPr>
        <p:spPr>
          <a:xfrm>
            <a:off x="357158" y="4643446"/>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2018</a:t>
            </a:r>
            <a:endParaRPr lang="ru-RU" sz="2400" dirty="0">
              <a:solidFill>
                <a:srgbClr val="C00000"/>
              </a:solidFill>
            </a:endParaRPr>
          </a:p>
        </p:txBody>
      </p:sp>
      <p:sp>
        <p:nvSpPr>
          <p:cNvPr id="22" name="Скругленный прямоугольник 21"/>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2019</a:t>
            </a:r>
            <a:endParaRPr lang="ru-RU" sz="2400" dirty="0">
              <a:solidFill>
                <a:srgbClr val="C00000"/>
              </a:solidFill>
            </a:endParaRPr>
          </a:p>
        </p:txBody>
      </p:sp>
      <p:sp>
        <p:nvSpPr>
          <p:cNvPr id="23" name="Скругленный прямоугольник 22"/>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248 801,3  </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4" name="Скругленный прямоугольник 23"/>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251 890,0  </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5" name="Скругленный прямоугольник 24"/>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246 239,6</a:t>
            </a:r>
          </a:p>
          <a:p>
            <a:pPr algn="ctr"/>
            <a:r>
              <a:rPr lang="ru-RU" sz="1600" b="1" i="1" dirty="0" smtClean="0">
                <a:solidFill>
                  <a:srgbClr val="7D5CDA"/>
                </a:solidFill>
                <a:latin typeface="Times New Roman" pitchFamily="18" charset="0"/>
                <a:cs typeface="Times New Roman" pitchFamily="18" charset="0"/>
              </a:rPr>
              <a:t>(99,0%)</a:t>
            </a:r>
            <a:endParaRPr lang="ru-RU" sz="1600" b="1" i="1" dirty="0">
              <a:solidFill>
                <a:srgbClr val="7D5CDA"/>
              </a:solidFill>
              <a:latin typeface="Times New Roman" pitchFamily="18" charset="0"/>
              <a:cs typeface="Times New Roman" pitchFamily="18" charset="0"/>
            </a:endParaRPr>
          </a:p>
        </p:txBody>
      </p:sp>
      <p:sp>
        <p:nvSpPr>
          <p:cNvPr id="26" name="Скругленный прямоугольник 25"/>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249 328,3</a:t>
            </a:r>
          </a:p>
          <a:p>
            <a:pPr algn="ctr"/>
            <a:r>
              <a:rPr lang="ru-RU" sz="1600" b="1" i="1" dirty="0" smtClean="0">
                <a:solidFill>
                  <a:srgbClr val="7D5CDA"/>
                </a:solidFill>
                <a:latin typeface="Times New Roman" pitchFamily="18" charset="0"/>
                <a:cs typeface="Times New Roman" pitchFamily="18" charset="0"/>
              </a:rPr>
              <a:t>(99,0%)</a:t>
            </a:r>
            <a:endParaRPr lang="ru-RU" sz="1600" b="1" i="1" dirty="0">
              <a:solidFill>
                <a:srgbClr val="7D5CDA"/>
              </a:solidFill>
              <a:latin typeface="Times New Roman" pitchFamily="18" charset="0"/>
              <a:cs typeface="Times New Roman" pitchFamily="18" charset="0"/>
            </a:endParaRPr>
          </a:p>
        </p:txBody>
      </p:sp>
      <p:sp>
        <p:nvSpPr>
          <p:cNvPr id="27" name="Скругленный прямоугольник 26"/>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2 561,7</a:t>
            </a:r>
          </a:p>
          <a:p>
            <a:pPr algn="ctr"/>
            <a:r>
              <a:rPr lang="ru-RU" sz="1600" b="1" i="1" dirty="0" smtClean="0">
                <a:solidFill>
                  <a:srgbClr val="7D5CDA"/>
                </a:solidFill>
                <a:latin typeface="Times New Roman" pitchFamily="18" charset="0"/>
                <a:cs typeface="Times New Roman" pitchFamily="18" charset="0"/>
              </a:rPr>
              <a:t>(1,0%)</a:t>
            </a:r>
            <a:endParaRPr lang="ru-RU" sz="1600" b="1" i="1" dirty="0">
              <a:solidFill>
                <a:srgbClr val="7D5CDA"/>
              </a:solidFill>
              <a:latin typeface="Times New Roman" pitchFamily="18" charset="0"/>
              <a:cs typeface="Times New Roman" pitchFamily="18" charset="0"/>
            </a:endParaRPr>
          </a:p>
        </p:txBody>
      </p:sp>
      <p:sp>
        <p:nvSpPr>
          <p:cNvPr id="28" name="Скругленный прямоугольник 27"/>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2 561,7</a:t>
            </a:r>
          </a:p>
          <a:p>
            <a:pPr algn="ctr"/>
            <a:r>
              <a:rPr lang="ru-RU" sz="1600" b="1" i="1" dirty="0" smtClean="0">
                <a:solidFill>
                  <a:srgbClr val="7D5CDA"/>
                </a:solidFill>
                <a:latin typeface="Times New Roman" pitchFamily="18" charset="0"/>
                <a:cs typeface="Times New Roman" pitchFamily="18" charset="0"/>
              </a:rPr>
              <a:t>(1,0%)</a:t>
            </a:r>
            <a:endParaRPr lang="ru-RU" sz="1600" b="1" i="1" dirty="0">
              <a:solidFill>
                <a:srgbClr val="7D5CDA"/>
              </a:solidFill>
              <a:latin typeface="Times New Roman" pitchFamily="18" charset="0"/>
              <a:cs typeface="Times New Roman" pitchFamily="18" charset="0"/>
            </a:endParaRPr>
          </a:p>
        </p:txBody>
      </p:sp>
      <p:sp>
        <p:nvSpPr>
          <p:cNvPr id="29" name="Прямоугольник 28"/>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63" descr="ogoom"/>
          <p:cNvPicPr>
            <a:picLocks noGrp="1" noChangeAspect="1" noChangeArrowheads="1"/>
          </p:cNvPicPr>
          <p:nvPr>
            <p:ph type="title"/>
          </p:nvPr>
        </p:nvPicPr>
        <p:blipFill>
          <a:blip r:embed="rId2" cstate="print"/>
          <a:srcRect/>
          <a:stretch>
            <a:fillRect/>
          </a:stretch>
        </p:blipFill>
        <p:spPr>
          <a:xfrm>
            <a:off x="6516688" y="188913"/>
            <a:ext cx="1150937" cy="954087"/>
          </a:xfrm>
        </p:spPr>
      </p:pic>
      <p:sp>
        <p:nvSpPr>
          <p:cNvPr id="59394" name="Text Box 65"/>
          <p:cNvSpPr txBox="1">
            <a:spLocks noChangeArrowheads="1"/>
          </p:cNvSpPr>
          <p:nvPr/>
        </p:nvSpPr>
        <p:spPr bwMode="auto">
          <a:xfrm>
            <a:off x="5811838" y="0"/>
            <a:ext cx="1233487" cy="304800"/>
          </a:xfrm>
          <a:prstGeom prst="rect">
            <a:avLst/>
          </a:prstGeom>
          <a:noFill/>
          <a:ln w="9525">
            <a:noFill/>
            <a:miter lim="800000"/>
            <a:headEnd/>
            <a:tailEnd/>
          </a:ln>
        </p:spPr>
        <p:txBody>
          <a:bodyPr>
            <a:spAutoFit/>
          </a:bodyPr>
          <a:lstStyle/>
          <a:p>
            <a:endParaRPr lang="ru-RU"/>
          </a:p>
        </p:txBody>
      </p:sp>
      <p:sp>
        <p:nvSpPr>
          <p:cNvPr id="59395" name="Text Box 66"/>
          <p:cNvSpPr txBox="1">
            <a:spLocks noChangeArrowheads="1"/>
          </p:cNvSpPr>
          <p:nvPr/>
        </p:nvSpPr>
        <p:spPr bwMode="auto">
          <a:xfrm>
            <a:off x="827088" y="188913"/>
            <a:ext cx="5995987" cy="433387"/>
          </a:xfrm>
          <a:prstGeom prst="rect">
            <a:avLst/>
          </a:prstGeom>
          <a:noFill/>
          <a:ln w="9525">
            <a:noFill/>
            <a:miter lim="800000"/>
            <a:headEnd/>
            <a:tailEnd/>
          </a:ln>
        </p:spPr>
        <p:txBody>
          <a:bodyPr/>
          <a:lstStyle/>
          <a:p>
            <a:r>
              <a:rPr lang="en-US" sz="3600">
                <a:solidFill>
                  <a:srgbClr val="008000"/>
                </a:solidFill>
              </a:rPr>
              <a:t>@ </a:t>
            </a:r>
            <a:r>
              <a:rPr lang="ru-RU" sz="3600">
                <a:solidFill>
                  <a:srgbClr val="008000"/>
                </a:solidFill>
              </a:rPr>
              <a:t>какие бывают бюджеты?</a:t>
            </a:r>
            <a:endParaRPr lang="ru-RU"/>
          </a:p>
        </p:txBody>
      </p:sp>
      <p:sp>
        <p:nvSpPr>
          <p:cNvPr id="59396" name="Oval 68"/>
          <p:cNvSpPr>
            <a:spLocks noChangeArrowheads="1"/>
          </p:cNvSpPr>
          <p:nvPr/>
        </p:nvSpPr>
        <p:spPr bwMode="auto">
          <a:xfrm>
            <a:off x="315913" y="124142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7" name="Text Box 69"/>
          <p:cNvSpPr txBox="1">
            <a:spLocks noChangeArrowheads="1"/>
          </p:cNvSpPr>
          <p:nvPr/>
        </p:nvSpPr>
        <p:spPr bwMode="auto">
          <a:xfrm>
            <a:off x="539750" y="1412875"/>
            <a:ext cx="1584325" cy="250825"/>
          </a:xfrm>
          <a:prstGeom prst="rect">
            <a:avLst/>
          </a:prstGeom>
          <a:solidFill>
            <a:srgbClr val="CCFFCC"/>
          </a:solidFill>
          <a:ln w="9525">
            <a:noFill/>
            <a:miter lim="800000"/>
            <a:headEnd/>
            <a:tailEnd/>
          </a:ln>
        </p:spPr>
        <p:txBody>
          <a:bodyPr/>
          <a:lstStyle/>
          <a:p>
            <a:pPr algn="ctr"/>
            <a:r>
              <a:rPr lang="ru-RU" b="1">
                <a:solidFill>
                  <a:srgbClr val="008000"/>
                </a:solidFill>
              </a:rPr>
              <a:t>Семейные бюджеты</a:t>
            </a:r>
            <a:endParaRPr lang="ru-RU"/>
          </a:p>
        </p:txBody>
      </p:sp>
      <p:sp>
        <p:nvSpPr>
          <p:cNvPr id="59398" name="Oval 71"/>
          <p:cNvSpPr>
            <a:spLocks noChangeArrowheads="1"/>
          </p:cNvSpPr>
          <p:nvPr/>
        </p:nvSpPr>
        <p:spPr bwMode="auto">
          <a:xfrm>
            <a:off x="6877050" y="119697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9" name="Text Box 72"/>
          <p:cNvSpPr txBox="1">
            <a:spLocks noChangeArrowheads="1"/>
          </p:cNvSpPr>
          <p:nvPr/>
        </p:nvSpPr>
        <p:spPr bwMode="auto">
          <a:xfrm>
            <a:off x="7019925" y="1268413"/>
            <a:ext cx="1800225" cy="681037"/>
          </a:xfrm>
          <a:prstGeom prst="rect">
            <a:avLst/>
          </a:prstGeom>
          <a:noFill/>
          <a:ln w="9525">
            <a:noFill/>
            <a:miter lim="800000"/>
            <a:headEnd/>
            <a:tailEnd/>
          </a:ln>
        </p:spPr>
        <p:txBody>
          <a:bodyPr/>
          <a:lstStyle/>
          <a:p>
            <a:pPr algn="ctr"/>
            <a:r>
              <a:rPr lang="ru-RU" b="1">
                <a:solidFill>
                  <a:srgbClr val="008000"/>
                </a:solidFill>
              </a:rPr>
              <a:t>Бюджеты предприятий, организаций</a:t>
            </a:r>
            <a:endParaRPr lang="ru-RU"/>
          </a:p>
        </p:txBody>
      </p:sp>
      <p:sp>
        <p:nvSpPr>
          <p:cNvPr id="59400" name="AutoShape 74"/>
          <p:cNvSpPr>
            <a:spLocks noChangeArrowheads="1"/>
          </p:cNvSpPr>
          <p:nvPr/>
        </p:nvSpPr>
        <p:spPr bwMode="auto">
          <a:xfrm>
            <a:off x="2987675" y="1704975"/>
            <a:ext cx="2824163" cy="549275"/>
          </a:xfrm>
          <a:prstGeom prst="flowChartAlternateProcess">
            <a:avLst/>
          </a:prstGeom>
          <a:solidFill>
            <a:srgbClr val="99CCFF"/>
          </a:solidFill>
          <a:ln w="9525">
            <a:solidFill>
              <a:srgbClr val="000000"/>
            </a:solidFill>
            <a:miter lim="800000"/>
            <a:headEnd/>
            <a:tailEnd/>
          </a:ln>
        </p:spPr>
        <p:txBody>
          <a:bodyPr/>
          <a:lstStyle/>
          <a:p>
            <a:endParaRPr lang="ru-RU"/>
          </a:p>
        </p:txBody>
      </p:sp>
      <p:sp>
        <p:nvSpPr>
          <p:cNvPr id="59401" name="Text Box 75"/>
          <p:cNvSpPr txBox="1">
            <a:spLocks noChangeArrowheads="1"/>
          </p:cNvSpPr>
          <p:nvPr/>
        </p:nvSpPr>
        <p:spPr bwMode="auto">
          <a:xfrm>
            <a:off x="3206750" y="1700213"/>
            <a:ext cx="2428875" cy="504825"/>
          </a:xfrm>
          <a:prstGeom prst="rect">
            <a:avLst/>
          </a:prstGeom>
          <a:noFill/>
          <a:ln w="9525">
            <a:noFill/>
            <a:miter lim="800000"/>
            <a:headEnd/>
            <a:tailEnd/>
          </a:ln>
        </p:spPr>
        <p:txBody>
          <a:bodyPr/>
          <a:lstStyle/>
          <a:p>
            <a:pPr algn="ctr"/>
            <a:r>
              <a:rPr lang="ru-RU" b="1"/>
              <a:t>Бюджетная система Российской Федерации</a:t>
            </a:r>
            <a:endParaRPr lang="ru-RU"/>
          </a:p>
        </p:txBody>
      </p:sp>
      <p:sp>
        <p:nvSpPr>
          <p:cNvPr id="59402" name="AutoShape 77"/>
          <p:cNvSpPr>
            <a:spLocks noChangeArrowheads="1"/>
          </p:cNvSpPr>
          <p:nvPr/>
        </p:nvSpPr>
        <p:spPr bwMode="auto">
          <a:xfrm>
            <a:off x="3203575" y="2533650"/>
            <a:ext cx="2376488" cy="750888"/>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03" name="Text Box 78"/>
          <p:cNvSpPr txBox="1">
            <a:spLocks noChangeArrowheads="1"/>
          </p:cNvSpPr>
          <p:nvPr/>
        </p:nvSpPr>
        <p:spPr bwMode="auto">
          <a:xfrm>
            <a:off x="3276600" y="2565400"/>
            <a:ext cx="2263775" cy="661988"/>
          </a:xfrm>
          <a:prstGeom prst="rect">
            <a:avLst/>
          </a:prstGeom>
          <a:solidFill>
            <a:srgbClr val="CC99FF"/>
          </a:solidFill>
          <a:ln w="9525">
            <a:noFill/>
            <a:miter lim="800000"/>
            <a:headEnd/>
            <a:tailEnd/>
          </a:ln>
        </p:spPr>
        <p:txBody>
          <a:bodyPr/>
          <a:lstStyle/>
          <a:p>
            <a:pPr algn="ctr"/>
            <a:r>
              <a:rPr lang="ru-RU" b="1"/>
              <a:t>Консолидированный Бюджет Российской Федерации</a:t>
            </a:r>
            <a:endParaRPr lang="ru-RU"/>
          </a:p>
        </p:txBody>
      </p:sp>
      <p:sp>
        <p:nvSpPr>
          <p:cNvPr id="59404" name="AutoShape 80"/>
          <p:cNvSpPr>
            <a:spLocks noChangeArrowheads="1"/>
          </p:cNvSpPr>
          <p:nvPr/>
        </p:nvSpPr>
        <p:spPr bwMode="auto">
          <a:xfrm>
            <a:off x="3348038" y="3573463"/>
            <a:ext cx="2016125" cy="1008062"/>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5" name="Text Box 81"/>
          <p:cNvSpPr txBox="1">
            <a:spLocks noChangeArrowheads="1"/>
          </p:cNvSpPr>
          <p:nvPr/>
        </p:nvSpPr>
        <p:spPr bwMode="auto">
          <a:xfrm>
            <a:off x="3419475" y="3644900"/>
            <a:ext cx="1873250" cy="863600"/>
          </a:xfrm>
          <a:prstGeom prst="rect">
            <a:avLst/>
          </a:prstGeom>
          <a:solidFill>
            <a:srgbClr val="00CCFF"/>
          </a:solidFill>
          <a:ln w="9525">
            <a:noFill/>
            <a:miter lim="800000"/>
            <a:headEnd/>
            <a:tailEnd/>
          </a:ln>
        </p:spPr>
        <p:txBody>
          <a:bodyPr/>
          <a:lstStyle/>
          <a:p>
            <a:pPr algn="ctr"/>
            <a:r>
              <a:rPr lang="ru-RU" b="1"/>
              <a:t>Бюджеты государственных</a:t>
            </a:r>
          </a:p>
          <a:p>
            <a:pPr algn="ctr"/>
            <a:r>
              <a:rPr lang="ru-RU" b="1"/>
              <a:t>внебюджетных фондов</a:t>
            </a:r>
            <a:endParaRPr lang="ru-RU"/>
          </a:p>
        </p:txBody>
      </p:sp>
      <p:sp>
        <p:nvSpPr>
          <p:cNvPr id="59406" name="Oval 82"/>
          <p:cNvSpPr>
            <a:spLocks noChangeArrowheads="1"/>
          </p:cNvSpPr>
          <p:nvPr/>
        </p:nvSpPr>
        <p:spPr bwMode="auto">
          <a:xfrm flipV="1">
            <a:off x="3995738" y="2205038"/>
            <a:ext cx="668337" cy="636587"/>
          </a:xfrm>
          <a:prstGeom prst="ellipse">
            <a:avLst/>
          </a:prstGeom>
          <a:noFill/>
          <a:ln w="9525">
            <a:noFill/>
            <a:round/>
            <a:headEnd/>
            <a:tailEnd/>
          </a:ln>
        </p:spPr>
        <p:txBody>
          <a:bodyPr/>
          <a:lstStyle/>
          <a:p>
            <a:pPr algn="ctr"/>
            <a:r>
              <a:rPr lang="ru-RU" sz="3600" b="1"/>
              <a:t>=</a:t>
            </a:r>
            <a:endParaRPr lang="ru-RU"/>
          </a:p>
        </p:txBody>
      </p:sp>
      <p:sp>
        <p:nvSpPr>
          <p:cNvPr id="59407" name="Oval 83"/>
          <p:cNvSpPr>
            <a:spLocks noChangeArrowheads="1"/>
          </p:cNvSpPr>
          <p:nvPr/>
        </p:nvSpPr>
        <p:spPr bwMode="auto">
          <a:xfrm flipV="1">
            <a:off x="4067175" y="3213100"/>
            <a:ext cx="666750" cy="636588"/>
          </a:xfrm>
          <a:prstGeom prst="ellipse">
            <a:avLst/>
          </a:prstGeom>
          <a:noFill/>
          <a:ln w="9525">
            <a:noFill/>
            <a:round/>
            <a:headEnd/>
            <a:tailEnd/>
          </a:ln>
        </p:spPr>
        <p:txBody>
          <a:bodyPr/>
          <a:lstStyle/>
          <a:p>
            <a:pPr algn="ctr"/>
            <a:r>
              <a:rPr lang="ru-RU" sz="3600" b="1"/>
              <a:t>+</a:t>
            </a:r>
            <a:endParaRPr lang="ru-RU"/>
          </a:p>
        </p:txBody>
      </p:sp>
      <p:sp>
        <p:nvSpPr>
          <p:cNvPr id="59408" name="AutoShape 85"/>
          <p:cNvSpPr>
            <a:spLocks noChangeArrowheads="1"/>
          </p:cNvSpPr>
          <p:nvPr/>
        </p:nvSpPr>
        <p:spPr bwMode="auto">
          <a:xfrm>
            <a:off x="4356100" y="5157788"/>
            <a:ext cx="1422400" cy="154305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9" name="Text Box 86"/>
          <p:cNvSpPr txBox="1">
            <a:spLocks noChangeArrowheads="1"/>
          </p:cNvSpPr>
          <p:nvPr/>
        </p:nvSpPr>
        <p:spPr bwMode="auto">
          <a:xfrm>
            <a:off x="4427538" y="5229225"/>
            <a:ext cx="1258887" cy="1235075"/>
          </a:xfrm>
          <a:prstGeom prst="rect">
            <a:avLst/>
          </a:prstGeom>
          <a:solidFill>
            <a:srgbClr val="00CCFF"/>
          </a:solidFill>
          <a:ln w="9525">
            <a:noFill/>
            <a:miter lim="800000"/>
            <a:headEnd/>
            <a:tailEnd/>
          </a:ln>
        </p:spPr>
        <p:txBody>
          <a:bodyPr/>
          <a:lstStyle/>
          <a:p>
            <a:pPr algn="ctr"/>
            <a:r>
              <a:rPr lang="ru-RU" b="1"/>
              <a:t>Государственные</a:t>
            </a:r>
          </a:p>
          <a:p>
            <a:pPr algn="ctr"/>
            <a:r>
              <a:rPr lang="ru-RU" b="1"/>
              <a:t>внебюджетные фонды</a:t>
            </a:r>
          </a:p>
          <a:p>
            <a:pPr algn="ctr"/>
            <a:r>
              <a:rPr lang="ru-RU" b="1"/>
              <a:t>Российской Федерации</a:t>
            </a:r>
            <a:endParaRPr lang="ru-RU"/>
          </a:p>
        </p:txBody>
      </p:sp>
      <p:sp>
        <p:nvSpPr>
          <p:cNvPr id="59410" name="AutoShape 88"/>
          <p:cNvSpPr>
            <a:spLocks noChangeArrowheads="1"/>
          </p:cNvSpPr>
          <p:nvPr/>
        </p:nvSpPr>
        <p:spPr bwMode="auto">
          <a:xfrm>
            <a:off x="2700338" y="5157788"/>
            <a:ext cx="1584325" cy="151130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11" name="Text Box 89"/>
          <p:cNvSpPr txBox="1">
            <a:spLocks noChangeArrowheads="1"/>
          </p:cNvSpPr>
          <p:nvPr/>
        </p:nvSpPr>
        <p:spPr bwMode="auto">
          <a:xfrm>
            <a:off x="2771775" y="5300663"/>
            <a:ext cx="1403350" cy="1277937"/>
          </a:xfrm>
          <a:prstGeom prst="rect">
            <a:avLst/>
          </a:prstGeom>
          <a:solidFill>
            <a:srgbClr val="00CCFF"/>
          </a:solidFill>
          <a:ln w="9525">
            <a:noFill/>
            <a:miter lim="800000"/>
            <a:headEnd/>
            <a:tailEnd/>
          </a:ln>
        </p:spPr>
        <p:txBody>
          <a:bodyPr/>
          <a:lstStyle/>
          <a:p>
            <a:pPr algn="ctr"/>
            <a:r>
              <a:rPr lang="ru-RU" b="1"/>
              <a:t>Территориальные фонды обязательного медицинского страхования</a:t>
            </a:r>
            <a:endParaRPr lang="ru-RU"/>
          </a:p>
        </p:txBody>
      </p:sp>
      <p:sp>
        <p:nvSpPr>
          <p:cNvPr id="59412" name="AutoShape 91"/>
          <p:cNvSpPr>
            <a:spLocks noChangeArrowheads="1"/>
          </p:cNvSpPr>
          <p:nvPr/>
        </p:nvSpPr>
        <p:spPr bwMode="auto">
          <a:xfrm>
            <a:off x="107950" y="2636838"/>
            <a:ext cx="2519363" cy="504825"/>
          </a:xfrm>
          <a:prstGeom prst="flowChartAlternateProcess">
            <a:avLst/>
          </a:prstGeom>
          <a:solidFill>
            <a:srgbClr val="FF0000"/>
          </a:solidFill>
          <a:ln w="9525">
            <a:solidFill>
              <a:srgbClr val="000000"/>
            </a:solidFill>
            <a:miter lim="800000"/>
            <a:headEnd/>
            <a:tailEnd/>
          </a:ln>
        </p:spPr>
        <p:txBody>
          <a:bodyPr/>
          <a:lstStyle/>
          <a:p>
            <a:endParaRPr lang="ru-RU"/>
          </a:p>
        </p:txBody>
      </p:sp>
      <p:sp>
        <p:nvSpPr>
          <p:cNvPr id="59413" name="Text Box 92"/>
          <p:cNvSpPr txBox="1">
            <a:spLocks noChangeArrowheads="1"/>
          </p:cNvSpPr>
          <p:nvPr/>
        </p:nvSpPr>
        <p:spPr bwMode="auto">
          <a:xfrm>
            <a:off x="233363" y="2686050"/>
            <a:ext cx="2232025" cy="427038"/>
          </a:xfrm>
          <a:prstGeom prst="rect">
            <a:avLst/>
          </a:prstGeom>
          <a:noFill/>
          <a:ln w="9525">
            <a:noFill/>
            <a:miter lim="800000"/>
            <a:headEnd/>
            <a:tailEnd/>
          </a:ln>
        </p:spPr>
        <p:txBody>
          <a:bodyPr/>
          <a:lstStyle/>
          <a:p>
            <a:pPr algn="ctr"/>
            <a:r>
              <a:rPr lang="ru-RU" b="1"/>
              <a:t>Федеральный бюджет</a:t>
            </a:r>
            <a:endParaRPr lang="ru-RU"/>
          </a:p>
        </p:txBody>
      </p:sp>
      <p:sp>
        <p:nvSpPr>
          <p:cNvPr id="59414" name="AutoShape 94"/>
          <p:cNvSpPr>
            <a:spLocks noChangeArrowheads="1"/>
          </p:cNvSpPr>
          <p:nvPr/>
        </p:nvSpPr>
        <p:spPr bwMode="auto">
          <a:xfrm>
            <a:off x="6227763" y="2133600"/>
            <a:ext cx="2808287" cy="790575"/>
          </a:xfrm>
          <a:prstGeom prst="flowChartAlternateProcess">
            <a:avLst/>
          </a:prstGeom>
          <a:solidFill>
            <a:srgbClr val="CC99FF"/>
          </a:solidFill>
          <a:ln w="9525">
            <a:solidFill>
              <a:srgbClr val="000000"/>
            </a:solidFill>
            <a:miter lim="800000"/>
            <a:headEnd/>
            <a:tailEnd/>
          </a:ln>
        </p:spPr>
        <p:txBody>
          <a:bodyPr/>
          <a:lstStyle/>
          <a:p>
            <a:pPr algn="ctr"/>
            <a:r>
              <a:rPr lang="ru-RU" b="1"/>
              <a:t>Консолидированные бюджеты субъектов Российской Федерации</a:t>
            </a:r>
          </a:p>
        </p:txBody>
      </p:sp>
      <p:sp>
        <p:nvSpPr>
          <p:cNvPr id="59415" name="AutoShape 97"/>
          <p:cNvSpPr>
            <a:spLocks noChangeArrowheads="1"/>
          </p:cNvSpPr>
          <p:nvPr/>
        </p:nvSpPr>
        <p:spPr bwMode="auto">
          <a:xfrm>
            <a:off x="5867400" y="4652963"/>
            <a:ext cx="3168650" cy="576262"/>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16" name="Text Box 98"/>
          <p:cNvSpPr txBox="1">
            <a:spLocks noChangeArrowheads="1"/>
          </p:cNvSpPr>
          <p:nvPr/>
        </p:nvSpPr>
        <p:spPr bwMode="auto">
          <a:xfrm>
            <a:off x="5940425" y="4724400"/>
            <a:ext cx="3024188" cy="360363"/>
          </a:xfrm>
          <a:prstGeom prst="rect">
            <a:avLst/>
          </a:prstGeom>
          <a:solidFill>
            <a:srgbClr val="CC99FF"/>
          </a:solidFill>
          <a:ln w="9525">
            <a:noFill/>
            <a:miter lim="800000"/>
            <a:headEnd/>
            <a:tailEnd/>
          </a:ln>
        </p:spPr>
        <p:txBody>
          <a:bodyPr/>
          <a:lstStyle/>
          <a:p>
            <a:pPr algn="ctr"/>
            <a:r>
              <a:rPr lang="ru-RU" b="1"/>
              <a:t>Консолидированные бюджеты</a:t>
            </a:r>
          </a:p>
          <a:p>
            <a:pPr algn="ctr"/>
            <a:r>
              <a:rPr lang="ru-RU" b="1"/>
              <a:t>муниципальных районов</a:t>
            </a:r>
            <a:endParaRPr lang="ru-RU"/>
          </a:p>
        </p:txBody>
      </p:sp>
      <p:sp>
        <p:nvSpPr>
          <p:cNvPr id="59417" name="AutoShape 99"/>
          <p:cNvSpPr>
            <a:spLocks noChangeArrowheads="1"/>
          </p:cNvSpPr>
          <p:nvPr/>
        </p:nvSpPr>
        <p:spPr bwMode="auto">
          <a:xfrm>
            <a:off x="3563938" y="4581525"/>
            <a:ext cx="138112" cy="577850"/>
          </a:xfrm>
          <a:prstGeom prst="upArrow">
            <a:avLst>
              <a:gd name="adj1" fmla="val 50000"/>
              <a:gd name="adj2" fmla="val 104598"/>
            </a:avLst>
          </a:prstGeom>
          <a:solidFill>
            <a:srgbClr val="0000FF"/>
          </a:solidFill>
          <a:ln w="9525">
            <a:solidFill>
              <a:srgbClr val="000000"/>
            </a:solidFill>
            <a:miter lim="800000"/>
            <a:headEnd/>
            <a:tailEnd/>
          </a:ln>
        </p:spPr>
        <p:txBody>
          <a:bodyPr/>
          <a:lstStyle/>
          <a:p>
            <a:endParaRPr lang="ru-RU"/>
          </a:p>
        </p:txBody>
      </p:sp>
      <p:sp>
        <p:nvSpPr>
          <p:cNvPr id="59418" name="AutoShape 100"/>
          <p:cNvSpPr>
            <a:spLocks noChangeArrowheads="1"/>
          </p:cNvSpPr>
          <p:nvPr/>
        </p:nvSpPr>
        <p:spPr bwMode="auto">
          <a:xfrm>
            <a:off x="5076825" y="4581525"/>
            <a:ext cx="138113" cy="552450"/>
          </a:xfrm>
          <a:prstGeom prst="upArrow">
            <a:avLst>
              <a:gd name="adj1" fmla="val 50000"/>
              <a:gd name="adj2" fmla="val 100000"/>
            </a:avLst>
          </a:prstGeom>
          <a:solidFill>
            <a:srgbClr val="0000FF"/>
          </a:solidFill>
          <a:ln w="9525">
            <a:solidFill>
              <a:srgbClr val="000000"/>
            </a:solidFill>
            <a:miter lim="800000"/>
            <a:headEnd/>
            <a:tailEnd/>
          </a:ln>
        </p:spPr>
        <p:txBody>
          <a:bodyPr/>
          <a:lstStyle/>
          <a:p>
            <a:endParaRPr lang="ru-RU"/>
          </a:p>
        </p:txBody>
      </p:sp>
      <p:sp>
        <p:nvSpPr>
          <p:cNvPr id="59419" name="AutoShape 101"/>
          <p:cNvSpPr>
            <a:spLocks noChangeArrowheads="1"/>
          </p:cNvSpPr>
          <p:nvPr/>
        </p:nvSpPr>
        <p:spPr bwMode="auto">
          <a:xfrm>
            <a:off x="2627313" y="2852738"/>
            <a:ext cx="576262" cy="144462"/>
          </a:xfrm>
          <a:prstGeom prst="rightArrow">
            <a:avLst>
              <a:gd name="adj1" fmla="val 50000"/>
              <a:gd name="adj2" fmla="val 99726"/>
            </a:avLst>
          </a:prstGeom>
          <a:solidFill>
            <a:srgbClr val="FF0000"/>
          </a:solidFill>
          <a:ln w="9525">
            <a:solidFill>
              <a:srgbClr val="000000"/>
            </a:solidFill>
            <a:miter lim="800000"/>
            <a:headEnd/>
            <a:tailEnd/>
          </a:ln>
        </p:spPr>
        <p:txBody>
          <a:bodyPr/>
          <a:lstStyle/>
          <a:p>
            <a:endParaRPr lang="ru-RU"/>
          </a:p>
        </p:txBody>
      </p:sp>
      <p:sp>
        <p:nvSpPr>
          <p:cNvPr id="59420" name="AutoShape 102"/>
          <p:cNvSpPr>
            <a:spLocks noChangeArrowheads="1"/>
          </p:cNvSpPr>
          <p:nvPr/>
        </p:nvSpPr>
        <p:spPr bwMode="auto">
          <a:xfrm rot="9652206">
            <a:off x="5580063" y="2578100"/>
            <a:ext cx="647700" cy="128588"/>
          </a:xfrm>
          <a:prstGeom prst="rightArrow">
            <a:avLst>
              <a:gd name="adj1" fmla="val 50000"/>
              <a:gd name="adj2" fmla="val 125925"/>
            </a:avLst>
          </a:prstGeom>
          <a:solidFill>
            <a:srgbClr val="CC99FF"/>
          </a:solidFill>
          <a:ln w="9525">
            <a:solidFill>
              <a:srgbClr val="000000"/>
            </a:solidFill>
            <a:miter lim="800000"/>
            <a:headEnd/>
            <a:tailEnd/>
          </a:ln>
        </p:spPr>
        <p:txBody>
          <a:bodyPr rot="10800000"/>
          <a:lstStyle/>
          <a:p>
            <a:endParaRPr lang="ru-RU"/>
          </a:p>
        </p:txBody>
      </p:sp>
      <p:sp>
        <p:nvSpPr>
          <p:cNvPr id="59421" name="AutoShape 103"/>
          <p:cNvSpPr>
            <a:spLocks noChangeArrowheads="1"/>
          </p:cNvSpPr>
          <p:nvPr/>
        </p:nvSpPr>
        <p:spPr bwMode="auto">
          <a:xfrm rot="-5400000">
            <a:off x="6623844" y="3680619"/>
            <a:ext cx="1800225" cy="144463"/>
          </a:xfrm>
          <a:prstGeom prst="rightArrow">
            <a:avLst>
              <a:gd name="adj1" fmla="val 50000"/>
              <a:gd name="adj2" fmla="val 311537"/>
            </a:avLst>
          </a:prstGeom>
          <a:solidFill>
            <a:srgbClr val="CC99FF"/>
          </a:solidFill>
          <a:ln w="9525">
            <a:solidFill>
              <a:srgbClr val="000000"/>
            </a:solidFill>
            <a:miter lim="800000"/>
            <a:headEnd/>
            <a:tailEnd/>
          </a:ln>
        </p:spPr>
        <p:txBody>
          <a:bodyPr vert="eaVert"/>
          <a:lstStyle/>
          <a:p>
            <a:endParaRPr lang="ru-RU"/>
          </a:p>
        </p:txBody>
      </p:sp>
      <p:sp>
        <p:nvSpPr>
          <p:cNvPr id="59422" name="AutoShape 105"/>
          <p:cNvSpPr>
            <a:spLocks noChangeArrowheads="1"/>
          </p:cNvSpPr>
          <p:nvPr/>
        </p:nvSpPr>
        <p:spPr bwMode="auto">
          <a:xfrm>
            <a:off x="5651500" y="3141663"/>
            <a:ext cx="1728788" cy="1223962"/>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3" name="Text Box 106"/>
          <p:cNvSpPr txBox="1">
            <a:spLocks noChangeArrowheads="1"/>
          </p:cNvSpPr>
          <p:nvPr/>
        </p:nvSpPr>
        <p:spPr bwMode="auto">
          <a:xfrm>
            <a:off x="5737225" y="3259138"/>
            <a:ext cx="1531938" cy="1036637"/>
          </a:xfrm>
          <a:prstGeom prst="rect">
            <a:avLst/>
          </a:prstGeom>
          <a:solidFill>
            <a:srgbClr val="00FF00"/>
          </a:solidFill>
          <a:ln w="9525">
            <a:noFill/>
            <a:miter lim="800000"/>
            <a:headEnd/>
            <a:tailEnd/>
          </a:ln>
        </p:spPr>
        <p:txBody>
          <a:bodyPr/>
          <a:lstStyle/>
          <a:p>
            <a:pPr algn="ctr"/>
            <a:endParaRPr lang="ru-RU"/>
          </a:p>
        </p:txBody>
      </p:sp>
      <p:sp>
        <p:nvSpPr>
          <p:cNvPr id="59424" name="AutoShape 108"/>
          <p:cNvSpPr>
            <a:spLocks noChangeArrowheads="1"/>
          </p:cNvSpPr>
          <p:nvPr/>
        </p:nvSpPr>
        <p:spPr bwMode="auto">
          <a:xfrm>
            <a:off x="7667625" y="3141663"/>
            <a:ext cx="1368425" cy="117792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5" name="Text Box 109"/>
          <p:cNvSpPr txBox="1">
            <a:spLocks noChangeArrowheads="1"/>
          </p:cNvSpPr>
          <p:nvPr/>
        </p:nvSpPr>
        <p:spPr bwMode="auto">
          <a:xfrm>
            <a:off x="7740650" y="3284538"/>
            <a:ext cx="1227138" cy="987425"/>
          </a:xfrm>
          <a:prstGeom prst="rect">
            <a:avLst/>
          </a:prstGeom>
          <a:solidFill>
            <a:srgbClr val="00FF00"/>
          </a:solidFill>
          <a:ln w="9525">
            <a:noFill/>
            <a:miter lim="800000"/>
            <a:headEnd/>
            <a:tailEnd/>
          </a:ln>
        </p:spPr>
        <p:txBody>
          <a:bodyPr/>
          <a:lstStyle/>
          <a:p>
            <a:pPr algn="ctr"/>
            <a:r>
              <a:rPr lang="ru-RU" b="1"/>
              <a:t>Бюджеты</a:t>
            </a:r>
          </a:p>
          <a:p>
            <a:pPr algn="ctr"/>
            <a:r>
              <a:rPr lang="ru-RU" b="1"/>
              <a:t>городских округов</a:t>
            </a:r>
            <a:endParaRPr lang="ru-RU"/>
          </a:p>
        </p:txBody>
      </p:sp>
      <p:sp>
        <p:nvSpPr>
          <p:cNvPr id="59426" name="AutoShape 110"/>
          <p:cNvSpPr>
            <a:spLocks noChangeArrowheads="1"/>
          </p:cNvSpPr>
          <p:nvPr/>
        </p:nvSpPr>
        <p:spPr bwMode="auto">
          <a:xfrm>
            <a:off x="6516688" y="2924175"/>
            <a:ext cx="142875" cy="217488"/>
          </a:xfrm>
          <a:prstGeom prst="upArrow">
            <a:avLst>
              <a:gd name="adj1" fmla="val 50000"/>
              <a:gd name="adj2" fmla="val 38056"/>
            </a:avLst>
          </a:prstGeom>
          <a:solidFill>
            <a:srgbClr val="00FF00"/>
          </a:solidFill>
          <a:ln w="9525">
            <a:solidFill>
              <a:srgbClr val="000000"/>
            </a:solidFill>
            <a:miter lim="800000"/>
            <a:headEnd/>
            <a:tailEnd/>
          </a:ln>
        </p:spPr>
        <p:txBody>
          <a:bodyPr/>
          <a:lstStyle/>
          <a:p>
            <a:endParaRPr lang="ru-RU"/>
          </a:p>
        </p:txBody>
      </p:sp>
      <p:sp>
        <p:nvSpPr>
          <p:cNvPr id="59427" name="AutoShape 113"/>
          <p:cNvSpPr>
            <a:spLocks noChangeArrowheads="1"/>
          </p:cNvSpPr>
          <p:nvPr/>
        </p:nvSpPr>
        <p:spPr bwMode="auto">
          <a:xfrm>
            <a:off x="7740650" y="5805488"/>
            <a:ext cx="1295400" cy="647700"/>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8" name="Text Box 114"/>
          <p:cNvSpPr txBox="1">
            <a:spLocks noChangeArrowheads="1"/>
          </p:cNvSpPr>
          <p:nvPr/>
        </p:nvSpPr>
        <p:spPr bwMode="auto">
          <a:xfrm>
            <a:off x="7812088" y="5876925"/>
            <a:ext cx="1152525" cy="287338"/>
          </a:xfrm>
          <a:prstGeom prst="rect">
            <a:avLst/>
          </a:prstGeom>
          <a:solidFill>
            <a:srgbClr val="00FF00"/>
          </a:solidFill>
          <a:ln w="9525">
            <a:noFill/>
            <a:miter lim="800000"/>
            <a:headEnd/>
            <a:tailEnd/>
          </a:ln>
        </p:spPr>
        <p:txBody>
          <a:bodyPr/>
          <a:lstStyle/>
          <a:p>
            <a:pPr algn="ctr"/>
            <a:r>
              <a:rPr lang="ru-RU" b="1"/>
              <a:t>Бюджеты поселений</a:t>
            </a:r>
            <a:r>
              <a:rPr lang="ru-RU" sz="1500" b="1"/>
              <a:t> </a:t>
            </a:r>
            <a:endParaRPr lang="ru-RU"/>
          </a:p>
        </p:txBody>
      </p:sp>
      <p:sp>
        <p:nvSpPr>
          <p:cNvPr id="59429" name="AutoShape 116"/>
          <p:cNvSpPr>
            <a:spLocks noChangeArrowheads="1"/>
          </p:cNvSpPr>
          <p:nvPr/>
        </p:nvSpPr>
        <p:spPr bwMode="auto">
          <a:xfrm>
            <a:off x="5940425" y="5805488"/>
            <a:ext cx="1739900" cy="89217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30" name="Text Box 117"/>
          <p:cNvSpPr txBox="1">
            <a:spLocks noChangeArrowheads="1"/>
          </p:cNvSpPr>
          <p:nvPr/>
        </p:nvSpPr>
        <p:spPr bwMode="auto">
          <a:xfrm>
            <a:off x="6084888" y="5949950"/>
            <a:ext cx="1539875" cy="622300"/>
          </a:xfrm>
          <a:prstGeom prst="rect">
            <a:avLst/>
          </a:prstGeom>
          <a:solidFill>
            <a:srgbClr val="00FF00"/>
          </a:solidFill>
          <a:ln w="9525">
            <a:noFill/>
            <a:miter lim="800000"/>
            <a:headEnd/>
            <a:tailEnd/>
          </a:ln>
        </p:spPr>
        <p:txBody>
          <a:bodyPr/>
          <a:lstStyle/>
          <a:p>
            <a:pPr algn="ctr"/>
            <a:r>
              <a:rPr lang="ru-RU" b="1"/>
              <a:t>Бюджеты муниципальных районов</a:t>
            </a:r>
            <a:endParaRPr lang="ru-RU"/>
          </a:p>
        </p:txBody>
      </p:sp>
      <p:sp>
        <p:nvSpPr>
          <p:cNvPr id="59431" name="AutoShape 118"/>
          <p:cNvSpPr>
            <a:spLocks noChangeArrowheads="1"/>
          </p:cNvSpPr>
          <p:nvPr/>
        </p:nvSpPr>
        <p:spPr bwMode="auto">
          <a:xfrm>
            <a:off x="6804025"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sp>
        <p:nvSpPr>
          <p:cNvPr id="59432" name="AutoShape 119"/>
          <p:cNvSpPr>
            <a:spLocks noChangeArrowheads="1"/>
          </p:cNvSpPr>
          <p:nvPr/>
        </p:nvSpPr>
        <p:spPr bwMode="auto">
          <a:xfrm>
            <a:off x="8316913"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grpSp>
        <p:nvGrpSpPr>
          <p:cNvPr id="59433" name="Group 73"/>
          <p:cNvGrpSpPr>
            <a:grpSpLocks/>
          </p:cNvGrpSpPr>
          <p:nvPr/>
        </p:nvGrpSpPr>
        <p:grpSpPr bwMode="auto">
          <a:xfrm>
            <a:off x="3208338" y="733425"/>
            <a:ext cx="2427287" cy="874713"/>
            <a:chOff x="2021" y="462"/>
            <a:chExt cx="1529" cy="551"/>
          </a:xfrm>
        </p:grpSpPr>
        <p:sp>
          <p:nvSpPr>
            <p:cNvPr id="59438" name="Oval 121"/>
            <p:cNvSpPr>
              <a:spLocks noChangeArrowheads="1"/>
            </p:cNvSpPr>
            <p:nvPr/>
          </p:nvSpPr>
          <p:spPr bwMode="auto">
            <a:xfrm>
              <a:off x="2021" y="462"/>
              <a:ext cx="1529" cy="551"/>
            </a:xfrm>
            <a:prstGeom prst="ellipse">
              <a:avLst/>
            </a:prstGeom>
            <a:solidFill>
              <a:srgbClr val="CCFFCC"/>
            </a:solidFill>
            <a:ln w="9525">
              <a:solidFill>
                <a:srgbClr val="000000"/>
              </a:solidFill>
              <a:round/>
              <a:headEnd/>
              <a:tailEnd/>
            </a:ln>
          </p:spPr>
          <p:txBody>
            <a:bodyPr/>
            <a:lstStyle/>
            <a:p>
              <a:endParaRPr lang="ru-RU"/>
            </a:p>
          </p:txBody>
        </p:sp>
        <p:sp>
          <p:nvSpPr>
            <p:cNvPr id="59439" name="Text Box 122"/>
            <p:cNvSpPr txBox="1">
              <a:spLocks noChangeArrowheads="1"/>
            </p:cNvSpPr>
            <p:nvPr/>
          </p:nvSpPr>
          <p:spPr bwMode="auto">
            <a:xfrm>
              <a:off x="2096" y="519"/>
              <a:ext cx="1389" cy="446"/>
            </a:xfrm>
            <a:prstGeom prst="rect">
              <a:avLst/>
            </a:prstGeom>
            <a:noFill/>
            <a:ln w="9525">
              <a:noFill/>
              <a:miter lim="800000"/>
              <a:headEnd/>
              <a:tailEnd/>
            </a:ln>
          </p:spPr>
          <p:txBody>
            <a:bodyPr/>
            <a:lstStyle/>
            <a:p>
              <a:pPr algn="ctr"/>
              <a:r>
                <a:rPr lang="ru-RU" b="1">
                  <a:solidFill>
                    <a:srgbClr val="008000"/>
                  </a:solidFill>
                </a:rPr>
                <a:t>Бюджеты бюджетной системы Российской Федерации</a:t>
              </a:r>
              <a:endParaRPr lang="ru-RU"/>
            </a:p>
          </p:txBody>
        </p:sp>
      </p:grpSp>
      <p:sp>
        <p:nvSpPr>
          <p:cNvPr id="5943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4761933-3AA2-497A-AB62-39E8A0A938B3}" type="slidenum">
              <a:rPr lang="en-US" altLang="ru-RU" sz="1200">
                <a:solidFill>
                  <a:srgbClr val="898989"/>
                </a:solidFill>
                <a:latin typeface="Calibri" pitchFamily="34" charset="0"/>
              </a:rPr>
              <a:pPr algn="r"/>
              <a:t>4</a:t>
            </a:fld>
            <a:endParaRPr lang="en-US" altLang="ru-RU" sz="1200">
              <a:solidFill>
                <a:srgbClr val="898989"/>
              </a:solidFill>
              <a:latin typeface="Calibri" pitchFamily="34" charset="0"/>
            </a:endParaRPr>
          </a:p>
        </p:txBody>
      </p:sp>
      <p:sp>
        <p:nvSpPr>
          <p:cNvPr id="59435" name="Rectangle 63"/>
          <p:cNvSpPr>
            <a:spLocks noChangeArrowheads="1"/>
          </p:cNvSpPr>
          <p:nvPr/>
        </p:nvSpPr>
        <p:spPr bwMode="auto">
          <a:xfrm>
            <a:off x="5580063" y="3141663"/>
            <a:ext cx="1871662" cy="1155700"/>
          </a:xfrm>
          <a:prstGeom prst="rect">
            <a:avLst/>
          </a:prstGeom>
          <a:noFill/>
          <a:ln w="9525">
            <a:noFill/>
            <a:miter lim="800000"/>
            <a:headEnd/>
            <a:tailEnd/>
          </a:ln>
        </p:spPr>
        <p:txBody>
          <a:bodyPr>
            <a:spAutoFit/>
          </a:bodyPr>
          <a:lstStyle/>
          <a:p>
            <a:pPr algn="ctr"/>
            <a:r>
              <a:rPr lang="ru-RU" b="1"/>
              <a:t>Бюджеты субъектов</a:t>
            </a:r>
          </a:p>
          <a:p>
            <a:pPr algn="ctr"/>
            <a:r>
              <a:rPr lang="ru-RU" b="1"/>
              <a:t>Российской Федерации</a:t>
            </a:r>
          </a:p>
          <a:p>
            <a:pPr algn="ctr"/>
            <a:r>
              <a:rPr lang="ru-RU" b="1"/>
              <a:t>(региональные бюджеты)</a:t>
            </a:r>
          </a:p>
        </p:txBody>
      </p:sp>
      <p:sp>
        <p:nvSpPr>
          <p:cNvPr id="59436" name="AutoShape 110"/>
          <p:cNvSpPr>
            <a:spLocks noChangeArrowheads="1"/>
          </p:cNvSpPr>
          <p:nvPr/>
        </p:nvSpPr>
        <p:spPr bwMode="auto">
          <a:xfrm>
            <a:off x="8243888" y="2924175"/>
            <a:ext cx="144462" cy="217488"/>
          </a:xfrm>
          <a:prstGeom prst="upArrow">
            <a:avLst>
              <a:gd name="adj1" fmla="val 50000"/>
              <a:gd name="adj2" fmla="val 37638"/>
            </a:avLst>
          </a:prstGeom>
          <a:solidFill>
            <a:srgbClr val="00FF00"/>
          </a:solidFill>
          <a:ln w="9525">
            <a:solidFill>
              <a:srgbClr val="000000"/>
            </a:solidFill>
            <a:miter lim="800000"/>
            <a:headEnd/>
            <a:tailEnd/>
          </a:ln>
        </p:spPr>
        <p:txBody>
          <a:bodyPr/>
          <a:lstStyle/>
          <a:p>
            <a:endParaRPr lang="ru-RU"/>
          </a:p>
        </p:txBody>
      </p:sp>
      <p:pic>
        <p:nvPicPr>
          <p:cNvPr id="59437" name="Picture 68" descr="5e8d37256a24b9cc30e45045e464e"/>
          <p:cNvPicPr>
            <a:picLocks noChangeAspect="1" noChangeArrowheads="1"/>
          </p:cNvPicPr>
          <p:nvPr/>
        </p:nvPicPr>
        <p:blipFill>
          <a:blip r:embed="rId3" cstate="print"/>
          <a:srcRect/>
          <a:stretch>
            <a:fillRect/>
          </a:stretch>
        </p:blipFill>
        <p:spPr bwMode="auto">
          <a:xfrm>
            <a:off x="107950" y="4581525"/>
            <a:ext cx="2519363" cy="193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 xmlns:p14="http://schemas.microsoft.com/office/powerpoint/2010/main" val="2087339652"/>
              </p:ext>
            </p:extLst>
          </p:nvPr>
        </p:nvGraphicFramePr>
        <p:xfrm>
          <a:off x="142844" y="714356"/>
          <a:ext cx="8858312" cy="6027409"/>
        </p:xfrm>
        <a:graphic>
          <a:graphicData uri="http://schemas.openxmlformats.org/drawingml/2006/table">
            <a:tbl>
              <a:tblPr>
                <a:tableStyleId>{16D9F66E-5EB9-4882-86FB-DCBF35E3C3E4}</a:tableStyleId>
              </a:tblPr>
              <a:tblGrid>
                <a:gridCol w="7143800"/>
                <a:gridCol w="571504"/>
                <a:gridCol w="571504"/>
                <a:gridCol w="571504"/>
              </a:tblGrid>
              <a:tr h="140307">
                <a:tc>
                  <a:txBody>
                    <a:bodyPr/>
                    <a:lstStyle/>
                    <a:p>
                      <a:pPr algn="ctr" fontAlgn="ctr"/>
                      <a:r>
                        <a:rPr lang="ru-RU" sz="900" b="1" u="none" strike="noStrike" dirty="0">
                          <a:latin typeface="Times New Roman" pitchFamily="18" charset="0"/>
                          <a:cs typeface="Times New Roman" pitchFamily="18" charset="0"/>
                        </a:rPr>
                        <a:t> </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a:latin typeface="Times New Roman" pitchFamily="18" charset="0"/>
                          <a:cs typeface="Times New Roman" pitchFamily="18" charset="0"/>
                        </a:rPr>
                        <a:t>2017</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a:latin typeface="Times New Roman" pitchFamily="18" charset="0"/>
                          <a:cs typeface="Times New Roman" pitchFamily="18" charset="0"/>
                        </a:rPr>
                        <a:t>2018</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a:latin typeface="Times New Roman" pitchFamily="18" charset="0"/>
                          <a:cs typeface="Times New Roman" pitchFamily="18" charset="0"/>
                        </a:rPr>
                        <a:t>2019</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r>
              <a:tr h="1403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жильем молодых семей» на 2016-2020 годы</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3 005,4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164,4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164,4</a:t>
                      </a:r>
                      <a:endParaRPr lang="ru-RU" sz="1000" b="1" i="0" u="none" strike="noStrike">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дорожно-транспортного комплекса муниципального образования «Демидовский район» Смоленской области» на 2014-2020 годы</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16 223,8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10 887,3</a:t>
                      </a:r>
                      <a:endParaRPr lang="ru-RU" sz="10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11 831,7</a:t>
                      </a:r>
                      <a:endParaRPr lang="ru-RU" sz="1000" b="1" i="0" u="none" strike="noStrike">
                        <a:solidFill>
                          <a:srgbClr val="000066"/>
                        </a:solidFill>
                        <a:latin typeface="Times New Roman" pitchFamily="18" charset="0"/>
                        <a:cs typeface="Times New Roman" pitchFamily="18" charset="0"/>
                      </a:endParaRPr>
                    </a:p>
                  </a:txBody>
                  <a:tcPr marL="5201" marR="5201" marT="5201" marB="0"/>
                </a:tc>
              </a:tr>
              <a:tr h="142051">
                <a:tc>
                  <a:txBody>
                    <a:bodyPr/>
                    <a:lstStyle/>
                    <a:p>
                      <a:pPr algn="l" fontAlgn="t"/>
                      <a:r>
                        <a:rPr lang="ru-RU" sz="900" b="1" i="0" u="none" strike="noStrike" dirty="0" smtClean="0">
                          <a:solidFill>
                            <a:srgbClr val="000066"/>
                          </a:solidFill>
                          <a:latin typeface="Times New Roman" pitchFamily="18" charset="0"/>
                          <a:cs typeface="Times New Roman" pitchFamily="18" charset="0"/>
                        </a:rPr>
                        <a:t>Муниципальная программа «Развитие водохозяйственного комплекса Демидовского района Смоленской области» на 2014-2017 годы</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2 481,2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физической культуры и спорта в муниципальном образовании «Демидовский район» Смоленской области» на 2017-2019 годы</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183,0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228,6</a:t>
                      </a:r>
                      <a:endParaRPr lang="ru-RU" sz="10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240,0</a:t>
                      </a:r>
                      <a:endParaRPr lang="ru-RU" sz="1000" b="1" i="0" u="none" strike="noStrike">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образования в муниципальном образовании «Демидовский район» Смоленской области» на 2014-2020 годы</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smtClean="0">
                          <a:solidFill>
                            <a:srgbClr val="000066"/>
                          </a:solidFill>
                          <a:latin typeface="Times New Roman" pitchFamily="18" charset="0"/>
                          <a:cs typeface="Times New Roman" pitchFamily="18" charset="0"/>
                        </a:rPr>
                        <a:t>179 605,8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159 443,1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162 140,2</a:t>
                      </a:r>
                      <a:endParaRPr lang="ru-RU" sz="1000" b="1" i="0" u="none" strike="noStrike">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культуры в муниципальном образовании «Демидовский район» Смоленской области» на 2014 -2020 годы</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39 058,2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27 309,4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27 736,1</a:t>
                      </a:r>
                      <a:endParaRPr lang="ru-RU" sz="1000" b="1" i="0" u="none" strike="noStrike">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a:t>
                      </a:r>
                      <a:r>
                        <a:rPr lang="ru-RU" sz="900" b="1" u="none" strike="noStrike" dirty="0" err="1">
                          <a:solidFill>
                            <a:srgbClr val="000066"/>
                          </a:solidFill>
                          <a:latin typeface="Times New Roman" pitchFamily="18" charset="0"/>
                          <a:cs typeface="Times New Roman" pitchFamily="18" charset="0"/>
                        </a:rPr>
                        <a:t>Гражданско</a:t>
                      </a:r>
                      <a:r>
                        <a:rPr lang="ru-RU" sz="900" b="1" u="none" strike="noStrike" dirty="0">
                          <a:solidFill>
                            <a:srgbClr val="000066"/>
                          </a:solidFill>
                          <a:latin typeface="Times New Roman" pitchFamily="18" charset="0"/>
                          <a:cs typeface="Times New Roman" pitchFamily="18" charset="0"/>
                        </a:rPr>
                        <a:t> – патриотическое воспитание граждан в муниципальном образовании «Демидовский район» Смоленской области» на 2017-2021 годы</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58,0</a:t>
                      </a:r>
                      <a:endParaRPr lang="ru-RU" sz="10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134,5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141,4</a:t>
                      </a:r>
                      <a:endParaRPr lang="ru-RU" sz="1000" b="1" i="0" u="none" strike="noStrike">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малого и среднего предпринимательства в муниципальном образовании «Демидовский район» Смоленской области» на 2017-2021 годы</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26,0</a:t>
                      </a:r>
                      <a:endParaRPr lang="ru-RU" sz="10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33,5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35,5</a:t>
                      </a:r>
                      <a:endParaRPr lang="ru-RU" sz="1000" b="1" i="0" u="none" strike="noStrike">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обеспечения безопасности жизнедеятельности населения муниципального образования «Демидовский район» Смоленской области» на 2017-2019 годы</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48,0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60,0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63,0</a:t>
                      </a:r>
                      <a:endParaRPr lang="ru-RU" sz="1000" b="1" i="0" u="none" strike="noStrike">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«Модернизация объектов коммунального назначения муниципальных учреждений на территории муниципального образования «Демидовский район» Смоленской области» на 2014-2017 годы</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smtClean="0">
                          <a:solidFill>
                            <a:srgbClr val="000066"/>
                          </a:solidFill>
                          <a:latin typeface="Times New Roman" pitchFamily="18" charset="0"/>
                          <a:cs typeface="Times New Roman" pitchFamily="18" charset="0"/>
                        </a:rPr>
                        <a:t>1 344,6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0,0</a:t>
                      </a:r>
                      <a:endParaRPr lang="ru-RU" sz="1000" b="1" i="0" u="none" strike="noStrike">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«Демографическое развитие муниципального образования «Демидовский район» Смоленской области» на 2015-2017 годы</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11,0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0,0</a:t>
                      </a:r>
                      <a:endParaRPr lang="ru-RU" sz="1000" b="1" i="0" u="none" strike="noStrike">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«Доступная среда муниципального образования «Демидовский район» Смоленской области» на 2015-2017 годы</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61,5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0,0</a:t>
                      </a:r>
                      <a:endParaRPr lang="ru-RU" sz="1000" b="1" i="0" u="none" strike="noStrike">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эффективного управления муниципальными финансами в муниципальном образовании «Демидовский район» Смоленской области» на 2015 -2020 годы</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smtClean="0">
                          <a:solidFill>
                            <a:srgbClr val="000066"/>
                          </a:solidFill>
                          <a:latin typeface="Times New Roman" pitchFamily="18" charset="0"/>
                          <a:cs typeface="Times New Roman" pitchFamily="18" charset="0"/>
                        </a:rPr>
                        <a:t>28 401,9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28 775,6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28 954,0</a:t>
                      </a:r>
                      <a:endParaRPr lang="ru-RU" sz="1000" b="1" i="0" u="none" strike="noStrike">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a:solidFill>
                            <a:srgbClr val="000066"/>
                          </a:solidFill>
                          <a:latin typeface="Times New Roman" pitchFamily="18" charset="0"/>
                          <a:cs typeface="Times New Roman" pitchFamily="18" charset="0"/>
                        </a:rPr>
                        <a:t>  Муниципальная программа «Поддержка общественных некоммерческих организаций муниципального образования «Демидовский район» Смоленской области» на 2015-2017 годы</a:t>
                      </a:r>
                      <a:endParaRPr lang="ru-RU" sz="9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smtClean="0">
                          <a:solidFill>
                            <a:srgbClr val="000066"/>
                          </a:solidFill>
                          <a:latin typeface="Times New Roman" pitchFamily="18" charset="0"/>
                          <a:cs typeface="Times New Roman" pitchFamily="18" charset="0"/>
                        </a:rPr>
                        <a:t>363,8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319907">
                <a:tc>
                  <a:txBody>
                    <a:bodyPr/>
                    <a:lstStyle/>
                    <a:p>
                      <a:pPr algn="l" fontAlgn="t"/>
                      <a:r>
                        <a:rPr lang="ru-RU" sz="900" b="1" u="none" strike="noStrike">
                          <a:solidFill>
                            <a:srgbClr val="000066"/>
                          </a:solidFill>
                          <a:latin typeface="Times New Roman" pitchFamily="18" charset="0"/>
                          <a:cs typeface="Times New Roman" pitchFamily="18" charset="0"/>
                        </a:rPr>
                        <a:t>  Муниципальная программа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 на 2015-2017 годы</a:t>
                      </a:r>
                      <a:endParaRPr lang="ru-RU" sz="9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smtClean="0">
                          <a:solidFill>
                            <a:srgbClr val="000066"/>
                          </a:solidFill>
                          <a:latin typeface="Times New Roman" pitchFamily="18" charset="0"/>
                          <a:cs typeface="Times New Roman" pitchFamily="18" charset="0"/>
                        </a:rPr>
                        <a:t>3 579,0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a:solidFill>
                            <a:srgbClr val="000066"/>
                          </a:solidFill>
                          <a:latin typeface="Times New Roman" pitchFamily="18" charset="0"/>
                          <a:cs typeface="Times New Roman" pitchFamily="18" charset="0"/>
                        </a:rPr>
                        <a:t>  Муниципальная программа «Обеспечение деятельности Администрации и содержание аппарата Администрации муниципального образования «Демидовский район» Смоленской области» на 2015 -2020 годы</a:t>
                      </a:r>
                      <a:endParaRPr lang="ru-RU" sz="9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smtClean="0">
                          <a:solidFill>
                            <a:srgbClr val="000066"/>
                          </a:solidFill>
                          <a:latin typeface="Times New Roman" pitchFamily="18" charset="0"/>
                          <a:cs typeface="Times New Roman" pitchFamily="18" charset="0"/>
                        </a:rPr>
                        <a:t>17 311,7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15 892,2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15 922,3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a:solidFill>
                            <a:srgbClr val="000066"/>
                          </a:solidFill>
                          <a:latin typeface="Times New Roman" pitchFamily="18" charset="0"/>
                          <a:cs typeface="Times New Roman" pitchFamily="18" charset="0"/>
                        </a:rPr>
                        <a:t>  Муниципальная программа «Противодействие экстремизму и профилактика терроризма на территории муниципального образования «Демидовский район» Смоленской области» на 2016-2018 годы</a:t>
                      </a:r>
                      <a:endParaRPr lang="ru-RU" sz="9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8,0</a:t>
                      </a:r>
                      <a:endParaRPr lang="ru-RU" sz="10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10,0</a:t>
                      </a:r>
                      <a:endParaRPr lang="ru-RU" sz="10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«Повышение эффективности управления муниципальным имуществом муниципального образования «Демидовский район» Смоленской области» на 2016-2018 годы</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smtClean="0">
                          <a:solidFill>
                            <a:srgbClr val="000066"/>
                          </a:solidFill>
                          <a:latin typeface="Times New Roman" pitchFamily="18" charset="0"/>
                          <a:cs typeface="Times New Roman" pitchFamily="18" charset="0"/>
                        </a:rPr>
                        <a:t>236,1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323,0</a:t>
                      </a:r>
                      <a:endParaRPr lang="ru-RU" sz="10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a:solidFill>
                            <a:srgbClr val="000066"/>
                          </a:solidFill>
                          <a:latin typeface="Times New Roman" pitchFamily="18" charset="0"/>
                          <a:cs typeface="Times New Roman" pitchFamily="18" charset="0"/>
                        </a:rPr>
                        <a:t>  Муниципальная программа «Обеспечение финансовых расходов Отдела городского хозяйства Администрации муниципального образования «Демидовский район» Смоленской области» на 2016 -2020 годы</a:t>
                      </a:r>
                      <a:endParaRPr lang="ru-RU" sz="9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2 235,4</a:t>
                      </a:r>
                      <a:endParaRPr lang="ru-RU" sz="10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2 099,7</a:t>
                      </a:r>
                      <a:endParaRPr lang="ru-RU" sz="10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2 099,7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a:solidFill>
                            <a:srgbClr val="000066"/>
                          </a:solidFill>
                          <a:latin typeface="Times New Roman" pitchFamily="18" charset="0"/>
                          <a:cs typeface="Times New Roman" pitchFamily="18" charset="0"/>
                        </a:rPr>
                        <a:t>  Муниципальная программа «Энергосбережение и повышение  энергетической эффективности на территории муниципального  образования «Демидовский район» Смоленской области» на 2016 – 2018 г.г.</a:t>
                      </a:r>
                      <a:endParaRPr lang="ru-RU" sz="9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smtClean="0">
                          <a:solidFill>
                            <a:srgbClr val="000066"/>
                          </a:solidFill>
                          <a:latin typeface="Times New Roman" pitchFamily="18" charset="0"/>
                          <a:cs typeface="Times New Roman" pitchFamily="18" charset="0"/>
                        </a:rPr>
                        <a:t>444,0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878,3</a:t>
                      </a:r>
                      <a:endParaRPr lang="ru-RU" sz="10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a:solidFill>
                            <a:srgbClr val="000066"/>
                          </a:solidFill>
                          <a:latin typeface="Times New Roman" pitchFamily="18" charset="0"/>
                          <a:cs typeface="Times New Roman" pitchFamily="18" charset="0"/>
                        </a:rPr>
                        <a:t>  Муниципальная программа «Разработка проектов генеральных планов и правил землепользования и застройки сельских поселений Демидовского района Смоленской области» на 2016-2018 годы</a:t>
                      </a:r>
                      <a:endParaRPr lang="ru-RU" sz="9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smtClean="0">
                          <a:solidFill>
                            <a:srgbClr val="000066"/>
                          </a:solidFill>
                          <a:latin typeface="Times New Roman" pitchFamily="18" charset="0"/>
                          <a:cs typeface="Times New Roman" pitchFamily="18" charset="0"/>
                        </a:rPr>
                        <a:t>1 480,0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0,0</a:t>
                      </a:r>
                      <a:endParaRPr lang="ru-RU" sz="10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0307">
                <a:tc>
                  <a:txBody>
                    <a:bodyPr/>
                    <a:lstStyle/>
                    <a:p>
                      <a:pPr algn="r" fontAlgn="b"/>
                      <a:r>
                        <a:rPr lang="ru-RU" sz="900" b="1" u="none" strike="noStrike">
                          <a:solidFill>
                            <a:srgbClr val="000066"/>
                          </a:solidFill>
                          <a:latin typeface="Times New Roman" pitchFamily="18" charset="0"/>
                          <a:cs typeface="Times New Roman" pitchFamily="18" charset="0"/>
                        </a:rPr>
                        <a:t>Всего </a:t>
                      </a:r>
                      <a:endParaRPr lang="ru-RU" sz="900" b="1" i="0" u="none" strike="noStrike">
                        <a:solidFill>
                          <a:srgbClr val="000066"/>
                        </a:solidFill>
                        <a:latin typeface="Times New Roman" pitchFamily="18" charset="0"/>
                        <a:cs typeface="Times New Roman" pitchFamily="18" charset="0"/>
                      </a:endParaRPr>
                    </a:p>
                  </a:txBody>
                  <a:tcPr marL="5201" marR="5201" marT="5201" marB="0" anchor="b"/>
                </a:tc>
                <a:tc>
                  <a:txBody>
                    <a:bodyPr/>
                    <a:lstStyle/>
                    <a:p>
                      <a:pPr algn="r" fontAlgn="t"/>
                      <a:r>
                        <a:rPr lang="ru-RU" sz="900" b="1" u="none" strike="noStrike" dirty="0" smtClean="0">
                          <a:solidFill>
                            <a:srgbClr val="000066"/>
                          </a:solidFill>
                          <a:latin typeface="Times New Roman" pitchFamily="18" charset="0"/>
                          <a:cs typeface="Times New Roman" pitchFamily="18" charset="0"/>
                        </a:rPr>
                        <a:t>296 166,4</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900" b="1" u="none" strike="noStrike">
                          <a:solidFill>
                            <a:srgbClr val="000066"/>
                          </a:solidFill>
                          <a:latin typeface="Times New Roman" pitchFamily="18" charset="0"/>
                          <a:cs typeface="Times New Roman" pitchFamily="18" charset="0"/>
                        </a:rPr>
                        <a:t>246 239,6</a:t>
                      </a:r>
                      <a:endParaRPr lang="ru-RU" sz="9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900" b="1" u="none" strike="noStrike" dirty="0">
                          <a:solidFill>
                            <a:srgbClr val="000066"/>
                          </a:solidFill>
                          <a:latin typeface="Times New Roman" pitchFamily="18" charset="0"/>
                          <a:cs typeface="Times New Roman" pitchFamily="18" charset="0"/>
                        </a:rPr>
                        <a:t>249 328,3</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r>
            </a:tbl>
          </a:graphicData>
        </a:graphic>
      </p:graphicFrame>
      <p:sp>
        <p:nvSpPr>
          <p:cNvPr id="156674" name="Rectangle 2"/>
          <p:cNvSpPr>
            <a:spLocks noChangeArrowheads="1"/>
          </p:cNvSpPr>
          <p:nvPr/>
        </p:nvSpPr>
        <p:spPr bwMode="auto">
          <a:xfrm>
            <a:off x="285720" y="357166"/>
            <a:ext cx="814393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r>
              <a:rPr kumimoji="0" lang="ru-RU" sz="18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Как выглядит бюджет  муниципального образования  «Демидовский район» в разрезе  муниципальных программ</a:t>
            </a:r>
            <a:endParaRPr kumimoji="0" lang="ru-RU" sz="900" b="0" i="0" u="none" strike="noStrike" cap="none" normalizeH="0" baseline="0" dirty="0" smtClean="0">
              <a:ln>
                <a:noFill/>
              </a:ln>
              <a:solidFill>
                <a:srgbClr val="C00000"/>
              </a:solidFill>
              <a:effectLst/>
              <a:latin typeface="Arial" pitchFamily="34" charset="0"/>
              <a:cs typeface="Arial" pitchFamily="34" charset="0"/>
            </a:endParaRPr>
          </a:p>
        </p:txBody>
      </p:sp>
      <p:sp>
        <p:nvSpPr>
          <p:cNvPr id="5" name="Прямоугольник 4"/>
          <p:cNvSpPr/>
          <p:nvPr/>
        </p:nvSpPr>
        <p:spPr>
          <a:xfrm>
            <a:off x="7927449" y="35716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500042"/>
            <a:ext cx="6820393" cy="646331"/>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жильем молодых семей» на 2016-2020 годы</a:t>
            </a:r>
            <a:endParaRPr lang="ru-RU" sz="2000" b="1" i="1" dirty="0">
              <a:solidFill>
                <a:schemeClr val="accent1">
                  <a:lumMod val="25000"/>
                </a:schemeClr>
              </a:solidFill>
            </a:endParaRPr>
          </a:p>
        </p:txBody>
      </p:sp>
      <p:sp>
        <p:nvSpPr>
          <p:cNvPr id="4" name="TextBox 3"/>
          <p:cNvSpPr txBox="1"/>
          <p:nvPr/>
        </p:nvSpPr>
        <p:spPr>
          <a:xfrm>
            <a:off x="642910" y="1285860"/>
            <a:ext cx="8001056" cy="4585871"/>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a:t>
            </a:r>
            <a:r>
              <a:rPr lang="ru-RU" sz="1800" dirty="0" smtClean="0"/>
              <a:t>- поддержка органами местного самоуправления муниципального образования «Демидовский район» Смоленской области молодых семей, проживающих на территории муниципального образования «Демидовский район» Смоленской области, признанных в установленном порядке нуждающимися в улучшении жилищных условий, в решении жилищной проблемы</a:t>
            </a:r>
          </a:p>
          <a:p>
            <a:r>
              <a:rPr lang="ru-RU" sz="2000" i="1" u="sng" dirty="0" smtClean="0">
                <a:solidFill>
                  <a:schemeClr val="accent1">
                    <a:lumMod val="25000"/>
                  </a:schemeClr>
                </a:solidFill>
              </a:rPr>
              <a:t>Задачи программы:</a:t>
            </a:r>
          </a:p>
          <a:p>
            <a:r>
              <a:rPr lang="ru-RU" sz="1800" dirty="0" smtClean="0"/>
              <a:t>1) предоставление молодым семьям социальных выплат на приобретение жилья эконом класса или строительство индивидуального жилого дома эконом класса (далее также - социальная выплата);</a:t>
            </a:r>
          </a:p>
          <a:p>
            <a:r>
              <a:rPr lang="ru-RU" sz="1800" dirty="0" smtClean="0"/>
              <a:t>2) создание на территории муниципального образования «Демидовский район» Смоленской области условий для привлечения молодыми семьями собственных средств, дополнительных финансовых средств кредитных и других организаций, предоставляющих жилищные кредиты и займы, в том числе ипотечные,  для приобретения жилья  или строительства жилого дома эконом класса (далее также – кредиты или займы).</a:t>
            </a:r>
            <a:endParaRPr lang="ru-RU" sz="1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500042"/>
            <a:ext cx="6820393" cy="646331"/>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жильем молодых семей» на 2016-2020 годы</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extLst>
              <p:ext uri="{D42A27DB-BD31-4B8C-83A1-F6EECF244321}">
                <p14:modId xmlns="" xmlns:p14="http://schemas.microsoft.com/office/powerpoint/2010/main" val="2991881069"/>
              </p:ext>
            </p:extLst>
          </p:nvPr>
        </p:nvGraphicFramePr>
        <p:xfrm>
          <a:off x="500034" y="1714488"/>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r>
                        <a:rPr lang="ru-RU" dirty="0" smtClean="0">
                          <a:solidFill>
                            <a:schemeClr val="accent1">
                              <a:lumMod val="25000"/>
                            </a:schemeClr>
                          </a:solidFill>
                          <a:latin typeface="Times New Roman" pitchFamily="18" charset="0"/>
                          <a:cs typeface="Times New Roman" pitchFamily="18" charset="0"/>
                        </a:rPr>
                        <a:t>«Предоставление молодым семьям социальных выплат на приобретение или строительство жилья </a:t>
                      </a:r>
                      <a:r>
                        <a:rPr lang="ru-RU" dirty="0" err="1" smtClean="0">
                          <a:solidFill>
                            <a:schemeClr val="accent1">
                              <a:lumMod val="25000"/>
                            </a:schemeClr>
                          </a:solidFill>
                          <a:latin typeface="Times New Roman" pitchFamily="18" charset="0"/>
                          <a:cs typeface="Times New Roman" pitchFamily="18" charset="0"/>
                        </a:rPr>
                        <a:t>экономкласса</a:t>
                      </a:r>
                      <a:r>
                        <a:rPr lang="ru-RU" dirty="0" smtClean="0">
                          <a:solidFill>
                            <a:schemeClr val="accent1">
                              <a:lumMod val="25000"/>
                            </a:schemeClr>
                          </a:solidFill>
                          <a:latin typeface="Times New Roman" pitchFamily="18" charset="0"/>
                          <a:cs typeface="Times New Roman" pitchFamily="18" charset="0"/>
                        </a:rPr>
                        <a:t>»</a:t>
                      </a:r>
                      <a:endParaRPr lang="ru-RU"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3 005,4</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164,4</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164,4</a:t>
                      </a:r>
                      <a:endParaRPr lang="ru-RU" b="1" i="1" dirty="0">
                        <a:solidFill>
                          <a:schemeClr val="accent1">
                            <a:lumMod val="25000"/>
                          </a:schemeClr>
                        </a:solidFill>
                      </a:endParaRPr>
                    </a:p>
                  </a:txBody>
                  <a:tcPr/>
                </a:tc>
              </a:tr>
            </a:tbl>
          </a:graphicData>
        </a:graphic>
      </p:graphicFrame>
      <p:sp>
        <p:nvSpPr>
          <p:cNvPr id="5" name="Прямоугольник 4"/>
          <p:cNvSpPr/>
          <p:nvPr/>
        </p:nvSpPr>
        <p:spPr>
          <a:xfrm>
            <a:off x="7643834" y="1357298"/>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a:p>
            <a:pPr algn="ctr"/>
            <a:r>
              <a:rPr lang="ru-RU" sz="2000" b="1" i="1" dirty="0" smtClean="0">
                <a:solidFill>
                  <a:schemeClr val="accent1">
                    <a:lumMod val="25000"/>
                  </a:schemeClr>
                </a:solidFill>
              </a:rPr>
              <a:t>на 2014-2020 годы</a:t>
            </a:r>
            <a:endParaRPr lang="ru-RU" sz="2000" b="1" i="1" dirty="0">
              <a:solidFill>
                <a:schemeClr val="accent1">
                  <a:lumMod val="25000"/>
                </a:schemeClr>
              </a:solidFill>
            </a:endParaRPr>
          </a:p>
        </p:txBody>
      </p:sp>
      <p:sp>
        <p:nvSpPr>
          <p:cNvPr id="3" name="TextBox 2"/>
          <p:cNvSpPr txBox="1"/>
          <p:nvPr/>
        </p:nvSpPr>
        <p:spPr>
          <a:xfrm>
            <a:off x="500034" y="1714488"/>
            <a:ext cx="8643966" cy="4862870"/>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p>
          <a:p>
            <a:r>
              <a:rPr lang="ru-RU" sz="1800" dirty="0" smtClean="0"/>
              <a:t>- обеспечение сохранности автомобильных дорог общего пользования между населенными пунктами МО«Демидовский район»</a:t>
            </a:r>
          </a:p>
          <a:p>
            <a:r>
              <a:rPr lang="ru-RU" sz="1800" dirty="0" smtClean="0"/>
              <a:t>- увеличение срока службы дорожных покрытий, сооружений</a:t>
            </a:r>
          </a:p>
          <a:p>
            <a:pPr>
              <a:buFontTx/>
              <a:buChar char="-"/>
            </a:pPr>
            <a:r>
              <a:rPr lang="ru-RU" sz="1800" dirty="0" smtClean="0"/>
              <a:t>улучшение технического состояния автомобильных дорог общего пользования между населенными пунктами МО«Демидовский район»</a:t>
            </a:r>
          </a:p>
          <a:p>
            <a:pPr>
              <a:buFontTx/>
              <a:buChar char="-"/>
            </a:pPr>
            <a:r>
              <a:rPr lang="ru-RU" sz="1800" dirty="0" smtClean="0"/>
              <a:t> обеспечение  транспортного обслуживания населения автомобильным транспортом на пригородных  маршрутах  в границах МО«Демидовский район»  </a:t>
            </a:r>
          </a:p>
          <a:p>
            <a:r>
              <a:rPr lang="ru-RU" sz="2000" i="1" u="sng" dirty="0" smtClean="0">
                <a:solidFill>
                  <a:schemeClr val="accent1">
                    <a:lumMod val="25000"/>
                  </a:schemeClr>
                </a:solidFill>
              </a:rPr>
              <a:t>Задачи программы:</a:t>
            </a:r>
          </a:p>
          <a:p>
            <a:r>
              <a:rPr lang="ru-RU" sz="1800" dirty="0" smtClean="0"/>
              <a:t>- содержание дорог на современном уровне эстетики и безопасности</a:t>
            </a:r>
          </a:p>
          <a:p>
            <a:r>
              <a:rPr lang="ru-RU" sz="1800" dirty="0" smtClean="0"/>
              <a:t>- своевременность и плановость уборки дорог от снега, наледи, мусора</a:t>
            </a:r>
          </a:p>
          <a:p>
            <a:pPr>
              <a:buFontTx/>
              <a:buChar char="-"/>
            </a:pPr>
            <a:r>
              <a:rPr lang="ru-RU" sz="1800" dirty="0" smtClean="0"/>
              <a:t> ремонт существующей сети автомобильных дорог общего пользования между населенными пунктами МО«Демидовский район», улучшение их транспортно-эксплуатационного состояния для обеспечения безопасности дорожного движения</a:t>
            </a:r>
          </a:p>
          <a:p>
            <a:pPr>
              <a:buFontTx/>
              <a:buChar char="-"/>
            </a:pPr>
            <a:r>
              <a:rPr lang="ru-RU" sz="1800" dirty="0" smtClean="0"/>
              <a:t> совершенствование системы организации дорожного движения в Демидовском районе</a:t>
            </a:r>
          </a:p>
          <a:p>
            <a:pPr>
              <a:buFontTx/>
              <a:buChar char="-"/>
            </a:pPr>
            <a:r>
              <a:rPr lang="ru-RU" sz="1800" dirty="0" smtClean="0"/>
              <a:t> обеспечение жителей Демидовского района доступностью транспортных услуг</a:t>
            </a:r>
            <a:endParaRPr lang="ru-RU" sz="1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500042"/>
            <a:ext cx="78581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a:p>
            <a:pPr algn="ctr"/>
            <a:r>
              <a:rPr lang="ru-RU" sz="2000" b="1" i="1" dirty="0" smtClean="0">
                <a:solidFill>
                  <a:schemeClr val="accent1">
                    <a:lumMod val="25000"/>
                  </a:schemeClr>
                </a:solidFill>
              </a:rPr>
              <a:t>на 2014-2020 годы</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extLst>
              <p:ext uri="{D42A27DB-BD31-4B8C-83A1-F6EECF244321}">
                <p14:modId xmlns="" xmlns:p14="http://schemas.microsoft.com/office/powerpoint/2010/main" val="4291732928"/>
              </p:ext>
            </p:extLst>
          </p:nvPr>
        </p:nvGraphicFramePr>
        <p:xfrm>
          <a:off x="357158" y="1785926"/>
          <a:ext cx="8572559" cy="4842163"/>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280112">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16 223,8</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10 887,3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11 831,7</a:t>
                      </a:r>
                      <a:endParaRPr lang="ru-RU" sz="1400" b="1" i="1" dirty="0">
                        <a:solidFill>
                          <a:schemeClr val="accent1">
                            <a:lumMod val="25000"/>
                          </a:schemeClr>
                        </a:solidFill>
                      </a:endParaRPr>
                    </a:p>
                  </a:txBody>
                  <a:tcPr/>
                </a:tc>
              </a:tr>
              <a:tr h="546816">
                <a:tc>
                  <a:txBody>
                    <a:bodyPr/>
                    <a:lstStyle/>
                    <a:p>
                      <a:pPr algn="l" fontAlgn="t"/>
                      <a:r>
                        <a:rPr lang="ru-RU" sz="1200" b="0"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Подпрограмма</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«Содержание и ремонт автомобильных дорог общего пользования между населенными пунктами в границах  муниципального образования «Демидовский район» Смоленской области»</a:t>
                      </a: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11</a:t>
                      </a:r>
                      <a:r>
                        <a:rPr lang="ru-RU" sz="1400" b="1" i="1" baseline="0" dirty="0" smtClean="0">
                          <a:solidFill>
                            <a:schemeClr val="accent1">
                              <a:lumMod val="25000"/>
                            </a:schemeClr>
                          </a:solidFill>
                        </a:rPr>
                        <a:t> 661,3</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7 235,0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8 144,5</a:t>
                      </a:r>
                      <a:endParaRPr lang="ru-RU" sz="1400" b="1" i="1" dirty="0">
                        <a:solidFill>
                          <a:schemeClr val="accent1">
                            <a:lumMod val="25000"/>
                          </a:schemeClr>
                        </a:solidFill>
                      </a:endParaRPr>
                    </a:p>
                  </a:txBody>
                  <a:tcPr/>
                </a:tc>
              </a:tr>
              <a:tr h="434268">
                <a:tc>
                  <a:txBody>
                    <a:bodyPr/>
                    <a:lstStyle/>
                    <a:p>
                      <a:pPr algn="l" fontAlgn="t"/>
                      <a:r>
                        <a:rPr lang="ru-RU" sz="1200" b="0"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200" b="0" i="0" u="none" strike="noStrike" dirty="0">
                          <a:solidFill>
                            <a:schemeClr val="accent1">
                              <a:lumMod val="25000"/>
                            </a:schemeClr>
                          </a:solidFill>
                          <a:latin typeface="Times New Roman" pitchFamily="18" charset="0"/>
                          <a:cs typeface="Times New Roman" pitchFamily="18" charset="0"/>
                        </a:rPr>
                        <a:t>«Развитие сети автомобильных дорог общего пользования муниципального и местного значения»</a:t>
                      </a:r>
                    </a:p>
                  </a:txBody>
                  <a:tcPr marL="9525" marR="9525" marT="9525" marB="0"/>
                </a:tc>
                <a:tc>
                  <a:txBody>
                    <a:bodyPr/>
                    <a:lstStyle/>
                    <a:p>
                      <a:pPr algn="ctr"/>
                      <a:r>
                        <a:rPr lang="ru-RU" sz="1400" b="1" i="1" dirty="0" smtClean="0">
                          <a:solidFill>
                            <a:schemeClr val="accent1">
                              <a:lumMod val="25000"/>
                            </a:schemeClr>
                          </a:solidFill>
                        </a:rPr>
                        <a:t>6 114,6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7 235,0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8 144,5</a:t>
                      </a:r>
                      <a:endParaRPr lang="ru-RU" sz="1400" b="1" i="1" dirty="0">
                        <a:solidFill>
                          <a:schemeClr val="accent1">
                            <a:lumMod val="25000"/>
                          </a:schemeClr>
                        </a:solidFill>
                      </a:endParaRPr>
                    </a:p>
                  </a:txBody>
                  <a:tcPr/>
                </a:tc>
              </a:tr>
              <a:tr h="197325">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200" b="0" i="0" u="none" strike="noStrike" dirty="0" smtClean="0">
                          <a:solidFill>
                            <a:schemeClr val="accent1">
                              <a:lumMod val="25000"/>
                            </a:schemeClr>
                          </a:solidFill>
                          <a:latin typeface="Times New Roman" pitchFamily="18" charset="0"/>
                          <a:cs typeface="Times New Roman" pitchFamily="18" charset="0"/>
                        </a:rPr>
                        <a:t>«Совершенствование управления дорожным хозяйством»</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5 546,7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606905">
                <a:tc>
                  <a:txBody>
                    <a:bodyPr/>
                    <a:lstStyle/>
                    <a:p>
                      <a:pPr algn="l" fontAlgn="t"/>
                      <a:r>
                        <a:rPr lang="ru-RU" sz="1200" b="0"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Подпрограмма</a:t>
                      </a:r>
                      <a:r>
                        <a:rPr lang="ru-RU" sz="1200" b="0" i="0"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651,0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684,2</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719,1</a:t>
                      </a:r>
                      <a:endParaRPr lang="ru-RU" sz="1400" b="1" i="1" dirty="0">
                        <a:solidFill>
                          <a:schemeClr val="accent1">
                            <a:lumMod val="25000"/>
                          </a:schemeClr>
                        </a:solidFill>
                      </a:endParaRPr>
                    </a:p>
                  </a:txBody>
                  <a:tcPr/>
                </a:tc>
              </a:tr>
              <a:tr h="570513">
                <a:tc>
                  <a:txBody>
                    <a:bodyPr/>
                    <a:lstStyle/>
                    <a:p>
                      <a:pPr algn="l" fontAlgn="t"/>
                      <a:r>
                        <a:rPr lang="ru-RU" sz="1200" b="0"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200" b="0" i="0" u="none" strike="noStrike" dirty="0">
                          <a:solidFill>
                            <a:schemeClr val="accent1">
                              <a:lumMod val="25000"/>
                            </a:schemeClr>
                          </a:solidFill>
                          <a:latin typeface="Times New Roman" pitchFamily="18" charset="0"/>
                          <a:cs typeface="Times New Roman" pitchFamily="18" charset="0"/>
                        </a:rPr>
                        <a:t>«Создание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651,0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684,2</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719,1</a:t>
                      </a:r>
                      <a:endParaRPr lang="ru-RU" sz="1400" b="1" i="1" dirty="0">
                        <a:solidFill>
                          <a:schemeClr val="accent1">
                            <a:lumMod val="25000"/>
                          </a:schemeClr>
                        </a:solidFill>
                      </a:endParaRPr>
                    </a:p>
                  </a:txBody>
                  <a:tcPr/>
                </a:tc>
              </a:tr>
              <a:tr h="512114">
                <a:tc>
                  <a:txBody>
                    <a:bodyPr/>
                    <a:lstStyle/>
                    <a:p>
                      <a:pPr algn="l" fontAlgn="t"/>
                      <a:r>
                        <a:rPr lang="ru-RU" sz="1200" b="0" i="1" u="none" strike="noStrike" dirty="0">
                          <a:solidFill>
                            <a:schemeClr val="accent1">
                              <a:lumMod val="25000"/>
                            </a:schemeClr>
                          </a:solidFill>
                          <a:latin typeface="Times New Roman" pitchFamily="18" charset="0"/>
                          <a:cs typeface="Times New Roman" pitchFamily="18" charset="0"/>
                        </a:rPr>
                        <a:t> </a:t>
                      </a:r>
                      <a:r>
                        <a:rPr lang="ru-RU" sz="1200" b="0" i="1"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a:solidFill>
                            <a:schemeClr val="accent1">
                              <a:lumMod val="25000"/>
                            </a:schemeClr>
                          </a:solidFill>
                          <a:latin typeface="Times New Roman" pitchFamily="18" charset="0"/>
                          <a:cs typeface="Times New Roman" pitchFamily="18" charset="0"/>
                        </a:rPr>
                        <a:t>Подпрограмма</a:t>
                      </a:r>
                      <a:r>
                        <a:rPr lang="ru-RU" sz="1200" b="0" i="1" u="none" strike="noStrike" dirty="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3 911,6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2 968,1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2 968,1</a:t>
                      </a:r>
                      <a:endParaRPr lang="ru-RU" sz="1400" b="1" i="1" dirty="0">
                        <a:solidFill>
                          <a:schemeClr val="accent1">
                            <a:lumMod val="25000"/>
                          </a:schemeClr>
                        </a:solidFill>
                      </a:endParaRPr>
                    </a:p>
                  </a:txBody>
                  <a:tcPr/>
                </a:tc>
              </a:tr>
              <a:tr h="512114">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Основное </a:t>
                      </a:r>
                      <a:r>
                        <a:rPr lang="ru-RU" sz="1200" b="1" i="1" u="none" strike="noStrike" dirty="0">
                          <a:solidFill>
                            <a:schemeClr val="accent1">
                              <a:lumMod val="25000"/>
                            </a:schemeClr>
                          </a:solidFill>
                          <a:latin typeface="Times New Roman" pitchFamily="18" charset="0"/>
                          <a:cs typeface="Times New Roman" pitchFamily="18" charset="0"/>
                        </a:rPr>
                        <a:t>мероприятие </a:t>
                      </a:r>
                      <a:r>
                        <a:rPr lang="ru-RU" sz="1200" b="0" i="0" u="none" strike="noStrike" dirty="0">
                          <a:solidFill>
                            <a:schemeClr val="accent1">
                              <a:lumMod val="25000"/>
                            </a:schemeClr>
                          </a:solidFill>
                          <a:latin typeface="Times New Roman" pitchFamily="18" charset="0"/>
                          <a:cs typeface="Times New Roman" pitchFamily="18" charset="0"/>
                        </a:rPr>
                        <a:t>«Материально-техническое обеспечение деятельности МКУ АТ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960,1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16,6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16,6</a:t>
                      </a:r>
                      <a:endParaRPr lang="ru-RU" sz="1400" b="1" i="1" dirty="0">
                        <a:solidFill>
                          <a:schemeClr val="accent1">
                            <a:lumMod val="25000"/>
                          </a:schemeClr>
                        </a:solidFill>
                      </a:endParaRPr>
                    </a:p>
                  </a:txBody>
                  <a:tcPr/>
                </a:tc>
              </a:tr>
              <a:tr h="512114">
                <a:tc>
                  <a:txBody>
                    <a:bodyPr/>
                    <a:lstStyle/>
                    <a:p>
                      <a:pPr algn="l" fontAlgn="t"/>
                      <a:r>
                        <a:rPr lang="ru-RU" sz="1200" b="0"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200" b="0" i="0" u="none" strike="noStrike"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подпрограммы»</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2 951,5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2 951,5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2 951,5</a:t>
                      </a:r>
                      <a:endParaRPr lang="ru-RU" sz="1400" b="1" i="1" dirty="0">
                        <a:solidFill>
                          <a:schemeClr val="accent1">
                            <a:lumMod val="25000"/>
                          </a:schemeClr>
                        </a:solidFill>
                      </a:endParaRPr>
                    </a:p>
                  </a:txBody>
                  <a:tcPr/>
                </a:tc>
              </a:tr>
            </a:tbl>
          </a:graphicData>
        </a:graphic>
      </p:graphicFrame>
      <p:sp>
        <p:nvSpPr>
          <p:cNvPr id="5" name="Прямоугольник 4"/>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водохозяйственного комплекса Демидовского района Смоленской области» на 2014-2017 годы</a:t>
            </a:r>
            <a:endParaRPr lang="ru-RU" sz="2000" b="1" i="1" dirty="0">
              <a:solidFill>
                <a:schemeClr val="accent1">
                  <a:lumMod val="25000"/>
                </a:schemeClr>
              </a:solidFill>
            </a:endParaRPr>
          </a:p>
        </p:txBody>
      </p:sp>
      <p:sp>
        <p:nvSpPr>
          <p:cNvPr id="3" name="TextBox 2"/>
          <p:cNvSpPr txBox="1"/>
          <p:nvPr/>
        </p:nvSpPr>
        <p:spPr>
          <a:xfrm>
            <a:off x="500034" y="1714488"/>
            <a:ext cx="8643966" cy="3200876"/>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p>
          <a:p>
            <a:r>
              <a:rPr lang="ru-RU" sz="1800" dirty="0" smtClean="0"/>
              <a:t>- создание условий для сохранения в исправном состоянии и обеспечения безаварийной эксплуатации гидротехнических сооружений, расположенных на территории муниципального образования «Демидовский район» Смоленской области;</a:t>
            </a:r>
          </a:p>
          <a:p>
            <a:r>
              <a:rPr lang="ru-RU" sz="1800" dirty="0" smtClean="0"/>
              <a:t>- восстановление водных объектов до состояния, обеспечивающего экологически благоприятные условия жизни населения.</a:t>
            </a:r>
          </a:p>
          <a:p>
            <a:r>
              <a:rPr lang="ru-RU" sz="2000" i="1" u="sng" dirty="0" smtClean="0">
                <a:solidFill>
                  <a:schemeClr val="accent1">
                    <a:lumMod val="25000"/>
                  </a:schemeClr>
                </a:solidFill>
              </a:rPr>
              <a:t>Задачи программы:</a:t>
            </a:r>
          </a:p>
          <a:p>
            <a:r>
              <a:rPr lang="ru-RU" sz="1800" dirty="0" smtClean="0"/>
              <a:t>- проведение инвентаризации бесхозяйных подземных водозаборных сооружений, разработка проектов и проведение работ по ликвидационному тампонажу бесхозяйных подземных водозаборных скважин;</a:t>
            </a:r>
          </a:p>
          <a:p>
            <a:r>
              <a:rPr lang="ru-RU" sz="1800" dirty="0" smtClean="0"/>
              <a:t>- осуществление капитального ремонта бесхозяйных гидротехнических сооружений.</a:t>
            </a:r>
            <a:endParaRPr lang="ru-RU" sz="1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500042"/>
            <a:ext cx="78581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водохозяйственного комплекса Демидовского района Смоленской области» на 2014-2017 годы</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152291910"/>
              </p:ext>
            </p:extLst>
          </p:nvPr>
        </p:nvGraphicFramePr>
        <p:xfrm>
          <a:off x="357158" y="1785926"/>
          <a:ext cx="8572559" cy="1787090"/>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280112">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2 481,2</a:t>
                      </a:r>
                      <a:endParaRPr lang="ru-RU" sz="1400" b="1" i="1" dirty="0">
                        <a:solidFill>
                          <a:schemeClr val="accent1">
                            <a:lumMod val="25000"/>
                          </a:schemeClr>
                        </a:solidFill>
                      </a:endParaRPr>
                    </a:p>
                  </a:txBody>
                  <a:tcPr/>
                </a:tc>
                <a:tc>
                  <a:txBody>
                    <a:bodyPr/>
                    <a:lstStyle/>
                    <a:p>
                      <a:pPr algn="ctr"/>
                      <a:r>
                        <a:rPr lang="ru-RU" sz="1400" b="1" i="1"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smtClean="0">
                          <a:solidFill>
                            <a:schemeClr val="accent1">
                              <a:lumMod val="25000"/>
                            </a:schemeClr>
                          </a:solidFill>
                        </a:rPr>
                        <a:t>0,0</a:t>
                      </a:r>
                      <a:endParaRPr lang="ru-RU" sz="1400" b="1" i="1" dirty="0">
                        <a:solidFill>
                          <a:schemeClr val="accent1">
                            <a:lumMod val="25000"/>
                          </a:schemeClr>
                        </a:solidFill>
                      </a:endParaRPr>
                    </a:p>
                  </a:txBody>
                  <a:tcPr/>
                </a:tc>
              </a:tr>
              <a:tr h="261064">
                <a:tc>
                  <a:txBody>
                    <a:bodyPr/>
                    <a:lstStyle/>
                    <a:p>
                      <a:pPr algn="l" fontAlgn="t"/>
                      <a:r>
                        <a:rPr lang="ru-RU" sz="1200" b="0"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200" b="0" i="0" u="none" strike="noStrike" dirty="0" smtClean="0">
                          <a:solidFill>
                            <a:schemeClr val="accent1">
                              <a:lumMod val="25000"/>
                            </a:schemeClr>
                          </a:solidFill>
                          <a:latin typeface="Times New Roman" pitchFamily="18" charset="0"/>
                          <a:cs typeface="Times New Roman" pitchFamily="18" charset="0"/>
                        </a:rPr>
                        <a:t> «Капитальный ремонт ГТС»</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1 880,5</a:t>
                      </a:r>
                      <a:endParaRPr lang="ru-RU" sz="1400" b="1" i="1" dirty="0">
                        <a:solidFill>
                          <a:schemeClr val="accent1">
                            <a:lumMod val="25000"/>
                          </a:schemeClr>
                        </a:solidFill>
                      </a:endParaRPr>
                    </a:p>
                  </a:txBody>
                  <a:tcPr/>
                </a:tc>
                <a:tc>
                  <a:txBody>
                    <a:bodyPr/>
                    <a:lstStyle/>
                    <a:p>
                      <a:pPr algn="ctr"/>
                      <a:r>
                        <a:rPr lang="ru-RU" sz="1400" b="1" i="1"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smtClean="0">
                          <a:solidFill>
                            <a:schemeClr val="accent1">
                              <a:lumMod val="25000"/>
                            </a:schemeClr>
                          </a:solidFill>
                        </a:rPr>
                        <a:t>0,0</a:t>
                      </a:r>
                      <a:endParaRPr lang="ru-RU" sz="1400" b="1" i="1" dirty="0">
                        <a:solidFill>
                          <a:schemeClr val="accent1">
                            <a:lumMod val="25000"/>
                          </a:schemeClr>
                        </a:solidFill>
                      </a:endParaRPr>
                    </a:p>
                  </a:txBody>
                  <a:tcPr/>
                </a:tc>
              </a:tr>
              <a:tr h="197325">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200" b="0" i="0" u="none" strike="noStrike" dirty="0" smtClean="0">
                          <a:solidFill>
                            <a:schemeClr val="accent1">
                              <a:lumMod val="25000"/>
                            </a:schemeClr>
                          </a:solidFill>
                          <a:latin typeface="Times New Roman" pitchFamily="18" charset="0"/>
                          <a:cs typeface="Times New Roman" pitchFamily="18" charset="0"/>
                        </a:rPr>
                        <a:t>«Гарантированное обеспечение водными ресурсами»</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393,0</a:t>
                      </a:r>
                      <a:endParaRPr lang="ru-RU" sz="1400" b="1" i="1" dirty="0">
                        <a:solidFill>
                          <a:schemeClr val="accent1">
                            <a:lumMod val="25000"/>
                          </a:schemeClr>
                        </a:solidFill>
                      </a:endParaRPr>
                    </a:p>
                  </a:txBody>
                  <a:tcPr/>
                </a:tc>
                <a:tc>
                  <a:txBody>
                    <a:bodyPr/>
                    <a:lstStyle/>
                    <a:p>
                      <a:pPr algn="ctr"/>
                      <a:r>
                        <a:rPr lang="ru-RU" sz="1400" b="1" i="1"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smtClean="0">
                          <a:solidFill>
                            <a:schemeClr val="accent1">
                              <a:lumMod val="25000"/>
                            </a:schemeClr>
                          </a:solidFill>
                        </a:rPr>
                        <a:t>0,0</a:t>
                      </a:r>
                      <a:endParaRPr lang="ru-RU" sz="1400" b="1" i="1" dirty="0">
                        <a:solidFill>
                          <a:schemeClr val="accent1">
                            <a:lumMod val="25000"/>
                          </a:schemeClr>
                        </a:solidFill>
                      </a:endParaRPr>
                    </a:p>
                  </a:txBody>
                  <a:tcPr/>
                </a:tc>
              </a:tr>
              <a:tr h="438422">
                <a:tc>
                  <a:txBody>
                    <a:bodyPr/>
                    <a:lstStyle/>
                    <a:p>
                      <a:pPr algn="l" fontAlgn="t"/>
                      <a:r>
                        <a:rPr lang="ru-RU" sz="1200" b="0"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200" b="0" i="0" u="none" strike="noStrike" dirty="0" smtClean="0">
                          <a:solidFill>
                            <a:schemeClr val="accent1">
                              <a:lumMod val="25000"/>
                            </a:schemeClr>
                          </a:solidFill>
                          <a:latin typeface="Times New Roman" pitchFamily="18" charset="0"/>
                          <a:cs typeface="Times New Roman" pitchFamily="18" charset="0"/>
                        </a:rPr>
                        <a:t> «Организационные и другие мероприятия, связанные с капитальным ремонтом ГТС»</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207,7</a:t>
                      </a:r>
                      <a:endParaRPr lang="ru-RU" sz="1400" b="1" i="1" dirty="0">
                        <a:solidFill>
                          <a:schemeClr val="accent1">
                            <a:lumMod val="25000"/>
                          </a:schemeClr>
                        </a:solidFill>
                      </a:endParaRPr>
                    </a:p>
                  </a:txBody>
                  <a:tcPr/>
                </a:tc>
                <a:tc>
                  <a:txBody>
                    <a:bodyPr/>
                    <a:lstStyle/>
                    <a:p>
                      <a:pPr algn="ctr"/>
                      <a:r>
                        <a:rPr lang="ru-RU" sz="1400" b="1" i="1"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a:p>
            <a:pPr algn="ctr"/>
            <a:r>
              <a:rPr lang="ru-RU" sz="2000" b="1" i="1" dirty="0" smtClean="0">
                <a:solidFill>
                  <a:schemeClr val="accent1">
                    <a:lumMod val="25000"/>
                  </a:schemeClr>
                </a:solidFill>
              </a:rPr>
              <a:t>на 2017-2019 годы</a:t>
            </a:r>
            <a:endParaRPr lang="ru-RU" sz="2000" b="1" i="1" dirty="0">
              <a:solidFill>
                <a:schemeClr val="accent1">
                  <a:lumMod val="25000"/>
                </a:schemeClr>
              </a:solidFill>
            </a:endParaRPr>
          </a:p>
        </p:txBody>
      </p:sp>
      <p:sp>
        <p:nvSpPr>
          <p:cNvPr id="3" name="TextBox 2"/>
          <p:cNvSpPr txBox="1"/>
          <p:nvPr/>
        </p:nvSpPr>
        <p:spPr>
          <a:xfrm>
            <a:off x="500034" y="1714488"/>
            <a:ext cx="8501122" cy="486287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увеличение числа людей, занимающихся физической культурой и спортом, до 15 процентов от общей численности населения  Демидовского района Смоленской области.</a:t>
            </a:r>
          </a:p>
          <a:p>
            <a:endParaRPr lang="ru-RU" sz="1800" dirty="0" smtClean="0"/>
          </a:p>
          <a:p>
            <a:r>
              <a:rPr lang="ru-RU" sz="2000" i="1" u="sng" dirty="0" smtClean="0">
                <a:solidFill>
                  <a:schemeClr val="accent1">
                    <a:lumMod val="25000"/>
                  </a:schemeClr>
                </a:solidFill>
              </a:rPr>
              <a:t>Задачи программы:</a:t>
            </a:r>
          </a:p>
          <a:p>
            <a:r>
              <a:rPr lang="ru-RU" sz="1800" dirty="0" smtClean="0"/>
              <a:t>- увеличение численности детей, подростков и молодежи, регулярно занимающихся физической культурой и спортом, до 40 процентов от общего количества детей,  подростков  и     молодежи,     посещающих занятия физической культурой в      образовательных учреждениях  Демидовского района Смоленской области</a:t>
            </a:r>
          </a:p>
          <a:p>
            <a:r>
              <a:rPr lang="ru-RU" sz="1800" dirty="0" smtClean="0"/>
              <a:t>- увеличение    количества подготовленных спортсменов  высокого   класса,     выступающих  на   областных,  российских и международных спортивных соревнованиях</a:t>
            </a:r>
          </a:p>
          <a:p>
            <a:r>
              <a:rPr lang="ru-RU" sz="1800" dirty="0" smtClean="0"/>
              <a:t>- создание детских спортивных клубов</a:t>
            </a:r>
          </a:p>
          <a:p>
            <a:r>
              <a:rPr lang="ru-RU" sz="1800" dirty="0" smtClean="0"/>
              <a:t>- повышение эффективности пропаганды здорового образа жизни, физической культуры и спорта на территории МО«Демидовский район»</a:t>
            </a:r>
          </a:p>
          <a:p>
            <a:r>
              <a:rPr lang="ru-RU" sz="1800" dirty="0" smtClean="0"/>
              <a:t>- создание и поддержка групп «Здоровья».</a:t>
            </a:r>
          </a:p>
          <a:p>
            <a:pPr>
              <a:buFontTx/>
              <a:buChar char="-"/>
            </a:pPr>
            <a:endParaRPr lang="ru-RU" sz="1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78581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a:p>
            <a:pPr algn="ctr"/>
            <a:r>
              <a:rPr lang="ru-RU" sz="2000" b="1" i="1" dirty="0" smtClean="0">
                <a:solidFill>
                  <a:schemeClr val="accent1">
                    <a:lumMod val="25000"/>
                  </a:schemeClr>
                </a:solidFill>
              </a:rPr>
              <a:t>на 2017-2019 годы</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nvGraphicFramePr>
        <p:xfrm>
          <a:off x="500034" y="2214554"/>
          <a:ext cx="8429685" cy="13430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«Проведение спортивно-массовых мероприятий»</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183,0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228,6</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240,0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образования в муниципальном образовании «Демидовский район» Смоленской области» на 2014-2020 годы</a:t>
            </a:r>
            <a:endParaRPr lang="ru-RU" sz="2000" b="1" i="1" dirty="0">
              <a:solidFill>
                <a:schemeClr val="accent1">
                  <a:lumMod val="25000"/>
                </a:schemeClr>
              </a:solidFill>
            </a:endParaRPr>
          </a:p>
        </p:txBody>
      </p:sp>
      <p:sp>
        <p:nvSpPr>
          <p:cNvPr id="4" name="TextBox 3"/>
          <p:cNvSpPr txBox="1"/>
          <p:nvPr/>
        </p:nvSpPr>
        <p:spPr>
          <a:xfrm>
            <a:off x="357158" y="1428736"/>
            <a:ext cx="8786842" cy="5170646"/>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2000" dirty="0" smtClean="0">
                <a:solidFill>
                  <a:schemeClr val="accent1">
                    <a:lumMod val="25000"/>
                  </a:schemeClr>
                </a:solidFill>
              </a:rPr>
              <a:t>- </a:t>
            </a:r>
            <a:r>
              <a:rPr lang="ru-RU" sz="1800" dirty="0" smtClean="0"/>
              <a:t> обеспечение устойчивого развития и совершенствования системы дошкольного образования в МО«Демидовский район»</a:t>
            </a:r>
          </a:p>
          <a:p>
            <a:pPr>
              <a:buFontTx/>
              <a:buChar char="-"/>
            </a:pPr>
            <a:r>
              <a:rPr lang="ru-RU" sz="1800" dirty="0" smtClean="0"/>
              <a:t>повышение качества, доступности и эффективности бесплатного общего образования в муниципальных бюджетных образовательных учреждениях Демидовского района Смоленской области</a:t>
            </a:r>
          </a:p>
          <a:p>
            <a:pPr>
              <a:buFontTx/>
              <a:buChar char="-"/>
            </a:pPr>
            <a:r>
              <a:rPr lang="ru-RU" sz="1800" dirty="0" smtClean="0"/>
              <a:t> повышение качества и доступности дополнительного образования детей на территории МО«Демидовский район»</a:t>
            </a:r>
          </a:p>
          <a:p>
            <a:pPr>
              <a:buFontTx/>
              <a:buChar char="-"/>
            </a:pPr>
            <a:r>
              <a:rPr lang="ru-RU" sz="1800" dirty="0" smtClean="0"/>
              <a:t> создание оптимальных условий, направленных на формирование системы оздоровления и отдыха   детей,   проживающих на территории МО «Демидовский район» и за его пределами</a:t>
            </a:r>
          </a:p>
          <a:p>
            <a:r>
              <a:rPr lang="ru-RU" sz="2000" i="1" u="sng" dirty="0" smtClean="0">
                <a:solidFill>
                  <a:schemeClr val="accent1">
                    <a:lumMod val="25000"/>
                  </a:schemeClr>
                </a:solidFill>
              </a:rPr>
              <a:t>Задачи программы:</a:t>
            </a:r>
          </a:p>
          <a:p>
            <a:pPr>
              <a:buFontTx/>
              <a:buChar char="-"/>
            </a:pPr>
            <a:r>
              <a:rPr lang="ru-RU" sz="1800" dirty="0" smtClean="0"/>
              <a:t>повышение уровня компетентности и профессионального  мастерства педагогов и руководителей ДОУ</a:t>
            </a:r>
          </a:p>
          <a:p>
            <a:pPr>
              <a:buFontTx/>
              <a:buChar char="-"/>
            </a:pPr>
            <a:r>
              <a:rPr lang="ru-RU" sz="1800" dirty="0" smtClean="0"/>
              <a:t>обеспечение условий для содержания детей и работы сотрудников ДОУ</a:t>
            </a:r>
          </a:p>
          <a:p>
            <a:r>
              <a:rPr lang="ru-RU" sz="1800" dirty="0" smtClean="0"/>
              <a:t>- обновление состава и компетенций педагогических кадров, создание механизмов мотивации педагогов к повышению качества  работы и непрерывному профессиональному развитию</a:t>
            </a:r>
            <a:endParaRPr lang="ru-RU"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84" name="Text Box 5"/>
          <p:cNvSpPr txBox="1">
            <a:spLocks noChangeArrowheads="1"/>
          </p:cNvSpPr>
          <p:nvPr/>
        </p:nvSpPr>
        <p:spPr bwMode="auto">
          <a:xfrm>
            <a:off x="7938" y="493713"/>
            <a:ext cx="2195512" cy="1833562"/>
          </a:xfrm>
          <a:prstGeom prst="rect">
            <a:avLst/>
          </a:prstGeom>
          <a:noFill/>
          <a:ln w="9525">
            <a:noFill/>
            <a:miter lim="800000"/>
            <a:headEnd/>
            <a:tailEnd/>
          </a:ln>
        </p:spPr>
        <p:txBody>
          <a:bodyPr wrap="none"/>
          <a:lstStyle/>
          <a:p>
            <a:endParaRPr lang="ru-RU"/>
          </a:p>
        </p:txBody>
      </p:sp>
      <p:sp>
        <p:nvSpPr>
          <p:cNvPr id="35885" name="Slide Number Placeholder 5"/>
          <p:cNvSpPr txBox="1">
            <a:spLocks noGrp="1"/>
          </p:cNvSpPr>
          <p:nvPr/>
        </p:nvSpPr>
        <p:spPr bwMode="auto">
          <a:xfrm>
            <a:off x="8748713" y="6661150"/>
            <a:ext cx="298450" cy="196850"/>
          </a:xfrm>
          <a:prstGeom prst="rect">
            <a:avLst/>
          </a:prstGeom>
          <a:noFill/>
          <a:ln w="9525">
            <a:noFill/>
            <a:miter lim="800000"/>
            <a:headEnd/>
            <a:tailEnd/>
          </a:ln>
        </p:spPr>
        <p:txBody>
          <a:bodyPr anchor="ctr"/>
          <a:lstStyle/>
          <a:p>
            <a:pPr algn="r"/>
            <a:fld id="{7E462CB9-19AB-442A-8A43-AA8514548757}" type="slidenum">
              <a:rPr lang="en-US" altLang="ru-RU" sz="1200">
                <a:solidFill>
                  <a:srgbClr val="898989"/>
                </a:solidFill>
                <a:latin typeface="Calibri" pitchFamily="34" charset="0"/>
              </a:rPr>
              <a:pPr algn="r"/>
              <a:t>5</a:t>
            </a:fld>
            <a:endParaRPr lang="en-US" altLang="ru-RU" sz="1200">
              <a:solidFill>
                <a:srgbClr val="898989"/>
              </a:solidFill>
              <a:latin typeface="Calibri" pitchFamily="34" charset="0"/>
            </a:endParaRPr>
          </a:p>
        </p:txBody>
      </p:sp>
      <p:grpSp>
        <p:nvGrpSpPr>
          <p:cNvPr id="35886" name="Group 44"/>
          <p:cNvGrpSpPr>
            <a:grpSpLocks/>
          </p:cNvGrpSpPr>
          <p:nvPr/>
        </p:nvGrpSpPr>
        <p:grpSpPr bwMode="auto">
          <a:xfrm>
            <a:off x="755576" y="179388"/>
            <a:ext cx="7993047" cy="6345956"/>
            <a:chOff x="68" y="73"/>
            <a:chExt cx="5601" cy="4083"/>
          </a:xfrm>
        </p:grpSpPr>
        <p:pic>
          <p:nvPicPr>
            <p:cNvPr id="35887" name="Picture 42" descr="consolidate"/>
            <p:cNvPicPr>
              <a:picLocks noChangeAspect="1" noChangeArrowheads="1"/>
            </p:cNvPicPr>
            <p:nvPr/>
          </p:nvPicPr>
          <p:blipFill>
            <a:blip r:embed="rId2" cstate="print"/>
            <a:srcRect/>
            <a:stretch>
              <a:fillRect/>
            </a:stretch>
          </p:blipFill>
          <p:spPr bwMode="auto">
            <a:xfrm>
              <a:off x="68" y="73"/>
              <a:ext cx="1361" cy="1124"/>
            </a:xfrm>
            <a:prstGeom prst="rect">
              <a:avLst/>
            </a:prstGeom>
            <a:solidFill>
              <a:srgbClr val="CCFFFF"/>
            </a:solidFill>
            <a:ln w="9525">
              <a:noFill/>
              <a:miter lim="800000"/>
              <a:headEnd/>
              <a:tailEnd/>
            </a:ln>
          </p:spPr>
        </p:pic>
        <p:sp>
          <p:nvSpPr>
            <p:cNvPr id="35846" name="AutoShape 6"/>
            <p:cNvSpPr>
              <a:spLocks noChangeArrowheads="1"/>
            </p:cNvSpPr>
            <p:nvPr/>
          </p:nvSpPr>
          <p:spPr bwMode="auto">
            <a:xfrm>
              <a:off x="1445" y="128"/>
              <a:ext cx="4224" cy="954"/>
            </a:xfrm>
            <a:prstGeom prst="flowChartAlternateProcess">
              <a:avLst/>
            </a:prstGeom>
            <a:gradFill rotWithShape="1">
              <a:gsLst>
                <a:gs pos="0">
                  <a:srgbClr val="CCFFFF"/>
                </a:gs>
                <a:gs pos="100000">
                  <a:srgbClr val="99CCFF"/>
                </a:gs>
              </a:gsLst>
              <a:path path="rect">
                <a:fillToRect r="100000" b="100000"/>
              </a:path>
            </a:gradFill>
            <a:ln w="9525">
              <a:noFill/>
              <a:miter lim="800000"/>
              <a:headEnd/>
              <a:tailEnd/>
            </a:ln>
            <a:effectLst>
              <a:outerShdw dist="107763" dir="8100000" algn="ctr" rotWithShape="0">
                <a:srgbClr val="333399">
                  <a:alpha val="50000"/>
                </a:srgbClr>
              </a:outerShdw>
            </a:effectLst>
          </p:spPr>
          <p:txBody>
            <a:bodyPr/>
            <a:lstStyle/>
            <a:p>
              <a:pPr>
                <a:defRPr/>
              </a:pPr>
              <a:endParaRPr lang="ru-RU"/>
            </a:p>
          </p:txBody>
        </p:sp>
        <p:sp>
          <p:nvSpPr>
            <p:cNvPr id="35889" name="Text Box 7"/>
            <p:cNvSpPr txBox="1">
              <a:spLocks noChangeArrowheads="1"/>
            </p:cNvSpPr>
            <p:nvPr/>
          </p:nvSpPr>
          <p:spPr bwMode="auto">
            <a:xfrm>
              <a:off x="1522" y="181"/>
              <a:ext cx="4070" cy="884"/>
            </a:xfrm>
            <a:prstGeom prst="rect">
              <a:avLst/>
            </a:prstGeom>
            <a:noFill/>
            <a:ln w="9525">
              <a:noFill/>
              <a:miter lim="800000"/>
              <a:headEnd/>
              <a:tailEnd/>
            </a:ln>
          </p:spPr>
          <p:txBody>
            <a:bodyPr/>
            <a:lstStyle/>
            <a:p>
              <a:r>
                <a:rPr lang="ru-RU" sz="2000" b="1" dirty="0">
                  <a:solidFill>
                    <a:srgbClr val="000080"/>
                  </a:solidFill>
                </a:rPr>
                <a:t>Консолидированный бюджет</a:t>
              </a:r>
              <a:r>
                <a:rPr lang="ru-RU" sz="2000" dirty="0">
                  <a:solidFill>
                    <a:srgbClr val="000080"/>
                  </a:solidFill>
                </a:rPr>
                <a:t> — это свод </a:t>
              </a:r>
              <a:r>
                <a:rPr lang="ru-RU" sz="2000" dirty="0">
                  <a:hlinkClick r:id="rId3" tooltip="Бюджет"/>
                </a:rPr>
                <a:t>бюджетов</a:t>
              </a:r>
              <a:r>
                <a:rPr lang="ru-RU" sz="2000" dirty="0">
                  <a:solidFill>
                    <a:srgbClr val="000080"/>
                  </a:solidFill>
                </a:rPr>
                <a:t> всех уровней на соответствующей территории, используемый при </a:t>
              </a:r>
              <a:r>
                <a:rPr lang="ru-RU" sz="2000" dirty="0">
                  <a:hlinkClick r:id="rId4" tooltip="Прогнозирование"/>
                </a:rPr>
                <a:t>прогнозировании</a:t>
              </a:r>
              <a:r>
                <a:rPr lang="ru-RU" sz="2000" dirty="0">
                  <a:solidFill>
                    <a:srgbClr val="000080"/>
                  </a:solidFill>
                </a:rPr>
                <a:t>, расчетах, </a:t>
              </a:r>
              <a:r>
                <a:rPr lang="ru-RU" sz="2000" dirty="0">
                  <a:hlinkClick r:id="rId5" tooltip="Анализ"/>
                </a:rPr>
                <a:t>анализе</a:t>
              </a:r>
              <a:r>
                <a:rPr lang="ru-RU" sz="2000" dirty="0">
                  <a:solidFill>
                    <a:srgbClr val="000080"/>
                  </a:solidFill>
                </a:rPr>
                <a:t>.</a:t>
              </a:r>
              <a:endParaRPr lang="ru-RU" sz="2000" dirty="0"/>
            </a:p>
          </p:txBody>
        </p:sp>
        <p:graphicFrame>
          <p:nvGraphicFramePr>
            <p:cNvPr id="2" name="Схема 1"/>
            <p:cNvGraphicFramePr/>
            <p:nvPr>
              <p:extLst>
                <p:ext uri="{D42A27DB-BD31-4B8C-83A1-F6EECF244321}">
                  <p14:modId xmlns="" xmlns:p14="http://schemas.microsoft.com/office/powerpoint/2010/main" val="1875140697"/>
                </p:ext>
              </p:extLst>
            </p:nvPr>
          </p:nvGraphicFramePr>
          <p:xfrm>
            <a:off x="68" y="1333"/>
            <a:ext cx="5579" cy="282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 xmlns:p14="http://schemas.microsoft.com/office/powerpoint/2010/main" val="1729449735"/>
              </p:ext>
            </p:extLst>
          </p:nvPr>
        </p:nvGraphicFramePr>
        <p:xfrm>
          <a:off x="71406" y="1125169"/>
          <a:ext cx="9001188" cy="6210642"/>
        </p:xfrm>
        <a:graphic>
          <a:graphicData uri="http://schemas.openxmlformats.org/drawingml/2006/table">
            <a:tbl>
              <a:tblPr firstRow="1" bandRow="1">
                <a:tableStyleId>{5C22544A-7EE6-4342-B048-85BDC9FD1C3A}</a:tableStyleId>
              </a:tblPr>
              <a:tblGrid>
                <a:gridCol w="6500858"/>
                <a:gridCol w="857256"/>
                <a:gridCol w="814005"/>
                <a:gridCol w="829069"/>
              </a:tblGrid>
              <a:tr h="303567">
                <a:tc>
                  <a:txBody>
                    <a:bodyPr/>
                    <a:lstStyle/>
                    <a:p>
                      <a:pPr algn="ctr"/>
                      <a:r>
                        <a:rPr lang="ru-RU" sz="1400" i="1" dirty="0" smtClean="0">
                          <a:latin typeface="Times New Roman" pitchFamily="18" charset="0"/>
                          <a:cs typeface="Times New Roman" pitchFamily="18" charset="0"/>
                        </a:rPr>
                        <a:t>ПОКАЗАТЕЛИ</a:t>
                      </a:r>
                      <a:endParaRPr lang="ru-RU" sz="1400" i="1" dirty="0">
                        <a:latin typeface="Times New Roman" pitchFamily="18" charset="0"/>
                        <a:cs typeface="Times New Roman" pitchFamily="18" charset="0"/>
                      </a:endParaRPr>
                    </a:p>
                  </a:txBody>
                  <a:tcPr/>
                </a:tc>
                <a:tc>
                  <a:txBody>
                    <a:bodyPr/>
                    <a:lstStyle/>
                    <a:p>
                      <a:pPr algn="ctr"/>
                      <a:r>
                        <a:rPr lang="ru-RU" sz="1400" b="1" i="1" dirty="0" smtClean="0"/>
                        <a:t>2017</a:t>
                      </a:r>
                      <a:endParaRPr lang="ru-RU" sz="1400" b="1" i="1" dirty="0"/>
                    </a:p>
                  </a:txBody>
                  <a:tcPr/>
                </a:tc>
                <a:tc>
                  <a:txBody>
                    <a:bodyPr/>
                    <a:lstStyle/>
                    <a:p>
                      <a:pPr algn="ctr"/>
                      <a:r>
                        <a:rPr lang="ru-RU" sz="1400" i="1" dirty="0" smtClean="0"/>
                        <a:t>2018</a:t>
                      </a:r>
                      <a:endParaRPr lang="ru-RU" sz="1400" i="1" dirty="0"/>
                    </a:p>
                  </a:txBody>
                  <a:tcPr/>
                </a:tc>
                <a:tc>
                  <a:txBody>
                    <a:bodyPr/>
                    <a:lstStyle/>
                    <a:p>
                      <a:pPr algn="ctr"/>
                      <a:r>
                        <a:rPr lang="ru-RU" sz="1400" i="1" dirty="0" smtClean="0"/>
                        <a:t>2019</a:t>
                      </a:r>
                      <a:endParaRPr lang="ru-RU" sz="1400" i="1" dirty="0"/>
                    </a:p>
                  </a:txBody>
                  <a:tcPr/>
                </a:tc>
              </a:tr>
              <a:tr h="208674">
                <a:tc>
                  <a:txBody>
                    <a:bodyPr/>
                    <a:lstStyle/>
                    <a:p>
                      <a:pPr algn="l" fontAlgn="t"/>
                      <a:r>
                        <a:rPr lang="ru-RU" sz="1100" b="1" i="1" u="none" strike="noStrike" dirty="0" smtClean="0">
                          <a:solidFill>
                            <a:schemeClr val="accent1">
                              <a:lumMod val="25000"/>
                            </a:schemeClr>
                          </a:solidFill>
                          <a:latin typeface="Times New Roman" pitchFamily="18" charset="0"/>
                          <a:cs typeface="Times New Roman" pitchFamily="18" charset="0"/>
                        </a:rPr>
                        <a:t>ВСЕГО</a:t>
                      </a:r>
                      <a:endParaRPr lang="ru-RU" sz="11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100" b="1" i="1" dirty="0" smtClean="0">
                          <a:solidFill>
                            <a:schemeClr val="accent1">
                              <a:lumMod val="25000"/>
                            </a:schemeClr>
                          </a:solidFill>
                        </a:rPr>
                        <a:t>179 605,8</a:t>
                      </a:r>
                      <a:endParaRPr lang="ru-RU" sz="1100" b="1" i="1" dirty="0">
                        <a:solidFill>
                          <a:schemeClr val="accent1">
                            <a:lumMod val="25000"/>
                          </a:schemeClr>
                        </a:solidFill>
                      </a:endParaRPr>
                    </a:p>
                  </a:txBody>
                  <a:tcPr/>
                </a:tc>
                <a:tc>
                  <a:txBody>
                    <a:bodyPr/>
                    <a:lstStyle/>
                    <a:p>
                      <a:pPr algn="ctr"/>
                      <a:r>
                        <a:rPr lang="ru-RU" sz="1100" b="1" i="1" dirty="0" smtClean="0">
                          <a:solidFill>
                            <a:schemeClr val="accent1">
                              <a:lumMod val="25000"/>
                            </a:schemeClr>
                          </a:solidFill>
                        </a:rPr>
                        <a:t>159 443,1</a:t>
                      </a:r>
                      <a:endParaRPr lang="ru-RU" sz="1100" b="1" i="1" dirty="0">
                        <a:solidFill>
                          <a:schemeClr val="accent1">
                            <a:lumMod val="25000"/>
                          </a:schemeClr>
                        </a:solidFill>
                      </a:endParaRPr>
                    </a:p>
                  </a:txBody>
                  <a:tcPr/>
                </a:tc>
                <a:tc>
                  <a:txBody>
                    <a:bodyPr/>
                    <a:lstStyle/>
                    <a:p>
                      <a:pPr algn="ctr"/>
                      <a:r>
                        <a:rPr lang="ru-RU" sz="1100" b="1" i="1" dirty="0" smtClean="0">
                          <a:solidFill>
                            <a:schemeClr val="accent1">
                              <a:lumMod val="25000"/>
                            </a:schemeClr>
                          </a:solidFill>
                        </a:rPr>
                        <a:t>162 140,2</a:t>
                      </a:r>
                      <a:endParaRPr lang="ru-RU" sz="1100" b="1" i="1" dirty="0">
                        <a:solidFill>
                          <a:schemeClr val="accent1">
                            <a:lumMod val="25000"/>
                          </a:schemeClr>
                        </a:solidFill>
                      </a:endParaRPr>
                    </a:p>
                  </a:txBody>
                  <a:tcPr/>
                </a:tc>
              </a:tr>
              <a:tr h="0">
                <a:tc>
                  <a:txBody>
                    <a:bodyPr/>
                    <a:lstStyle/>
                    <a:p>
                      <a:pPr algn="l" fontAlgn="t"/>
                      <a:r>
                        <a:rPr lang="ru-RU" sz="950" b="1" i="1" u="none" strike="noStrike" dirty="0">
                          <a:solidFill>
                            <a:schemeClr val="accent1">
                              <a:lumMod val="25000"/>
                            </a:schemeClr>
                          </a:solidFill>
                          <a:latin typeface="Times New Roman" pitchFamily="18" charset="0"/>
                          <a:cs typeface="Times New Roman" pitchFamily="18" charset="0"/>
                        </a:rPr>
                        <a:t>    Подпрограмма </a:t>
                      </a:r>
                      <a:r>
                        <a:rPr lang="ru-RU" sz="950" b="0" i="0" u="none" strike="noStrike" dirty="0">
                          <a:solidFill>
                            <a:schemeClr val="accent1">
                              <a:lumMod val="25000"/>
                            </a:schemeClr>
                          </a:solidFill>
                          <a:latin typeface="Times New Roman" pitchFamily="18" charset="0"/>
                          <a:cs typeface="Times New Roman" pitchFamily="18" charset="0"/>
                        </a:rPr>
                        <a:t>«Развитие дошкольного образования в муниципальном образовании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21 608,2</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18 003,9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18 859,5</a:t>
                      </a:r>
                      <a:endParaRPr lang="ru-RU" sz="1000" b="1" i="1" dirty="0">
                        <a:solidFill>
                          <a:schemeClr val="accent1">
                            <a:lumMod val="25000"/>
                          </a:schemeClr>
                        </a:solidFill>
                      </a:endParaRPr>
                    </a:p>
                  </a:txBody>
                  <a:tcPr/>
                </a:tc>
              </a:tr>
              <a:tr h="149267">
                <a:tc>
                  <a:txBody>
                    <a:bodyPr/>
                    <a:lstStyle/>
                    <a:p>
                      <a:pPr algn="l" fontAlgn="t"/>
                      <a:r>
                        <a:rPr lang="ru-RU" sz="95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95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образовательными организациями»</a:t>
                      </a:r>
                    </a:p>
                  </a:txBody>
                  <a:tcPr marL="9525" marR="9525" marT="9525" marB="0"/>
                </a:tc>
                <a:tc>
                  <a:txBody>
                    <a:bodyPr/>
                    <a:lstStyle/>
                    <a:p>
                      <a:pPr algn="ctr"/>
                      <a:r>
                        <a:rPr lang="ru-RU" sz="1000" b="1" i="1" dirty="0" smtClean="0">
                          <a:solidFill>
                            <a:schemeClr val="accent1">
                              <a:lumMod val="25000"/>
                            </a:schemeClr>
                          </a:solidFill>
                        </a:rPr>
                        <a:t>21 608,2</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18 003,9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18 859,5</a:t>
                      </a:r>
                      <a:endParaRPr lang="ru-RU" sz="1000" b="1" i="1" dirty="0">
                        <a:solidFill>
                          <a:schemeClr val="accent1">
                            <a:lumMod val="25000"/>
                          </a:schemeClr>
                        </a:solidFill>
                      </a:endParaRPr>
                    </a:p>
                  </a:txBody>
                  <a:tcPr/>
                </a:tc>
              </a:tr>
              <a:tr h="191179">
                <a:tc>
                  <a:txBody>
                    <a:bodyPr/>
                    <a:lstStyle/>
                    <a:p>
                      <a:pPr algn="l" fontAlgn="t"/>
                      <a:r>
                        <a:rPr lang="ru-RU" sz="950" b="1" i="1" u="none" strike="noStrike" dirty="0">
                          <a:solidFill>
                            <a:schemeClr val="accent1">
                              <a:lumMod val="25000"/>
                            </a:schemeClr>
                          </a:solidFill>
                          <a:latin typeface="Times New Roman" pitchFamily="18" charset="0"/>
                          <a:cs typeface="Times New Roman" pitchFamily="18" charset="0"/>
                        </a:rPr>
                        <a:t>    Подпрограмма </a:t>
                      </a:r>
                      <a:r>
                        <a:rPr lang="ru-RU" sz="950" b="0" i="0" u="none" strike="noStrike" dirty="0">
                          <a:solidFill>
                            <a:schemeClr val="accent1">
                              <a:lumMod val="25000"/>
                            </a:schemeClr>
                          </a:solidFill>
                          <a:latin typeface="Times New Roman" pitchFamily="18" charset="0"/>
                          <a:cs typeface="Times New Roman" pitchFamily="18" charset="0"/>
                        </a:rPr>
                        <a:t>«Развитие начального, основного общего, среднего общего образования в муниципальном образовании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116 087,9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98 318,1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100 961,9</a:t>
                      </a:r>
                      <a:endParaRPr lang="ru-RU" sz="1000" b="1" i="1" dirty="0">
                        <a:solidFill>
                          <a:schemeClr val="accent1">
                            <a:lumMod val="25000"/>
                          </a:schemeClr>
                        </a:solidFill>
                      </a:endParaRPr>
                    </a:p>
                  </a:txBody>
                  <a:tcPr/>
                </a:tc>
              </a:tr>
              <a:tr h="357190">
                <a:tc>
                  <a:txBody>
                    <a:bodyPr/>
                    <a:lstStyle/>
                    <a:p>
                      <a:pPr algn="l" fontAlgn="t"/>
                      <a:r>
                        <a:rPr lang="ru-RU" sz="950" b="1" i="0" u="none" strike="noStrike" dirty="0">
                          <a:solidFill>
                            <a:schemeClr val="accent1">
                              <a:lumMod val="25000"/>
                            </a:schemeClr>
                          </a:solidFill>
                          <a:latin typeface="Times New Roman" pitchFamily="18" charset="0"/>
                          <a:cs typeface="Times New Roman" pitchFamily="18" charset="0"/>
                        </a:rPr>
                        <a:t>      </a:t>
                      </a:r>
                      <a:r>
                        <a:rPr lang="ru-RU" sz="9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950" b="0" i="1" u="none" strike="noStrike" dirty="0">
                          <a:solidFill>
                            <a:schemeClr val="accent1">
                              <a:lumMod val="25000"/>
                            </a:schemeClr>
                          </a:solidFill>
                          <a:latin typeface="Times New Roman" pitchFamily="18" charset="0"/>
                          <a:cs typeface="Times New Roman" pitchFamily="18" charset="0"/>
                        </a:rPr>
                        <a:t>«</a:t>
                      </a:r>
                      <a:r>
                        <a:rPr lang="ru-RU" sz="95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бюджетными общеобразовательными организациями»</a:t>
                      </a:r>
                    </a:p>
                  </a:txBody>
                  <a:tcPr marL="9525" marR="9525" marT="9525" marB="0"/>
                </a:tc>
                <a:tc>
                  <a:txBody>
                    <a:bodyPr/>
                    <a:lstStyle/>
                    <a:p>
                      <a:pPr algn="ctr"/>
                      <a:r>
                        <a:rPr lang="ru-RU" sz="1000" b="1" i="1" dirty="0" smtClean="0">
                          <a:solidFill>
                            <a:schemeClr val="accent1">
                              <a:lumMod val="25000"/>
                            </a:schemeClr>
                          </a:solidFill>
                        </a:rPr>
                        <a:t>115 986,1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98 318,1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100 961,9</a:t>
                      </a:r>
                      <a:endParaRPr lang="ru-RU" sz="1000" b="1" i="1" dirty="0">
                        <a:solidFill>
                          <a:schemeClr val="accent1">
                            <a:lumMod val="25000"/>
                          </a:schemeClr>
                        </a:solidFill>
                      </a:endParaRPr>
                    </a:p>
                  </a:txBody>
                  <a:tcPr/>
                </a:tc>
              </a:tr>
              <a:tr h="267658">
                <a:tc>
                  <a:txBody>
                    <a:bodyPr/>
                    <a:lstStyle/>
                    <a:p>
                      <a:pPr algn="l" fontAlgn="t"/>
                      <a:r>
                        <a:rPr lang="ru-RU" sz="950" b="1" i="0" u="none" strike="noStrike" dirty="0" smtClean="0">
                          <a:solidFill>
                            <a:schemeClr val="accent1">
                              <a:lumMod val="25000"/>
                            </a:schemeClr>
                          </a:solidFill>
                          <a:latin typeface="Times New Roman" pitchFamily="18" charset="0"/>
                          <a:cs typeface="Times New Roman" pitchFamily="18" charset="0"/>
                        </a:rPr>
                        <a:t> </a:t>
                      </a:r>
                      <a:r>
                        <a:rPr lang="ru-RU" sz="95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950" b="0" i="1" u="none" strike="noStrike" dirty="0" smtClean="0">
                          <a:solidFill>
                            <a:schemeClr val="accent1">
                              <a:lumMod val="25000"/>
                            </a:schemeClr>
                          </a:solidFill>
                          <a:latin typeface="Times New Roman" pitchFamily="18" charset="0"/>
                          <a:cs typeface="Times New Roman" pitchFamily="18" charset="0"/>
                        </a:rPr>
                        <a:t>«</a:t>
                      </a:r>
                      <a:r>
                        <a:rPr lang="ru-RU" sz="950" b="0" i="0" u="none" strike="noStrike" dirty="0" smtClean="0">
                          <a:solidFill>
                            <a:schemeClr val="accent1">
                              <a:lumMod val="25000"/>
                            </a:schemeClr>
                          </a:solidFill>
                          <a:latin typeface="Times New Roman" pitchFamily="18" charset="0"/>
                          <a:cs typeface="Times New Roman" pitchFamily="18" charset="0"/>
                        </a:rPr>
                        <a:t>Укрепление материально-технической базы муниципальных</a:t>
                      </a:r>
                      <a:r>
                        <a:rPr lang="ru-RU" sz="950" b="0" i="0" u="none" strike="noStrike" baseline="0" dirty="0" smtClean="0">
                          <a:solidFill>
                            <a:schemeClr val="accent1">
                              <a:lumMod val="25000"/>
                            </a:schemeClr>
                          </a:solidFill>
                          <a:latin typeface="Times New Roman" pitchFamily="18" charset="0"/>
                          <a:cs typeface="Times New Roman" pitchFamily="18" charset="0"/>
                        </a:rPr>
                        <a:t>  бюджетных общеобразовательных организаций</a:t>
                      </a:r>
                      <a:r>
                        <a:rPr lang="ru-RU" sz="950" b="0" i="0" u="none" strike="noStrike" dirty="0" smtClean="0">
                          <a:solidFill>
                            <a:schemeClr val="accent1">
                              <a:lumMod val="25000"/>
                            </a:schemeClr>
                          </a:solidFill>
                          <a:latin typeface="Times New Roman" pitchFamily="18" charset="0"/>
                          <a:cs typeface="Times New Roman" pitchFamily="18" charset="0"/>
                        </a:rPr>
                        <a:t>»</a:t>
                      </a:r>
                      <a:endParaRPr lang="ru-RU" sz="95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101,8</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267658">
                <a:tc>
                  <a:txBody>
                    <a:bodyPr/>
                    <a:lstStyle/>
                    <a:p>
                      <a:pPr algn="l" fontAlgn="t"/>
                      <a:r>
                        <a:rPr lang="ru-RU" sz="950" b="1" i="1" u="none" strike="noStrike" dirty="0" smtClean="0">
                          <a:solidFill>
                            <a:schemeClr val="accent1">
                              <a:lumMod val="25000"/>
                            </a:schemeClr>
                          </a:solidFill>
                          <a:latin typeface="Times New Roman" pitchFamily="18" charset="0"/>
                          <a:cs typeface="Times New Roman" pitchFamily="18" charset="0"/>
                        </a:rPr>
                        <a:t>    </a:t>
                      </a:r>
                      <a:r>
                        <a:rPr lang="ru-RU" sz="950" b="1" i="1" u="none" strike="noStrike" dirty="0">
                          <a:solidFill>
                            <a:schemeClr val="accent1">
                              <a:lumMod val="25000"/>
                            </a:schemeClr>
                          </a:solidFill>
                          <a:latin typeface="Times New Roman" pitchFamily="18" charset="0"/>
                          <a:cs typeface="Times New Roman" pitchFamily="18" charset="0"/>
                        </a:rPr>
                        <a:t>Подпрограмма </a:t>
                      </a:r>
                      <a:r>
                        <a:rPr lang="ru-RU" sz="950" b="0" i="1" u="none" strike="noStrike" dirty="0">
                          <a:solidFill>
                            <a:schemeClr val="accent1">
                              <a:lumMod val="25000"/>
                            </a:schemeClr>
                          </a:solidFill>
                          <a:latin typeface="Times New Roman" pitchFamily="18" charset="0"/>
                          <a:cs typeface="Times New Roman" pitchFamily="18" charset="0"/>
                        </a:rPr>
                        <a:t>«</a:t>
                      </a:r>
                      <a:r>
                        <a:rPr lang="ru-RU" sz="950" b="0" i="0" u="none" strike="noStrike" dirty="0">
                          <a:solidFill>
                            <a:schemeClr val="accent1">
                              <a:lumMod val="25000"/>
                            </a:schemeClr>
                          </a:solidFill>
                          <a:latin typeface="Times New Roman" pitchFamily="18" charset="0"/>
                          <a:cs typeface="Times New Roman" pitchFamily="18" charset="0"/>
                        </a:rPr>
                        <a:t>Развитие дополнительного образования детей в муниципальном образовании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8 320,5</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7 279,1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7 279,9</a:t>
                      </a:r>
                      <a:endParaRPr lang="ru-RU" sz="1000" b="1" i="1" dirty="0">
                        <a:solidFill>
                          <a:schemeClr val="accent1">
                            <a:lumMod val="25000"/>
                          </a:schemeClr>
                        </a:solidFill>
                      </a:endParaRPr>
                    </a:p>
                  </a:txBody>
                  <a:tcPr/>
                </a:tc>
              </a:tr>
              <a:tr h="285752">
                <a:tc>
                  <a:txBody>
                    <a:bodyPr/>
                    <a:lstStyle/>
                    <a:p>
                      <a:pPr algn="l" fontAlgn="t"/>
                      <a:r>
                        <a:rPr lang="ru-RU" sz="950" b="1" i="0" u="none" strike="noStrike" dirty="0">
                          <a:solidFill>
                            <a:schemeClr val="accent1">
                              <a:lumMod val="25000"/>
                            </a:schemeClr>
                          </a:solidFill>
                          <a:latin typeface="Times New Roman" pitchFamily="18" charset="0"/>
                          <a:cs typeface="Times New Roman" pitchFamily="18" charset="0"/>
                        </a:rPr>
                        <a:t>      </a:t>
                      </a:r>
                      <a:r>
                        <a:rPr lang="ru-RU" sz="950" b="1" i="1" u="none" strike="noStrike" dirty="0">
                          <a:solidFill>
                            <a:schemeClr val="accent1">
                              <a:lumMod val="25000"/>
                            </a:schemeClr>
                          </a:solidFill>
                          <a:latin typeface="Times New Roman" pitchFamily="18" charset="0"/>
                          <a:cs typeface="Times New Roman" pitchFamily="18" charset="0"/>
                        </a:rPr>
                        <a:t>Основное </a:t>
                      </a:r>
                      <a:r>
                        <a:rPr lang="ru-RU" sz="950" b="1" i="1" u="none" strike="noStrike" dirty="0" smtClean="0">
                          <a:solidFill>
                            <a:schemeClr val="accent1">
                              <a:lumMod val="25000"/>
                            </a:schemeClr>
                          </a:solidFill>
                          <a:latin typeface="Times New Roman" pitchFamily="18" charset="0"/>
                          <a:cs typeface="Times New Roman" pitchFamily="18" charset="0"/>
                        </a:rPr>
                        <a:t>мероприятие </a:t>
                      </a:r>
                      <a:r>
                        <a:rPr lang="ru-RU" sz="95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бюджетными учреждениями дополнительного образования детей»</a:t>
                      </a:r>
                    </a:p>
                  </a:txBody>
                  <a:tcPr marL="9525" marR="9525" marT="9525" marB="0"/>
                </a:tc>
                <a:tc>
                  <a:txBody>
                    <a:bodyPr/>
                    <a:lstStyle/>
                    <a:p>
                      <a:pPr algn="ctr"/>
                      <a:r>
                        <a:rPr lang="ru-RU" sz="1000" b="1" i="1" dirty="0" smtClean="0">
                          <a:solidFill>
                            <a:schemeClr val="accent1">
                              <a:lumMod val="25000"/>
                            </a:schemeClr>
                          </a:solidFill>
                        </a:rPr>
                        <a:t>8 120,5</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7 279,1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7 279,9</a:t>
                      </a:r>
                      <a:endParaRPr lang="ru-RU" sz="1000" b="1" i="1" dirty="0">
                        <a:solidFill>
                          <a:schemeClr val="accent1">
                            <a:lumMod val="25000"/>
                          </a:schemeClr>
                        </a:solidFill>
                      </a:endParaRPr>
                    </a:p>
                  </a:txBody>
                  <a:tcPr/>
                </a:tc>
              </a:tr>
              <a:tr h="142876">
                <a:tc>
                  <a:txBody>
                    <a:bodyPr/>
                    <a:lstStyle/>
                    <a:p>
                      <a:pPr algn="l" fontAlgn="t"/>
                      <a:r>
                        <a:rPr lang="ru-RU" sz="950" b="1" i="0" u="none" strike="noStrike" dirty="0">
                          <a:solidFill>
                            <a:schemeClr val="accent1">
                              <a:lumMod val="25000"/>
                            </a:schemeClr>
                          </a:solidFill>
                          <a:latin typeface="Times New Roman" pitchFamily="18" charset="0"/>
                          <a:cs typeface="Times New Roman" pitchFamily="18" charset="0"/>
                        </a:rPr>
                        <a:t>      </a:t>
                      </a:r>
                      <a:r>
                        <a:rPr lang="ru-RU" sz="950" b="1" i="1" u="none" strike="noStrike" dirty="0">
                          <a:solidFill>
                            <a:schemeClr val="accent1">
                              <a:lumMod val="25000"/>
                            </a:schemeClr>
                          </a:solidFill>
                          <a:latin typeface="Times New Roman" pitchFamily="18" charset="0"/>
                          <a:cs typeface="Times New Roman" pitchFamily="18" charset="0"/>
                        </a:rPr>
                        <a:t>Основное мероприятие</a:t>
                      </a:r>
                      <a:r>
                        <a:rPr lang="ru-RU" sz="950" b="1" i="0" u="none" strike="noStrike" dirty="0">
                          <a:solidFill>
                            <a:schemeClr val="accent1">
                              <a:lumMod val="25000"/>
                            </a:schemeClr>
                          </a:solidFill>
                          <a:latin typeface="Times New Roman" pitchFamily="18" charset="0"/>
                          <a:cs typeface="Times New Roman" pitchFamily="18" charset="0"/>
                        </a:rPr>
                        <a:t> </a:t>
                      </a:r>
                      <a:r>
                        <a:rPr lang="ru-RU" sz="950" b="0" i="0" u="none" strike="noStrike" dirty="0">
                          <a:solidFill>
                            <a:schemeClr val="accent1">
                              <a:lumMod val="25000"/>
                            </a:schemeClr>
                          </a:solidFill>
                          <a:latin typeface="Times New Roman" pitchFamily="18" charset="0"/>
                          <a:cs typeface="Times New Roman" pitchFamily="18" charset="0"/>
                        </a:rPr>
                        <a:t>«Поддержка творческих коллективов и талантливых детей»</a:t>
                      </a:r>
                    </a:p>
                  </a:txBody>
                  <a:tcPr marL="9525" marR="9525" marT="9525" marB="0"/>
                </a:tc>
                <a:tc>
                  <a:txBody>
                    <a:bodyPr/>
                    <a:lstStyle/>
                    <a:p>
                      <a:pPr algn="ctr"/>
                      <a:r>
                        <a:rPr lang="ru-RU" sz="1000" b="1" i="1" dirty="0" smtClean="0">
                          <a:solidFill>
                            <a:schemeClr val="accent1">
                              <a:lumMod val="25000"/>
                            </a:schemeClr>
                          </a:solidFill>
                        </a:rPr>
                        <a:t>200,0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214314">
                <a:tc>
                  <a:txBody>
                    <a:bodyPr/>
                    <a:lstStyle/>
                    <a:p>
                      <a:pPr algn="l" fontAlgn="t"/>
                      <a:r>
                        <a:rPr lang="ru-RU" sz="950" b="1" i="0" u="none" strike="noStrike" dirty="0">
                          <a:solidFill>
                            <a:schemeClr val="accent1">
                              <a:lumMod val="25000"/>
                            </a:schemeClr>
                          </a:solidFill>
                          <a:latin typeface="Times New Roman" pitchFamily="18" charset="0"/>
                          <a:cs typeface="Times New Roman" pitchFamily="18" charset="0"/>
                        </a:rPr>
                        <a:t>    </a:t>
                      </a:r>
                      <a:r>
                        <a:rPr lang="ru-RU" sz="950" b="1" i="1" u="none" strike="noStrike" dirty="0">
                          <a:solidFill>
                            <a:schemeClr val="accent1">
                              <a:lumMod val="25000"/>
                            </a:schemeClr>
                          </a:solidFill>
                          <a:latin typeface="Times New Roman" pitchFamily="18" charset="0"/>
                          <a:cs typeface="Times New Roman" pitchFamily="18" charset="0"/>
                        </a:rPr>
                        <a:t>Подпрограмма </a:t>
                      </a:r>
                      <a:r>
                        <a:rPr lang="ru-RU" sz="95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образовательных учреждений»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6 330,1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4 445,9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4 524,8</a:t>
                      </a:r>
                      <a:endParaRPr lang="ru-RU" sz="1000" b="1" i="1" dirty="0">
                        <a:solidFill>
                          <a:schemeClr val="accent1">
                            <a:lumMod val="25000"/>
                          </a:schemeClr>
                        </a:solidFill>
                      </a:endParaRPr>
                    </a:p>
                  </a:txBody>
                  <a:tcPr/>
                </a:tc>
              </a:tr>
              <a:tr h="176809">
                <a:tc>
                  <a:txBody>
                    <a:bodyPr/>
                    <a:lstStyle/>
                    <a:p>
                      <a:pPr algn="l" fontAlgn="t"/>
                      <a:r>
                        <a:rPr lang="ru-RU" sz="950" b="1" i="0" u="none" strike="noStrike" dirty="0">
                          <a:solidFill>
                            <a:schemeClr val="accent1">
                              <a:lumMod val="25000"/>
                            </a:schemeClr>
                          </a:solidFill>
                          <a:latin typeface="Times New Roman" pitchFamily="18" charset="0"/>
                          <a:cs typeface="Times New Roman" pitchFamily="18" charset="0"/>
                        </a:rPr>
                        <a:t>      </a:t>
                      </a:r>
                      <a:r>
                        <a:rPr lang="ru-RU" sz="9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950" b="0" i="0" u="none" strike="noStrike" dirty="0">
                          <a:solidFill>
                            <a:schemeClr val="accent1">
                              <a:lumMod val="25000"/>
                            </a:schemeClr>
                          </a:solidFill>
                          <a:latin typeface="Times New Roman" pitchFamily="18" charset="0"/>
                          <a:cs typeface="Times New Roman" pitchFamily="18" charset="0"/>
                        </a:rPr>
                        <a:t>«Обеспечение </a:t>
                      </a:r>
                      <a:r>
                        <a:rPr lang="ru-RU" sz="950" b="0" i="0" u="none" strike="noStrike" dirty="0" smtClean="0">
                          <a:solidFill>
                            <a:schemeClr val="accent1">
                              <a:lumMod val="25000"/>
                            </a:schemeClr>
                          </a:solidFill>
                          <a:latin typeface="Times New Roman" pitchFamily="18" charset="0"/>
                          <a:cs typeface="Times New Roman" pitchFamily="18" charset="0"/>
                        </a:rPr>
                        <a:t>деятельности </a:t>
                      </a:r>
                      <a:r>
                        <a:rPr lang="ru-RU" sz="950" b="0" i="0" u="none" strike="noStrike" dirty="0">
                          <a:solidFill>
                            <a:schemeClr val="accent1">
                              <a:lumMod val="25000"/>
                            </a:schemeClr>
                          </a:solidFill>
                          <a:latin typeface="Times New Roman" pitchFamily="18" charset="0"/>
                          <a:cs typeface="Times New Roman" pitchFamily="18" charset="0"/>
                        </a:rPr>
                        <a:t>муниципальных учреждений»</a:t>
                      </a:r>
                    </a:p>
                  </a:txBody>
                  <a:tcPr marL="9525" marR="9525" marT="9525" marB="0"/>
                </a:tc>
                <a:tc>
                  <a:txBody>
                    <a:bodyPr/>
                    <a:lstStyle/>
                    <a:p>
                      <a:pPr algn="ctr"/>
                      <a:r>
                        <a:rPr lang="ru-RU" sz="1000" b="1" i="1" dirty="0" smtClean="0">
                          <a:solidFill>
                            <a:schemeClr val="accent1">
                              <a:lumMod val="25000"/>
                            </a:schemeClr>
                          </a:solidFill>
                        </a:rPr>
                        <a:t>6</a:t>
                      </a:r>
                      <a:r>
                        <a:rPr lang="ru-RU" sz="1000" b="1" i="1" baseline="0" dirty="0" smtClean="0">
                          <a:solidFill>
                            <a:schemeClr val="accent1">
                              <a:lumMod val="25000"/>
                            </a:schemeClr>
                          </a:solidFill>
                        </a:rPr>
                        <a:t> 330,1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4 445,9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4 524,8</a:t>
                      </a:r>
                      <a:endParaRPr lang="ru-RU" sz="1000" b="1" i="1" dirty="0">
                        <a:solidFill>
                          <a:schemeClr val="accent1">
                            <a:lumMod val="25000"/>
                          </a:schemeClr>
                        </a:solidFill>
                      </a:endParaRPr>
                    </a:p>
                  </a:txBody>
                  <a:tcPr/>
                </a:tc>
              </a:tr>
              <a:tr h="357190">
                <a:tc>
                  <a:txBody>
                    <a:bodyPr/>
                    <a:lstStyle/>
                    <a:p>
                      <a:pPr algn="l" fontAlgn="t"/>
                      <a:r>
                        <a:rPr lang="ru-RU" sz="950" b="1" i="1" u="none" strike="noStrike" dirty="0">
                          <a:solidFill>
                            <a:schemeClr val="accent1">
                              <a:lumMod val="25000"/>
                            </a:schemeClr>
                          </a:solidFill>
                          <a:latin typeface="Times New Roman" pitchFamily="18" charset="0"/>
                          <a:cs typeface="Times New Roman" pitchFamily="18" charset="0"/>
                        </a:rPr>
                        <a:t>    Подпрограмма </a:t>
                      </a:r>
                      <a:r>
                        <a:rPr lang="ru-RU" sz="950" b="0" i="0" u="none" strike="noStrike" dirty="0">
                          <a:solidFill>
                            <a:schemeClr val="accent1">
                              <a:lumMod val="25000"/>
                            </a:schemeClr>
                          </a:solidFill>
                          <a:latin typeface="Times New Roman" pitchFamily="18" charset="0"/>
                          <a:cs typeface="Times New Roman" pitchFamily="18" charset="0"/>
                        </a:rPr>
                        <a:t>«Организация отдыха и оздоровления детей в каникулярное время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383,4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187649">
                <a:tc>
                  <a:txBody>
                    <a:bodyPr/>
                    <a:lstStyle/>
                    <a:p>
                      <a:pPr algn="l" fontAlgn="t"/>
                      <a:r>
                        <a:rPr lang="ru-RU" sz="950" b="0" i="0" u="none" strike="noStrike" dirty="0">
                          <a:solidFill>
                            <a:schemeClr val="accent1">
                              <a:lumMod val="25000"/>
                            </a:schemeClr>
                          </a:solidFill>
                          <a:latin typeface="Times New Roman" pitchFamily="18" charset="0"/>
                          <a:cs typeface="Times New Roman" pitchFamily="18" charset="0"/>
                        </a:rPr>
                        <a:t>      </a:t>
                      </a:r>
                      <a:r>
                        <a:rPr lang="ru-RU" sz="9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950" b="0" i="0" u="none" strike="noStrike" dirty="0">
                          <a:solidFill>
                            <a:schemeClr val="accent1">
                              <a:lumMod val="25000"/>
                            </a:schemeClr>
                          </a:solidFill>
                          <a:latin typeface="Times New Roman" pitchFamily="18" charset="0"/>
                          <a:cs typeface="Times New Roman" pitchFamily="18" charset="0"/>
                        </a:rPr>
                        <a:t>«Укрепление системы оздоровления и отдыха детей, проживающих на территории муниципального образования»</a:t>
                      </a:r>
                    </a:p>
                  </a:txBody>
                  <a:tcPr marL="9525" marR="9525" marT="9525" marB="0"/>
                </a:tc>
                <a:tc>
                  <a:txBody>
                    <a:bodyPr/>
                    <a:lstStyle/>
                    <a:p>
                      <a:pPr algn="ctr"/>
                      <a:r>
                        <a:rPr lang="ru-RU" sz="1000" b="1" i="1" dirty="0" smtClean="0">
                          <a:solidFill>
                            <a:schemeClr val="accent1">
                              <a:lumMod val="25000"/>
                            </a:schemeClr>
                          </a:solidFill>
                        </a:rPr>
                        <a:t>383,4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168232">
                <a:tc>
                  <a:txBody>
                    <a:bodyPr/>
                    <a:lstStyle/>
                    <a:p>
                      <a:pPr algn="l" fontAlgn="t"/>
                      <a:r>
                        <a:rPr lang="ru-RU" sz="950" b="0" i="1" u="none" strike="noStrike" dirty="0">
                          <a:solidFill>
                            <a:schemeClr val="accent1">
                              <a:lumMod val="25000"/>
                            </a:schemeClr>
                          </a:solidFill>
                          <a:latin typeface="Times New Roman" pitchFamily="18" charset="0"/>
                          <a:cs typeface="Times New Roman" pitchFamily="18" charset="0"/>
                        </a:rPr>
                        <a:t>    </a:t>
                      </a:r>
                      <a:r>
                        <a:rPr lang="ru-RU" sz="950" b="1" i="1" u="none" strike="noStrike" dirty="0">
                          <a:solidFill>
                            <a:schemeClr val="accent1">
                              <a:lumMod val="25000"/>
                            </a:schemeClr>
                          </a:solidFill>
                          <a:latin typeface="Times New Roman" pitchFamily="18" charset="0"/>
                          <a:cs typeface="Times New Roman" pitchFamily="18" charset="0"/>
                        </a:rPr>
                        <a:t>Подпрограмма </a:t>
                      </a:r>
                      <a:r>
                        <a:rPr lang="ru-RU" sz="950" b="0" i="0" u="none" strike="noStrike" dirty="0">
                          <a:solidFill>
                            <a:schemeClr val="accent1">
                              <a:lumMod val="25000"/>
                            </a:schemeClr>
                          </a:solidFill>
                          <a:latin typeface="Times New Roman" pitchFamily="18" charset="0"/>
                          <a:cs typeface="Times New Roman" pitchFamily="18" charset="0"/>
                        </a:rPr>
                        <a:t>«Молодежная политика в муниципальном образовании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115,0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228676">
                <a:tc>
                  <a:txBody>
                    <a:bodyPr/>
                    <a:lstStyle/>
                    <a:p>
                      <a:pPr algn="l" fontAlgn="t"/>
                      <a:r>
                        <a:rPr lang="ru-RU" sz="950" b="0" i="0" u="none" strike="noStrike" dirty="0">
                          <a:solidFill>
                            <a:schemeClr val="accent1">
                              <a:lumMod val="25000"/>
                            </a:schemeClr>
                          </a:solidFill>
                          <a:latin typeface="Times New Roman" pitchFamily="18" charset="0"/>
                          <a:cs typeface="Times New Roman" pitchFamily="18" charset="0"/>
                        </a:rPr>
                        <a:t>      </a:t>
                      </a:r>
                      <a:r>
                        <a:rPr lang="ru-RU" sz="9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950" b="0" i="0" u="none" strike="noStrike" dirty="0">
                          <a:solidFill>
                            <a:schemeClr val="accent1">
                              <a:lumMod val="25000"/>
                            </a:schemeClr>
                          </a:solidFill>
                          <a:latin typeface="Times New Roman" pitchFamily="18" charset="0"/>
                          <a:cs typeface="Times New Roman" pitchFamily="18" charset="0"/>
                        </a:rPr>
                        <a:t>«Информационное обеспечение мероприятий по молодежной политике»</a:t>
                      </a:r>
                    </a:p>
                  </a:txBody>
                  <a:tcPr marL="9525" marR="9525" marT="9525" marB="0"/>
                </a:tc>
                <a:tc>
                  <a:txBody>
                    <a:bodyPr/>
                    <a:lstStyle/>
                    <a:p>
                      <a:pPr algn="ctr"/>
                      <a:r>
                        <a:rPr lang="ru-RU" sz="1000" b="1" i="1" dirty="0" smtClean="0">
                          <a:solidFill>
                            <a:schemeClr val="accent1">
                              <a:lumMod val="25000"/>
                            </a:schemeClr>
                          </a:solidFill>
                        </a:rPr>
                        <a:t>2,0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199150">
                <a:tc>
                  <a:txBody>
                    <a:bodyPr/>
                    <a:lstStyle/>
                    <a:p>
                      <a:pPr algn="l" fontAlgn="t"/>
                      <a:r>
                        <a:rPr lang="ru-RU" sz="950" b="0" i="0" u="none" strike="noStrike" dirty="0">
                          <a:solidFill>
                            <a:schemeClr val="accent1">
                              <a:lumMod val="25000"/>
                            </a:schemeClr>
                          </a:solidFill>
                          <a:latin typeface="Times New Roman" pitchFamily="18" charset="0"/>
                          <a:cs typeface="Times New Roman" pitchFamily="18" charset="0"/>
                        </a:rPr>
                        <a:t>    </a:t>
                      </a:r>
                      <a:r>
                        <a:rPr lang="ru-RU" sz="950" b="1" i="0" u="none" strike="noStrike" dirty="0">
                          <a:solidFill>
                            <a:schemeClr val="accent1">
                              <a:lumMod val="25000"/>
                            </a:schemeClr>
                          </a:solidFill>
                          <a:latin typeface="Times New Roman" pitchFamily="18" charset="0"/>
                          <a:cs typeface="Times New Roman" pitchFamily="18" charset="0"/>
                        </a:rPr>
                        <a:t>  </a:t>
                      </a:r>
                      <a:r>
                        <a:rPr lang="ru-RU" sz="9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950" b="0" i="0" u="none" strike="noStrike" dirty="0">
                          <a:solidFill>
                            <a:schemeClr val="accent1">
                              <a:lumMod val="25000"/>
                            </a:schemeClr>
                          </a:solidFill>
                          <a:latin typeface="Times New Roman" pitchFamily="18" charset="0"/>
                          <a:cs typeface="Times New Roman" pitchFamily="18" charset="0"/>
                        </a:rPr>
                        <a:t>«Поддержка различных категорий молодежи»</a:t>
                      </a:r>
                    </a:p>
                  </a:txBody>
                  <a:tcPr marL="9525" marR="9525" marT="9525" marB="0"/>
                </a:tc>
                <a:tc>
                  <a:txBody>
                    <a:bodyPr/>
                    <a:lstStyle/>
                    <a:p>
                      <a:pPr algn="ctr"/>
                      <a:r>
                        <a:rPr lang="ru-RU" sz="1000" b="1" i="1" dirty="0" smtClean="0">
                          <a:solidFill>
                            <a:schemeClr val="accent1">
                              <a:lumMod val="25000"/>
                            </a:schemeClr>
                          </a:solidFill>
                        </a:rPr>
                        <a:t>97,0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169624">
                <a:tc>
                  <a:txBody>
                    <a:bodyPr/>
                    <a:lstStyle/>
                    <a:p>
                      <a:pPr algn="l" fontAlgn="t"/>
                      <a:r>
                        <a:rPr lang="ru-RU" sz="950" b="1" i="0" u="none" strike="noStrike" dirty="0">
                          <a:solidFill>
                            <a:schemeClr val="accent1">
                              <a:lumMod val="25000"/>
                            </a:schemeClr>
                          </a:solidFill>
                          <a:latin typeface="Times New Roman" pitchFamily="18" charset="0"/>
                          <a:cs typeface="Times New Roman" pitchFamily="18" charset="0"/>
                        </a:rPr>
                        <a:t>      </a:t>
                      </a:r>
                      <a:r>
                        <a:rPr lang="ru-RU" sz="9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950" b="0" i="0" u="none" strike="noStrike" dirty="0">
                          <a:solidFill>
                            <a:schemeClr val="accent1">
                              <a:lumMod val="25000"/>
                            </a:schemeClr>
                          </a:solidFill>
                          <a:latin typeface="Times New Roman" pitchFamily="18" charset="0"/>
                          <a:cs typeface="Times New Roman" pitchFamily="18" charset="0"/>
                        </a:rPr>
                        <a:t>«Пропаганда здорового образа жизни и профилактика асоциальных явлений в молодежной среде»</a:t>
                      </a:r>
                    </a:p>
                  </a:txBody>
                  <a:tcPr marL="9525" marR="9525" marT="9525" marB="0"/>
                </a:tc>
                <a:tc>
                  <a:txBody>
                    <a:bodyPr/>
                    <a:lstStyle/>
                    <a:p>
                      <a:pPr algn="ctr"/>
                      <a:r>
                        <a:rPr lang="ru-RU" sz="1000" b="1" i="1" dirty="0" smtClean="0">
                          <a:solidFill>
                            <a:schemeClr val="accent1">
                              <a:lumMod val="25000"/>
                            </a:schemeClr>
                          </a:solidFill>
                        </a:rPr>
                        <a:t>8,0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140098">
                <a:tc>
                  <a:txBody>
                    <a:bodyPr/>
                    <a:lstStyle/>
                    <a:p>
                      <a:pPr algn="l" fontAlgn="t"/>
                      <a:r>
                        <a:rPr lang="ru-RU" sz="95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950" b="0" i="0" u="none" strike="noStrike" dirty="0">
                          <a:solidFill>
                            <a:schemeClr val="accent1">
                              <a:lumMod val="25000"/>
                            </a:schemeClr>
                          </a:solidFill>
                          <a:latin typeface="Times New Roman" pitchFamily="18" charset="0"/>
                          <a:cs typeface="Times New Roman" pitchFamily="18" charset="0"/>
                        </a:rPr>
                        <a:t>«Укрепление материально-технической базы для реализации программных мероприятий»</a:t>
                      </a:r>
                    </a:p>
                  </a:txBody>
                  <a:tcPr marL="9525" marR="9525" marT="9525" marB="0"/>
                </a:tc>
                <a:tc>
                  <a:txBody>
                    <a:bodyPr/>
                    <a:lstStyle/>
                    <a:p>
                      <a:pPr algn="ctr"/>
                      <a:r>
                        <a:rPr lang="ru-RU" sz="1000" b="1" i="1" dirty="0" smtClean="0">
                          <a:solidFill>
                            <a:schemeClr val="accent1">
                              <a:lumMod val="25000"/>
                            </a:schemeClr>
                          </a:solidFill>
                        </a:rPr>
                        <a:t>8,0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345142">
                <a:tc>
                  <a:txBody>
                    <a:bodyPr/>
                    <a:lstStyle/>
                    <a:p>
                      <a:pPr algn="l" fontAlgn="t"/>
                      <a:r>
                        <a:rPr lang="ru-RU" sz="950" b="0" i="1" u="none" strike="noStrike" dirty="0">
                          <a:solidFill>
                            <a:schemeClr val="accent1">
                              <a:lumMod val="25000"/>
                            </a:schemeClr>
                          </a:solidFill>
                          <a:latin typeface="Times New Roman" pitchFamily="18" charset="0"/>
                          <a:cs typeface="Times New Roman" pitchFamily="18" charset="0"/>
                        </a:rPr>
                        <a:t>    </a:t>
                      </a:r>
                      <a:r>
                        <a:rPr lang="ru-RU" sz="950" b="1" i="1" u="none" strike="noStrike" dirty="0">
                          <a:solidFill>
                            <a:schemeClr val="accent1">
                              <a:lumMod val="25000"/>
                            </a:schemeClr>
                          </a:solidFill>
                          <a:latin typeface="Times New Roman" pitchFamily="18" charset="0"/>
                          <a:cs typeface="Times New Roman" pitchFamily="18" charset="0"/>
                        </a:rPr>
                        <a:t>Подпрограмма </a:t>
                      </a:r>
                      <a:r>
                        <a:rPr lang="ru-RU" sz="95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образованию Администрации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2 771,8</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2 629,3</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2 629,3</a:t>
                      </a:r>
                      <a:endParaRPr lang="ru-RU" sz="1000" b="1" i="1" dirty="0">
                        <a:solidFill>
                          <a:schemeClr val="accent1">
                            <a:lumMod val="25000"/>
                          </a:schemeClr>
                        </a:solidFill>
                      </a:endParaRPr>
                    </a:p>
                  </a:txBody>
                  <a:tcPr/>
                </a:tc>
              </a:tr>
              <a:tr h="0">
                <a:tc>
                  <a:txBody>
                    <a:bodyPr/>
                    <a:lstStyle/>
                    <a:p>
                      <a:pPr algn="l" fontAlgn="t"/>
                      <a:r>
                        <a:rPr lang="ru-RU" sz="95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950" b="0" i="0" u="none" strike="noStrike" dirty="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p>
                  </a:txBody>
                  <a:tcPr marL="9525" marR="9525" marT="9525" marB="0"/>
                </a:tc>
                <a:tc>
                  <a:txBody>
                    <a:bodyPr/>
                    <a:lstStyle/>
                    <a:p>
                      <a:pPr algn="ctr"/>
                      <a:r>
                        <a:rPr lang="ru-RU" sz="1000" b="1" i="1" dirty="0" smtClean="0">
                          <a:solidFill>
                            <a:schemeClr val="accent1">
                              <a:lumMod val="25000"/>
                            </a:schemeClr>
                          </a:solidFill>
                        </a:rPr>
                        <a:t>2 771,8</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2 629,3</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2 629,3</a:t>
                      </a:r>
                      <a:endParaRPr lang="ru-RU" sz="1000" b="1" i="1" dirty="0">
                        <a:solidFill>
                          <a:schemeClr val="accent1">
                            <a:lumMod val="25000"/>
                          </a:schemeClr>
                        </a:solidFill>
                      </a:endParaRPr>
                    </a:p>
                  </a:txBody>
                  <a:tcPr/>
                </a:tc>
              </a:tr>
              <a:tr h="154587">
                <a:tc>
                  <a:txBody>
                    <a:bodyPr/>
                    <a:lstStyle/>
                    <a:p>
                      <a:pPr algn="l" fontAlgn="t"/>
                      <a:r>
                        <a:rPr lang="ru-RU" sz="950" b="0" i="1" u="none" strike="noStrike" dirty="0">
                          <a:solidFill>
                            <a:schemeClr val="accent1">
                              <a:lumMod val="25000"/>
                            </a:schemeClr>
                          </a:solidFill>
                          <a:latin typeface="Times New Roman" pitchFamily="18" charset="0"/>
                          <a:cs typeface="Times New Roman" pitchFamily="18" charset="0"/>
                        </a:rPr>
                        <a:t>      </a:t>
                      </a:r>
                      <a:r>
                        <a:rPr lang="ru-RU" sz="9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950" b="0" i="1" u="none" strike="noStrike" dirty="0">
                          <a:solidFill>
                            <a:schemeClr val="accent1">
                              <a:lumMod val="25000"/>
                            </a:schemeClr>
                          </a:solidFill>
                          <a:latin typeface="Times New Roman" pitchFamily="18" charset="0"/>
                          <a:cs typeface="Times New Roman" pitchFamily="18" charset="0"/>
                        </a:rPr>
                        <a:t>«</a:t>
                      </a:r>
                      <a:r>
                        <a:rPr lang="ru-RU" sz="950" b="0" i="0" u="none" strike="noStrike" dirty="0">
                          <a:solidFill>
                            <a:schemeClr val="accent1">
                              <a:lumMod val="25000"/>
                            </a:schemeClr>
                          </a:solidFill>
                          <a:latin typeface="Times New Roman" pitchFamily="18" charset="0"/>
                          <a:cs typeface="Times New Roman" pitchFamily="18" charset="0"/>
                        </a:rPr>
                        <a:t>Выплата пособий, вознаграждений и другие расходы социального характера»</a:t>
                      </a:r>
                    </a:p>
                  </a:txBody>
                  <a:tcPr marL="9525" marR="9525" marT="9525" marB="0"/>
                </a:tc>
                <a:tc>
                  <a:txBody>
                    <a:bodyPr/>
                    <a:lstStyle/>
                    <a:p>
                      <a:pPr algn="ctr"/>
                      <a:r>
                        <a:rPr lang="ru-RU" sz="1000" b="1" i="1" dirty="0" smtClean="0">
                          <a:solidFill>
                            <a:schemeClr val="accent1">
                              <a:lumMod val="25000"/>
                            </a:schemeClr>
                          </a:solidFill>
                        </a:rPr>
                        <a:t>23 988,9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28 766,8</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27 884,8</a:t>
                      </a:r>
                      <a:endParaRPr lang="ru-RU" sz="1000" b="1" i="1" dirty="0">
                        <a:solidFill>
                          <a:schemeClr val="accent1">
                            <a:lumMod val="25000"/>
                          </a:schemeClr>
                        </a:solidFill>
                      </a:endParaRPr>
                    </a:p>
                  </a:txBody>
                  <a:tcPr/>
                </a:tc>
              </a:tr>
            </a:tbl>
          </a:graphicData>
        </a:graphic>
      </p:graphicFrame>
      <p:sp>
        <p:nvSpPr>
          <p:cNvPr id="3" name="TextBox 2"/>
          <p:cNvSpPr txBox="1"/>
          <p:nvPr/>
        </p:nvSpPr>
        <p:spPr>
          <a:xfrm>
            <a:off x="642910" y="285728"/>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образования в муниципальном образовании «Демидовский район» Смоленской области» на 2014-2020 годы</a:t>
            </a:r>
            <a:endParaRPr lang="ru-RU" sz="2000" b="1" i="1" dirty="0">
              <a:solidFill>
                <a:schemeClr val="accent1">
                  <a:lumMod val="25000"/>
                </a:schemeClr>
              </a:solidFill>
            </a:endParaRPr>
          </a:p>
        </p:txBody>
      </p:sp>
      <p:sp>
        <p:nvSpPr>
          <p:cNvPr id="4" name="Прямоугольник 3"/>
          <p:cNvSpPr/>
          <p:nvPr/>
        </p:nvSpPr>
        <p:spPr>
          <a:xfrm>
            <a:off x="7927449" y="857232"/>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культуры в муниципальном образовании «Демидовский район» Смоленской области» на 2014 -2020 годы</a:t>
            </a:r>
            <a:endParaRPr lang="ru-RU" sz="2000" b="1" i="1" dirty="0">
              <a:solidFill>
                <a:schemeClr val="accent1">
                  <a:lumMod val="25000"/>
                </a:schemeClr>
              </a:solidFill>
            </a:endParaRPr>
          </a:p>
        </p:txBody>
      </p:sp>
      <p:sp>
        <p:nvSpPr>
          <p:cNvPr id="3" name="TextBox 2"/>
          <p:cNvSpPr txBox="1"/>
          <p:nvPr/>
        </p:nvSpPr>
        <p:spPr>
          <a:xfrm>
            <a:off x="500034" y="1500174"/>
            <a:ext cx="8429684" cy="4001095"/>
          </a:xfrm>
          <a:prstGeom prst="rect">
            <a:avLst/>
          </a:prstGeom>
          <a:noFill/>
        </p:spPr>
        <p:txBody>
          <a:bodyPr wrap="square" rtlCol="0">
            <a:spAutoFit/>
          </a:bodyPr>
          <a:lstStyle/>
          <a:p>
            <a:r>
              <a:rPr lang="ru-RU" sz="2000" i="1" u="sng" dirty="0" smtClean="0">
                <a:solidFill>
                  <a:schemeClr val="accent1">
                    <a:lumMod val="25000"/>
                  </a:schemeClr>
                </a:solidFill>
              </a:rPr>
              <a:t>Цели и задачи программы :</a:t>
            </a:r>
          </a:p>
          <a:p>
            <a:r>
              <a:rPr lang="ru-RU" sz="1800" dirty="0" smtClean="0"/>
              <a:t>- создание социально-экономических условий для развития культуры   в</a:t>
            </a:r>
          </a:p>
          <a:p>
            <a:r>
              <a:rPr lang="ru-RU" sz="1800" dirty="0" smtClean="0"/>
              <a:t> муниципальном  образовании «Демидовский район» Смоленской области;</a:t>
            </a:r>
          </a:p>
          <a:p>
            <a:r>
              <a:rPr lang="ru-RU" sz="1800" dirty="0" smtClean="0"/>
              <a:t>- организация </a:t>
            </a:r>
            <a:r>
              <a:rPr lang="ru-RU" sz="1800" dirty="0" err="1" smtClean="0"/>
              <a:t>культурно-досуговой</a:t>
            </a:r>
            <a:r>
              <a:rPr lang="ru-RU" sz="1800" dirty="0" smtClean="0"/>
              <a:t> деятельности в муниципальном образовании «Демидовский район» Смоленской области </a:t>
            </a:r>
          </a:p>
          <a:p>
            <a:r>
              <a:rPr lang="ru-RU" sz="1800" dirty="0" smtClean="0"/>
              <a:t>- обеспечение качественного предоставления дополнительного образования детей в области  культуры и искусства;</a:t>
            </a:r>
          </a:p>
          <a:p>
            <a:r>
              <a:rPr lang="ru-RU" sz="1800" dirty="0" smtClean="0"/>
              <a:t>- организация библиотечного обслуживания населения в муниципальном образовании «Демидовский район» Смоленской области </a:t>
            </a:r>
          </a:p>
          <a:p>
            <a:r>
              <a:rPr lang="ru-RU" sz="1800" dirty="0" smtClean="0"/>
              <a:t>- организация музейного обслуживания населения муниципального образования «Демидовский район»  Смоленской области </a:t>
            </a:r>
          </a:p>
          <a:p>
            <a:r>
              <a:rPr lang="ru-RU" sz="1800" dirty="0" smtClean="0"/>
              <a:t>- развитие внутреннего и выездного туризма в муниципальном образовании «Демидовский район» Смоленской области </a:t>
            </a:r>
          </a:p>
          <a:p>
            <a:r>
              <a:rPr lang="ru-RU" sz="1800" dirty="0" smtClean="0"/>
              <a:t>- бухгалтерское обслуживание учреждений культуры</a:t>
            </a:r>
            <a:endParaRPr lang="ru-RU" sz="1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культуры в муниципальном образовании «Демидовский район» Смоленской области» на 2014 -2020 годы</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448919500"/>
              </p:ext>
            </p:extLst>
          </p:nvPr>
        </p:nvGraphicFramePr>
        <p:xfrm>
          <a:off x="107504" y="1785926"/>
          <a:ext cx="9036496" cy="4947292"/>
        </p:xfrm>
        <a:graphic>
          <a:graphicData uri="http://schemas.openxmlformats.org/drawingml/2006/table">
            <a:tbl>
              <a:tblPr firstRow="1" bandRow="1">
                <a:tableStyleId>{5C22544A-7EE6-4342-B048-85BDC9FD1C3A}</a:tableStyleId>
              </a:tblPr>
              <a:tblGrid>
                <a:gridCol w="6536166"/>
                <a:gridCol w="857256"/>
                <a:gridCol w="814005"/>
                <a:gridCol w="829069"/>
              </a:tblGrid>
              <a:tr h="303567">
                <a:tc>
                  <a:txBody>
                    <a:bodyPr/>
                    <a:lstStyle/>
                    <a:p>
                      <a:pPr algn="ctr"/>
                      <a:r>
                        <a:rPr lang="ru-RU" sz="1400" i="1" dirty="0" smtClean="0">
                          <a:latin typeface="Times New Roman" pitchFamily="18" charset="0"/>
                          <a:cs typeface="Times New Roman" pitchFamily="18" charset="0"/>
                        </a:rPr>
                        <a:t>ПОКАЗАТЕЛИ</a:t>
                      </a:r>
                      <a:endParaRPr lang="ru-RU" sz="1400" i="1" dirty="0">
                        <a:latin typeface="Times New Roman" pitchFamily="18" charset="0"/>
                        <a:cs typeface="Times New Roman" pitchFamily="18" charset="0"/>
                      </a:endParaRPr>
                    </a:p>
                  </a:txBody>
                  <a:tcPr/>
                </a:tc>
                <a:tc>
                  <a:txBody>
                    <a:bodyPr/>
                    <a:lstStyle/>
                    <a:p>
                      <a:pPr algn="ctr"/>
                      <a:r>
                        <a:rPr lang="ru-RU" sz="1400" b="1" i="1" dirty="0" smtClean="0"/>
                        <a:t>2017</a:t>
                      </a:r>
                      <a:endParaRPr lang="ru-RU" sz="1400" b="1" i="1" dirty="0"/>
                    </a:p>
                  </a:txBody>
                  <a:tcPr/>
                </a:tc>
                <a:tc>
                  <a:txBody>
                    <a:bodyPr/>
                    <a:lstStyle/>
                    <a:p>
                      <a:pPr algn="ctr"/>
                      <a:r>
                        <a:rPr lang="ru-RU" sz="1400" i="1" dirty="0" smtClean="0"/>
                        <a:t>2018</a:t>
                      </a:r>
                      <a:endParaRPr lang="ru-RU" sz="1400" i="1" dirty="0"/>
                    </a:p>
                  </a:txBody>
                  <a:tcPr/>
                </a:tc>
                <a:tc>
                  <a:txBody>
                    <a:bodyPr/>
                    <a:lstStyle/>
                    <a:p>
                      <a:pPr algn="ctr"/>
                      <a:r>
                        <a:rPr lang="ru-RU" sz="1400" i="1" dirty="0" smtClean="0"/>
                        <a:t>2019</a:t>
                      </a:r>
                      <a:endParaRPr lang="ru-RU" sz="1400" i="1" dirty="0"/>
                    </a:p>
                  </a:txBody>
                  <a:tcPr/>
                </a:tc>
              </a:tr>
              <a:tr h="208674">
                <a:tc>
                  <a:txBody>
                    <a:bodyPr/>
                    <a:lstStyle/>
                    <a:p>
                      <a:pPr algn="l" fontAlgn="t"/>
                      <a:r>
                        <a:rPr lang="ru-RU" sz="1050" b="1" i="1" u="none" strike="noStrike" dirty="0" smtClean="0">
                          <a:solidFill>
                            <a:schemeClr val="accent1">
                              <a:lumMod val="25000"/>
                            </a:schemeClr>
                          </a:solidFill>
                          <a:latin typeface="Times New Roman" pitchFamily="18" charset="0"/>
                          <a:cs typeface="Times New Roman" pitchFamily="18" charset="0"/>
                        </a:rPr>
                        <a:t>ВСЕГО</a:t>
                      </a:r>
                      <a:endParaRPr lang="ru-RU" sz="105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50" b="1" i="1" dirty="0" smtClean="0">
                          <a:solidFill>
                            <a:schemeClr val="accent1">
                              <a:lumMod val="25000"/>
                            </a:schemeClr>
                          </a:solidFill>
                        </a:rPr>
                        <a:t>39 058,2</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27 309,4</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27 736,1</a:t>
                      </a:r>
                      <a:endParaRPr lang="ru-RU" sz="1050" b="1" i="1" dirty="0">
                        <a:solidFill>
                          <a:schemeClr val="accent1">
                            <a:lumMod val="25000"/>
                          </a:schemeClr>
                        </a:solidFill>
                      </a:endParaRPr>
                    </a:p>
                  </a:txBody>
                  <a:tcPr/>
                </a:tc>
              </a:tr>
              <a:tr h="0">
                <a:tc>
                  <a:txBody>
                    <a:bodyPr/>
                    <a:lstStyle/>
                    <a:p>
                      <a:pPr algn="l" fontAlgn="t"/>
                      <a:r>
                        <a:rPr lang="ru-RU" sz="1050" b="0"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Подпрограмма</a:t>
                      </a:r>
                      <a:r>
                        <a:rPr lang="ru-RU" sz="1050" b="0" i="1" u="none" strike="noStrike" dirty="0">
                          <a:solidFill>
                            <a:schemeClr val="accent1">
                              <a:lumMod val="25000"/>
                            </a:schemeClr>
                          </a:solidFill>
                          <a:latin typeface="Times New Roman" pitchFamily="18" charset="0"/>
                          <a:cs typeface="Times New Roman" pitchFamily="18" charset="0"/>
                        </a:rPr>
                        <a:t> </a:t>
                      </a:r>
                      <a:r>
                        <a:rPr lang="ru-RU" sz="1050" b="0" i="0" u="none" strike="noStrike" dirty="0">
                          <a:solidFill>
                            <a:schemeClr val="accent1">
                              <a:lumMod val="25000"/>
                            </a:schemeClr>
                          </a:solidFill>
                          <a:latin typeface="Times New Roman" pitchFamily="18" charset="0"/>
                          <a:cs typeface="Times New Roman" pitchFamily="18" charset="0"/>
                        </a:rPr>
                        <a:t>«Музейное обслуживание на территории муниципального образования «Демидовский район» Смоленской области»</a:t>
                      </a:r>
                    </a:p>
                  </a:txBody>
                  <a:tcPr marL="9525" marR="9525" marT="9525" marB="0"/>
                </a:tc>
                <a:tc>
                  <a:txBody>
                    <a:bodyPr/>
                    <a:lstStyle/>
                    <a:p>
                      <a:pPr algn="ctr"/>
                      <a:r>
                        <a:rPr lang="ru-RU" sz="1050" b="1" i="1" dirty="0" smtClean="0">
                          <a:solidFill>
                            <a:schemeClr val="accent1">
                              <a:lumMod val="25000"/>
                            </a:schemeClr>
                          </a:solidFill>
                        </a:rPr>
                        <a:t>2 001,1</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1 256,9</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1 256,9</a:t>
                      </a:r>
                      <a:endParaRPr lang="ru-RU" sz="1050" b="1" i="1" dirty="0">
                        <a:solidFill>
                          <a:schemeClr val="accent1">
                            <a:lumMod val="25000"/>
                          </a:schemeClr>
                        </a:solidFill>
                      </a:endParaRPr>
                    </a:p>
                  </a:txBody>
                  <a:tcPr/>
                </a:tc>
              </a:tr>
              <a:tr h="149267">
                <a:tc>
                  <a:txBody>
                    <a:bodyPr/>
                    <a:lstStyle/>
                    <a:p>
                      <a:pPr algn="l" fontAlgn="t"/>
                      <a:r>
                        <a:rPr lang="ru-RU" sz="1050" b="0"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p>
                  </a:txBody>
                  <a:tcPr marL="9525" marR="9525" marT="9525" marB="0"/>
                </a:tc>
                <a:tc>
                  <a:txBody>
                    <a:bodyPr/>
                    <a:lstStyle/>
                    <a:p>
                      <a:pPr algn="ctr"/>
                      <a:r>
                        <a:rPr lang="ru-RU" sz="1050" b="1" i="1" dirty="0" smtClean="0">
                          <a:solidFill>
                            <a:schemeClr val="accent1">
                              <a:lumMod val="25000"/>
                            </a:schemeClr>
                          </a:solidFill>
                        </a:rPr>
                        <a:t>1 902,1</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1 256,9</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1 256,9</a:t>
                      </a:r>
                      <a:endParaRPr lang="ru-RU" sz="1050" b="1" i="1" dirty="0">
                        <a:solidFill>
                          <a:schemeClr val="accent1">
                            <a:lumMod val="25000"/>
                          </a:schemeClr>
                        </a:solidFill>
                      </a:endParaRPr>
                    </a:p>
                  </a:txBody>
                  <a:tcPr/>
                </a:tc>
              </a:tr>
              <a:tr h="191179">
                <a:tc>
                  <a:txBody>
                    <a:bodyPr/>
                    <a:lstStyle/>
                    <a:p>
                      <a:pPr algn="l" fontAlgn="t"/>
                      <a:r>
                        <a:rPr lang="ru-RU" sz="1050" b="1" i="1" u="none" strike="noStrike" dirty="0" smtClean="0">
                          <a:solidFill>
                            <a:schemeClr val="accent1">
                              <a:lumMod val="25000"/>
                            </a:schemeClr>
                          </a:solidFill>
                          <a:latin typeface="Times New Roman" pitchFamily="18" charset="0"/>
                          <a:cs typeface="Times New Roman" pitchFamily="18" charset="0"/>
                        </a:rPr>
                        <a:t>     Основное мероприятие </a:t>
                      </a:r>
                      <a:r>
                        <a:rPr lang="ru-RU" sz="1050" b="0" i="0" u="none" strike="noStrike" dirty="0" smtClean="0">
                          <a:solidFill>
                            <a:schemeClr val="accent1">
                              <a:lumMod val="25000"/>
                            </a:schemeClr>
                          </a:solidFill>
                          <a:latin typeface="Times New Roman" pitchFamily="18" charset="0"/>
                          <a:cs typeface="Times New Roman" pitchFamily="18" charset="0"/>
                        </a:rPr>
                        <a:t>«Укрепление материально-технической базы муниципальных</a:t>
                      </a:r>
                      <a:r>
                        <a:rPr lang="ru-RU" sz="1050" b="0" i="0" u="none" strike="noStrike" baseline="0" dirty="0" smtClean="0">
                          <a:solidFill>
                            <a:schemeClr val="accent1">
                              <a:lumMod val="25000"/>
                            </a:schemeClr>
                          </a:solidFill>
                          <a:latin typeface="Times New Roman" pitchFamily="18" charset="0"/>
                          <a:cs typeface="Times New Roman" pitchFamily="18" charset="0"/>
                        </a:rPr>
                        <a:t>  учреждений</a:t>
                      </a:r>
                      <a:r>
                        <a:rPr lang="ru-RU" sz="1050" b="0" i="0" u="none" strike="noStrike" dirty="0" smtClean="0">
                          <a:solidFill>
                            <a:schemeClr val="accent1">
                              <a:lumMod val="25000"/>
                            </a:schemeClr>
                          </a:solidFill>
                          <a:latin typeface="Times New Roman" pitchFamily="18" charset="0"/>
                          <a:cs typeface="Times New Roman" pitchFamily="18" charset="0"/>
                        </a:rPr>
                        <a:t>»</a:t>
                      </a:r>
                      <a:endParaRPr lang="ru-RU" sz="105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50" b="1" i="1" dirty="0" smtClean="0">
                          <a:solidFill>
                            <a:schemeClr val="accent1">
                              <a:lumMod val="25000"/>
                            </a:schemeClr>
                          </a:solidFill>
                        </a:rPr>
                        <a:t>99,0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0,0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0,0</a:t>
                      </a:r>
                      <a:endParaRPr lang="ru-RU" sz="1050" b="1" i="1" dirty="0">
                        <a:solidFill>
                          <a:schemeClr val="accent1">
                            <a:lumMod val="25000"/>
                          </a:schemeClr>
                        </a:solidFill>
                      </a:endParaRPr>
                    </a:p>
                  </a:txBody>
                  <a:tcPr/>
                </a:tc>
              </a:tr>
              <a:tr h="191179">
                <a:tc>
                  <a:txBody>
                    <a:bodyPr/>
                    <a:lstStyle/>
                    <a:p>
                      <a:pPr algn="l" fontAlgn="t"/>
                      <a:r>
                        <a:rPr lang="ru-RU" sz="1050" b="0"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Подпрограмма </a:t>
                      </a:r>
                      <a:r>
                        <a:rPr lang="ru-RU" sz="1050" b="0" i="0" u="none" strike="noStrike" dirty="0">
                          <a:solidFill>
                            <a:schemeClr val="accent1">
                              <a:lumMod val="25000"/>
                            </a:schemeClr>
                          </a:solidFill>
                          <a:latin typeface="Times New Roman" pitchFamily="18" charset="0"/>
                          <a:cs typeface="Times New Roman" pitchFamily="18" charset="0"/>
                        </a:rPr>
                        <a:t>«Предоставление дополнительного образования детей в области культуры и искусства на территории муниципального образования «Демидовский район» Смоленской области»</a:t>
                      </a:r>
                    </a:p>
                  </a:txBody>
                  <a:tcPr marL="9525" marR="9525" marT="9525" marB="0"/>
                </a:tc>
                <a:tc>
                  <a:txBody>
                    <a:bodyPr/>
                    <a:lstStyle/>
                    <a:p>
                      <a:pPr algn="ctr"/>
                      <a:r>
                        <a:rPr lang="ru-RU" sz="1050" b="1" i="1" dirty="0" smtClean="0">
                          <a:solidFill>
                            <a:schemeClr val="accent1">
                              <a:lumMod val="25000"/>
                            </a:schemeClr>
                          </a:solidFill>
                        </a:rPr>
                        <a:t>3 988,3</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3 651,8</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3 651,8</a:t>
                      </a:r>
                      <a:endParaRPr lang="ru-RU" sz="1050" b="1" i="1" dirty="0">
                        <a:solidFill>
                          <a:schemeClr val="accent1">
                            <a:lumMod val="25000"/>
                          </a:schemeClr>
                        </a:solidFill>
                      </a:endParaRPr>
                    </a:p>
                  </a:txBody>
                  <a:tcPr/>
                </a:tc>
              </a:tr>
              <a:tr h="357190">
                <a:tc>
                  <a:txBody>
                    <a:bodyPr/>
                    <a:lstStyle/>
                    <a:p>
                      <a:pPr algn="l" fontAlgn="t"/>
                      <a:r>
                        <a:rPr lang="ru-RU" sz="1050" b="0"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p>
                  </a:txBody>
                  <a:tcPr marL="9525" marR="9525" marT="9525" marB="0"/>
                </a:tc>
                <a:tc>
                  <a:txBody>
                    <a:bodyPr/>
                    <a:lstStyle/>
                    <a:p>
                      <a:pPr algn="ctr"/>
                      <a:r>
                        <a:rPr lang="ru-RU" sz="1050" b="1" i="1" dirty="0" smtClean="0">
                          <a:solidFill>
                            <a:schemeClr val="accent1">
                              <a:lumMod val="25000"/>
                            </a:schemeClr>
                          </a:solidFill>
                        </a:rPr>
                        <a:t>3 988,3</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3 651,8</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3 651,8</a:t>
                      </a:r>
                      <a:endParaRPr lang="ru-RU" sz="1050" b="1" i="1" dirty="0">
                        <a:solidFill>
                          <a:schemeClr val="accent1">
                            <a:lumMod val="25000"/>
                          </a:schemeClr>
                        </a:solidFill>
                      </a:endParaRPr>
                    </a:p>
                  </a:txBody>
                  <a:tcPr/>
                </a:tc>
              </a:tr>
              <a:tr h="267658">
                <a:tc>
                  <a:txBody>
                    <a:bodyPr/>
                    <a:lstStyle/>
                    <a:p>
                      <a:pPr algn="l" fontAlgn="t"/>
                      <a:r>
                        <a:rPr lang="ru-RU" sz="1050" b="1"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Подпрограмма </a:t>
                      </a:r>
                      <a:r>
                        <a:rPr lang="ru-RU" sz="1050" b="0" i="0" u="none" strike="noStrike" dirty="0">
                          <a:solidFill>
                            <a:schemeClr val="accent1">
                              <a:lumMod val="25000"/>
                            </a:schemeClr>
                          </a:solidFill>
                          <a:latin typeface="Times New Roman" pitchFamily="18" charset="0"/>
                          <a:cs typeface="Times New Roman" pitchFamily="18" charset="0"/>
                        </a:rPr>
                        <a:t>«Организация библиотечного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ru-RU" sz="1050" b="1" i="1" dirty="0" smtClean="0">
                          <a:solidFill>
                            <a:schemeClr val="accent1">
                              <a:lumMod val="25000"/>
                            </a:schemeClr>
                          </a:solidFill>
                        </a:rPr>
                        <a:t>11 821,2</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7 902,3</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8 002,3</a:t>
                      </a:r>
                      <a:endParaRPr lang="ru-RU" sz="1050" b="1" i="1" dirty="0">
                        <a:solidFill>
                          <a:schemeClr val="accent1">
                            <a:lumMod val="25000"/>
                          </a:schemeClr>
                        </a:solidFill>
                      </a:endParaRPr>
                    </a:p>
                  </a:txBody>
                  <a:tcPr/>
                </a:tc>
              </a:tr>
              <a:tr h="285752">
                <a:tc>
                  <a:txBody>
                    <a:bodyPr/>
                    <a:lstStyle/>
                    <a:p>
                      <a:pPr algn="l" fontAlgn="t"/>
                      <a:r>
                        <a:rPr lang="ru-RU" sz="105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p>
                  </a:txBody>
                  <a:tcPr marL="9525" marR="9525" marT="9525" marB="0"/>
                </a:tc>
                <a:tc>
                  <a:txBody>
                    <a:bodyPr/>
                    <a:lstStyle/>
                    <a:p>
                      <a:pPr algn="ctr"/>
                      <a:r>
                        <a:rPr lang="ru-RU" sz="1050" b="1" i="1" dirty="0" smtClean="0">
                          <a:solidFill>
                            <a:schemeClr val="accent1">
                              <a:lumMod val="25000"/>
                            </a:schemeClr>
                          </a:solidFill>
                        </a:rPr>
                        <a:t>11 821,2</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7 902,3</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8 002,3</a:t>
                      </a:r>
                      <a:endParaRPr lang="ru-RU" sz="1050" b="1" i="1" dirty="0">
                        <a:solidFill>
                          <a:schemeClr val="accent1">
                            <a:lumMod val="25000"/>
                          </a:schemeClr>
                        </a:solidFill>
                      </a:endParaRPr>
                    </a:p>
                  </a:txBody>
                  <a:tcPr/>
                </a:tc>
              </a:tr>
              <a:tr h="142876">
                <a:tc>
                  <a:txBody>
                    <a:bodyPr/>
                    <a:lstStyle/>
                    <a:p>
                      <a:pPr algn="l" fontAlgn="t"/>
                      <a:r>
                        <a:rPr lang="ru-RU" sz="1050" b="0" i="1"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Подпрограмма </a:t>
                      </a:r>
                      <a:r>
                        <a:rPr lang="ru-RU" sz="1050" b="0" i="1" u="none" strike="noStrike" dirty="0">
                          <a:solidFill>
                            <a:schemeClr val="accent1">
                              <a:lumMod val="25000"/>
                            </a:schemeClr>
                          </a:solidFill>
                          <a:latin typeface="Times New Roman" pitchFamily="18" charset="0"/>
                          <a:cs typeface="Times New Roman" pitchFamily="18" charset="0"/>
                        </a:rPr>
                        <a:t>«</a:t>
                      </a:r>
                      <a:r>
                        <a:rPr lang="ru-RU" sz="1050" b="0" i="0" u="none" strike="noStrike" dirty="0">
                          <a:solidFill>
                            <a:schemeClr val="accent1">
                              <a:lumMod val="25000"/>
                            </a:schemeClr>
                          </a:solidFill>
                          <a:latin typeface="Times New Roman" pitchFamily="18" charset="0"/>
                          <a:cs typeface="Times New Roman" pitchFamily="18" charset="0"/>
                        </a:rPr>
                        <a:t>Организация </a:t>
                      </a:r>
                      <a:r>
                        <a:rPr lang="ru-RU" sz="1050" b="0" i="0" u="none" strike="noStrike" dirty="0" err="1">
                          <a:solidFill>
                            <a:schemeClr val="accent1">
                              <a:lumMod val="25000"/>
                            </a:schemeClr>
                          </a:solidFill>
                          <a:latin typeface="Times New Roman" pitchFamily="18" charset="0"/>
                          <a:cs typeface="Times New Roman" pitchFamily="18" charset="0"/>
                        </a:rPr>
                        <a:t>культурно-досугового</a:t>
                      </a:r>
                      <a:r>
                        <a:rPr lang="ru-RU" sz="1050" b="0" i="0" u="none" strike="noStrike" dirty="0">
                          <a:solidFill>
                            <a:schemeClr val="accent1">
                              <a:lumMod val="25000"/>
                            </a:schemeClr>
                          </a:solidFill>
                          <a:latin typeface="Times New Roman" pitchFamily="18" charset="0"/>
                          <a:cs typeface="Times New Roman" pitchFamily="18" charset="0"/>
                        </a:rPr>
                        <a:t>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ru-RU" sz="1050" b="1" i="1" dirty="0" smtClean="0">
                          <a:solidFill>
                            <a:schemeClr val="accent1">
                              <a:lumMod val="25000"/>
                            </a:schemeClr>
                          </a:solidFill>
                        </a:rPr>
                        <a:t>18</a:t>
                      </a:r>
                      <a:r>
                        <a:rPr lang="ru-RU" sz="1050" b="1" i="1" baseline="0" dirty="0" smtClean="0">
                          <a:solidFill>
                            <a:schemeClr val="accent1">
                              <a:lumMod val="25000"/>
                            </a:schemeClr>
                          </a:solidFill>
                        </a:rPr>
                        <a:t> 516,0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12 343,7</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12 670,4</a:t>
                      </a:r>
                      <a:endParaRPr lang="ru-RU" sz="1050" b="1" i="1" dirty="0">
                        <a:solidFill>
                          <a:schemeClr val="accent1">
                            <a:lumMod val="25000"/>
                          </a:schemeClr>
                        </a:solidFill>
                      </a:endParaRPr>
                    </a:p>
                  </a:txBody>
                  <a:tcPr/>
                </a:tc>
              </a:tr>
              <a:tr h="214314">
                <a:tc>
                  <a:txBody>
                    <a:bodyPr/>
                    <a:lstStyle/>
                    <a:p>
                      <a:pPr algn="l" fontAlgn="t"/>
                      <a:r>
                        <a:rPr lang="ru-RU" sz="1050" b="0" i="1"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p>
                  </a:txBody>
                  <a:tcPr marL="9525" marR="9525" marT="9525" marB="0"/>
                </a:tc>
                <a:tc>
                  <a:txBody>
                    <a:bodyPr/>
                    <a:lstStyle/>
                    <a:p>
                      <a:pPr algn="ctr"/>
                      <a:r>
                        <a:rPr lang="ru-RU" sz="1050" b="1" i="1" dirty="0" smtClean="0">
                          <a:solidFill>
                            <a:schemeClr val="accent1">
                              <a:lumMod val="25000"/>
                            </a:schemeClr>
                          </a:solidFill>
                        </a:rPr>
                        <a:t>18 516,0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12 343,7</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12 670,4</a:t>
                      </a:r>
                      <a:endParaRPr lang="ru-RU" sz="1050" b="1" i="1" dirty="0">
                        <a:solidFill>
                          <a:schemeClr val="accent1">
                            <a:lumMod val="25000"/>
                          </a:schemeClr>
                        </a:solidFill>
                      </a:endParaRPr>
                    </a:p>
                  </a:txBody>
                  <a:tcPr/>
                </a:tc>
              </a:tr>
              <a:tr h="176809">
                <a:tc>
                  <a:txBody>
                    <a:bodyPr/>
                    <a:lstStyle/>
                    <a:p>
                      <a:pPr algn="l" fontAlgn="t"/>
                      <a:r>
                        <a:rPr lang="ru-RU" sz="1050" b="1" i="1" u="none" strike="noStrike" dirty="0">
                          <a:solidFill>
                            <a:schemeClr val="accent1">
                              <a:lumMod val="25000"/>
                            </a:schemeClr>
                          </a:solidFill>
                          <a:latin typeface="Times New Roman" pitchFamily="18" charset="0"/>
                          <a:cs typeface="Times New Roman" pitchFamily="18" charset="0"/>
                        </a:rPr>
                        <a:t>    Подпрограмма </a:t>
                      </a:r>
                      <a:r>
                        <a:rPr lang="ru-RU" sz="105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учреждений культуры» «Демидовский район» Смоленской области»</a:t>
                      </a:r>
                    </a:p>
                  </a:txBody>
                  <a:tcPr marL="9525" marR="9525" marT="9525" marB="0"/>
                </a:tc>
                <a:tc>
                  <a:txBody>
                    <a:bodyPr/>
                    <a:lstStyle/>
                    <a:p>
                      <a:pPr algn="ctr"/>
                      <a:r>
                        <a:rPr lang="ru-RU" sz="1050" b="1" i="1" dirty="0" smtClean="0">
                          <a:solidFill>
                            <a:schemeClr val="accent1">
                              <a:lumMod val="25000"/>
                            </a:schemeClr>
                          </a:solidFill>
                        </a:rPr>
                        <a:t>1 379,1</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1 225,4</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1 225,4</a:t>
                      </a:r>
                      <a:endParaRPr lang="ru-RU" sz="1050" b="1" i="1" dirty="0">
                        <a:solidFill>
                          <a:schemeClr val="accent1">
                            <a:lumMod val="25000"/>
                          </a:schemeClr>
                        </a:solidFill>
                      </a:endParaRPr>
                    </a:p>
                  </a:txBody>
                  <a:tcPr/>
                </a:tc>
              </a:tr>
              <a:tr h="357190">
                <a:tc>
                  <a:txBody>
                    <a:bodyPr/>
                    <a:lstStyle/>
                    <a:p>
                      <a:pPr algn="l" fontAlgn="t"/>
                      <a:r>
                        <a:rPr lang="ru-RU" sz="1050" b="1"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деятельности муниципальных учреждений»</a:t>
                      </a:r>
                    </a:p>
                  </a:txBody>
                  <a:tcPr marL="9525" marR="9525" marT="9525" marB="0"/>
                </a:tc>
                <a:tc>
                  <a:txBody>
                    <a:bodyPr/>
                    <a:lstStyle/>
                    <a:p>
                      <a:pPr algn="ctr"/>
                      <a:r>
                        <a:rPr lang="ru-RU" sz="1050" b="1" i="1" dirty="0" smtClean="0">
                          <a:solidFill>
                            <a:schemeClr val="accent1">
                              <a:lumMod val="25000"/>
                            </a:schemeClr>
                          </a:solidFill>
                        </a:rPr>
                        <a:t>1 379,1</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1 225,4</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1 225,4</a:t>
                      </a:r>
                      <a:endParaRPr lang="ru-RU" sz="1050" b="1" i="1" dirty="0">
                        <a:solidFill>
                          <a:schemeClr val="accent1">
                            <a:lumMod val="25000"/>
                          </a:schemeClr>
                        </a:solidFill>
                      </a:endParaRPr>
                    </a:p>
                  </a:txBody>
                  <a:tcPr/>
                </a:tc>
              </a:tr>
              <a:tr h="187649">
                <a:tc>
                  <a:txBody>
                    <a:bodyPr/>
                    <a:lstStyle/>
                    <a:p>
                      <a:pPr algn="l" fontAlgn="t"/>
                      <a:r>
                        <a:rPr lang="ru-RU" sz="1050" b="1" i="1" u="none" strike="noStrike" dirty="0">
                          <a:solidFill>
                            <a:schemeClr val="accent1">
                              <a:lumMod val="25000"/>
                            </a:schemeClr>
                          </a:solidFill>
                          <a:latin typeface="Times New Roman" pitchFamily="18" charset="0"/>
                          <a:cs typeface="Times New Roman" pitchFamily="18" charset="0"/>
                        </a:rPr>
                        <a:t>    Подпрограмма </a:t>
                      </a:r>
                      <a:r>
                        <a:rPr lang="ru-RU" sz="105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культуре Администрации муниципального образования «Демидовский район» Смоленской области»</a:t>
                      </a:r>
                    </a:p>
                  </a:txBody>
                  <a:tcPr marL="9525" marR="9525" marT="9525" marB="0"/>
                </a:tc>
                <a:tc>
                  <a:txBody>
                    <a:bodyPr/>
                    <a:lstStyle/>
                    <a:p>
                      <a:pPr algn="ctr"/>
                      <a:r>
                        <a:rPr lang="ru-RU" sz="1050" b="1" i="1" dirty="0" smtClean="0">
                          <a:solidFill>
                            <a:schemeClr val="accent1">
                              <a:lumMod val="25000"/>
                            </a:schemeClr>
                          </a:solidFill>
                        </a:rPr>
                        <a:t>986,8</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929,3</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929,3</a:t>
                      </a:r>
                      <a:endParaRPr lang="ru-RU" sz="1050" b="1" i="1" dirty="0">
                        <a:solidFill>
                          <a:schemeClr val="accent1">
                            <a:lumMod val="25000"/>
                          </a:schemeClr>
                        </a:solidFill>
                      </a:endParaRPr>
                    </a:p>
                  </a:txBody>
                  <a:tcPr/>
                </a:tc>
              </a:tr>
              <a:tr h="168232">
                <a:tc>
                  <a:txBody>
                    <a:bodyPr/>
                    <a:lstStyle/>
                    <a:p>
                      <a:pPr algn="l" fontAlgn="t"/>
                      <a:r>
                        <a:rPr lang="ru-RU" sz="1050" b="0"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p>
                  </a:txBody>
                  <a:tcPr marL="9525" marR="9525" marT="9525" marB="0"/>
                </a:tc>
                <a:tc>
                  <a:txBody>
                    <a:bodyPr/>
                    <a:lstStyle/>
                    <a:p>
                      <a:pPr algn="ctr"/>
                      <a:r>
                        <a:rPr lang="ru-RU" sz="1050" b="1" i="1" dirty="0" smtClean="0">
                          <a:solidFill>
                            <a:schemeClr val="accent1">
                              <a:lumMod val="25000"/>
                            </a:schemeClr>
                          </a:solidFill>
                        </a:rPr>
                        <a:t>986,8</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929,3</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929,3</a:t>
                      </a:r>
                      <a:endParaRPr lang="ru-RU" sz="1050" b="1" i="1" dirty="0">
                        <a:solidFill>
                          <a:schemeClr val="accent1">
                            <a:lumMod val="25000"/>
                          </a:schemeClr>
                        </a:solidFill>
                      </a:endParaRPr>
                    </a:p>
                  </a:txBody>
                  <a:tcPr/>
                </a:tc>
              </a:tr>
              <a:tr h="168232">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ru-RU" sz="105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smtClean="0">
                          <a:solidFill>
                            <a:schemeClr val="accent1">
                              <a:lumMod val="25000"/>
                            </a:schemeClr>
                          </a:solidFill>
                          <a:latin typeface="Times New Roman" pitchFamily="18" charset="0"/>
                          <a:cs typeface="Times New Roman" pitchFamily="18" charset="0"/>
                        </a:rPr>
                        <a:t>«Государственная поддержка учреждений культуры»</a:t>
                      </a:r>
                    </a:p>
                    <a:p>
                      <a:pPr algn="l" fontAlgn="t"/>
                      <a:endParaRPr lang="ru-RU" sz="105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50" b="1" i="1" dirty="0" smtClean="0">
                          <a:solidFill>
                            <a:schemeClr val="accent1">
                              <a:lumMod val="25000"/>
                            </a:schemeClr>
                          </a:solidFill>
                        </a:rPr>
                        <a:t>365,7</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0,0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0,0</a:t>
                      </a:r>
                      <a:endParaRPr lang="ru-RU" sz="1050" b="1" i="1" dirty="0">
                        <a:solidFill>
                          <a:schemeClr val="accent1">
                            <a:lumMod val="25000"/>
                          </a:schemeClr>
                        </a:solidFill>
                      </a:endParaRPr>
                    </a:p>
                  </a:txBody>
                  <a:tcPr/>
                </a:tc>
              </a:tr>
            </a:tbl>
          </a:graphicData>
        </a:graphic>
      </p:graphicFrame>
      <p:sp>
        <p:nvSpPr>
          <p:cNvPr id="4" name="Прямоугольник 3"/>
          <p:cNvSpPr/>
          <p:nvPr/>
        </p:nvSpPr>
        <p:spPr>
          <a:xfrm>
            <a:off x="7786710"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a:t>
            </a:r>
            <a:r>
              <a:rPr lang="ru-RU" sz="2000" b="1" i="1" dirty="0" err="1" smtClean="0">
                <a:solidFill>
                  <a:schemeClr val="accent1">
                    <a:lumMod val="25000"/>
                  </a:schemeClr>
                </a:solidFill>
              </a:rPr>
              <a:t>Гражданско</a:t>
            </a:r>
            <a:r>
              <a:rPr lang="ru-RU" sz="2000" b="1" i="1" dirty="0" smtClean="0">
                <a:solidFill>
                  <a:schemeClr val="accent1">
                    <a:lumMod val="25000"/>
                  </a:schemeClr>
                </a:solidFill>
              </a:rPr>
              <a:t> – патриотическое воспитание граждан в муниципальном образовании «Демидовский район» Смоленской области» </a:t>
            </a:r>
          </a:p>
          <a:p>
            <a:pPr algn="ctr"/>
            <a:r>
              <a:rPr lang="ru-RU" sz="2000" b="1" i="1" dirty="0" smtClean="0">
                <a:solidFill>
                  <a:schemeClr val="accent1">
                    <a:lumMod val="25000"/>
                  </a:schemeClr>
                </a:solidFill>
              </a:rPr>
              <a:t>на 2017-2021 годы</a:t>
            </a:r>
            <a:endParaRPr lang="ru-RU" sz="2000" b="1" i="1" dirty="0">
              <a:solidFill>
                <a:schemeClr val="accent1">
                  <a:lumMod val="25000"/>
                </a:schemeClr>
              </a:solidFill>
            </a:endParaRPr>
          </a:p>
        </p:txBody>
      </p:sp>
      <p:sp>
        <p:nvSpPr>
          <p:cNvPr id="3" name="TextBox 2"/>
          <p:cNvSpPr txBox="1"/>
          <p:nvPr/>
        </p:nvSpPr>
        <p:spPr>
          <a:xfrm>
            <a:off x="285720" y="1643050"/>
            <a:ext cx="8858280" cy="5432256"/>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700" dirty="0" smtClean="0">
                <a:solidFill>
                  <a:schemeClr val="accent1">
                    <a:lumMod val="25000"/>
                  </a:schemeClr>
                </a:solidFill>
              </a:rPr>
              <a:t>р</a:t>
            </a:r>
            <a:r>
              <a:rPr lang="ru-RU" sz="1700" dirty="0" smtClean="0"/>
              <a:t>азвитие и совершенствование системы гражданско-патриотического воспитания граждан в муниципальном образовании «Демидовский район» Смоленской области и повышение уровня консолидации общества для решения задач обеспечения национальной безопасности и устойчивого развития Российской Федерации, укрепления чувства сопричастности граждан к истории и культуре России.</a:t>
            </a:r>
          </a:p>
          <a:p>
            <a:endParaRPr lang="ru-RU" sz="1700" dirty="0" smtClean="0"/>
          </a:p>
          <a:p>
            <a:r>
              <a:rPr lang="ru-RU" sz="2000" i="1" u="sng" dirty="0" smtClean="0">
                <a:solidFill>
                  <a:schemeClr val="accent1">
                    <a:lumMod val="25000"/>
                  </a:schemeClr>
                </a:solidFill>
              </a:rPr>
              <a:t>Задачи программы:</a:t>
            </a:r>
          </a:p>
          <a:p>
            <a:r>
              <a:rPr lang="ru-RU" sz="1800" dirty="0" smtClean="0"/>
              <a:t>- </a:t>
            </a:r>
            <a:r>
              <a:rPr lang="ru-RU" sz="1700" dirty="0" smtClean="0"/>
              <a:t>проведение научно-обоснованной управленческой и организаторской деятельности по созданию условий для эффективного </a:t>
            </a:r>
            <a:r>
              <a:rPr lang="ru-RU" sz="1700" dirty="0" err="1" smtClean="0"/>
              <a:t>гражданско</a:t>
            </a:r>
            <a:r>
              <a:rPr lang="ru-RU" sz="1700" dirty="0" smtClean="0"/>
              <a:t> - патриотического воспитания граждан.</a:t>
            </a:r>
            <a:endParaRPr lang="ru-RU" sz="1700" b="1" dirty="0" smtClean="0"/>
          </a:p>
          <a:p>
            <a:r>
              <a:rPr lang="ru-RU" sz="1700" dirty="0" smtClean="0"/>
              <a:t>- утверждение в сознании подрастающего поколения и граждан патриотических ценностей, взглядов и убеждений, уважения к культурному и историческому наследию Демидовского края, Смоленщины и России.</a:t>
            </a:r>
            <a:endParaRPr lang="ru-RU" sz="1700" b="1" dirty="0" smtClean="0"/>
          </a:p>
          <a:p>
            <a:r>
              <a:rPr lang="ru-RU" sz="1700" dirty="0" smtClean="0"/>
              <a:t>- воспитание чувства гордости, любви и уважения к  малой Родине, к Смоленщине, к России.</a:t>
            </a:r>
            <a:endParaRPr lang="ru-RU" sz="1700" b="1" dirty="0" smtClean="0"/>
          </a:p>
          <a:p>
            <a:r>
              <a:rPr lang="ru-RU" sz="1700" dirty="0" smtClean="0"/>
              <a:t>- воспитание чувства уважения к пожилым людям.</a:t>
            </a:r>
            <a:endParaRPr lang="ru-RU" sz="1700" b="1" dirty="0" smtClean="0"/>
          </a:p>
          <a:p>
            <a:pPr>
              <a:buFontTx/>
              <a:buChar char="-"/>
            </a:pPr>
            <a:r>
              <a:rPr lang="ru-RU" sz="1700" dirty="0" smtClean="0"/>
              <a:t> повышение престижа военной службы.</a:t>
            </a:r>
            <a:endParaRPr lang="ru-RU" sz="1700" b="1" dirty="0" smtClean="0"/>
          </a:p>
          <a:p>
            <a:pPr>
              <a:buFontTx/>
              <a:buChar char="-"/>
            </a:pPr>
            <a:r>
              <a:rPr lang="ru-RU" sz="1700" dirty="0" smtClean="0"/>
              <a:t> создание   условий      для  повышения активности участия граждан в  мероприятиях, посвященных патриотическому прошлому России, Смоленщины, Родного края.</a:t>
            </a:r>
            <a:endParaRPr lang="ru-RU" sz="1700" b="1" dirty="0" smtClean="0"/>
          </a:p>
          <a:p>
            <a:r>
              <a:rPr lang="ru-RU" sz="1700" dirty="0" smtClean="0"/>
              <a:t>- воспитание бережного отношения к памятникам истории, культуры и архитектуры. </a:t>
            </a:r>
            <a:endParaRPr lang="ru-RU" sz="1700" b="1" dirty="0" smtClean="0"/>
          </a:p>
          <a:p>
            <a:endParaRPr lang="ru-RU" sz="1700" dirty="0" smtClean="0"/>
          </a:p>
          <a:p>
            <a:endParaRPr lang="ru-RU" sz="1700" i="1" u="sng" dirty="0" smtClean="0">
              <a:solidFill>
                <a:schemeClr val="accent1">
                  <a:lumMod val="25000"/>
                </a:schemeClr>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500042"/>
            <a:ext cx="8715404"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a:t>
            </a:r>
            <a:r>
              <a:rPr lang="ru-RU" sz="2000" b="1" i="1" dirty="0" err="1" smtClean="0">
                <a:solidFill>
                  <a:schemeClr val="accent1">
                    <a:lumMod val="25000"/>
                  </a:schemeClr>
                </a:solidFill>
              </a:rPr>
              <a:t>Гражданско</a:t>
            </a:r>
            <a:r>
              <a:rPr lang="ru-RU" sz="2000" b="1" i="1" dirty="0" smtClean="0">
                <a:solidFill>
                  <a:schemeClr val="accent1">
                    <a:lumMod val="25000"/>
                  </a:schemeClr>
                </a:solidFill>
              </a:rPr>
              <a:t> – патриотическое воспитание граждан в муниципальном образовании «Демидовский район» Смоленской области» </a:t>
            </a:r>
          </a:p>
          <a:p>
            <a:pPr algn="ctr"/>
            <a:r>
              <a:rPr lang="ru-RU" sz="2000" b="1" i="1" dirty="0" smtClean="0">
                <a:solidFill>
                  <a:schemeClr val="accent1">
                    <a:lumMod val="25000"/>
                  </a:schemeClr>
                </a:solidFill>
              </a:rPr>
              <a:t>на 2017-2021 годы</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nvGraphicFramePr>
        <p:xfrm>
          <a:off x="357158" y="2071678"/>
          <a:ext cx="8572559" cy="4567263"/>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58,0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134,5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141,4</a:t>
                      </a:r>
                      <a:endParaRPr lang="ru-RU" sz="1400" b="1" i="1" dirty="0">
                        <a:solidFill>
                          <a:schemeClr val="accent1">
                            <a:lumMod val="25000"/>
                          </a:schemeClr>
                        </a:solidFill>
                      </a:endParaRPr>
                    </a:p>
                  </a:txBody>
                  <a:tcPr/>
                </a:tc>
              </a:tr>
              <a:tr h="975444">
                <a:tc>
                  <a:txBody>
                    <a:bodyPr/>
                    <a:lstStyle/>
                    <a:p>
                      <a:pPr algn="l" fontAlgn="t"/>
                      <a:r>
                        <a:rPr lang="ru-RU" sz="150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«Совершенствование системы патриотического воспитания граждан в Смоленской области, форм и методов работы, организация и проведение мероприятий по гражданско-патриотическому воспитанию граждан»</a:t>
                      </a: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23,0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57,5</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60,4</a:t>
                      </a:r>
                      <a:endParaRPr lang="ru-RU" sz="1400" b="1" i="1" dirty="0">
                        <a:solidFill>
                          <a:schemeClr val="accent1">
                            <a:lumMod val="25000"/>
                          </a:schemeClr>
                        </a:solidFill>
                      </a:endParaRPr>
                    </a:p>
                  </a:txBody>
                  <a:tcPr/>
                </a:tc>
              </a:tr>
              <a:tr h="571504">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5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«Поддержка Районного поискового объединения им. Героя Советского Союза П.Д. Хренова»</a:t>
                      </a:r>
                    </a:p>
                  </a:txBody>
                  <a:tcPr marL="9525" marR="9525" marT="9525" marB="0"/>
                </a:tc>
                <a:tc>
                  <a:txBody>
                    <a:bodyPr/>
                    <a:lstStyle/>
                    <a:p>
                      <a:pPr algn="ctr"/>
                      <a:r>
                        <a:rPr lang="ru-RU" sz="1400" b="1" i="1" dirty="0" smtClean="0">
                          <a:solidFill>
                            <a:schemeClr val="accent1">
                              <a:lumMod val="25000"/>
                            </a:schemeClr>
                          </a:solidFill>
                        </a:rPr>
                        <a:t>20,0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48,0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51,0</a:t>
                      </a:r>
                      <a:endParaRPr lang="ru-RU" sz="1400" b="1" i="1" dirty="0">
                        <a:solidFill>
                          <a:schemeClr val="accent1">
                            <a:lumMod val="25000"/>
                          </a:schemeClr>
                        </a:solidFill>
                      </a:endParaRPr>
                    </a:p>
                  </a:txBody>
                  <a:tcPr/>
                </a:tc>
              </a:tr>
              <a:tr h="857256">
                <a:tc>
                  <a:txBody>
                    <a:bodyPr/>
                    <a:lstStyle/>
                    <a:p>
                      <a:pPr algn="l" fontAlgn="t"/>
                      <a:r>
                        <a:rPr lang="ru-RU" sz="1500" b="0" i="1" u="none" strike="noStrike" dirty="0">
                          <a:solidFill>
                            <a:schemeClr val="accent1">
                              <a:lumMod val="25000"/>
                            </a:schemeClr>
                          </a:solidFill>
                          <a:latin typeface="Times New Roman" pitchFamily="18" charset="0"/>
                          <a:cs typeface="Times New Roman" pitchFamily="18" charset="0"/>
                        </a:rPr>
                        <a:t>      </a:t>
                      </a:r>
                      <a:r>
                        <a:rPr lang="ru-RU" sz="15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«Повышение престижа военной службы в молодежной среде и реализация комплекса воспитательных и развивающих мероприятий для допризывной молодежи»</a:t>
                      </a: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12,0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15,0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16,0</a:t>
                      </a:r>
                      <a:endParaRPr lang="ru-RU" sz="1400" b="1" i="1" dirty="0">
                        <a:solidFill>
                          <a:schemeClr val="accent1">
                            <a:lumMod val="25000"/>
                          </a:schemeClr>
                        </a:solidFill>
                      </a:endParaRPr>
                    </a:p>
                  </a:txBody>
                  <a:tcPr/>
                </a:tc>
              </a:tr>
              <a:tr h="679334">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5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«Укрепление материально-технической базы для реализации программных мероприятий»</a:t>
                      </a:r>
                    </a:p>
                  </a:txBody>
                  <a:tcPr marL="9525" marR="9525" marT="9525" marB="0"/>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8,0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8,0</a:t>
                      </a:r>
                      <a:endParaRPr lang="ru-RU" sz="1400" b="1" i="1" dirty="0">
                        <a:solidFill>
                          <a:schemeClr val="accent1">
                            <a:lumMod val="25000"/>
                          </a:schemeClr>
                        </a:solidFill>
                      </a:endParaRPr>
                    </a:p>
                  </a:txBody>
                  <a:tcPr/>
                </a:tc>
              </a:tr>
              <a:tr h="677988">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5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«Мероприятия, направленные на развитие системы духовно-нравственного воспитания граждан»</a:t>
                      </a:r>
                    </a:p>
                  </a:txBody>
                  <a:tcPr marL="9525" marR="9525" marT="9525" marB="0"/>
                </a:tc>
                <a:tc>
                  <a:txBody>
                    <a:bodyPr/>
                    <a:lstStyle/>
                    <a:p>
                      <a:pPr algn="ctr"/>
                      <a:r>
                        <a:rPr lang="ru-RU" sz="1400" b="1" i="1" dirty="0" smtClean="0">
                          <a:solidFill>
                            <a:schemeClr val="accent1">
                              <a:lumMod val="25000"/>
                            </a:schemeClr>
                          </a:solidFill>
                        </a:rPr>
                        <a:t>3,0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6,0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6,0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714488"/>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pPr algn="ctr"/>
            <a:r>
              <a:rPr lang="ru-RU" sz="2000" b="1" i="1" dirty="0" smtClean="0">
                <a:solidFill>
                  <a:schemeClr val="accent1">
                    <a:lumMod val="25000"/>
                  </a:schemeClr>
                </a:solidFill>
              </a:rPr>
              <a:t> на 2017-2021 годы</a:t>
            </a:r>
            <a:endParaRPr lang="ru-RU" sz="2000" b="1" i="1" dirty="0">
              <a:solidFill>
                <a:schemeClr val="accent1">
                  <a:lumMod val="25000"/>
                </a:schemeClr>
              </a:solidFill>
            </a:endParaRPr>
          </a:p>
        </p:txBody>
      </p:sp>
      <p:sp>
        <p:nvSpPr>
          <p:cNvPr id="3" name="TextBox 2"/>
          <p:cNvSpPr txBox="1"/>
          <p:nvPr/>
        </p:nvSpPr>
        <p:spPr>
          <a:xfrm>
            <a:off x="285720" y="1643050"/>
            <a:ext cx="8858280" cy="5232202"/>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600" dirty="0" smtClean="0"/>
              <a:t>обеспечение благоприятных условий для развития малого и среднего предпринимательства и повышение его роли в социально-экономическом развитии муниципального образования «Демидовский район» Смоленской области.</a:t>
            </a:r>
          </a:p>
          <a:p>
            <a:r>
              <a:rPr lang="ru-RU" sz="2000" i="1" u="sng" dirty="0" smtClean="0">
                <a:solidFill>
                  <a:schemeClr val="accent1">
                    <a:lumMod val="25000"/>
                  </a:schemeClr>
                </a:solidFill>
              </a:rPr>
              <a:t>Задачи программы:</a:t>
            </a:r>
          </a:p>
          <a:p>
            <a:r>
              <a:rPr lang="ru-RU" sz="1800" dirty="0" smtClean="0"/>
              <a:t>- </a:t>
            </a:r>
            <a:r>
              <a:rPr lang="ru-RU" sz="1500" dirty="0" smtClean="0"/>
              <a:t>совершенствование нормативно-правовой базы и мониторинга деятельности субъектов малого и среднего предпринимательства;</a:t>
            </a:r>
          </a:p>
          <a:p>
            <a:r>
              <a:rPr lang="ru-RU" sz="1500" dirty="0" smtClean="0"/>
              <a:t>- финансовая и имущественная поддержка малого и среднего предпринимательства;</a:t>
            </a:r>
          </a:p>
          <a:p>
            <a:r>
              <a:rPr lang="ru-RU" sz="1500" dirty="0" smtClean="0"/>
              <a:t>- информационная поддержка субъектов малого и среднего предпринимательства;</a:t>
            </a:r>
          </a:p>
          <a:p>
            <a:r>
              <a:rPr lang="ru-RU" sz="1500" dirty="0" smtClean="0"/>
              <a:t>- консультативная поддержка малого и среднего предпринимательства;</a:t>
            </a:r>
          </a:p>
          <a:p>
            <a:pPr>
              <a:buFontTx/>
              <a:buChar char="-"/>
            </a:pPr>
            <a:r>
              <a:rPr lang="ru-RU" sz="1500" dirty="0" smtClean="0"/>
              <a:t>содействие росту конкурентоспособности и продвижению продукции субъектов малого и среднего предпринимательства на товарные рынки.</a:t>
            </a:r>
          </a:p>
          <a:p>
            <a:pPr>
              <a:buFontTx/>
              <a:buChar char="-"/>
            </a:pPr>
            <a:r>
              <a:rPr lang="ru-RU" sz="1500" dirty="0" smtClean="0"/>
              <a:t>увеличение доли малых и средних предприятий в общем числе предприятий, осуществляющих деятельность на территории МО«Демидовский район» до 35%;</a:t>
            </a:r>
          </a:p>
          <a:p>
            <a:pPr>
              <a:buFontTx/>
              <a:buChar char="-"/>
            </a:pPr>
            <a:r>
              <a:rPr lang="ru-RU" sz="1500" dirty="0" smtClean="0"/>
              <a:t> увеличение оборота малых и средних предприятий, осуществляющих деятельность на территории МО«Демидовский район» в 2,5 раза;</a:t>
            </a:r>
          </a:p>
          <a:p>
            <a:pPr>
              <a:buFontTx/>
              <a:buChar char="-"/>
            </a:pPr>
            <a:r>
              <a:rPr lang="ru-RU" sz="1500" dirty="0" smtClean="0"/>
              <a:t> увеличение доли среднесписочной численности работников (без внешних совместителей) занятых у субъектов малого и среднего предпринимательства, в общей численности населения Демидовского района Смоленской области до 3,3%;</a:t>
            </a:r>
          </a:p>
          <a:p>
            <a:pPr>
              <a:buFontTx/>
              <a:buChar char="-"/>
            </a:pPr>
            <a:r>
              <a:rPr lang="ru-RU" sz="1500" dirty="0" smtClean="0"/>
              <a:t>увеличение доли обрабатывающей промышленности в обороте субъектов малого и среднего предпринимательства (без учета индивидуальных предпринимателей) до 20%;</a:t>
            </a:r>
          </a:p>
          <a:p>
            <a:pPr>
              <a:buFontTx/>
              <a:buChar char="-"/>
            </a:pPr>
            <a:r>
              <a:rPr lang="ru-RU" sz="1500" dirty="0" smtClean="0"/>
              <a:t>объем инвестиций в основной капитал малых предприятий (за исключением бюджетных средств).</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8143932"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pPr algn="ctr"/>
            <a:r>
              <a:rPr lang="ru-RU" sz="2000" b="1" i="1" dirty="0" smtClean="0">
                <a:solidFill>
                  <a:schemeClr val="accent1">
                    <a:lumMod val="25000"/>
                  </a:schemeClr>
                </a:solidFill>
              </a:rPr>
              <a:t> на 2017-2021 годы</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«Информационная поддержка субъектов малого и среднего предпринимательства»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26,0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33,5</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35,5</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78592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 на 2017-2019 годы</a:t>
            </a:r>
            <a:endParaRPr lang="ru-RU" sz="2000" b="1" i="1" dirty="0">
              <a:solidFill>
                <a:schemeClr val="accent1">
                  <a:lumMod val="25000"/>
                </a:schemeClr>
              </a:solidFill>
            </a:endParaRPr>
          </a:p>
        </p:txBody>
      </p:sp>
      <p:sp>
        <p:nvSpPr>
          <p:cNvPr id="3" name="TextBox 2"/>
          <p:cNvSpPr txBox="1"/>
          <p:nvPr/>
        </p:nvSpPr>
        <p:spPr>
          <a:xfrm>
            <a:off x="285720" y="1643050"/>
            <a:ext cx="8858280" cy="51244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dirty="0" smtClean="0"/>
              <a:t>обеспечение безопасности граждан от криминогенных угроз и  защита личности от преступных посягательств на территории муниципального образования «Демидовский район» Смоленской области; снижение темпов роста заболеваемости наркоманией, алкоголизмом, токсикоманией детей и молодежи путем координации деятельности всех муниципальных учреждений, организаций и общественных объединений в направлении профилактики, профилактика </a:t>
            </a:r>
            <a:r>
              <a:rPr lang="ru-RU" dirty="0" err="1" smtClean="0"/>
              <a:t>табакокурения</a:t>
            </a:r>
            <a:r>
              <a:rPr lang="ru-RU" dirty="0" smtClean="0"/>
              <a:t>; </a:t>
            </a:r>
            <a:r>
              <a:rPr lang="ru-RU" dirty="0" err="1" smtClean="0"/>
              <a:t>профилактика</a:t>
            </a:r>
            <a:r>
              <a:rPr lang="ru-RU" dirty="0" smtClean="0"/>
              <a:t> правонарушений</a:t>
            </a:r>
          </a:p>
          <a:p>
            <a:r>
              <a:rPr lang="ru-RU" sz="2000" i="1" u="sng" dirty="0" smtClean="0">
                <a:solidFill>
                  <a:schemeClr val="accent1">
                    <a:lumMod val="25000"/>
                  </a:schemeClr>
                </a:solidFill>
              </a:rPr>
              <a:t>Задачи программы:</a:t>
            </a:r>
          </a:p>
          <a:p>
            <a:r>
              <a:rPr lang="ru-RU" sz="1800" dirty="0" smtClean="0"/>
              <a:t>- </a:t>
            </a:r>
            <a:r>
              <a:rPr lang="ru-RU" dirty="0" smtClean="0"/>
              <a:t>Создание комплекса социальных, образовательных и медико-психологических мероприятий, направленных на профилактику наркомании и других зависимостей; борьбы с преступностью, безнадзорностью, беспризорностью несовершеннолетних; </a:t>
            </a:r>
            <a:r>
              <a:rPr lang="ru-RU" dirty="0" err="1" smtClean="0"/>
              <a:t>ресоциализацию</a:t>
            </a:r>
            <a:r>
              <a:rPr lang="ru-RU" dirty="0" smtClean="0"/>
              <a:t> лиц, освободившихся из мест лишения свободы.;</a:t>
            </a:r>
          </a:p>
          <a:p>
            <a:r>
              <a:rPr lang="ru-RU" sz="1500" dirty="0" smtClean="0"/>
              <a:t>- к</a:t>
            </a:r>
            <a:r>
              <a:rPr lang="ru-RU" dirty="0" smtClean="0"/>
              <a:t>онцентрация  усилий  правоохранительных  органов  по  борьбе  с  наиболее опасными формами незаконного оборота  наркотиков; формирование негативного общественного отношения к незаконному   потреблению наркотиков; профилактика правонарушений связанных с незаконным оборотом наркотиков; проведение операции «Без наркотиков»</a:t>
            </a:r>
            <a:r>
              <a:rPr lang="ru-RU" sz="1500" dirty="0" smtClean="0"/>
              <a:t>;</a:t>
            </a:r>
          </a:p>
          <a:p>
            <a:r>
              <a:rPr lang="ru-RU" sz="1500" dirty="0" smtClean="0"/>
              <a:t>- </a:t>
            </a:r>
            <a:r>
              <a:rPr lang="ru-RU" dirty="0" smtClean="0"/>
              <a:t>создание системы мониторинга наркомании и других зависимостей;</a:t>
            </a:r>
          </a:p>
          <a:p>
            <a:r>
              <a:rPr lang="ru-RU" dirty="0" smtClean="0"/>
              <a:t>- пропаганда здорового образа жизни среди населения;</a:t>
            </a:r>
          </a:p>
          <a:p>
            <a:r>
              <a:rPr lang="ru-RU" dirty="0" smtClean="0"/>
              <a:t>- информационно-правовое обеспечение населения по вопросам зависимостей и правонарушений</a:t>
            </a:r>
          </a:p>
          <a:p>
            <a:r>
              <a:rPr lang="ru-RU" dirty="0" smtClean="0"/>
              <a:t>- формирование отрицательного отношения к зависимостям;</a:t>
            </a:r>
          </a:p>
          <a:p>
            <a:r>
              <a:rPr lang="ru-RU" dirty="0" smtClean="0"/>
              <a:t>- организация методической помощи специалистам в сфере профилактики зависимостей и правонарушений;</a:t>
            </a:r>
          </a:p>
          <a:p>
            <a:pPr>
              <a:buFontTx/>
              <a:buChar char="-"/>
            </a:pPr>
            <a:r>
              <a:rPr lang="ru-RU" dirty="0" smtClean="0"/>
              <a:t>снижение уровня преступности на территории МО«Демидовский район»;</a:t>
            </a:r>
          </a:p>
          <a:p>
            <a:pPr>
              <a:buFontTx/>
              <a:buChar char="-"/>
            </a:pPr>
            <a:r>
              <a:rPr lang="ru-RU" dirty="0" smtClean="0"/>
              <a:t> выявление и устранение причин и условий, способствующих совершению правонарушений;</a:t>
            </a:r>
          </a:p>
          <a:p>
            <a:pPr>
              <a:buFontTx/>
              <a:buChar char="-"/>
            </a:pPr>
            <a:r>
              <a:rPr lang="ru-RU" dirty="0" smtClean="0"/>
              <a:t>профилактика правонарушений в рамках отдельной отрасли, сферы управления, предприятия, организации, учреждения.</a:t>
            </a:r>
            <a:endParaRPr lang="ru-RU"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034" y="500042"/>
            <a:ext cx="864396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 на 2017-2019 годы</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nvGraphicFramePr>
        <p:xfrm>
          <a:off x="500034" y="2214554"/>
          <a:ext cx="8429685" cy="216598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«Профилактика и борьба с незаконным оборотом и употреблением наркотиков, а также других зависимостей, пропаганда здорового образа жизни среди населения»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48,0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60,0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63,0</a:t>
                      </a:r>
                      <a:endParaRPr lang="ru-RU" b="1" i="1" dirty="0">
                        <a:solidFill>
                          <a:schemeClr val="accent1">
                            <a:lumMod val="25000"/>
                          </a:schemeClr>
                        </a:solidFill>
                      </a:endParaRPr>
                    </a:p>
                  </a:txBody>
                  <a:tcPr/>
                </a:tc>
              </a:tr>
            </a:tbl>
          </a:graphicData>
        </a:graphic>
      </p:graphicFrame>
      <p:sp>
        <p:nvSpPr>
          <p:cNvPr id="5" name="Прямоугольник 4"/>
          <p:cNvSpPr/>
          <p:nvPr/>
        </p:nvSpPr>
        <p:spPr>
          <a:xfrm>
            <a:off x="7786710"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2000" b="1" i="1" dirty="0" smtClean="0">
                <a:solidFill>
                  <a:schemeClr val="accent1">
                    <a:lumMod val="25000"/>
                  </a:schemeClr>
                </a:solidFill>
              </a:rPr>
              <a:t> «Демидовский район» Смоленской области» на 2014-2017 годы</a:t>
            </a:r>
            <a:endParaRPr lang="ru-RU" sz="2000" b="1" i="1" dirty="0">
              <a:solidFill>
                <a:schemeClr val="accent1">
                  <a:lumMod val="25000"/>
                </a:schemeClr>
              </a:solidFill>
            </a:endParaRPr>
          </a:p>
        </p:txBody>
      </p:sp>
      <p:sp>
        <p:nvSpPr>
          <p:cNvPr id="3" name="TextBox 2"/>
          <p:cNvSpPr txBox="1"/>
          <p:nvPr/>
        </p:nvSpPr>
        <p:spPr>
          <a:xfrm>
            <a:off x="357158" y="1687354"/>
            <a:ext cx="8572560" cy="4062651"/>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pPr lvl="0"/>
            <a:r>
              <a:rPr lang="ru-RU" sz="2000" dirty="0" smtClean="0">
                <a:solidFill>
                  <a:schemeClr val="accent1">
                    <a:lumMod val="25000"/>
                  </a:schemeClr>
                </a:solidFill>
              </a:rPr>
              <a:t>- </a:t>
            </a:r>
            <a:r>
              <a:rPr lang="ru-RU" sz="1800" dirty="0" smtClean="0"/>
              <a:t>модернизация объектов коммунального назначения;</a:t>
            </a:r>
          </a:p>
          <a:p>
            <a:pPr lvl="0"/>
            <a:r>
              <a:rPr lang="ru-RU" sz="1800" dirty="0" smtClean="0"/>
              <a:t>- модернизация систем водоотведения;</a:t>
            </a:r>
          </a:p>
          <a:p>
            <a:pPr lvl="0"/>
            <a:r>
              <a:rPr lang="ru-RU" sz="1800" dirty="0" smtClean="0"/>
              <a:t>- снижение аварийности на объектах коммунального назначения;</a:t>
            </a:r>
          </a:p>
          <a:p>
            <a:pPr lvl="0">
              <a:buFontTx/>
              <a:buChar char="-"/>
            </a:pPr>
            <a:r>
              <a:rPr lang="ru-RU" sz="1800" dirty="0" smtClean="0"/>
              <a:t>повышение срока службы тепловых сетей;</a:t>
            </a:r>
          </a:p>
          <a:p>
            <a:pPr lvl="0">
              <a:buFontTx/>
              <a:buChar char="-"/>
            </a:pPr>
            <a:r>
              <a:rPr lang="ru-RU" sz="1800" dirty="0" smtClean="0"/>
              <a:t>снижение эксплуатационных расходов;</a:t>
            </a:r>
          </a:p>
          <a:p>
            <a:pPr lvl="0"/>
            <a:r>
              <a:rPr lang="ru-RU" sz="1800" dirty="0" smtClean="0"/>
              <a:t>-повышение надежности и эффективности работы объектов коммунального назначения.</a:t>
            </a:r>
          </a:p>
          <a:p>
            <a:pPr lvl="0"/>
            <a:endParaRPr lang="ru-RU" sz="1800" dirty="0" smtClean="0"/>
          </a:p>
          <a:p>
            <a:r>
              <a:rPr lang="ru-RU" sz="2000" i="1" u="sng" dirty="0" smtClean="0">
                <a:solidFill>
                  <a:schemeClr val="accent1">
                    <a:lumMod val="25000"/>
                  </a:schemeClr>
                </a:solidFill>
              </a:rPr>
              <a:t>Задачи программы:</a:t>
            </a:r>
          </a:p>
          <a:p>
            <a:pPr lvl="0"/>
            <a:r>
              <a:rPr lang="ru-RU" sz="1800" dirty="0" smtClean="0"/>
              <a:t>- перевод на автономное газовое отопление;</a:t>
            </a:r>
          </a:p>
          <a:p>
            <a:pPr lvl="0"/>
            <a:r>
              <a:rPr lang="ru-RU" sz="1800" dirty="0" smtClean="0"/>
              <a:t>- развитие систем теплоснабжения;</a:t>
            </a:r>
          </a:p>
          <a:p>
            <a:pPr lvl="0"/>
            <a:r>
              <a:rPr lang="ru-RU" sz="1800" dirty="0" smtClean="0"/>
              <a:t>- реконструкция существующих тепловых сетей;</a:t>
            </a:r>
          </a:p>
          <a:p>
            <a:r>
              <a:rPr lang="ru-RU" sz="1800" dirty="0" smtClean="0"/>
              <a:t>- бесперебойное снабжение теплом</a:t>
            </a:r>
            <a:endParaRPr lang="ru-RU"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4" descr="http://fs.homegate.ru/file/266753.jpg"/>
          <p:cNvPicPr>
            <a:picLocks noGrp="1" noChangeAspect="1" noChangeArrowheads="1"/>
          </p:cNvPicPr>
          <p:nvPr>
            <p:ph type="title"/>
          </p:nvPr>
        </p:nvPicPr>
        <p:blipFill>
          <a:blip r:embed="rId2" cstate="print"/>
          <a:srcRect/>
          <a:stretch>
            <a:fillRect/>
          </a:stretch>
        </p:blipFill>
        <p:spPr>
          <a:xfrm>
            <a:off x="468313" y="333375"/>
            <a:ext cx="1862137" cy="1943100"/>
          </a:xfrm>
          <a:solidFill>
            <a:srgbClr val="000000"/>
          </a:solidFill>
        </p:spPr>
      </p:pic>
      <p:grpSp>
        <p:nvGrpSpPr>
          <p:cNvPr id="62466" name="Group 5"/>
          <p:cNvGrpSpPr>
            <a:grpSpLocks/>
          </p:cNvGrpSpPr>
          <p:nvPr/>
        </p:nvGrpSpPr>
        <p:grpSpPr bwMode="auto">
          <a:xfrm>
            <a:off x="179388" y="0"/>
            <a:ext cx="8964612" cy="6742113"/>
            <a:chOff x="1157" y="359"/>
            <a:chExt cx="15115" cy="11087"/>
          </a:xfrm>
        </p:grpSpPr>
        <p:sp>
          <p:nvSpPr>
            <p:cNvPr id="62468" name="Text Box 6"/>
            <p:cNvSpPr txBox="1">
              <a:spLocks noChangeArrowheads="1"/>
            </p:cNvSpPr>
            <p:nvPr/>
          </p:nvSpPr>
          <p:spPr bwMode="auto">
            <a:xfrm>
              <a:off x="1157" y="359"/>
              <a:ext cx="3515" cy="3498"/>
            </a:xfrm>
            <a:prstGeom prst="rect">
              <a:avLst/>
            </a:prstGeom>
            <a:noFill/>
            <a:ln w="9525">
              <a:noFill/>
              <a:miter lim="800000"/>
              <a:headEnd/>
              <a:tailEnd/>
            </a:ln>
          </p:spPr>
          <p:txBody>
            <a:bodyPr wrap="none"/>
            <a:lstStyle/>
            <a:p>
              <a:endParaRPr lang="ru-RU"/>
            </a:p>
          </p:txBody>
        </p:sp>
        <p:sp>
          <p:nvSpPr>
            <p:cNvPr id="62469" name="AutoShape 7"/>
            <p:cNvSpPr>
              <a:spLocks noChangeArrowheads="1"/>
            </p:cNvSpPr>
            <p:nvPr/>
          </p:nvSpPr>
          <p:spPr bwMode="auto">
            <a:xfrm>
              <a:off x="1271" y="4798"/>
              <a:ext cx="14898" cy="960"/>
            </a:xfrm>
            <a:prstGeom prst="chevron">
              <a:avLst>
                <a:gd name="adj" fmla="val 387969"/>
              </a:avLst>
            </a:prstGeom>
            <a:solidFill>
              <a:srgbClr val="CCFFCC"/>
            </a:solidFill>
            <a:ln w="9525">
              <a:solidFill>
                <a:srgbClr val="000000"/>
              </a:solidFill>
              <a:miter lim="800000"/>
              <a:headEnd/>
              <a:tailEnd/>
            </a:ln>
          </p:spPr>
          <p:txBody>
            <a:bodyPr/>
            <a:lstStyle/>
            <a:p>
              <a:endParaRPr lang="ru-RU"/>
            </a:p>
          </p:txBody>
        </p:sp>
        <p:sp>
          <p:nvSpPr>
            <p:cNvPr id="62470" name="Text Box 8"/>
            <p:cNvSpPr txBox="1">
              <a:spLocks noChangeArrowheads="1"/>
            </p:cNvSpPr>
            <p:nvPr/>
          </p:nvSpPr>
          <p:spPr bwMode="auto">
            <a:xfrm>
              <a:off x="5699" y="4708"/>
              <a:ext cx="6690" cy="1050"/>
            </a:xfrm>
            <a:prstGeom prst="rect">
              <a:avLst/>
            </a:prstGeom>
            <a:noFill/>
            <a:ln w="9525">
              <a:noFill/>
              <a:miter lim="800000"/>
              <a:headEnd/>
              <a:tailEnd/>
            </a:ln>
          </p:spPr>
          <p:txBody>
            <a:bodyPr/>
            <a:lstStyle/>
            <a:p>
              <a:pPr algn="ctr"/>
              <a:r>
                <a:rPr lang="ru-RU" sz="1800" b="1">
                  <a:solidFill>
                    <a:srgbClr val="008000"/>
                  </a:solidFill>
                </a:rPr>
                <a:t>ЭТАПЫ БЮДЖЕТНОГО ПРОЦЕССА</a:t>
              </a:r>
              <a:endParaRPr lang="ru-RU"/>
            </a:p>
          </p:txBody>
        </p:sp>
        <p:grpSp>
          <p:nvGrpSpPr>
            <p:cNvPr id="62471" name="Group 9"/>
            <p:cNvGrpSpPr>
              <a:grpSpLocks/>
            </p:cNvGrpSpPr>
            <p:nvPr/>
          </p:nvGrpSpPr>
          <p:grpSpPr bwMode="auto">
            <a:xfrm>
              <a:off x="1157" y="6496"/>
              <a:ext cx="4296" cy="1890"/>
              <a:chOff x="1128" y="5207"/>
              <a:chExt cx="4296" cy="1890"/>
            </a:xfrm>
          </p:grpSpPr>
          <p:sp>
            <p:nvSpPr>
              <p:cNvPr id="62493" name="AutoShape 1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4" name="Text Box 1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1. Составление проекта бюджета</a:t>
                </a:r>
                <a:endParaRPr lang="ru-RU"/>
              </a:p>
            </p:txBody>
          </p:sp>
        </p:grpSp>
        <p:sp>
          <p:nvSpPr>
            <p:cNvPr id="62472" name="AutoShape 12"/>
            <p:cNvSpPr>
              <a:spLocks noChangeArrowheads="1"/>
            </p:cNvSpPr>
            <p:nvPr/>
          </p:nvSpPr>
          <p:spPr bwMode="auto">
            <a:xfrm>
              <a:off x="5951" y="6496"/>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73" name="Text Box 13"/>
            <p:cNvSpPr txBox="1">
              <a:spLocks noChangeArrowheads="1"/>
            </p:cNvSpPr>
            <p:nvPr/>
          </p:nvSpPr>
          <p:spPr bwMode="auto">
            <a:xfrm>
              <a:off x="6203" y="6496"/>
              <a:ext cx="3930" cy="1188"/>
            </a:xfrm>
            <a:prstGeom prst="rect">
              <a:avLst/>
            </a:prstGeom>
            <a:noFill/>
            <a:ln w="9525">
              <a:noFill/>
              <a:miter lim="800000"/>
              <a:headEnd/>
              <a:tailEnd/>
            </a:ln>
          </p:spPr>
          <p:txBody>
            <a:bodyPr/>
            <a:lstStyle/>
            <a:p>
              <a:r>
                <a:rPr lang="ru-RU" sz="1600" b="1">
                  <a:solidFill>
                    <a:srgbClr val="0000FF"/>
                  </a:solidFill>
                </a:rPr>
                <a:t>2. Рассмотрение проекта бюджета</a:t>
              </a:r>
              <a:endParaRPr lang="ru-RU"/>
            </a:p>
          </p:txBody>
        </p:sp>
        <p:grpSp>
          <p:nvGrpSpPr>
            <p:cNvPr id="62474" name="Group 14"/>
            <p:cNvGrpSpPr>
              <a:grpSpLocks/>
            </p:cNvGrpSpPr>
            <p:nvPr/>
          </p:nvGrpSpPr>
          <p:grpSpPr bwMode="auto">
            <a:xfrm>
              <a:off x="10643" y="6496"/>
              <a:ext cx="4296" cy="1890"/>
              <a:chOff x="1128" y="5207"/>
              <a:chExt cx="4296" cy="1890"/>
            </a:xfrm>
          </p:grpSpPr>
          <p:sp>
            <p:nvSpPr>
              <p:cNvPr id="62491" name="AutoShape 15"/>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2" name="Text Box 16"/>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3. Утверждение бюджета</a:t>
                </a:r>
                <a:endParaRPr lang="ru-RU"/>
              </a:p>
            </p:txBody>
          </p:sp>
        </p:grpSp>
        <p:sp>
          <p:nvSpPr>
            <p:cNvPr id="62475" name="AutoShape 17"/>
            <p:cNvSpPr>
              <a:spLocks noChangeArrowheads="1"/>
            </p:cNvSpPr>
            <p:nvPr/>
          </p:nvSpPr>
          <p:spPr bwMode="auto">
            <a:xfrm>
              <a:off x="4529"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76" name="AutoShape 18"/>
            <p:cNvSpPr>
              <a:spLocks noChangeArrowheads="1"/>
            </p:cNvSpPr>
            <p:nvPr/>
          </p:nvSpPr>
          <p:spPr bwMode="auto">
            <a:xfrm>
              <a:off x="9557"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77" name="Group 19"/>
            <p:cNvGrpSpPr>
              <a:grpSpLocks/>
            </p:cNvGrpSpPr>
            <p:nvPr/>
          </p:nvGrpSpPr>
          <p:grpSpPr bwMode="auto">
            <a:xfrm>
              <a:off x="10739" y="9556"/>
              <a:ext cx="4296" cy="1890"/>
              <a:chOff x="1128" y="5207"/>
              <a:chExt cx="4296" cy="1890"/>
            </a:xfrm>
          </p:grpSpPr>
          <p:sp>
            <p:nvSpPr>
              <p:cNvPr id="62489" name="AutoShape 2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0" name="Text Box 2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4. Исполнение бюджета</a:t>
                </a:r>
                <a:endParaRPr lang="ru-RU"/>
              </a:p>
            </p:txBody>
          </p:sp>
        </p:grpSp>
        <p:sp>
          <p:nvSpPr>
            <p:cNvPr id="62478" name="AutoShape 22"/>
            <p:cNvSpPr>
              <a:spLocks noChangeArrowheads="1"/>
            </p:cNvSpPr>
            <p:nvPr/>
          </p:nvSpPr>
          <p:spPr bwMode="auto">
            <a:xfrm>
              <a:off x="14939" y="7684"/>
              <a:ext cx="960" cy="2784"/>
            </a:xfrm>
            <a:prstGeom prst="curvedLeftArrow">
              <a:avLst>
                <a:gd name="adj1" fmla="val 58000"/>
                <a:gd name="adj2" fmla="val 116000"/>
                <a:gd name="adj3" fmla="val 33333"/>
              </a:avLst>
            </a:prstGeom>
            <a:solidFill>
              <a:srgbClr val="0000FF"/>
            </a:solidFill>
            <a:ln w="9525">
              <a:solidFill>
                <a:srgbClr val="000000"/>
              </a:solidFill>
              <a:miter lim="800000"/>
              <a:headEnd/>
              <a:tailEnd/>
            </a:ln>
          </p:spPr>
          <p:txBody>
            <a:bodyPr/>
            <a:lstStyle/>
            <a:p>
              <a:endParaRPr lang="ru-RU"/>
            </a:p>
          </p:txBody>
        </p:sp>
        <p:grpSp>
          <p:nvGrpSpPr>
            <p:cNvPr id="62479" name="Group 23"/>
            <p:cNvGrpSpPr>
              <a:grpSpLocks/>
            </p:cNvGrpSpPr>
            <p:nvPr/>
          </p:nvGrpSpPr>
          <p:grpSpPr bwMode="auto">
            <a:xfrm>
              <a:off x="5951" y="9556"/>
              <a:ext cx="4296" cy="1890"/>
              <a:chOff x="1128" y="5207"/>
              <a:chExt cx="4296" cy="1890"/>
            </a:xfrm>
          </p:grpSpPr>
          <p:sp>
            <p:nvSpPr>
              <p:cNvPr id="62487" name="AutoShape 24"/>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8" name="Text Box 25"/>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5. Формирование отчета об исполнении бюджета</a:t>
                </a:r>
                <a:endParaRPr lang="ru-RU"/>
              </a:p>
            </p:txBody>
          </p:sp>
        </p:grpSp>
        <p:sp>
          <p:nvSpPr>
            <p:cNvPr id="62480" name="AutoShape 26"/>
            <p:cNvSpPr>
              <a:spLocks noChangeArrowheads="1"/>
            </p:cNvSpPr>
            <p:nvPr/>
          </p:nvSpPr>
          <p:spPr bwMode="auto">
            <a:xfrm rot="10800000">
              <a:off x="9191"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81" name="Group 27"/>
            <p:cNvGrpSpPr>
              <a:grpSpLocks/>
            </p:cNvGrpSpPr>
            <p:nvPr/>
          </p:nvGrpSpPr>
          <p:grpSpPr bwMode="auto">
            <a:xfrm>
              <a:off x="1157" y="9556"/>
              <a:ext cx="4296" cy="1890"/>
              <a:chOff x="1128" y="5207"/>
              <a:chExt cx="4296" cy="1890"/>
            </a:xfrm>
          </p:grpSpPr>
          <p:sp>
            <p:nvSpPr>
              <p:cNvPr id="62485" name="AutoShape 28"/>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6" name="Text Box 29"/>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6. Муниципальный финансовый контроль</a:t>
                </a:r>
                <a:endParaRPr lang="ru-RU"/>
              </a:p>
            </p:txBody>
          </p:sp>
        </p:grpSp>
        <p:sp>
          <p:nvSpPr>
            <p:cNvPr id="62482" name="AutoShape 30"/>
            <p:cNvSpPr>
              <a:spLocks noChangeArrowheads="1"/>
            </p:cNvSpPr>
            <p:nvPr/>
          </p:nvSpPr>
          <p:spPr bwMode="auto">
            <a:xfrm rot="10800000">
              <a:off x="4607"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83" name="Text Box 31"/>
            <p:cNvSpPr txBox="1">
              <a:spLocks noChangeArrowheads="1"/>
            </p:cNvSpPr>
            <p:nvPr/>
          </p:nvSpPr>
          <p:spPr bwMode="auto">
            <a:xfrm>
              <a:off x="5453" y="689"/>
              <a:ext cx="7627" cy="2052"/>
            </a:xfrm>
            <a:prstGeom prst="rect">
              <a:avLst/>
            </a:prstGeom>
            <a:noFill/>
            <a:ln w="9525">
              <a:noFill/>
              <a:miter lim="800000"/>
              <a:headEnd/>
              <a:tailEnd/>
            </a:ln>
          </p:spPr>
          <p:txBody>
            <a:bodyPr/>
            <a:lstStyle/>
            <a:p>
              <a:r>
                <a:rPr lang="en-US" sz="3600">
                  <a:solidFill>
                    <a:srgbClr val="008000"/>
                  </a:solidFill>
                </a:rPr>
                <a:t>@</a:t>
              </a:r>
              <a:r>
                <a:rPr lang="ru-RU" sz="3600">
                  <a:solidFill>
                    <a:srgbClr val="008000"/>
                  </a:solidFill>
                </a:rPr>
                <a:t> что такое бюджетный процесс?</a:t>
              </a:r>
            </a:p>
            <a:p>
              <a:endParaRPr lang="ru-RU"/>
            </a:p>
          </p:txBody>
        </p:sp>
        <p:sp>
          <p:nvSpPr>
            <p:cNvPr id="62484" name="Text Box 32"/>
            <p:cNvSpPr txBox="1">
              <a:spLocks noChangeArrowheads="1"/>
            </p:cNvSpPr>
            <p:nvPr/>
          </p:nvSpPr>
          <p:spPr bwMode="auto">
            <a:xfrm>
              <a:off x="1530" y="4139"/>
              <a:ext cx="14742" cy="588"/>
            </a:xfrm>
            <a:prstGeom prst="rect">
              <a:avLst/>
            </a:prstGeom>
            <a:noFill/>
            <a:ln w="9525">
              <a:noFill/>
              <a:miter lim="800000"/>
              <a:headEnd/>
              <a:tailEnd/>
            </a:ln>
          </p:spPr>
          <p:txBody>
            <a:bodyPr/>
            <a:lstStyle/>
            <a:p>
              <a:r>
                <a:rPr lang="ru-RU" sz="1800" b="1">
                  <a:solidFill>
                    <a:srgbClr val="0000FF"/>
                  </a:solidFill>
                </a:rPr>
                <a:t>Бюджетный процесс - ежегодное формирование и исполнение бюджета</a:t>
              </a:r>
              <a:endParaRPr lang="ru-RU"/>
            </a:p>
          </p:txBody>
        </p:sp>
      </p:grpSp>
      <p:sp>
        <p:nvSpPr>
          <p:cNvPr id="62467"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336E076-8305-4436-A4BD-41BB715A55D6}" type="slidenum">
              <a:rPr lang="en-US" altLang="ru-RU" sz="1200">
                <a:solidFill>
                  <a:srgbClr val="898989"/>
                </a:solidFill>
                <a:latin typeface="Calibri" pitchFamily="34" charset="0"/>
              </a:rPr>
              <a:pPr algn="r"/>
              <a:t>6</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2000" b="1" i="1" dirty="0" smtClean="0">
                <a:solidFill>
                  <a:schemeClr val="accent1">
                    <a:lumMod val="25000"/>
                  </a:schemeClr>
                </a:solidFill>
              </a:rPr>
              <a:t> «Демидовский район» Смоленской области» на 2014-2017 годы</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2416780894"/>
              </p:ext>
            </p:extLst>
          </p:nvPr>
        </p:nvGraphicFramePr>
        <p:xfrm>
          <a:off x="500034" y="2214554"/>
          <a:ext cx="8429685" cy="219273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353770">
                <a:tc>
                  <a:txBody>
                    <a:bodyPr/>
                    <a:lstStyle/>
                    <a:p>
                      <a:r>
                        <a:rPr lang="ru-RU" sz="1600" b="1" i="1" dirty="0" smtClean="0">
                          <a:solidFill>
                            <a:schemeClr val="accent1">
                              <a:lumMod val="25000"/>
                            </a:schemeClr>
                          </a:solidFill>
                          <a:latin typeface="Times New Roman" pitchFamily="18" charset="0"/>
                          <a:cs typeface="Times New Roman" pitchFamily="18" charset="0"/>
                        </a:rPr>
                        <a:t>ВСЕГО</a:t>
                      </a:r>
                      <a:endParaRPr lang="ru-RU" sz="1600" b="1" i="1"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600" b="1" i="1" dirty="0" smtClean="0">
                          <a:solidFill>
                            <a:schemeClr val="accent1">
                              <a:lumMod val="25000"/>
                            </a:schemeClr>
                          </a:solidFill>
                        </a:rPr>
                        <a:t>1 344,6</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r>
              <a:tr h="587372">
                <a:tc>
                  <a:txBody>
                    <a:bodyPr/>
                    <a:lstStyle/>
                    <a:p>
                      <a:r>
                        <a:rPr lang="ru-RU" sz="1600" b="1" i="1" dirty="0" smtClean="0">
                          <a:solidFill>
                            <a:schemeClr val="accent1">
                              <a:lumMod val="25000"/>
                            </a:schemeClr>
                          </a:solidFill>
                          <a:latin typeface="Times New Roman" pitchFamily="18" charset="0"/>
                          <a:cs typeface="Times New Roman" pitchFamily="18" charset="0"/>
                        </a:rPr>
                        <a:t>Основное мероприятие </a:t>
                      </a:r>
                    </a:p>
                    <a:p>
                      <a:r>
                        <a:rPr lang="ru-RU" sz="1600" b="0" i="0" dirty="0" smtClean="0">
                          <a:solidFill>
                            <a:schemeClr val="accent1">
                              <a:lumMod val="25000"/>
                            </a:schemeClr>
                          </a:solidFill>
                          <a:latin typeface="Times New Roman" pitchFamily="18" charset="0"/>
                          <a:cs typeface="Times New Roman" pitchFamily="18" charset="0"/>
                        </a:rPr>
                        <a:t>«Модернизация систем теплоснабжения»</a:t>
                      </a:r>
                      <a:endParaRPr lang="ru-RU" sz="16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600" b="1" i="1" dirty="0" smtClean="0">
                          <a:solidFill>
                            <a:schemeClr val="accent1">
                              <a:lumMod val="25000"/>
                            </a:schemeClr>
                          </a:solidFill>
                        </a:rPr>
                        <a:t>440,4</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r>
              <a:tr h="587372">
                <a:tc>
                  <a:txBody>
                    <a:bodyPr/>
                    <a:lstStyle/>
                    <a:p>
                      <a:r>
                        <a:rPr lang="ru-RU" sz="1600" b="1" i="1" dirty="0" smtClean="0">
                          <a:solidFill>
                            <a:schemeClr val="accent1">
                              <a:lumMod val="25000"/>
                            </a:schemeClr>
                          </a:solidFill>
                          <a:latin typeface="Times New Roman" pitchFamily="18" charset="0"/>
                          <a:cs typeface="Times New Roman" pitchFamily="18" charset="0"/>
                        </a:rPr>
                        <a:t>Основное мероприятие </a:t>
                      </a:r>
                    </a:p>
                    <a:p>
                      <a:r>
                        <a:rPr lang="ru-RU" sz="1600" b="0" i="0" dirty="0" smtClean="0">
                          <a:solidFill>
                            <a:schemeClr val="accent1">
                              <a:lumMod val="25000"/>
                            </a:schemeClr>
                          </a:solidFill>
                          <a:latin typeface="Times New Roman" pitchFamily="18" charset="0"/>
                          <a:cs typeface="Times New Roman" pitchFamily="18" charset="0"/>
                        </a:rPr>
                        <a:t>«Модернизация систем водоотведения»</a:t>
                      </a:r>
                    </a:p>
                    <a:p>
                      <a:endParaRPr lang="ru-RU" sz="16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600" b="1" i="1" dirty="0" smtClean="0">
                          <a:solidFill>
                            <a:schemeClr val="accent1">
                              <a:lumMod val="25000"/>
                            </a:schemeClr>
                          </a:solidFill>
                        </a:rPr>
                        <a:t>904,2</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«Демографическое развитие муниципального образования «Демидовский район» Смоленской области» на 2015-2017 годы</a:t>
            </a:r>
            <a:endParaRPr lang="ru-RU" sz="2000" b="1" i="1" dirty="0">
              <a:solidFill>
                <a:schemeClr val="accent1">
                  <a:lumMod val="25000"/>
                </a:schemeClr>
              </a:solidFill>
            </a:endParaRPr>
          </a:p>
        </p:txBody>
      </p:sp>
      <p:sp>
        <p:nvSpPr>
          <p:cNvPr id="3" name="TextBox 2"/>
          <p:cNvSpPr txBox="1"/>
          <p:nvPr/>
        </p:nvSpPr>
        <p:spPr>
          <a:xfrm>
            <a:off x="285720" y="1643050"/>
            <a:ext cx="8858280" cy="5032147"/>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750" dirty="0" smtClean="0">
                <a:solidFill>
                  <a:schemeClr val="accent1">
                    <a:lumMod val="25000"/>
                  </a:schemeClr>
                </a:solidFill>
              </a:rPr>
              <a:t>с</a:t>
            </a:r>
            <a:r>
              <a:rPr lang="ru-RU" sz="1750" dirty="0" smtClean="0"/>
              <a:t>табилизация численности населения и создание условий для ее роста. Повышение качества жизни населения и увеличение ожидаемой продолжительности жизни</a:t>
            </a: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pPr>
              <a:buFontTx/>
              <a:buChar char="-"/>
            </a:pPr>
            <a:r>
              <a:rPr lang="ru-RU" sz="1750" dirty="0" smtClean="0"/>
              <a:t>укрепление института семьи, повышение ее престижа в общественном мнении; </a:t>
            </a:r>
          </a:p>
          <a:p>
            <a:pPr>
              <a:buFontTx/>
              <a:buChar char="-"/>
            </a:pPr>
            <a:r>
              <a:rPr lang="ru-RU" sz="1750" dirty="0" smtClean="0"/>
              <a:t> ориентирование системы ценностей населения на устойчивую, юридически оформленную семью с несколькими детьми. Стимулирование рождаемости, снижение количества абортов;</a:t>
            </a:r>
          </a:p>
          <a:p>
            <a:r>
              <a:rPr lang="ru-RU" sz="1750" dirty="0" smtClean="0"/>
              <a:t>- снижение доли детей-сирот и детей, оставшихся без попечения родителей, находящихся в государственных и муниципальных учреждениях. Формирование общественного мнения на реализацию права ребенка жить и воспитываться в семье; развитие всех форм семейного устройства детей, оставшихся без попечения родителей;</a:t>
            </a:r>
          </a:p>
          <a:p>
            <a:pPr>
              <a:buFontTx/>
              <a:buChar char="-"/>
            </a:pPr>
            <a:r>
              <a:rPr lang="ru-RU" sz="1750" dirty="0" smtClean="0"/>
              <a:t>сохранение и укрепление здоровья населения, увеличение продолжительности активной жизни, создание условий и формирование мотивации для ведения здорового образа жизни, существенное снижение уровня заболеваемости социально значимыми  и представляющими опасности для окружающих заболеваниями;</a:t>
            </a:r>
          </a:p>
          <a:p>
            <a:pPr>
              <a:buFontTx/>
              <a:buChar char="-"/>
            </a:pPr>
            <a:r>
              <a:rPr lang="ru-RU" sz="1750" dirty="0" smtClean="0"/>
              <a:t> улучшение жилищных условий молодых семей, снижение уровня бедности;</a:t>
            </a:r>
          </a:p>
          <a:p>
            <a:pPr>
              <a:buFontTx/>
              <a:buChar char="-"/>
            </a:pPr>
            <a:r>
              <a:rPr lang="ru-RU" sz="1750" dirty="0" smtClean="0"/>
              <a:t> регулирование внутренних миграционных потоков, привлечение молодых  специалистов.</a:t>
            </a:r>
            <a:endParaRPr lang="ru-RU" sz="1750" dirty="0" smtClean="0">
              <a:solidFill>
                <a:schemeClr val="accent1">
                  <a:lumMod val="25000"/>
                </a:schemeClr>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«Демографическое развитие муниципального образования «Демидовский район» Смоленской области» на 2015-2017 годы</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«Организация социально значимых мероприятий для детей и семей с детьми»</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11,0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«Доступная среда муниципального образования «Демидовский район» Смоленской области» на 2015-2017 годы</a:t>
            </a:r>
            <a:endParaRPr lang="ru-RU" sz="2000" b="1" i="1" dirty="0">
              <a:solidFill>
                <a:schemeClr val="accent1">
                  <a:lumMod val="25000"/>
                </a:schemeClr>
              </a:solidFill>
            </a:endParaRPr>
          </a:p>
        </p:txBody>
      </p:sp>
      <p:sp>
        <p:nvSpPr>
          <p:cNvPr id="3" name="TextBox 2"/>
          <p:cNvSpPr txBox="1"/>
          <p:nvPr/>
        </p:nvSpPr>
        <p:spPr>
          <a:xfrm>
            <a:off x="357158" y="1687354"/>
            <a:ext cx="8572560" cy="3508653"/>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2000" dirty="0" smtClean="0">
                <a:solidFill>
                  <a:schemeClr val="accent1">
                    <a:lumMod val="25000"/>
                  </a:schemeClr>
                </a:solidFill>
              </a:rPr>
              <a:t>- </a:t>
            </a:r>
            <a:r>
              <a:rPr lang="ru-RU" sz="1800" dirty="0" smtClean="0"/>
              <a:t>повышение доступности информационных ресурсов для лиц с ограниченными возможностями;</a:t>
            </a:r>
          </a:p>
          <a:p>
            <a:r>
              <a:rPr lang="ru-RU" sz="1800" dirty="0" smtClean="0"/>
              <a:t>- создание условий для улучшения качества жизни инвалидов;</a:t>
            </a:r>
          </a:p>
          <a:p>
            <a:r>
              <a:rPr lang="ru-RU" sz="1800" dirty="0" smtClean="0"/>
              <a:t>- повышение  доступности социально значимых объектов.</a:t>
            </a:r>
          </a:p>
          <a:p>
            <a:pPr lvl="0"/>
            <a:endParaRPr lang="ru-RU" sz="1800" dirty="0" smtClean="0"/>
          </a:p>
          <a:p>
            <a:r>
              <a:rPr lang="ru-RU" sz="2000" i="1" u="sng" dirty="0" smtClean="0">
                <a:solidFill>
                  <a:schemeClr val="accent1">
                    <a:lumMod val="25000"/>
                  </a:schemeClr>
                </a:solidFill>
              </a:rPr>
              <a:t>Задачи программы:</a:t>
            </a:r>
          </a:p>
          <a:p>
            <a:r>
              <a:rPr lang="ru-RU" sz="1800" dirty="0" smtClean="0"/>
              <a:t>- обеспечение беспрепятственного доступа лиц с ограниченными возможностями к пользованию информационными ресурсами;</a:t>
            </a:r>
          </a:p>
          <a:p>
            <a:r>
              <a:rPr lang="ru-RU" sz="1800" dirty="0" smtClean="0"/>
              <a:t>- повышение уровня социальной адаптации инвалидов;</a:t>
            </a:r>
          </a:p>
          <a:p>
            <a:r>
              <a:rPr lang="ru-RU" sz="1800" dirty="0" smtClean="0"/>
              <a:t>- обеспечение беспрепятственного доступа лиц с ограниченными возможностями к социально значимым объектам.</a:t>
            </a:r>
            <a:endParaRPr lang="ru-RU" sz="18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«Доступная среда муниципального образования «Демидовский район» Смоленской области» на 2015-2017 годы</a:t>
            </a:r>
            <a:endParaRPr lang="ru-RU" sz="2000" b="1" i="1" dirty="0">
              <a:solidFill>
                <a:schemeClr val="accent1">
                  <a:lumMod val="25000"/>
                </a:schemeClr>
              </a:solidFill>
            </a:endParaRPr>
          </a:p>
        </p:txBody>
      </p:sp>
      <p:graphicFrame>
        <p:nvGraphicFramePr>
          <p:cNvPr id="6" name="Таблица 5"/>
          <p:cNvGraphicFramePr>
            <a:graphicFrameLocks noGrp="1"/>
          </p:cNvGraphicFramePr>
          <p:nvPr/>
        </p:nvGraphicFramePr>
        <p:xfrm>
          <a:off x="357158" y="1785926"/>
          <a:ext cx="8572559" cy="2678358"/>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61,5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475378">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«Повышение уровня социальной адаптации инвалидов»</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11,5</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571504">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 «Обеспечение беспрепятственного доступа лиц с ограниченными возможностями к социально значимым объектам»</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50,0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7" name="Прямоугольник 6"/>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 на 2015 -2020 годы</a:t>
            </a:r>
            <a:endParaRPr lang="ru-RU" sz="2000" b="1" i="1" dirty="0">
              <a:solidFill>
                <a:schemeClr val="accent1">
                  <a:lumMod val="25000"/>
                </a:schemeClr>
              </a:solidFill>
            </a:endParaRPr>
          </a:p>
        </p:txBody>
      </p:sp>
      <p:sp>
        <p:nvSpPr>
          <p:cNvPr id="3" name="TextBox 2"/>
          <p:cNvSpPr txBox="1"/>
          <p:nvPr/>
        </p:nvSpPr>
        <p:spPr>
          <a:xfrm>
            <a:off x="357158" y="1687354"/>
            <a:ext cx="8572560" cy="4924425"/>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1600" dirty="0" smtClean="0">
                <a:solidFill>
                  <a:schemeClr val="accent1">
                    <a:lumMod val="25000"/>
                  </a:schemeClr>
                </a:solidFill>
              </a:rPr>
              <a:t>- </a:t>
            </a:r>
            <a:r>
              <a:rPr lang="ru-RU" sz="1600" dirty="0" smtClean="0"/>
              <a:t>обеспечение долгосрочной сбалансированности и устойчивости бюджетной системы муниципального образования «Демидовский район» Смоленской области;</a:t>
            </a:r>
          </a:p>
          <a:p>
            <a:r>
              <a:rPr lang="ru-RU" sz="1600" dirty="0" smtClean="0"/>
              <a:t> - эффективное управление муниципальным долгом;</a:t>
            </a:r>
          </a:p>
          <a:p>
            <a:r>
              <a:rPr lang="ru-RU" sz="1600" dirty="0" smtClean="0"/>
              <a:t> - создание условий для эффективного выполнения полномочий органов местного самоуправления поселений, входящих в состав муниципального образования «Демидовский район» Смоленской области </a:t>
            </a:r>
          </a:p>
          <a:p>
            <a:pPr lvl="0"/>
            <a:endParaRPr lang="ru-RU" sz="1800" dirty="0" smtClean="0"/>
          </a:p>
          <a:p>
            <a:r>
              <a:rPr lang="ru-RU" sz="2000" i="1" u="sng" dirty="0" smtClean="0">
                <a:solidFill>
                  <a:schemeClr val="accent1">
                    <a:lumMod val="25000"/>
                  </a:schemeClr>
                </a:solidFill>
              </a:rPr>
              <a:t>Задачи программы:</a:t>
            </a:r>
          </a:p>
          <a:p>
            <a:r>
              <a:rPr lang="ru-RU" sz="1600" dirty="0" smtClean="0"/>
              <a:t>- совершенствование составления и организации исполнения бюджета муниципального района, оперативное и эффективное управление денежными потоками, повышение эффективности и прозрачности бюджетной отчетности; </a:t>
            </a:r>
          </a:p>
          <a:p>
            <a:r>
              <a:rPr lang="ru-RU" sz="1600" dirty="0" smtClean="0"/>
              <a:t>- ведение учета использования бюджетных ассигнований резервного фонда Администрации муниципального образования «Демидовский район» Смоленской области; </a:t>
            </a:r>
          </a:p>
          <a:p>
            <a:r>
              <a:rPr lang="ru-RU" sz="1600" dirty="0" smtClean="0"/>
              <a:t>- достижение приемлемых, и экономически обоснованных объема и структуры муниципального долга, минимизация стоимости заимствования;</a:t>
            </a:r>
          </a:p>
          <a:p>
            <a:r>
              <a:rPr lang="ru-RU" sz="1600" dirty="0" smtClean="0"/>
              <a:t>- стимулирование органов местного  самоуправления поселений к укреплению и развитию собственной доходной базы, обеспечение выравнивания  их финансовых возможностей по  исполнению полномочий  по вопросам местного значения.</a:t>
            </a:r>
            <a:endParaRPr lang="ru-RU" sz="16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 xmlns:p14="http://schemas.microsoft.com/office/powerpoint/2010/main" val="864321"/>
              </p:ext>
            </p:extLst>
          </p:nvPr>
        </p:nvGraphicFramePr>
        <p:xfrm>
          <a:off x="357158" y="1785926"/>
          <a:ext cx="8572559" cy="4980644"/>
        </p:xfrm>
        <a:graphic>
          <a:graphicData uri="http://schemas.openxmlformats.org/drawingml/2006/table">
            <a:tbl>
              <a:tblPr firstRow="1" bandRow="1">
                <a:tableStyleId>{5C22544A-7EE6-4342-B048-85BDC9FD1C3A}</a:tableStyleId>
              </a:tblPr>
              <a:tblGrid>
                <a:gridCol w="5444764"/>
                <a:gridCol w="1126151"/>
                <a:gridCol w="958028"/>
                <a:gridCol w="1043616"/>
              </a:tblGrid>
              <a:tr h="285752">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28 401,9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28 775,6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28 954,0</a:t>
                      </a:r>
                      <a:endParaRPr lang="ru-RU" sz="1400" b="1" i="1" dirty="0">
                        <a:solidFill>
                          <a:schemeClr val="accent1">
                            <a:lumMod val="25000"/>
                          </a:schemeClr>
                        </a:solidFill>
                      </a:endParaRPr>
                    </a:p>
                  </a:txBody>
                  <a:tcPr/>
                </a:tc>
              </a:tr>
              <a:tr h="475378">
                <a:tc>
                  <a:txBody>
                    <a:bodyPr/>
                    <a:lstStyle/>
                    <a:p>
                      <a:pPr algn="l" fontAlgn="t"/>
                      <a:r>
                        <a:rPr lang="ru-RU" sz="1600" b="1" i="1" u="none" strike="noStrike" dirty="0">
                          <a:solidFill>
                            <a:schemeClr val="accent1">
                              <a:lumMod val="25000"/>
                            </a:schemeClr>
                          </a:solidFill>
                          <a:latin typeface="Times New Roman" pitchFamily="18" charset="0"/>
                          <a:cs typeface="Times New Roman" pitchFamily="18" charset="0"/>
                        </a:rPr>
                        <a:t>    Подпрограмма </a:t>
                      </a:r>
                      <a:r>
                        <a:rPr lang="ru-RU" sz="1600" b="0" i="0" u="none" strike="noStrike" dirty="0">
                          <a:solidFill>
                            <a:schemeClr val="accent1">
                              <a:lumMod val="25000"/>
                            </a:schemeClr>
                          </a:solidFill>
                          <a:latin typeface="Times New Roman" pitchFamily="18" charset="0"/>
                          <a:cs typeface="Times New Roman" pitchFamily="18" charset="0"/>
                        </a:rPr>
                        <a:t>«Нормативно-методическое обеспечение и организация бюджетного процесса»</a:t>
                      </a:r>
                    </a:p>
                  </a:txBody>
                  <a:tcPr marL="9525" marR="9525" marT="9525" marB="0"/>
                </a:tc>
                <a:tc>
                  <a:txBody>
                    <a:bodyPr/>
                    <a:lstStyle/>
                    <a:p>
                      <a:pPr algn="ctr"/>
                      <a:r>
                        <a:rPr lang="ru-RU" sz="1400" b="1" i="1" dirty="0" smtClean="0">
                          <a:solidFill>
                            <a:schemeClr val="accent1">
                              <a:lumMod val="25000"/>
                            </a:schemeClr>
                          </a:solidFill>
                        </a:rPr>
                        <a:t>4 907,0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4 743,4</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4 743,4</a:t>
                      </a:r>
                      <a:endParaRPr lang="ru-RU" sz="1400" b="1" i="1" dirty="0">
                        <a:solidFill>
                          <a:schemeClr val="accent1">
                            <a:lumMod val="25000"/>
                          </a:schemeClr>
                        </a:solidFill>
                      </a:endParaRPr>
                    </a:p>
                  </a:txBody>
                  <a:tcPr/>
                </a:tc>
              </a:tr>
              <a:tr h="571504">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600" b="0" i="0" u="none" strike="noStrike" dirty="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p>
                  </a:txBody>
                  <a:tcPr marL="9525" marR="9525" marT="9525" marB="0"/>
                </a:tc>
                <a:tc>
                  <a:txBody>
                    <a:bodyPr/>
                    <a:lstStyle/>
                    <a:p>
                      <a:pPr algn="ctr"/>
                      <a:r>
                        <a:rPr lang="ru-RU" sz="1400" b="1" i="1" dirty="0" smtClean="0">
                          <a:solidFill>
                            <a:schemeClr val="accent1">
                              <a:lumMod val="25000"/>
                            </a:schemeClr>
                          </a:solidFill>
                        </a:rPr>
                        <a:t>4 758,8</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4 443,4</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4 443,4</a:t>
                      </a:r>
                      <a:endParaRPr lang="ru-RU" sz="1400" b="1" i="1" dirty="0">
                        <a:solidFill>
                          <a:schemeClr val="accent1">
                            <a:lumMod val="25000"/>
                          </a:schemeClr>
                        </a:solidFill>
                      </a:endParaRPr>
                    </a:p>
                  </a:txBody>
                  <a:tcPr/>
                </a:tc>
              </a:tr>
              <a:tr h="475309">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Основное мероприятие</a:t>
                      </a:r>
                      <a:r>
                        <a:rPr lang="ru-RU" sz="1600" b="0" i="0" u="none" strike="noStrike" dirty="0">
                          <a:solidFill>
                            <a:schemeClr val="accent1">
                              <a:lumMod val="25000"/>
                            </a:schemeClr>
                          </a:solidFill>
                          <a:latin typeface="Times New Roman" pitchFamily="18" charset="0"/>
                          <a:cs typeface="Times New Roman" pitchFamily="18" charset="0"/>
                        </a:rPr>
                        <a:t> «Управление резервными средствами местного бюджета»</a:t>
                      </a:r>
                    </a:p>
                  </a:txBody>
                  <a:tcPr marL="9525" marR="9525" marT="9525" marB="0"/>
                </a:tc>
                <a:tc>
                  <a:txBody>
                    <a:bodyPr/>
                    <a:lstStyle/>
                    <a:p>
                      <a:pPr algn="ctr"/>
                      <a:r>
                        <a:rPr lang="ru-RU" sz="1400" b="1" i="1" dirty="0" smtClean="0">
                          <a:solidFill>
                            <a:schemeClr val="accent1">
                              <a:lumMod val="25000"/>
                            </a:schemeClr>
                          </a:solidFill>
                        </a:rPr>
                        <a:t>148,2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300,0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300,0</a:t>
                      </a:r>
                      <a:endParaRPr lang="ru-RU" sz="1400" b="1" i="1" dirty="0">
                        <a:solidFill>
                          <a:schemeClr val="accent1">
                            <a:lumMod val="25000"/>
                          </a:schemeClr>
                        </a:solidFill>
                      </a:endParaRPr>
                    </a:p>
                  </a:txBody>
                  <a:tcPr/>
                </a:tc>
              </a:tr>
              <a:tr h="679334">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Подпрограмма </a:t>
                      </a:r>
                      <a:r>
                        <a:rPr lang="ru-RU" sz="1600" b="0" i="0" u="none" strike="noStrike" dirty="0">
                          <a:solidFill>
                            <a:schemeClr val="accent1">
                              <a:lumMod val="25000"/>
                            </a:schemeClr>
                          </a:solidFill>
                          <a:latin typeface="Times New Roman" pitchFamily="18" charset="0"/>
                          <a:cs typeface="Times New Roman" pitchFamily="18" charset="0"/>
                        </a:rPr>
                        <a:t>«Управление муниципальным долгом муниципального образования «Демидовский район» Смоленской области»</a:t>
                      </a: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3,6</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55,0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3,6</a:t>
                      </a:r>
                      <a:endParaRPr lang="ru-RU" sz="1400" b="1" i="1" dirty="0">
                        <a:solidFill>
                          <a:schemeClr val="accent1">
                            <a:lumMod val="25000"/>
                          </a:schemeClr>
                        </a:solidFill>
                      </a:endParaRPr>
                    </a:p>
                  </a:txBody>
                  <a:tcPr/>
                </a:tc>
              </a:tr>
              <a:tr h="473401">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600" b="0" i="0" u="none" strike="noStrike" dirty="0">
                          <a:solidFill>
                            <a:schemeClr val="accent1">
                              <a:lumMod val="25000"/>
                            </a:schemeClr>
                          </a:solidFill>
                          <a:latin typeface="Times New Roman" pitchFamily="18" charset="0"/>
                          <a:cs typeface="Times New Roman" pitchFamily="18" charset="0"/>
                        </a:rPr>
                        <a:t>«Обеспечение своевременности и полноты исполнения долговых обязательств»</a:t>
                      </a:r>
                    </a:p>
                  </a:txBody>
                  <a:tcPr marL="9525" marR="9525" marT="9525" marB="0"/>
                </a:tc>
                <a:tc>
                  <a:txBody>
                    <a:bodyPr/>
                    <a:lstStyle/>
                    <a:p>
                      <a:pPr algn="ctr"/>
                      <a:r>
                        <a:rPr lang="ru-RU" sz="1400" b="1" i="1" dirty="0" smtClean="0">
                          <a:solidFill>
                            <a:schemeClr val="accent1">
                              <a:lumMod val="25000"/>
                            </a:schemeClr>
                          </a:solidFill>
                        </a:rPr>
                        <a:t>3,6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55,0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3,6</a:t>
                      </a:r>
                      <a:endParaRPr lang="ru-RU" sz="1400" b="1" i="1" dirty="0">
                        <a:solidFill>
                          <a:schemeClr val="accent1">
                            <a:lumMod val="25000"/>
                          </a:schemeClr>
                        </a:solidFill>
                      </a:endParaRPr>
                    </a:p>
                  </a:txBody>
                  <a:tcPr/>
                </a:tc>
              </a:tr>
              <a:tr h="677988">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Подпрограмма</a:t>
                      </a:r>
                      <a:r>
                        <a:rPr lang="ru-RU" sz="1600" b="0" i="0" u="none" strike="noStrike" dirty="0">
                          <a:solidFill>
                            <a:schemeClr val="accent1">
                              <a:lumMod val="25000"/>
                            </a:schemeClr>
                          </a:solidFill>
                          <a:latin typeface="Times New Roman" pitchFamily="18" charset="0"/>
                          <a:cs typeface="Times New Roman" pitchFamily="18" charset="0"/>
                        </a:rPr>
                        <a:t> «Выравнивание бюджетной обеспеченности поселений, входящих в состав муниципального образования «Демидовский район» Смоленской области»</a:t>
                      </a: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23 491,3</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23 977,2</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24 207,0</a:t>
                      </a:r>
                      <a:endParaRPr lang="ru-RU" sz="1400" b="1" i="1" dirty="0">
                        <a:solidFill>
                          <a:schemeClr val="accent1">
                            <a:lumMod val="25000"/>
                          </a:schemeClr>
                        </a:solidFill>
                      </a:endParaRPr>
                    </a:p>
                  </a:txBody>
                  <a:tcPr/>
                </a:tc>
              </a:tr>
              <a:tr h="521035">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600" b="0" i="0" u="none" strike="noStrike" dirty="0">
                          <a:solidFill>
                            <a:schemeClr val="accent1">
                              <a:lumMod val="25000"/>
                            </a:schemeClr>
                          </a:solidFill>
                          <a:latin typeface="Times New Roman" pitchFamily="18" charset="0"/>
                          <a:cs typeface="Times New Roman" pitchFamily="18" charset="0"/>
                        </a:rPr>
                        <a:t>«Обеспечение выравнивания финансовых возможностей поселений»</a:t>
                      </a:r>
                    </a:p>
                  </a:txBody>
                  <a:tcPr marL="9525" marR="9525" marT="9525" marB="0"/>
                </a:tc>
                <a:tc>
                  <a:txBody>
                    <a:bodyPr/>
                    <a:lstStyle/>
                    <a:p>
                      <a:pPr algn="ctr"/>
                      <a:r>
                        <a:rPr lang="ru-RU" sz="1400" b="1" i="1" dirty="0" smtClean="0">
                          <a:solidFill>
                            <a:schemeClr val="accent1">
                              <a:lumMod val="25000"/>
                            </a:schemeClr>
                          </a:solidFill>
                        </a:rPr>
                        <a:t>23</a:t>
                      </a:r>
                      <a:r>
                        <a:rPr lang="ru-RU" sz="1400" b="1" i="1" baseline="0" dirty="0" smtClean="0">
                          <a:solidFill>
                            <a:schemeClr val="accent1">
                              <a:lumMod val="25000"/>
                            </a:schemeClr>
                          </a:solidFill>
                        </a:rPr>
                        <a:t> 491,3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23 977,2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24 207,0</a:t>
                      </a:r>
                      <a:endParaRPr lang="ru-RU" sz="1400" b="1" i="1" dirty="0">
                        <a:solidFill>
                          <a:schemeClr val="accent1">
                            <a:lumMod val="25000"/>
                          </a:schemeClr>
                        </a:solidFill>
                      </a:endParaRPr>
                    </a:p>
                  </a:txBody>
                  <a:tcPr/>
                </a:tc>
              </a:tr>
            </a:tbl>
          </a:graphicData>
        </a:graphic>
      </p:graphicFrame>
      <p:sp>
        <p:nvSpPr>
          <p:cNvPr id="3" name="TextBox 2"/>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 на 2015 -2020 годы</a:t>
            </a:r>
            <a:endParaRPr lang="ru-RU" sz="2000" b="1" i="1" dirty="0">
              <a:solidFill>
                <a:schemeClr val="accent1">
                  <a:lumMod val="25000"/>
                </a:schemeClr>
              </a:solidFill>
            </a:endParaRPr>
          </a:p>
        </p:txBody>
      </p:sp>
      <p:sp>
        <p:nvSpPr>
          <p:cNvPr id="4" name="Прямоугольник 3"/>
          <p:cNvSpPr/>
          <p:nvPr/>
        </p:nvSpPr>
        <p:spPr>
          <a:xfrm>
            <a:off x="7786710"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a:p>
            <a:pPr algn="ctr"/>
            <a:r>
              <a:rPr lang="ru-RU" sz="2000" b="1" i="1" dirty="0" smtClean="0">
                <a:solidFill>
                  <a:schemeClr val="accent1">
                    <a:lumMod val="25000"/>
                  </a:schemeClr>
                </a:solidFill>
              </a:rPr>
              <a:t>на 2015-2017 годы</a:t>
            </a:r>
            <a:endParaRPr lang="ru-RU" sz="2000" b="1" i="1" dirty="0">
              <a:solidFill>
                <a:schemeClr val="accent1">
                  <a:lumMod val="25000"/>
                </a:schemeClr>
              </a:solidFill>
            </a:endParaRPr>
          </a:p>
        </p:txBody>
      </p:sp>
      <p:sp>
        <p:nvSpPr>
          <p:cNvPr id="3" name="TextBox 2"/>
          <p:cNvSpPr txBox="1"/>
          <p:nvPr/>
        </p:nvSpPr>
        <p:spPr>
          <a:xfrm>
            <a:off x="285720" y="1857364"/>
            <a:ext cx="8715436" cy="3131627"/>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создание правовых и экономических условий для поддержки общественных некоммерческих организаций социальной направленности  муниципального образования «Демидовский район» Смоленской области.</a:t>
            </a:r>
          </a:p>
          <a:p>
            <a:endParaRPr lang="ru-RU" sz="1750" dirty="0" smtClean="0"/>
          </a:p>
          <a:p>
            <a:r>
              <a:rPr lang="ru-RU" sz="2000" i="1" u="sng" dirty="0" smtClean="0">
                <a:solidFill>
                  <a:schemeClr val="accent1">
                    <a:lumMod val="25000"/>
                  </a:schemeClr>
                </a:solidFill>
              </a:rPr>
              <a:t>Задача программы - </a:t>
            </a:r>
            <a:r>
              <a:rPr lang="ru-RU" sz="2000" dirty="0" smtClean="0"/>
              <a:t>создание условий для деятельности в системе гражданского общества общественных некоммерческих организаций, максимальное  использование их потенциала для эффективного  решения социально значимых проблем инвалидов и ветеранов проживающих на территории Демидовского района Смоленской области.</a:t>
            </a:r>
            <a:endParaRPr lang="ru-RU" sz="2000" dirty="0" smtClean="0">
              <a:solidFill>
                <a:schemeClr val="accent1">
                  <a:lumMod val="25000"/>
                </a:schemeClr>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a:p>
            <a:pPr algn="ctr"/>
            <a:r>
              <a:rPr lang="ru-RU" sz="2000" b="1" i="1" dirty="0" smtClean="0">
                <a:solidFill>
                  <a:schemeClr val="accent1">
                    <a:lumMod val="25000"/>
                  </a:schemeClr>
                </a:solidFill>
              </a:rPr>
              <a:t>на 2015-2017 годы</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218430586"/>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«Создание условий для деятельности общественных некоммерческих организаций»</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363,8</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 на 2015-2017 годы</a:t>
            </a:r>
            <a:endParaRPr lang="ru-RU" sz="2000" b="1" i="1" dirty="0">
              <a:solidFill>
                <a:schemeClr val="accent1">
                  <a:lumMod val="25000"/>
                </a:schemeClr>
              </a:solidFill>
            </a:endParaRPr>
          </a:p>
        </p:txBody>
      </p:sp>
      <p:sp>
        <p:nvSpPr>
          <p:cNvPr id="3" name="TextBox 2"/>
          <p:cNvSpPr txBox="1"/>
          <p:nvPr/>
        </p:nvSpPr>
        <p:spPr>
          <a:xfrm>
            <a:off x="285720" y="1857364"/>
            <a:ext cx="8715436" cy="37471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стабильное повышение качества и уровня жизни  отдельных категорий граждан из числа лиц, замещавших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p>
          <a:p>
            <a:endParaRPr lang="ru-RU" sz="2000" dirty="0" smtClean="0"/>
          </a:p>
          <a:p>
            <a:endParaRPr lang="ru-RU" sz="1750" dirty="0" smtClean="0"/>
          </a:p>
          <a:p>
            <a:r>
              <a:rPr lang="ru-RU" sz="2000" i="1" u="sng" dirty="0" smtClean="0">
                <a:solidFill>
                  <a:schemeClr val="accent1">
                    <a:lumMod val="25000"/>
                  </a:schemeClr>
                </a:solidFill>
              </a:rPr>
              <a:t>Задача программы - </a:t>
            </a:r>
            <a:r>
              <a:rPr lang="ru-RU" sz="2000" dirty="0" smtClean="0"/>
              <a:t>осуществление назначения, расчета и выплаты пенсии за выслугу лет лицам, замещавшим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endParaRPr lang="ru-RU" sz="2000" dirty="0" smtClean="0">
              <a:solidFill>
                <a:schemeClr val="accent1">
                  <a:lumMod val="2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6" descr="money_6d42b053"/>
          <p:cNvPicPr>
            <a:picLocks noChangeAspect="1" noChangeArrowheads="1"/>
          </p:cNvPicPr>
          <p:nvPr/>
        </p:nvPicPr>
        <p:blipFill>
          <a:blip r:embed="rId2" cstate="print"/>
          <a:srcRect/>
          <a:stretch>
            <a:fillRect/>
          </a:stretch>
        </p:blipFill>
        <p:spPr bwMode="auto">
          <a:xfrm>
            <a:off x="0" y="0"/>
            <a:ext cx="2411413" cy="2355850"/>
          </a:xfrm>
          <a:prstGeom prst="rect">
            <a:avLst/>
          </a:prstGeom>
          <a:noFill/>
          <a:ln w="9525">
            <a:noFill/>
            <a:miter lim="800000"/>
            <a:headEnd/>
            <a:tailEnd/>
          </a:ln>
        </p:spPr>
      </p:pic>
      <p:grpSp>
        <p:nvGrpSpPr>
          <p:cNvPr id="63490" name="Group 27"/>
          <p:cNvGrpSpPr>
            <a:grpSpLocks/>
          </p:cNvGrpSpPr>
          <p:nvPr/>
        </p:nvGrpSpPr>
        <p:grpSpPr bwMode="auto">
          <a:xfrm>
            <a:off x="468313" y="260350"/>
            <a:ext cx="8281987" cy="6192838"/>
            <a:chOff x="476" y="164"/>
            <a:chExt cx="5217" cy="3901"/>
          </a:xfrm>
        </p:grpSpPr>
        <p:sp>
          <p:nvSpPr>
            <p:cNvPr id="63492" name="Rectangle 4"/>
            <p:cNvSpPr>
              <a:spLocks noChangeArrowheads="1"/>
            </p:cNvSpPr>
            <p:nvPr/>
          </p:nvSpPr>
          <p:spPr bwMode="auto">
            <a:xfrm>
              <a:off x="1519" y="164"/>
              <a:ext cx="4037" cy="577"/>
            </a:xfrm>
            <a:prstGeom prst="rect">
              <a:avLst/>
            </a:prstGeom>
            <a:noFill/>
            <a:ln w="9525">
              <a:noFill/>
              <a:miter lim="800000"/>
              <a:headEnd/>
              <a:tailEnd/>
            </a:ln>
          </p:spPr>
          <p:txBody>
            <a:bodyPr>
              <a:spAutoFit/>
            </a:bodyPr>
            <a:lstStyle/>
            <a:p>
              <a:pPr algn="ctr"/>
              <a:r>
                <a:rPr lang="ru-RU" sz="1800" b="1">
                  <a:solidFill>
                    <a:schemeClr val="hlink"/>
                  </a:solidFill>
                </a:rPr>
                <a:t>Доходы бюджета</a:t>
              </a:r>
            </a:p>
            <a:p>
              <a:pPr algn="ctr"/>
              <a:r>
                <a:rPr lang="ru-RU" sz="1800" b="1">
                  <a:solidFill>
                    <a:srgbClr val="000066"/>
                  </a:solidFill>
                </a:rPr>
                <a:t>Доходы бюджета – это безвозмездные и безвозвратные</a:t>
              </a:r>
            </a:p>
            <a:p>
              <a:pPr algn="ctr"/>
              <a:r>
                <a:rPr lang="ru-RU" sz="1800" b="1">
                  <a:solidFill>
                    <a:srgbClr val="000066"/>
                  </a:solidFill>
                </a:rPr>
                <a:t>поступления денежных средств в бюджет.</a:t>
              </a:r>
            </a:p>
          </p:txBody>
        </p:sp>
        <p:sp>
          <p:nvSpPr>
            <p:cNvPr id="63493" name="AutoShape 12"/>
            <p:cNvSpPr>
              <a:spLocks noChangeArrowheads="1"/>
            </p:cNvSpPr>
            <p:nvPr/>
          </p:nvSpPr>
          <p:spPr bwMode="auto">
            <a:xfrm>
              <a:off x="2426" y="981"/>
              <a:ext cx="2495"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800" b="1">
                  <a:solidFill>
                    <a:schemeClr val="bg1"/>
                  </a:solidFill>
                </a:rPr>
                <a:t>Доходы бюджета</a:t>
              </a:r>
            </a:p>
          </p:txBody>
        </p:sp>
        <p:sp>
          <p:nvSpPr>
            <p:cNvPr id="63494" name="AutoShape 13"/>
            <p:cNvSpPr>
              <a:spLocks noChangeArrowheads="1"/>
            </p:cNvSpPr>
            <p:nvPr/>
          </p:nvSpPr>
          <p:spPr bwMode="auto">
            <a:xfrm>
              <a:off x="476"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a:solidFill>
                    <a:schemeClr val="bg1"/>
                  </a:solidFill>
                </a:rPr>
                <a:t>Налоговые доходы</a:t>
              </a:r>
            </a:p>
          </p:txBody>
        </p:sp>
        <p:sp>
          <p:nvSpPr>
            <p:cNvPr id="63495" name="AutoShape 14"/>
            <p:cNvSpPr>
              <a:spLocks noChangeArrowheads="1"/>
            </p:cNvSpPr>
            <p:nvPr/>
          </p:nvSpPr>
          <p:spPr bwMode="auto">
            <a:xfrm>
              <a:off x="2245"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Неналоговые доходы</a:t>
              </a:r>
            </a:p>
          </p:txBody>
        </p:sp>
        <p:sp>
          <p:nvSpPr>
            <p:cNvPr id="63496" name="AutoShape 15"/>
            <p:cNvSpPr>
              <a:spLocks noChangeArrowheads="1"/>
            </p:cNvSpPr>
            <p:nvPr/>
          </p:nvSpPr>
          <p:spPr bwMode="auto">
            <a:xfrm>
              <a:off x="4014"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Безвозмездные поступления</a:t>
              </a:r>
            </a:p>
          </p:txBody>
        </p:sp>
        <p:sp>
          <p:nvSpPr>
            <p:cNvPr id="63497" name="AutoShape 16"/>
            <p:cNvSpPr>
              <a:spLocks noChangeArrowheads="1"/>
            </p:cNvSpPr>
            <p:nvPr/>
          </p:nvSpPr>
          <p:spPr bwMode="auto">
            <a:xfrm>
              <a:off x="476" y="1797"/>
              <a:ext cx="1678" cy="2268"/>
            </a:xfrm>
            <a:prstGeom prst="flowChartAlternateProcess">
              <a:avLst/>
            </a:prstGeom>
            <a:solidFill>
              <a:srgbClr val="FF9933"/>
            </a:solidFill>
            <a:ln w="9525">
              <a:solidFill>
                <a:srgbClr val="C0C0C0"/>
              </a:solidFill>
              <a:miter lim="800000"/>
              <a:headEnd/>
              <a:tailEnd/>
            </a:ln>
          </p:spPr>
          <p:txBody>
            <a:bodyPr wrap="none" anchor="ctr"/>
            <a:lstStyle/>
            <a:p>
              <a:pPr algn="ctr"/>
              <a:r>
                <a:rPr lang="ru-RU" sz="1600" b="1" dirty="0"/>
                <a:t>Поступления от уплаты</a:t>
              </a:r>
            </a:p>
            <a:p>
              <a:pPr algn="ctr"/>
              <a:r>
                <a:rPr lang="ru-RU" sz="1600" b="1" dirty="0"/>
                <a:t>налогов, установленных</a:t>
              </a:r>
            </a:p>
            <a:p>
              <a:pPr algn="ctr"/>
              <a:r>
                <a:rPr lang="ru-RU" sz="1600" b="1" dirty="0"/>
                <a:t>Налоговым кодексом</a:t>
              </a:r>
            </a:p>
            <a:p>
              <a:pPr algn="ctr"/>
              <a:r>
                <a:rPr lang="ru-RU" sz="1600" b="1" dirty="0"/>
                <a:t>Российской Федерации,</a:t>
              </a:r>
            </a:p>
            <a:p>
              <a:pPr algn="ctr"/>
              <a:r>
                <a:rPr lang="ru-RU" sz="1600" b="1" dirty="0"/>
                <a:t>например:</a:t>
              </a:r>
            </a:p>
            <a:p>
              <a:pPr algn="ctr"/>
              <a:r>
                <a:rPr lang="ru-RU" sz="1600" b="1" dirty="0"/>
                <a:t>- акцизы;</a:t>
              </a:r>
            </a:p>
            <a:p>
              <a:pPr algn="ctr"/>
              <a:r>
                <a:rPr lang="ru-RU" sz="1600" b="1" dirty="0"/>
                <a:t>- налог на доходы</a:t>
              </a:r>
            </a:p>
            <a:p>
              <a:pPr algn="ctr"/>
              <a:r>
                <a:rPr lang="ru-RU" sz="1600" b="1" dirty="0"/>
                <a:t>физических лиц</a:t>
              </a:r>
              <a:r>
                <a:rPr lang="ru-RU" sz="1600" b="1" dirty="0" smtClean="0"/>
                <a:t>;</a:t>
              </a:r>
            </a:p>
            <a:p>
              <a:pPr algn="ctr"/>
              <a:r>
                <a:rPr lang="ru-RU" sz="1600" b="1" dirty="0" smtClean="0"/>
                <a:t>-налоги на совокупный</a:t>
              </a:r>
            </a:p>
            <a:p>
              <a:pPr algn="ctr"/>
              <a:r>
                <a:rPr lang="ru-RU" sz="1600" b="1" dirty="0" smtClean="0"/>
                <a:t> доход,</a:t>
              </a:r>
              <a:endParaRPr lang="ru-RU" sz="1600" b="1" dirty="0"/>
            </a:p>
            <a:p>
              <a:pPr algn="ctr"/>
              <a:r>
                <a:rPr lang="ru-RU" sz="1600" b="1" dirty="0"/>
                <a:t>- другие налоги.</a:t>
              </a:r>
            </a:p>
          </p:txBody>
        </p:sp>
        <p:sp>
          <p:nvSpPr>
            <p:cNvPr id="63498" name="AutoShape 17"/>
            <p:cNvSpPr>
              <a:spLocks noChangeArrowheads="1"/>
            </p:cNvSpPr>
            <p:nvPr/>
          </p:nvSpPr>
          <p:spPr bwMode="auto">
            <a:xfrm>
              <a:off x="2245"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 уплаты</a:t>
              </a:r>
            </a:p>
            <a:p>
              <a:pPr algn="ctr"/>
              <a:r>
                <a:rPr lang="ru-RU" sz="1600" b="1"/>
                <a:t>других платежей и сборов,</a:t>
              </a:r>
            </a:p>
            <a:p>
              <a:pPr algn="ctr"/>
              <a:r>
                <a:rPr lang="ru-RU" sz="1600" b="1"/>
                <a:t>установленных</a:t>
              </a:r>
            </a:p>
            <a:p>
              <a:pPr algn="ctr"/>
              <a:r>
                <a:rPr lang="ru-RU" sz="1600" b="1"/>
                <a:t>Законодательством</a:t>
              </a:r>
            </a:p>
            <a:p>
              <a:pPr algn="ctr"/>
              <a:r>
                <a:rPr lang="ru-RU" sz="1600" b="1"/>
                <a:t>Российской Федерации,</a:t>
              </a:r>
            </a:p>
            <a:p>
              <a:pPr algn="ctr"/>
              <a:r>
                <a:rPr lang="ru-RU" sz="1600" b="1"/>
                <a:t>а также</a:t>
              </a:r>
            </a:p>
            <a:p>
              <a:pPr algn="ctr"/>
              <a:r>
                <a:rPr lang="ru-RU" sz="1600" b="1"/>
                <a:t>штрафов за нарушение</a:t>
              </a:r>
            </a:p>
            <a:p>
              <a:pPr algn="ctr"/>
              <a:r>
                <a:rPr lang="ru-RU" sz="1600" b="1"/>
                <a:t>законодательства,</a:t>
              </a:r>
            </a:p>
            <a:p>
              <a:pPr algn="ctr"/>
              <a:r>
                <a:rPr lang="ru-RU" sz="1600" b="1"/>
                <a:t>например:</a:t>
              </a:r>
            </a:p>
            <a:p>
              <a:pPr algn="ctr"/>
              <a:r>
                <a:rPr lang="ru-RU" sz="1600" b="1"/>
                <a:t>-доходы от использования</a:t>
              </a:r>
            </a:p>
            <a:p>
              <a:pPr algn="ctr"/>
              <a:r>
                <a:rPr lang="ru-RU" sz="1600" b="1"/>
                <a:t>муниципального имущества</a:t>
              </a:r>
            </a:p>
            <a:p>
              <a:pPr algn="ctr"/>
              <a:r>
                <a:rPr lang="ru-RU" sz="1600" b="1"/>
                <a:t>и земли;</a:t>
              </a:r>
            </a:p>
            <a:p>
              <a:pPr algn="ctr"/>
              <a:r>
                <a:rPr lang="ru-RU" sz="1600" b="1"/>
                <a:t>- штрафные санкции;</a:t>
              </a:r>
            </a:p>
            <a:p>
              <a:pPr algn="ctr"/>
              <a:r>
                <a:rPr lang="ru-RU" sz="1600" b="1"/>
                <a:t>- другие.</a:t>
              </a:r>
            </a:p>
          </p:txBody>
        </p:sp>
        <p:sp>
          <p:nvSpPr>
            <p:cNvPr id="63499" name="AutoShape 18"/>
            <p:cNvSpPr>
              <a:spLocks noChangeArrowheads="1"/>
            </p:cNvSpPr>
            <p:nvPr/>
          </p:nvSpPr>
          <p:spPr bwMode="auto">
            <a:xfrm>
              <a:off x="4014"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a:t>
              </a:r>
            </a:p>
            <a:p>
              <a:pPr algn="ctr"/>
              <a:r>
                <a:rPr lang="ru-RU" sz="1600" b="1"/>
                <a:t>других бюджетов</a:t>
              </a:r>
            </a:p>
            <a:p>
              <a:pPr algn="ctr"/>
              <a:r>
                <a:rPr lang="ru-RU" sz="1600" b="1"/>
                <a:t>бюджетной системы</a:t>
              </a:r>
            </a:p>
            <a:p>
              <a:pPr algn="ctr"/>
              <a:r>
                <a:rPr lang="ru-RU" sz="1600" b="1"/>
                <a:t>(межбюджетные</a:t>
              </a:r>
            </a:p>
            <a:p>
              <a:pPr algn="ctr"/>
              <a:r>
                <a:rPr lang="ru-RU" sz="1600" b="1"/>
                <a:t>трансферты),</a:t>
              </a:r>
            </a:p>
            <a:p>
              <a:pPr algn="ctr"/>
              <a:r>
                <a:rPr lang="ru-RU" sz="1600" b="1"/>
                <a:t>организаций,</a:t>
              </a:r>
            </a:p>
            <a:p>
              <a:pPr algn="ctr"/>
              <a:r>
                <a:rPr lang="ru-RU" sz="1600" b="1"/>
                <a:t>граждан (кроме</a:t>
              </a:r>
            </a:p>
            <a:p>
              <a:pPr algn="ctr"/>
              <a:r>
                <a:rPr lang="ru-RU" sz="1600" b="1"/>
                <a:t>налоговых и</a:t>
              </a:r>
            </a:p>
            <a:p>
              <a:pPr algn="ctr"/>
              <a:r>
                <a:rPr lang="ru-RU" sz="1600" b="1"/>
                <a:t>неналоговых</a:t>
              </a:r>
            </a:p>
            <a:p>
              <a:pPr algn="ctr"/>
              <a:r>
                <a:rPr lang="ru-RU" sz="1600" b="1"/>
                <a:t>доходов).</a:t>
              </a:r>
            </a:p>
          </p:txBody>
        </p:sp>
        <p:sp>
          <p:nvSpPr>
            <p:cNvPr id="63500" name="Line 21"/>
            <p:cNvSpPr>
              <a:spLocks noChangeShapeType="1"/>
            </p:cNvSpPr>
            <p:nvPr/>
          </p:nvSpPr>
          <p:spPr bwMode="auto">
            <a:xfrm>
              <a:off x="3651" y="1298"/>
              <a:ext cx="0" cy="91"/>
            </a:xfrm>
            <a:prstGeom prst="line">
              <a:avLst/>
            </a:prstGeom>
            <a:noFill/>
            <a:ln w="9525">
              <a:solidFill>
                <a:schemeClr val="tx1"/>
              </a:solidFill>
              <a:round/>
              <a:headEnd/>
              <a:tailEnd/>
            </a:ln>
          </p:spPr>
          <p:txBody>
            <a:bodyPr/>
            <a:lstStyle/>
            <a:p>
              <a:endParaRPr lang="ru-RU"/>
            </a:p>
          </p:txBody>
        </p:sp>
        <p:sp>
          <p:nvSpPr>
            <p:cNvPr id="63501" name="Line 22"/>
            <p:cNvSpPr>
              <a:spLocks noChangeShapeType="1"/>
            </p:cNvSpPr>
            <p:nvPr/>
          </p:nvSpPr>
          <p:spPr bwMode="auto">
            <a:xfrm flipH="1">
              <a:off x="1292" y="1389"/>
              <a:ext cx="2359" cy="0"/>
            </a:xfrm>
            <a:prstGeom prst="line">
              <a:avLst/>
            </a:prstGeom>
            <a:noFill/>
            <a:ln w="9525">
              <a:solidFill>
                <a:schemeClr val="tx1"/>
              </a:solidFill>
              <a:round/>
              <a:headEnd/>
              <a:tailEnd/>
            </a:ln>
          </p:spPr>
          <p:txBody>
            <a:bodyPr/>
            <a:lstStyle/>
            <a:p>
              <a:endParaRPr lang="ru-RU"/>
            </a:p>
          </p:txBody>
        </p:sp>
        <p:sp>
          <p:nvSpPr>
            <p:cNvPr id="63502" name="Line 23"/>
            <p:cNvSpPr>
              <a:spLocks noChangeShapeType="1"/>
            </p:cNvSpPr>
            <p:nvPr/>
          </p:nvSpPr>
          <p:spPr bwMode="auto">
            <a:xfrm>
              <a:off x="1292" y="1389"/>
              <a:ext cx="0" cy="91"/>
            </a:xfrm>
            <a:prstGeom prst="line">
              <a:avLst/>
            </a:prstGeom>
            <a:noFill/>
            <a:ln w="9525">
              <a:solidFill>
                <a:schemeClr val="tx1"/>
              </a:solidFill>
              <a:round/>
              <a:headEnd/>
              <a:tailEnd/>
            </a:ln>
          </p:spPr>
          <p:txBody>
            <a:bodyPr/>
            <a:lstStyle/>
            <a:p>
              <a:endParaRPr lang="ru-RU"/>
            </a:p>
          </p:txBody>
        </p:sp>
        <p:sp>
          <p:nvSpPr>
            <p:cNvPr id="63503" name="Line 24"/>
            <p:cNvSpPr>
              <a:spLocks noChangeShapeType="1"/>
            </p:cNvSpPr>
            <p:nvPr/>
          </p:nvSpPr>
          <p:spPr bwMode="auto">
            <a:xfrm>
              <a:off x="3651" y="1389"/>
              <a:ext cx="1270" cy="0"/>
            </a:xfrm>
            <a:prstGeom prst="line">
              <a:avLst/>
            </a:prstGeom>
            <a:noFill/>
            <a:ln w="9525">
              <a:solidFill>
                <a:schemeClr val="tx1"/>
              </a:solidFill>
              <a:round/>
              <a:headEnd/>
              <a:tailEnd/>
            </a:ln>
          </p:spPr>
          <p:txBody>
            <a:bodyPr/>
            <a:lstStyle/>
            <a:p>
              <a:endParaRPr lang="ru-RU"/>
            </a:p>
          </p:txBody>
        </p:sp>
        <p:sp>
          <p:nvSpPr>
            <p:cNvPr id="63504" name="Line 25"/>
            <p:cNvSpPr>
              <a:spLocks noChangeShapeType="1"/>
            </p:cNvSpPr>
            <p:nvPr/>
          </p:nvSpPr>
          <p:spPr bwMode="auto">
            <a:xfrm>
              <a:off x="4921" y="1389"/>
              <a:ext cx="0" cy="91"/>
            </a:xfrm>
            <a:prstGeom prst="line">
              <a:avLst/>
            </a:prstGeom>
            <a:noFill/>
            <a:ln w="9525">
              <a:solidFill>
                <a:schemeClr val="tx1"/>
              </a:solidFill>
              <a:round/>
              <a:headEnd/>
              <a:tailEnd/>
            </a:ln>
          </p:spPr>
          <p:txBody>
            <a:bodyPr/>
            <a:lstStyle/>
            <a:p>
              <a:endParaRPr lang="ru-RU"/>
            </a:p>
          </p:txBody>
        </p:sp>
        <p:sp>
          <p:nvSpPr>
            <p:cNvPr id="63505" name="Line 26"/>
            <p:cNvSpPr>
              <a:spLocks noChangeShapeType="1"/>
            </p:cNvSpPr>
            <p:nvPr/>
          </p:nvSpPr>
          <p:spPr bwMode="auto">
            <a:xfrm>
              <a:off x="3107" y="1389"/>
              <a:ext cx="0" cy="91"/>
            </a:xfrm>
            <a:prstGeom prst="line">
              <a:avLst/>
            </a:prstGeom>
            <a:noFill/>
            <a:ln w="9525">
              <a:solidFill>
                <a:schemeClr val="tx1"/>
              </a:solidFill>
              <a:round/>
              <a:headEnd/>
              <a:tailEnd/>
            </a:ln>
          </p:spPr>
          <p:txBody>
            <a:bodyPr/>
            <a:lstStyle/>
            <a:p>
              <a:endParaRPr lang="ru-RU"/>
            </a:p>
          </p:txBody>
        </p:sp>
      </p:grpSp>
      <p:sp>
        <p:nvSpPr>
          <p:cNvPr id="63491" name="Slide Number Placeholder 5"/>
          <p:cNvSpPr txBox="1">
            <a:spLocks noGrp="1"/>
          </p:cNvSpPr>
          <p:nvPr/>
        </p:nvSpPr>
        <p:spPr bwMode="auto">
          <a:xfrm>
            <a:off x="8748713" y="6492875"/>
            <a:ext cx="395287" cy="365125"/>
          </a:xfrm>
          <a:prstGeom prst="rect">
            <a:avLst/>
          </a:prstGeom>
          <a:noFill/>
          <a:ln w="9525">
            <a:noFill/>
            <a:miter lim="800000"/>
            <a:headEnd/>
            <a:tailEnd/>
          </a:ln>
        </p:spPr>
        <p:txBody>
          <a:bodyPr anchor="ctr"/>
          <a:lstStyle/>
          <a:p>
            <a:pPr algn="r"/>
            <a:fld id="{286EFBFE-1767-4DE9-B1C3-0153FDAF9989}" type="slidenum">
              <a:rPr lang="en-US" altLang="ru-RU" sz="1200">
                <a:solidFill>
                  <a:srgbClr val="898989"/>
                </a:solidFill>
                <a:latin typeface="Calibri" pitchFamily="34" charset="0"/>
              </a:rPr>
              <a:pPr algn="r"/>
              <a:t>7</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 на 2015-2017 годы</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4268587556"/>
              </p:ext>
            </p:extLst>
          </p:nvPr>
        </p:nvGraphicFramePr>
        <p:xfrm>
          <a:off x="500034" y="2214554"/>
          <a:ext cx="8429685" cy="13430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«Предоставление гарантий по выплате муниципальной пенсии за выслугу лет»</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3 579,0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 на 2015 -2020 годы</a:t>
            </a:r>
            <a:endParaRPr lang="ru-RU" sz="2000" b="1" i="1" dirty="0">
              <a:solidFill>
                <a:schemeClr val="accent1">
                  <a:lumMod val="25000"/>
                </a:schemeClr>
              </a:solidFill>
            </a:endParaRPr>
          </a:p>
        </p:txBody>
      </p:sp>
      <p:sp>
        <p:nvSpPr>
          <p:cNvPr id="3" name="TextBox 2"/>
          <p:cNvSpPr txBox="1"/>
          <p:nvPr/>
        </p:nvSpPr>
        <p:spPr>
          <a:xfrm>
            <a:off x="285720" y="1643050"/>
            <a:ext cx="8858280" cy="4578176"/>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solidFill>
                  <a:schemeClr val="accent1">
                    <a:lumMod val="25000"/>
                  </a:schemeClr>
                </a:solidFill>
              </a:rPr>
              <a:t>р</a:t>
            </a:r>
            <a:r>
              <a:rPr lang="ru-RU" sz="1800" dirty="0" smtClean="0"/>
              <a:t>ешение вопросов местного значения и повышение эффективности деятельности Администрации муниципального образования</a:t>
            </a:r>
            <a:r>
              <a:rPr lang="ru-RU" sz="1800" b="1" dirty="0" smtClean="0"/>
              <a:t> «</a:t>
            </a:r>
            <a:r>
              <a:rPr lang="ru-RU" sz="1800" dirty="0" smtClean="0"/>
              <a:t>Демидовский район» Смоленской области», а также обеспечение организационных, информационных, научно-методических условий для реализации муниципальной программы.</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исполнение полномочий по решению вопросов местного значения в соответствии с федеральными законами, законами Смоленской области и иными муниципальными правовыми актами;</a:t>
            </a:r>
          </a:p>
          <a:p>
            <a:r>
              <a:rPr lang="ru-RU" sz="1800" dirty="0" smtClean="0"/>
              <a:t>- исполнение отдельных государственных полномочий, переданных законами  Смоленской области, полномочий, переданных поселениями Демидовского района в соответствии с заключенными соглашениями;</a:t>
            </a:r>
          </a:p>
          <a:p>
            <a:r>
              <a:rPr lang="ru-RU" sz="1800" dirty="0" smtClean="0"/>
              <a:t>- повышение доступности и качества оказания государственных и муниципальных услуг;</a:t>
            </a:r>
          </a:p>
          <a:p>
            <a:r>
              <a:rPr lang="ru-RU" sz="1800" dirty="0" smtClean="0"/>
              <a:t>- соответствие муниципальных правовых актов действующему законодательству по результатам проверки контрольно-надзорных органов</a:t>
            </a:r>
            <a:r>
              <a:rPr lang="ru-RU" sz="1750" dirty="0" smtClean="0"/>
              <a:t>.</a:t>
            </a:r>
            <a:endParaRPr lang="ru-RU" sz="1750" dirty="0" smtClean="0">
              <a:solidFill>
                <a:schemeClr val="accent1">
                  <a:lumMod val="25000"/>
                </a:schemeClr>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 на 2015 -2020 годы</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3308580912"/>
              </p:ext>
            </p:extLst>
          </p:nvPr>
        </p:nvGraphicFramePr>
        <p:xfrm>
          <a:off x="357158" y="2143116"/>
          <a:ext cx="8572559" cy="4059483"/>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17 311,7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15 892,2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15 922,3</a:t>
                      </a:r>
                      <a:endParaRPr lang="ru-RU" sz="1400" b="1" i="1" dirty="0">
                        <a:solidFill>
                          <a:schemeClr val="accent1">
                            <a:lumMod val="25000"/>
                          </a:schemeClr>
                        </a:solidFill>
                      </a:endParaRPr>
                    </a:p>
                  </a:txBody>
                  <a:tcPr/>
                </a:tc>
              </a:tr>
              <a:tr h="475378">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15 887,6</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14 425,9</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14 456,0</a:t>
                      </a:r>
                      <a:endParaRPr lang="ru-RU" sz="1400" b="1" i="1" dirty="0">
                        <a:solidFill>
                          <a:schemeClr val="accent1">
                            <a:lumMod val="25000"/>
                          </a:schemeClr>
                        </a:solidFill>
                      </a:endParaRPr>
                    </a:p>
                  </a:txBody>
                  <a:tcPr/>
                </a:tc>
              </a:tr>
              <a:tr h="571504">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 «Обеспечение деятельности Главы Администрации муниципального образования «Демидовский район» Смоленской области»</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329,9</a:t>
                      </a:r>
                    </a:p>
                  </a:txBody>
                  <a:tcPr/>
                </a:tc>
                <a:tc>
                  <a:txBody>
                    <a:bodyPr/>
                    <a:lstStyle/>
                    <a:p>
                      <a:pPr algn="ctr"/>
                      <a:endParaRPr lang="ru-RU" sz="1400" b="1" i="1" dirty="0" smtClean="0">
                        <a:solidFill>
                          <a:schemeClr val="accent1">
                            <a:lumMod val="25000"/>
                          </a:schemeClr>
                        </a:solidFill>
                      </a:endParaRPr>
                    </a:p>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571504">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 «Обеспечение деятельности Главы муниципального образования «Демидовский район» Смоленской области»</a:t>
                      </a:r>
                      <a:endParaRPr lang="ru-RU" sz="1800" b="0" i="0" u="none" strike="noStrike" dirty="0" smtClean="0">
                        <a:solidFill>
                          <a:srgbClr val="000000"/>
                        </a:solidFill>
                        <a:latin typeface="Times New Roman" pitchFamily="18" charset="0"/>
                        <a:cs typeface="Times New Roman" pitchFamily="18" charset="0"/>
                      </a:endParaRPr>
                    </a:p>
                    <a:p>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1 094,2</a:t>
                      </a:r>
                    </a:p>
                  </a:txBody>
                  <a:tcPr/>
                </a:tc>
                <a:tc>
                  <a:txBody>
                    <a:bodyPr/>
                    <a:lstStyle/>
                    <a:p>
                      <a:pPr algn="ctr"/>
                      <a:endParaRPr lang="ru-RU" sz="1400" b="1" i="1" dirty="0" smtClean="0">
                        <a:solidFill>
                          <a:schemeClr val="accent1">
                            <a:lumMod val="25000"/>
                          </a:schemeClr>
                        </a:solidFill>
                      </a:endParaRPr>
                    </a:p>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1 466,3</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1 466,3</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78592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«Противодействие экстремизму и профилактика терроризма на территории муниципального образования «Демидовский район» Смоленской области» на 2016-2018 годы</a:t>
            </a:r>
            <a:endParaRPr lang="ru-RU" sz="2000" b="1" i="1" dirty="0">
              <a:solidFill>
                <a:schemeClr val="accent1">
                  <a:lumMod val="25000"/>
                </a:schemeClr>
              </a:solidFill>
            </a:endParaRPr>
          </a:p>
        </p:txBody>
      </p:sp>
      <p:sp>
        <p:nvSpPr>
          <p:cNvPr id="3" name="TextBox 2"/>
          <p:cNvSpPr txBox="1"/>
          <p:nvPr/>
        </p:nvSpPr>
        <p:spPr>
          <a:xfrm>
            <a:off x="500034" y="1714488"/>
            <a:ext cx="8429684" cy="4555093"/>
          </a:xfrm>
          <a:prstGeom prst="rect">
            <a:avLst/>
          </a:prstGeom>
          <a:noFill/>
        </p:spPr>
        <p:txBody>
          <a:bodyPr wrap="square" rtlCol="0">
            <a:spAutoFit/>
          </a:bodyPr>
          <a:lstStyle/>
          <a:p>
            <a:r>
              <a:rPr lang="ru-RU" sz="2000" i="1" u="sng" dirty="0" smtClean="0">
                <a:solidFill>
                  <a:schemeClr val="accent1">
                    <a:lumMod val="25000"/>
                  </a:schemeClr>
                </a:solidFill>
              </a:rPr>
              <a:t>Цели и задачи программы :</a:t>
            </a:r>
          </a:p>
          <a:p>
            <a:r>
              <a:rPr lang="ru-RU" sz="1800" dirty="0" smtClean="0"/>
              <a:t>- утверждение основ гражданской идентичности как начала, объединяющего всех жителей Демидовского района;                                   </a:t>
            </a:r>
          </a:p>
          <a:p>
            <a:r>
              <a:rPr lang="ru-RU" sz="1800" dirty="0" smtClean="0"/>
              <a:t>- воспитание культуры толерантности и межнационального согласия;</a:t>
            </a:r>
          </a:p>
          <a:p>
            <a:r>
              <a:rPr lang="ru-RU" sz="1800" dirty="0" smtClean="0"/>
              <a:t>- достижение необходимого уровня правовой культуры граждан как основы толерантного сознания и поведения;                                         </a:t>
            </a:r>
          </a:p>
          <a:p>
            <a:r>
              <a:rPr lang="ru-RU" sz="1800" dirty="0" smtClean="0"/>
              <a:t>- формирование в молодежной среде мировоззрения и духовно-нравственной атмосферы этнокультурного взаимоуважения, основанных на принципах уважения прав и свобод человека, стремления к межэтническому миру и согласию, готовности к диалогу;</a:t>
            </a:r>
          </a:p>
          <a:p>
            <a:r>
              <a:rPr lang="ru-RU" sz="1800" dirty="0" smtClean="0"/>
              <a:t>- общественное осуждение и пресечение на основе действующего законодательства любых проявлений дискриминации, насилия, расизма и экстремизма на  национальной и конфессиональной почве;</a:t>
            </a:r>
          </a:p>
          <a:p>
            <a:r>
              <a:rPr lang="ru-RU" sz="1800" dirty="0" smtClean="0"/>
              <a:t>- разработка и реализация образовательных программ, направленных на формирование у подрастающего поколения позитивных установок на этническое многообразие.</a:t>
            </a:r>
            <a:endParaRPr lang="ru-RU" sz="18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569660"/>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«Противодействие экстремизму и профилактика терроризма на территории муниципального образования «Демидовский район» Смоленской области» на 2016-2018 годы</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1740224343"/>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«Укрепление материально-технической</a:t>
                      </a:r>
                      <a:r>
                        <a:rPr lang="ru-RU" b="0" i="0" baseline="0" dirty="0" smtClean="0">
                          <a:solidFill>
                            <a:schemeClr val="accent1">
                              <a:lumMod val="25000"/>
                            </a:schemeClr>
                          </a:solidFill>
                          <a:latin typeface="Times New Roman" pitchFamily="18" charset="0"/>
                          <a:cs typeface="Times New Roman" pitchFamily="18" charset="0"/>
                        </a:rPr>
                        <a:t> базы</a:t>
                      </a:r>
                      <a:r>
                        <a:rPr lang="ru-RU" b="0" i="0" dirty="0" smtClean="0">
                          <a:solidFill>
                            <a:schemeClr val="accent1">
                              <a:lumMod val="25000"/>
                            </a:schemeClr>
                          </a:solidFill>
                          <a:latin typeface="Times New Roman" pitchFamily="18" charset="0"/>
                          <a:cs typeface="Times New Roman" pitchFamily="18" charset="0"/>
                        </a:rPr>
                        <a:t> для реализации программных мероприятий»</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8,0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572396"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a:p>
            <a:pPr algn="ctr"/>
            <a:r>
              <a:rPr lang="ru-RU" sz="2000" b="1" i="1" dirty="0" smtClean="0">
                <a:solidFill>
                  <a:schemeClr val="accent1">
                    <a:lumMod val="25000"/>
                  </a:schemeClr>
                </a:solidFill>
              </a:rPr>
              <a:t>на 2016-2018 годы</a:t>
            </a:r>
            <a:endParaRPr lang="ru-RU" sz="2000" b="1" i="1" dirty="0">
              <a:solidFill>
                <a:schemeClr val="accent1">
                  <a:lumMod val="25000"/>
                </a:schemeClr>
              </a:solidFill>
            </a:endParaRPr>
          </a:p>
        </p:txBody>
      </p:sp>
      <p:sp>
        <p:nvSpPr>
          <p:cNvPr id="3" name="TextBox 2"/>
          <p:cNvSpPr txBox="1"/>
          <p:nvPr/>
        </p:nvSpPr>
        <p:spPr>
          <a:xfrm>
            <a:off x="285720" y="1785926"/>
            <a:ext cx="8643998" cy="37471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обеспечение доходности и рационального использования земельно-имущественного комплекса и его развитие.</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повышение эффективности использования муниципального имущества;</a:t>
            </a:r>
          </a:p>
          <a:p>
            <a:r>
              <a:rPr lang="ru-RU" sz="1800" dirty="0" smtClean="0"/>
              <a:t>- администрирование доходов, поступающих от распоряжения муниципальной собственностью муниципального образования «Демидовский район» Смоленской области (далее – муниципальная собственность);</a:t>
            </a:r>
          </a:p>
          <a:p>
            <a:r>
              <a:rPr lang="ru-RU" sz="1800" dirty="0" smtClean="0"/>
              <a:t>- контроль использования муниципальной собственности;</a:t>
            </a:r>
          </a:p>
          <a:p>
            <a:r>
              <a:rPr lang="ru-RU" sz="1800" dirty="0" smtClean="0"/>
              <a:t>- обеспечение земельными участками льготных категорий граждан для ИЖС;</a:t>
            </a:r>
          </a:p>
          <a:p>
            <a:r>
              <a:rPr lang="ru-RU" sz="1800" dirty="0" smtClean="0"/>
              <a:t>- обеспечение формирования земельных участков для продажи на торгах;</a:t>
            </a:r>
          </a:p>
          <a:p>
            <a:r>
              <a:rPr lang="ru-RU" sz="1800" dirty="0" smtClean="0"/>
              <a:t>- определение рыночной стоимости недвижимого имущества (зданий, строений, земельных участков).</a:t>
            </a:r>
            <a:endParaRPr lang="ru-RU" sz="18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569660"/>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a:p>
            <a:pPr algn="ctr"/>
            <a:r>
              <a:rPr lang="ru-RU" sz="2000" b="1" i="1" dirty="0" smtClean="0">
                <a:solidFill>
                  <a:schemeClr val="accent1">
                    <a:lumMod val="25000"/>
                  </a:schemeClr>
                </a:solidFill>
              </a:rPr>
              <a:t>на 2016-2018 годы</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3230944205"/>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«Повышение эффективности использования муниципального имущества»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236,1</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323,0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 на 2016 -2020 годы</a:t>
            </a:r>
            <a:endParaRPr lang="ru-RU" sz="2000" b="1" i="1" dirty="0">
              <a:solidFill>
                <a:schemeClr val="accent1">
                  <a:lumMod val="25000"/>
                </a:schemeClr>
              </a:solidFill>
            </a:endParaRPr>
          </a:p>
        </p:txBody>
      </p:sp>
      <p:sp>
        <p:nvSpPr>
          <p:cNvPr id="4" name="TextBox 3"/>
          <p:cNvSpPr txBox="1"/>
          <p:nvPr/>
        </p:nvSpPr>
        <p:spPr>
          <a:xfrm>
            <a:off x="285720" y="1785926"/>
            <a:ext cx="8643998" cy="4855175"/>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решение вопросов местного значения и повышение эффективности деятельности Отдела городского хозяйства Администрации муниципального образования «Демидовский район» Смоленской области (далее – Отдел городского хозяйства Администрации), а также обеспечение организационных, информационных, научно-методических условий для реализации муниципальной Программы.</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обеспечение деятельности Отдела городского хозяйства Администрации;</a:t>
            </a:r>
          </a:p>
          <a:p>
            <a:r>
              <a:rPr lang="ru-RU" sz="1800" dirty="0" smtClean="0"/>
              <a:t>- повышение доступности и качества оказания муниципальных услуг;</a:t>
            </a:r>
          </a:p>
          <a:p>
            <a:r>
              <a:rPr lang="ru-RU" sz="1800" dirty="0" smtClean="0"/>
              <a:t>- информационное сопровождение деятельности Отдела городского хозяйства Администрации;</a:t>
            </a:r>
          </a:p>
          <a:p>
            <a:r>
              <a:rPr lang="ru-RU" sz="1800" dirty="0" smtClean="0"/>
              <a:t>- соответствие муниципальных правовых актов действующему законодательству по результатам проверки контрольно-надзорных органов;</a:t>
            </a:r>
          </a:p>
          <a:p>
            <a:r>
              <a:rPr lang="ru-RU" sz="1800" dirty="0" smtClean="0"/>
              <a:t>- увеличение доли современной компьютерной и организационной техники к общему количеству компьютерной и организационной техники в Отделе городского хозяйства Администрации.</a:t>
            </a:r>
            <a:endParaRPr lang="ru-RU" sz="18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 на 2016 -2020 годы</a:t>
            </a:r>
          </a:p>
        </p:txBody>
      </p:sp>
      <p:graphicFrame>
        <p:nvGraphicFramePr>
          <p:cNvPr id="3" name="Таблица 2"/>
          <p:cNvGraphicFramePr>
            <a:graphicFrameLocks noGrp="1"/>
          </p:cNvGraphicFramePr>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2 235,4</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2 099,7</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2 099,7</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 на 2016 – 2018 г.г.</a:t>
            </a:r>
            <a:endParaRPr lang="ru-RU" sz="2000" b="1" i="1" dirty="0">
              <a:solidFill>
                <a:schemeClr val="accent1">
                  <a:lumMod val="25000"/>
                </a:schemeClr>
              </a:solidFill>
            </a:endParaRPr>
          </a:p>
        </p:txBody>
      </p:sp>
      <p:sp>
        <p:nvSpPr>
          <p:cNvPr id="3" name="TextBox 2"/>
          <p:cNvSpPr txBox="1"/>
          <p:nvPr/>
        </p:nvSpPr>
        <p:spPr>
          <a:xfrm>
            <a:off x="285720" y="1718131"/>
            <a:ext cx="8643998" cy="5139869"/>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r>
              <a:rPr lang="ru-RU" sz="2000" dirty="0" smtClean="0">
                <a:solidFill>
                  <a:schemeClr val="accent1">
                    <a:lumMod val="25000"/>
                  </a:schemeClr>
                </a:solidFill>
              </a:rPr>
              <a:t>:</a:t>
            </a:r>
          </a:p>
          <a:p>
            <a:r>
              <a:rPr lang="ru-RU" sz="1600" dirty="0" smtClean="0">
                <a:solidFill>
                  <a:schemeClr val="accent1">
                    <a:lumMod val="25000"/>
                  </a:schemeClr>
                </a:solidFill>
              </a:rPr>
              <a:t>-</a:t>
            </a:r>
            <a:r>
              <a:rPr lang="ru-RU" sz="1600" i="1" u="sng" dirty="0" smtClean="0">
                <a:solidFill>
                  <a:schemeClr val="accent1">
                    <a:lumMod val="25000"/>
                  </a:schemeClr>
                </a:solidFill>
              </a:rPr>
              <a:t> </a:t>
            </a:r>
            <a:r>
              <a:rPr lang="ru-RU" sz="1600" dirty="0" smtClean="0"/>
              <a:t>выполнение требований, установленных Федеральным законом Российской Федерации от 23 ноября 2009 г. № 261-ФЗ «Об энергосбережении и о повышении энергетической эффективности и о внесении изменений в отдельные законодательные акты Российской Федерации»; </a:t>
            </a:r>
          </a:p>
          <a:p>
            <a:r>
              <a:rPr lang="ru-RU" sz="1600" dirty="0" smtClean="0"/>
              <a:t>- повышение энергетической эффективности экономики муниципального образования «Демидовский район» Смоленской области;</a:t>
            </a:r>
          </a:p>
          <a:p>
            <a:r>
              <a:rPr lang="ru-RU" sz="1600" dirty="0" smtClean="0"/>
              <a:t>- обеспечение системности и комплексности при проведении мероприятий по энергосбережению.</a:t>
            </a: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600" dirty="0" smtClean="0"/>
              <a:t>-реализация организационных мероприятий по энергосбережению и повышению энергетической эффективности;</a:t>
            </a:r>
          </a:p>
          <a:p>
            <a:r>
              <a:rPr lang="ru-RU" sz="1600" dirty="0" smtClean="0"/>
              <a:t>- повышение эффективности системы теплоснабжения, электроснабжения, водоснабжения и водоотведения;</a:t>
            </a:r>
          </a:p>
          <a:p>
            <a:r>
              <a:rPr lang="ru-RU" sz="1600" dirty="0" smtClean="0"/>
              <a:t>- внедрение новых энергосберегающих технологий, оборудования и материалов   в муниципальных учреждениях;</a:t>
            </a:r>
          </a:p>
          <a:p>
            <a:r>
              <a:rPr lang="ru-RU" sz="1600" dirty="0" smtClean="0"/>
              <a:t>- снижение потерь в сетях </a:t>
            </a:r>
            <a:r>
              <a:rPr lang="ru-RU" sz="1600" dirty="0" err="1" smtClean="0"/>
              <a:t>электро</a:t>
            </a:r>
            <a:r>
              <a:rPr lang="ru-RU" sz="1600" dirty="0" smtClean="0"/>
              <a:t>-, тепло- и водоснабжения;</a:t>
            </a:r>
          </a:p>
          <a:p>
            <a:r>
              <a:rPr lang="ru-RU" sz="1600" dirty="0" smtClean="0"/>
              <a:t>- создание условий для привлечения инвестиций в целях внедрения энергосберегающих технологий, в том числе и на рынке </a:t>
            </a:r>
            <a:r>
              <a:rPr lang="ru-RU" sz="1600" dirty="0" err="1" smtClean="0"/>
              <a:t>энергосервисных</a:t>
            </a:r>
            <a:r>
              <a:rPr lang="ru-RU" sz="1600" dirty="0" smtClean="0"/>
              <a:t> услуг;</a:t>
            </a:r>
          </a:p>
          <a:p>
            <a:r>
              <a:rPr lang="ru-RU" sz="1600" dirty="0" smtClean="0"/>
              <a:t>- обновление основных производственных фондов экономики на базе новых </a:t>
            </a:r>
            <a:r>
              <a:rPr lang="ru-RU" sz="1600" dirty="0" err="1" smtClean="0"/>
              <a:t>энерго</a:t>
            </a:r>
            <a:r>
              <a:rPr lang="ru-RU" sz="1600" dirty="0" smtClean="0"/>
              <a:t>- и ресурсосберегающих технологий и оборудования, автоматизированных систем и информатики.</a:t>
            </a:r>
            <a:endParaRPr lang="ru-RU"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WordArt 4"/>
          <p:cNvSpPr>
            <a:spLocks noChangeArrowheads="1" noChangeShapeType="1" noTextEdit="1"/>
          </p:cNvSpPr>
          <p:nvPr/>
        </p:nvSpPr>
        <p:spPr bwMode="auto">
          <a:xfrm>
            <a:off x="827088" y="274638"/>
            <a:ext cx="7561262" cy="490537"/>
          </a:xfrm>
          <a:prstGeom prst="rect">
            <a:avLst/>
          </a:prstGeom>
        </p:spPr>
        <p:txBody>
          <a:bodyPr wrap="none" fromWordArt="1">
            <a:prstTxWarp prst="textPlain">
              <a:avLst>
                <a:gd name="adj" fmla="val 50000"/>
              </a:avLst>
            </a:prstTxWarp>
          </a:bodyPr>
          <a:lstStyle/>
          <a:p>
            <a:r>
              <a:rPr lang="ru-RU" sz="2400" kern="10">
                <a:ln w="9525">
                  <a:solidFill>
                    <a:srgbClr val="008000"/>
                  </a:solidFill>
                  <a:round/>
                  <a:headEnd/>
                  <a:tailEnd/>
                </a:ln>
                <a:solidFill>
                  <a:srgbClr val="008000"/>
                </a:solidFill>
                <a:latin typeface="Times New Roman"/>
                <a:cs typeface="Times New Roman"/>
              </a:rPr>
              <a:t>Виды финансовой помощи</a:t>
            </a:r>
          </a:p>
        </p:txBody>
      </p:sp>
      <p:grpSp>
        <p:nvGrpSpPr>
          <p:cNvPr id="109570" name="Group 5"/>
          <p:cNvGrpSpPr>
            <a:grpSpLocks noChangeAspect="1"/>
          </p:cNvGrpSpPr>
          <p:nvPr/>
        </p:nvGrpSpPr>
        <p:grpSpPr bwMode="auto">
          <a:xfrm>
            <a:off x="0" y="765175"/>
            <a:ext cx="9144000" cy="6092825"/>
            <a:chOff x="4603" y="8855"/>
            <a:chExt cx="7669" cy="4654"/>
          </a:xfrm>
        </p:grpSpPr>
        <p:sp>
          <p:nvSpPr>
            <p:cNvPr id="109573" name="AutoShape 6"/>
            <p:cNvSpPr>
              <a:spLocks noChangeAspect="1" noChangeArrowheads="1"/>
            </p:cNvSpPr>
            <p:nvPr/>
          </p:nvSpPr>
          <p:spPr bwMode="auto">
            <a:xfrm>
              <a:off x="4603" y="8855"/>
              <a:ext cx="7669" cy="4654"/>
            </a:xfrm>
            <a:prstGeom prst="rect">
              <a:avLst/>
            </a:prstGeom>
            <a:solidFill>
              <a:srgbClr val="CCFFFF"/>
            </a:solidFill>
            <a:ln w="9525">
              <a:noFill/>
              <a:miter lim="800000"/>
              <a:headEnd/>
              <a:tailEnd/>
            </a:ln>
          </p:spPr>
          <p:txBody>
            <a:bodyPr/>
            <a:lstStyle/>
            <a:p>
              <a:endParaRPr lang="ru-RU"/>
            </a:p>
          </p:txBody>
        </p:sp>
        <p:grpSp>
          <p:nvGrpSpPr>
            <p:cNvPr id="109574" name="Group 7"/>
            <p:cNvGrpSpPr>
              <a:grpSpLocks/>
            </p:cNvGrpSpPr>
            <p:nvPr/>
          </p:nvGrpSpPr>
          <p:grpSpPr bwMode="auto">
            <a:xfrm>
              <a:off x="4727" y="12001"/>
              <a:ext cx="7200" cy="1081"/>
              <a:chOff x="4776" y="9200"/>
              <a:chExt cx="7200" cy="1080"/>
            </a:xfrm>
          </p:grpSpPr>
          <p:sp>
            <p:nvSpPr>
              <p:cNvPr id="109585" name="AutoShape 8"/>
              <p:cNvSpPr>
                <a:spLocks noChangeArrowheads="1"/>
              </p:cNvSpPr>
              <p:nvPr/>
            </p:nvSpPr>
            <p:spPr bwMode="auto">
              <a:xfrm>
                <a:off x="4776" y="9200"/>
                <a:ext cx="7200" cy="990"/>
              </a:xfrm>
              <a:prstGeom prst="flowChartTerminator">
                <a:avLst/>
              </a:prstGeom>
              <a:solidFill>
                <a:srgbClr val="FFCC99"/>
              </a:solidFill>
              <a:ln w="9525">
                <a:solidFill>
                  <a:srgbClr val="000000"/>
                </a:solidFill>
                <a:miter lim="800000"/>
                <a:headEnd/>
                <a:tailEnd/>
              </a:ln>
            </p:spPr>
            <p:txBody>
              <a:bodyPr/>
              <a:lstStyle/>
              <a:p>
                <a:endParaRPr lang="ru-RU"/>
              </a:p>
            </p:txBody>
          </p:sp>
          <p:sp>
            <p:nvSpPr>
              <p:cNvPr id="109586" name="Text Box 9"/>
              <p:cNvSpPr txBox="1">
                <a:spLocks noChangeArrowheads="1"/>
              </p:cNvSpPr>
              <p:nvPr/>
            </p:nvSpPr>
            <p:spPr bwMode="auto">
              <a:xfrm>
                <a:off x="5316" y="9290"/>
                <a:ext cx="2070" cy="900"/>
              </a:xfrm>
              <a:prstGeom prst="rect">
                <a:avLst/>
              </a:prstGeom>
              <a:noFill/>
              <a:ln w="9525">
                <a:noFill/>
                <a:miter lim="800000"/>
                <a:headEnd/>
                <a:tailEnd/>
              </a:ln>
            </p:spPr>
            <p:txBody>
              <a:bodyPr lIns="96067" tIns="48034" rIns="96067" bIns="48034"/>
              <a:lstStyle/>
              <a:p>
                <a:r>
                  <a:rPr lang="ru-RU"/>
                  <a:t>Предоставляются на условиях долевого софинансирования расходов других бюджетов</a:t>
                </a:r>
              </a:p>
            </p:txBody>
          </p:sp>
          <p:sp>
            <p:nvSpPr>
              <p:cNvPr id="109587" name="Text Box 10"/>
              <p:cNvSpPr txBox="1">
                <a:spLocks noChangeArrowheads="1"/>
              </p:cNvSpPr>
              <p:nvPr/>
            </p:nvSpPr>
            <p:spPr bwMode="auto">
              <a:xfrm>
                <a:off x="9366" y="9286"/>
                <a:ext cx="2160" cy="810"/>
              </a:xfrm>
              <a:prstGeom prst="rect">
                <a:avLst/>
              </a:prstGeom>
              <a:noFill/>
              <a:ln w="9525">
                <a:noFill/>
                <a:miter lim="800000"/>
                <a:headEnd/>
                <a:tailEnd/>
              </a:ln>
            </p:spPr>
            <p:txBody>
              <a:bodyPr lIns="96067" tIns="48034" rIns="96067" bIns="48034"/>
              <a:lstStyle/>
              <a:p>
                <a:endParaRPr lang="ru-RU"/>
              </a:p>
            </p:txBody>
          </p:sp>
          <p:sp>
            <p:nvSpPr>
              <p:cNvPr id="109588" name="AutoShape 11" descr="Водяные капли"/>
              <p:cNvSpPr>
                <a:spLocks noChangeArrowheads="1"/>
              </p:cNvSpPr>
              <p:nvPr/>
            </p:nvSpPr>
            <p:spPr bwMode="auto">
              <a:xfrm>
                <a:off x="7386" y="9200"/>
                <a:ext cx="1980" cy="1080"/>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lIns="96067" tIns="48034" rIns="96067" bIns="48034"/>
              <a:lstStyle/>
              <a:p>
                <a:pPr algn="ctr"/>
                <a:r>
                  <a:rPr lang="ru-RU" sz="1500" b="1"/>
                  <a:t>Субсидии (от латинского «</a:t>
                </a:r>
                <a:r>
                  <a:rPr lang="en-US" sz="1500" b="1"/>
                  <a:t>Subsidium</a:t>
                </a:r>
                <a:r>
                  <a:rPr lang="ru-RU" sz="1500" b="1"/>
                  <a:t>»-поддержка)</a:t>
                </a:r>
                <a:endParaRPr lang="ru-RU" sz="1500"/>
              </a:p>
            </p:txBody>
          </p:sp>
        </p:grpSp>
        <p:grpSp>
          <p:nvGrpSpPr>
            <p:cNvPr id="109575" name="Group 12"/>
            <p:cNvGrpSpPr>
              <a:grpSpLocks/>
            </p:cNvGrpSpPr>
            <p:nvPr/>
          </p:nvGrpSpPr>
          <p:grpSpPr bwMode="auto">
            <a:xfrm>
              <a:off x="4776" y="9358"/>
              <a:ext cx="7200" cy="1029"/>
              <a:chOff x="4776" y="9616"/>
              <a:chExt cx="7200" cy="1029"/>
            </a:xfrm>
          </p:grpSpPr>
          <p:sp>
            <p:nvSpPr>
              <p:cNvPr id="109581" name="AutoShape 13"/>
              <p:cNvSpPr>
                <a:spLocks noChangeArrowheads="1"/>
              </p:cNvSpPr>
              <p:nvPr/>
            </p:nvSpPr>
            <p:spPr bwMode="auto">
              <a:xfrm>
                <a:off x="4776" y="9616"/>
                <a:ext cx="7200" cy="943"/>
              </a:xfrm>
              <a:prstGeom prst="flowChartTerminator">
                <a:avLst/>
              </a:prstGeom>
              <a:solidFill>
                <a:srgbClr val="FFFF00"/>
              </a:solidFill>
              <a:ln w="9525">
                <a:solidFill>
                  <a:srgbClr val="000000"/>
                </a:solidFill>
                <a:miter lim="800000"/>
                <a:headEnd/>
                <a:tailEnd/>
              </a:ln>
            </p:spPr>
            <p:txBody>
              <a:bodyPr/>
              <a:lstStyle/>
              <a:p>
                <a:endParaRPr lang="ru-RU"/>
              </a:p>
            </p:txBody>
          </p:sp>
          <p:sp>
            <p:nvSpPr>
              <p:cNvPr id="109582" name="AutoShape 14" descr="Водяные капли"/>
              <p:cNvSpPr>
                <a:spLocks noChangeArrowheads="1"/>
              </p:cNvSpPr>
              <p:nvPr/>
            </p:nvSpPr>
            <p:spPr bwMode="auto">
              <a:xfrm>
                <a:off x="7386" y="9616"/>
                <a:ext cx="1885" cy="1029"/>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a:lstStyle/>
              <a:p>
                <a:pPr algn="ctr"/>
                <a:r>
                  <a:rPr lang="ru-RU" b="1"/>
                  <a:t>Дотации (от латинского «</a:t>
                </a:r>
                <a:r>
                  <a:rPr lang="en-US" b="1"/>
                  <a:t>Dotatio</a:t>
                </a:r>
                <a:r>
                  <a:rPr lang="ru-RU" b="1"/>
                  <a:t>»-дар, пожертвование)</a:t>
                </a:r>
              </a:p>
              <a:p>
                <a:endParaRPr lang="ru-RU"/>
              </a:p>
            </p:txBody>
          </p:sp>
          <p:sp>
            <p:nvSpPr>
              <p:cNvPr id="109583" name="Text Box 15"/>
              <p:cNvSpPr txBox="1">
                <a:spLocks noChangeAspect="1" noChangeArrowheads="1"/>
              </p:cNvSpPr>
              <p:nvPr/>
            </p:nvSpPr>
            <p:spPr bwMode="auto">
              <a:xfrm>
                <a:off x="5209" y="9616"/>
                <a:ext cx="2228" cy="943"/>
              </a:xfrm>
              <a:prstGeom prst="rect">
                <a:avLst/>
              </a:prstGeom>
              <a:noFill/>
              <a:ln w="9525">
                <a:noFill/>
                <a:miter lim="800000"/>
                <a:headEnd/>
                <a:tailEnd/>
              </a:ln>
            </p:spPr>
            <p:txBody>
              <a:bodyPr/>
              <a:lstStyle/>
              <a:p>
                <a:pPr algn="ctr"/>
                <a:r>
                  <a:rPr lang="ru-RU"/>
                  <a:t>Предоставляются на безвозмездной и безвозвратной основе без установления направлений и (или) условий их использования</a:t>
                </a:r>
              </a:p>
            </p:txBody>
          </p:sp>
          <p:sp>
            <p:nvSpPr>
              <p:cNvPr id="109584" name="Text Box 16"/>
              <p:cNvSpPr txBox="1">
                <a:spLocks noChangeArrowheads="1"/>
              </p:cNvSpPr>
              <p:nvPr/>
            </p:nvSpPr>
            <p:spPr bwMode="auto">
              <a:xfrm>
                <a:off x="9322" y="9616"/>
                <a:ext cx="2057" cy="771"/>
              </a:xfrm>
              <a:prstGeom prst="rect">
                <a:avLst/>
              </a:prstGeom>
              <a:noFill/>
              <a:ln w="9525">
                <a:noFill/>
                <a:miter lim="800000"/>
                <a:headEnd/>
                <a:tailEnd/>
              </a:ln>
            </p:spPr>
            <p:txBody>
              <a:bodyPr/>
              <a:lstStyle/>
              <a:p>
                <a:pPr algn="ctr"/>
                <a:r>
                  <a:rPr lang="ru-RU"/>
                  <a:t>Вы даете своему ребенку деньги на «карманные расходы»</a:t>
                </a:r>
              </a:p>
            </p:txBody>
          </p:sp>
        </p:grpSp>
        <p:sp>
          <p:nvSpPr>
            <p:cNvPr id="109576" name="AutoShape 17"/>
            <p:cNvSpPr>
              <a:spLocks noChangeArrowheads="1"/>
            </p:cNvSpPr>
            <p:nvPr/>
          </p:nvSpPr>
          <p:spPr bwMode="auto">
            <a:xfrm>
              <a:off x="4776" y="10665"/>
              <a:ext cx="7151" cy="943"/>
            </a:xfrm>
            <a:prstGeom prst="flowChartTerminator">
              <a:avLst/>
            </a:prstGeom>
            <a:solidFill>
              <a:srgbClr val="99CC00"/>
            </a:solidFill>
            <a:ln w="9525">
              <a:solidFill>
                <a:srgbClr val="000000"/>
              </a:solidFill>
              <a:miter lim="800000"/>
              <a:headEnd/>
              <a:tailEnd/>
            </a:ln>
          </p:spPr>
          <p:txBody>
            <a:bodyPr/>
            <a:lstStyle/>
            <a:p>
              <a:endParaRPr lang="ru-RU"/>
            </a:p>
          </p:txBody>
        </p:sp>
        <p:grpSp>
          <p:nvGrpSpPr>
            <p:cNvPr id="109577" name="Group 18"/>
            <p:cNvGrpSpPr>
              <a:grpSpLocks/>
            </p:cNvGrpSpPr>
            <p:nvPr/>
          </p:nvGrpSpPr>
          <p:grpSpPr bwMode="auto">
            <a:xfrm>
              <a:off x="5034" y="10665"/>
              <a:ext cx="6280" cy="1029"/>
              <a:chOff x="5047" y="10665"/>
              <a:chExt cx="6280" cy="1029"/>
            </a:xfrm>
          </p:grpSpPr>
          <p:sp>
            <p:nvSpPr>
              <p:cNvPr id="109578" name="AutoShape 19" descr="Водяные капли"/>
              <p:cNvSpPr>
                <a:spLocks noChangeArrowheads="1"/>
              </p:cNvSpPr>
              <p:nvPr/>
            </p:nvSpPr>
            <p:spPr bwMode="auto">
              <a:xfrm>
                <a:off x="7361" y="10665"/>
                <a:ext cx="1886" cy="1029"/>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a:lstStyle/>
              <a:p>
                <a:pPr algn="ctr"/>
                <a:r>
                  <a:rPr lang="ru-RU" b="1"/>
                  <a:t>Субвенции (от латинского «</a:t>
                </a:r>
                <a:r>
                  <a:rPr lang="en-US" b="1"/>
                  <a:t>Subvenire</a:t>
                </a:r>
                <a:r>
                  <a:rPr lang="ru-RU" b="1"/>
                  <a:t>»-приходить на помощь)</a:t>
                </a:r>
                <a:endParaRPr lang="ru-RU"/>
              </a:p>
            </p:txBody>
          </p:sp>
          <p:sp>
            <p:nvSpPr>
              <p:cNvPr id="109579" name="Text Box 20"/>
              <p:cNvSpPr txBox="1">
                <a:spLocks noChangeAspect="1" noChangeArrowheads="1"/>
              </p:cNvSpPr>
              <p:nvPr/>
            </p:nvSpPr>
            <p:spPr bwMode="auto">
              <a:xfrm>
                <a:off x="5047" y="10751"/>
                <a:ext cx="2314" cy="857"/>
              </a:xfrm>
              <a:prstGeom prst="rect">
                <a:avLst/>
              </a:prstGeom>
              <a:noFill/>
              <a:ln w="9525">
                <a:noFill/>
                <a:miter lim="800000"/>
                <a:headEnd/>
                <a:tailEnd/>
              </a:ln>
            </p:spPr>
            <p:txBody>
              <a:bodyPr/>
              <a:lstStyle/>
              <a:p>
                <a:r>
                  <a:rPr lang="ru-RU"/>
                  <a:t>Предоставляются на финансирование «переданных» полномочий другим публично-правовым образованиям</a:t>
                </a:r>
              </a:p>
            </p:txBody>
          </p:sp>
          <p:sp>
            <p:nvSpPr>
              <p:cNvPr id="109580" name="Text Box 21"/>
              <p:cNvSpPr txBox="1">
                <a:spLocks noChangeArrowheads="1"/>
              </p:cNvSpPr>
              <p:nvPr/>
            </p:nvSpPr>
            <p:spPr bwMode="auto">
              <a:xfrm>
                <a:off x="9271" y="10751"/>
                <a:ext cx="2056" cy="771"/>
              </a:xfrm>
              <a:prstGeom prst="rect">
                <a:avLst/>
              </a:prstGeom>
              <a:noFill/>
              <a:ln w="9525">
                <a:noFill/>
                <a:miter lim="800000"/>
                <a:headEnd/>
                <a:tailEnd/>
              </a:ln>
            </p:spPr>
            <p:txBody>
              <a:bodyPr/>
              <a:lstStyle/>
              <a:p>
                <a:r>
                  <a:rPr lang="ru-RU"/>
                  <a:t>Вы даете своему ребенку деньги и посылаете его в магазин купить продукты строго по списку</a:t>
                </a:r>
              </a:p>
              <a:p>
                <a:endParaRPr lang="ru-RU"/>
              </a:p>
            </p:txBody>
          </p:sp>
        </p:grpSp>
      </p:grpSp>
      <p:sp>
        <p:nvSpPr>
          <p:cNvPr id="109571"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DC9E3108-830F-44D6-942D-18C1A0C6B0F2}" type="slidenum">
              <a:rPr lang="en-US" altLang="ru-RU" sz="1200">
                <a:solidFill>
                  <a:srgbClr val="898989"/>
                </a:solidFill>
                <a:latin typeface="Calibri" pitchFamily="34" charset="0"/>
              </a:rPr>
              <a:pPr algn="r"/>
              <a:t>8</a:t>
            </a:fld>
            <a:endParaRPr lang="en-US" altLang="ru-RU" sz="1200">
              <a:solidFill>
                <a:srgbClr val="898989"/>
              </a:solidFill>
              <a:latin typeface="Calibri" pitchFamily="34" charset="0"/>
            </a:endParaRPr>
          </a:p>
        </p:txBody>
      </p:sp>
      <p:sp>
        <p:nvSpPr>
          <p:cNvPr id="109572" name="Rectangle 21"/>
          <p:cNvSpPr>
            <a:spLocks noChangeArrowheads="1"/>
          </p:cNvSpPr>
          <p:nvPr/>
        </p:nvSpPr>
        <p:spPr bwMode="auto">
          <a:xfrm>
            <a:off x="5651500" y="5013325"/>
            <a:ext cx="2736850" cy="942975"/>
          </a:xfrm>
          <a:prstGeom prst="rect">
            <a:avLst/>
          </a:prstGeom>
          <a:noFill/>
          <a:ln w="9525">
            <a:noFill/>
            <a:miter lim="800000"/>
            <a:headEnd/>
            <a:tailEnd/>
          </a:ln>
        </p:spPr>
        <p:txBody>
          <a:bodyPr>
            <a:spAutoFit/>
          </a:bodyPr>
          <a:lstStyle/>
          <a:p>
            <a:r>
              <a:rPr lang="ru-RU"/>
              <a:t>Вы «добавляете» средства, чтобы ваш ребенок купил себе новый телефон, если остальные он накопил сам</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 на 2016 – 2018 г.г.</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605938603"/>
              </p:ext>
            </p:extLst>
          </p:nvPr>
        </p:nvGraphicFramePr>
        <p:xfrm>
          <a:off x="500034" y="2214554"/>
          <a:ext cx="8429685" cy="216598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«Энергосбережение и повышение энергетической эффективности в муниципальных учреждениях и иных организациях с участием муниципального образования»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444,0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878,3</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«Разработка проектов генеральных планов и правил землепользования и застройки сельских поселений Демидовского района Смоленской области» на 2016-2018 годы</a:t>
            </a:r>
            <a:endParaRPr lang="ru-RU" sz="2000" b="1" i="1" dirty="0">
              <a:solidFill>
                <a:schemeClr val="accent1">
                  <a:lumMod val="25000"/>
                </a:schemeClr>
              </a:solidFill>
            </a:endParaRPr>
          </a:p>
        </p:txBody>
      </p:sp>
      <p:sp>
        <p:nvSpPr>
          <p:cNvPr id="3" name="TextBox 2"/>
          <p:cNvSpPr txBox="1"/>
          <p:nvPr/>
        </p:nvSpPr>
        <p:spPr>
          <a:xfrm>
            <a:off x="285720" y="1857364"/>
            <a:ext cx="8715436" cy="5016758"/>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обеспечение населенных пунктов  сельских поселений Демидовского района Смоленской области предпосылками для устойчивого развития, формирования благоприятной среды жизнедеятельности, экологической безопасности, надежности транспортной и инженерной инфраструктур, комплексности решений жилищной программы, эффективности использования производственных территорий, культурной преемственности градостроительных решений, эстетической выразительности.</a:t>
            </a:r>
          </a:p>
          <a:p>
            <a:endParaRPr lang="ru-RU" sz="900" dirty="0" smtClean="0"/>
          </a:p>
          <a:p>
            <a:r>
              <a:rPr lang="ru-RU" sz="2000" i="1" u="sng" dirty="0" smtClean="0">
                <a:solidFill>
                  <a:schemeClr val="accent1">
                    <a:lumMod val="25000"/>
                  </a:schemeClr>
                </a:solidFill>
              </a:rPr>
              <a:t>Задача программы - </a:t>
            </a:r>
            <a:r>
              <a:rPr lang="ru-RU" sz="2000" dirty="0" smtClean="0"/>
              <a:t>обеспечить населенные пункты сельских поселений Демидовского района Смоленской области современной градостроительной документацией, картографической информацией, информацией о территориальном планировании и градостроительном развитии, и на их основе, нормативными правовыми актами по градостроительному регулированию застройки сельских поселений Демидовского района Смоленской области.</a:t>
            </a:r>
            <a:endParaRPr lang="ru-RU" sz="2000" dirty="0" smtClean="0">
              <a:solidFill>
                <a:schemeClr val="accent1">
                  <a:lumMod val="25000"/>
                </a:schemeClr>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 на 2016-2018 годы</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3984985457"/>
              </p:ext>
            </p:extLst>
          </p:nvPr>
        </p:nvGraphicFramePr>
        <p:xfrm>
          <a:off x="500034" y="2214554"/>
          <a:ext cx="8429685" cy="189166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«Разработка генерального плана, правил землепользования и застройки сельских поселений Демидовского района Смоленской области»</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1 480,0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txBox="1">
            <a:spLocks/>
          </p:cNvSpPr>
          <p:nvPr/>
        </p:nvSpPr>
        <p:spPr>
          <a:xfrm>
            <a:off x="428596" y="2132856"/>
            <a:ext cx="8501122" cy="4182212"/>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latin typeface="+mn-lt"/>
                <a:ea typeface="+mn-ea"/>
                <a:cs typeface="+mn-cs"/>
              </a:rPr>
              <a:t>В рамках реализации программы развития образования предусмотрено финансирование на предоставление  жилых помещений детям-сиротам и детям, оставшимся без попечения родителей, лицам из их числа:</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cs typeface="Times New Roman" pitchFamily="18" charset="0"/>
              </a:rPr>
              <a:t>в 2017 году – 8 жилых помещений на сумму 7 056</a:t>
            </a:r>
            <a:r>
              <a:rPr kumimoji="0" lang="ru-RU" sz="1800" b="0" i="0" u="sng" strike="noStrike" kern="0" cap="none" spc="0" normalizeH="0" baseline="0" noProof="0" dirty="0" smtClean="0">
                <a:ln>
                  <a:noFill/>
                </a:ln>
                <a:solidFill>
                  <a:schemeClr val="tx1"/>
                </a:solidFill>
                <a:effectLst/>
                <a:uLnTx/>
                <a:uFillTx/>
                <a:cs typeface="Times New Roman" pitchFamily="18" charset="0"/>
              </a:rPr>
              <a:t>,0 тыс. руб., в </a:t>
            </a:r>
            <a:r>
              <a:rPr kumimoji="0" lang="ru-RU" sz="1800" b="0" i="0" u="sng" strike="noStrike" kern="0" cap="none" spc="0" normalizeH="0" baseline="0" noProof="0" dirty="0" err="1" smtClean="0">
                <a:ln>
                  <a:noFill/>
                </a:ln>
                <a:solidFill>
                  <a:schemeClr val="tx1"/>
                </a:solidFill>
                <a:effectLst/>
                <a:uLnTx/>
                <a:uFillTx/>
                <a:cs typeface="Times New Roman" pitchFamily="18" charset="0"/>
              </a:rPr>
              <a:t>т.ч</a:t>
            </a:r>
            <a:r>
              <a:rPr kumimoji="0" lang="ru-RU" sz="1800" b="0" i="0" u="sng" strike="noStrike" kern="0" cap="none" spc="0" normalizeH="0" baseline="0" noProof="0" dirty="0" smtClean="0">
                <a:ln>
                  <a:noFill/>
                </a:ln>
                <a:solidFill>
                  <a:schemeClr val="tx1"/>
                </a:solidFill>
                <a:effectLst/>
                <a:uLnTx/>
                <a:uFillTx/>
                <a:cs typeface="Times New Roman" pitchFamily="18" charset="0"/>
              </a:rPr>
              <a:t>. </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rPr>
              <a:t>                                      Средства областного бюджета  - 7</a:t>
            </a:r>
            <a:r>
              <a:rPr lang="ru-RU" sz="1800" kern="0" dirty="0" smtClean="0">
                <a:solidFill>
                  <a:schemeClr val="accent5">
                    <a:lumMod val="50000"/>
                  </a:schemeClr>
                </a:solidFill>
                <a:cs typeface="Times New Roman" pitchFamily="18" charset="0"/>
              </a:rPr>
              <a:t> 056</a:t>
            </a:r>
            <a:r>
              <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rPr>
              <a:t>,00 тыс.рублей</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6">
                    <a:lumMod val="75000"/>
                  </a:schemeClr>
                </a:solidFill>
                <a:effectLst/>
                <a:uLnTx/>
                <a:uFillTx/>
                <a:cs typeface="Times New Roman" pitchFamily="18" charset="0"/>
              </a:rPr>
              <a:t>                                      Средства местного бюджета – 0,00 </a:t>
            </a:r>
            <a:r>
              <a:rPr kumimoji="0" lang="ru-RU" sz="1800" b="0" i="0" u="none" strike="noStrike" kern="0" cap="none" spc="0" normalizeH="0" baseline="0" noProof="0" dirty="0" err="1" smtClean="0">
                <a:ln>
                  <a:noFill/>
                </a:ln>
                <a:solidFill>
                  <a:schemeClr val="accent6">
                    <a:lumMod val="75000"/>
                  </a:schemeClr>
                </a:solidFill>
                <a:effectLst/>
                <a:uLnTx/>
                <a:uFillTx/>
                <a:cs typeface="Times New Roman" pitchFamily="18" charset="0"/>
              </a:rPr>
              <a:t>тыс.рублей</a:t>
            </a:r>
            <a:endParaRPr kumimoji="0" lang="ru-RU" sz="1800" b="0" i="0" u="none" strike="noStrike" kern="0" cap="none" spc="0" normalizeH="0" baseline="0" noProof="0" dirty="0" smtClean="0">
              <a:ln>
                <a:noFill/>
              </a:ln>
              <a:solidFill>
                <a:schemeClr val="accent6">
                  <a:lumMod val="75000"/>
                </a:schemeClr>
              </a:solidFill>
              <a:effectLst/>
              <a:uLnTx/>
              <a:uFillTx/>
              <a:cs typeface="Times New Roman" pitchFamily="18" charset="0"/>
            </a:endParaRP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2018 </a:t>
            </a:r>
            <a:r>
              <a:rPr lang="ru-RU" sz="1800" kern="0" dirty="0"/>
              <a:t>году – </a:t>
            </a:r>
            <a:r>
              <a:rPr lang="ru-RU" sz="1800" kern="0" dirty="0" smtClean="0"/>
              <a:t>13 </a:t>
            </a:r>
            <a:r>
              <a:rPr lang="ru-RU" sz="1800" kern="0" dirty="0"/>
              <a:t>жилых </a:t>
            </a:r>
            <a:r>
              <a:rPr lang="ru-RU" sz="1800" kern="0" dirty="0" smtClean="0"/>
              <a:t>помещений </a:t>
            </a:r>
            <a:r>
              <a:rPr lang="ru-RU" sz="1800" kern="0" dirty="0"/>
              <a:t>на сумму </a:t>
            </a:r>
            <a:r>
              <a:rPr lang="ru-RU" sz="1800" u="sng" kern="0" dirty="0" smtClean="0"/>
              <a:t>11 466,0 </a:t>
            </a:r>
            <a:r>
              <a:rPr lang="ru-RU" sz="1800" u="sng" kern="0" dirty="0"/>
              <a:t>тыс.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ru-RU" sz="1800" kern="0" dirty="0" smtClean="0">
                <a:solidFill>
                  <a:schemeClr val="accent5">
                    <a:lumMod val="50000"/>
                  </a:schemeClr>
                </a:solidFill>
              </a:rPr>
              <a:t>11 466,00 </a:t>
            </a:r>
            <a:r>
              <a:rPr lang="ru-RU" sz="1800" kern="0" dirty="0" err="1">
                <a:solidFill>
                  <a:schemeClr val="accent5">
                    <a:lumMod val="50000"/>
                  </a:schemeClr>
                </a:solidFill>
              </a:rPr>
              <a:t>тыс.рублей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0,00 </a:t>
            </a:r>
            <a:r>
              <a:rPr lang="ru-RU" sz="1800" kern="0" dirty="0" err="1">
                <a:solidFill>
                  <a:schemeClr val="accent6">
                    <a:lumMod val="75000"/>
                  </a:schemeClr>
                </a:solidFill>
              </a:rPr>
              <a:t>тыс.рублей</a:t>
            </a:r>
            <a:endParaRPr lang="ru-RU" sz="1800" kern="0" dirty="0">
              <a:solidFill>
                <a:schemeClr val="accent6">
                  <a:lumMod val="75000"/>
                </a:schemeClr>
              </a:solidFill>
            </a:endParaRP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2019 </a:t>
            </a:r>
            <a:r>
              <a:rPr lang="ru-RU" sz="1800" kern="0" dirty="0"/>
              <a:t>году – </a:t>
            </a:r>
            <a:r>
              <a:rPr lang="ru-RU" sz="1800" kern="0" dirty="0" smtClean="0"/>
              <a:t>12 жилых помещений </a:t>
            </a:r>
            <a:r>
              <a:rPr lang="ru-RU" sz="1800" kern="0" dirty="0"/>
              <a:t>на сумму </a:t>
            </a:r>
            <a:r>
              <a:rPr lang="ru-RU" sz="1800" u="sng" kern="0" dirty="0" smtClean="0"/>
              <a:t>10 584,0 </a:t>
            </a:r>
            <a:r>
              <a:rPr lang="ru-RU" sz="1800" u="sng" kern="0" dirty="0"/>
              <a:t>тыс.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ru-RU" sz="1800" kern="0" dirty="0" smtClean="0">
                <a:solidFill>
                  <a:schemeClr val="accent5">
                    <a:lumMod val="50000"/>
                  </a:schemeClr>
                </a:solidFill>
              </a:rPr>
              <a:t>10 584,00 </a:t>
            </a:r>
            <a:r>
              <a:rPr lang="ru-RU" sz="1800" kern="0" dirty="0" err="1">
                <a:solidFill>
                  <a:schemeClr val="accent5">
                    <a:lumMod val="50000"/>
                  </a:schemeClr>
                </a:solidFill>
              </a:rPr>
              <a:t>тыс.рублей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0,00 </a:t>
            </a:r>
            <a:r>
              <a:rPr lang="ru-RU" sz="1800" kern="0" dirty="0" err="1">
                <a:solidFill>
                  <a:schemeClr val="accent6">
                    <a:lumMod val="75000"/>
                  </a:schemeClr>
                </a:solidFill>
              </a:rPr>
              <a:t>тыс.рублей</a:t>
            </a:r>
            <a:endParaRPr lang="ru-RU" sz="1800" kern="0" dirty="0">
              <a:solidFill>
                <a:schemeClr val="accent6">
                  <a:lumMod val="75000"/>
                </a:schemeClr>
              </a:solidFill>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kumimoji="0" lang="ru-RU" sz="1800" b="0" i="0" u="none" strike="noStrike" kern="0" cap="none" spc="0" normalizeH="0" baseline="0" noProof="0" dirty="0" smtClean="0">
              <a:ln>
                <a:noFill/>
              </a:ln>
              <a:solidFill>
                <a:schemeClr val="accent6">
                  <a:lumMod val="75000"/>
                </a:schemeClr>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sp>
        <p:nvSpPr>
          <p:cNvPr id="4" name="Заголовок 1"/>
          <p:cNvSpPr>
            <a:spLocks noGrp="1"/>
          </p:cNvSpPr>
          <p:nvPr>
            <p:ph type="title"/>
          </p:nvPr>
        </p:nvSpPr>
        <p:spPr>
          <a:xfrm>
            <a:off x="642910" y="571480"/>
            <a:ext cx="8229600" cy="1561376"/>
          </a:xfrm>
          <a:noFill/>
        </p:spPr>
        <p:txBody>
          <a:bodyPr/>
          <a:lstStyle/>
          <a:p>
            <a:pPr algn="ctr"/>
            <a:r>
              <a:rPr lang="ru-RU" sz="3200" dirty="0" smtClean="0"/>
              <a:t>Бюджетные инвестиции на приобретение объектов недвижимого имущества в муниципальную собственность</a:t>
            </a:r>
            <a:r>
              <a:rPr lang="ru-RU" sz="3600" dirty="0" smtClean="0"/>
              <a:t/>
            </a:r>
            <a:br>
              <a:rPr lang="ru-RU" sz="3600" dirty="0" smtClean="0"/>
            </a:br>
            <a:endParaRPr lang="ru-RU" sz="36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0"/>
            <a:ext cx="8229600" cy="1857364"/>
          </a:xfrm>
          <a:noFill/>
        </p:spPr>
        <p:txBody>
          <a:bodyPr/>
          <a:lstStyle/>
          <a:p>
            <a:pPr algn="ctr"/>
            <a:r>
              <a:rPr lang="ru-RU" sz="3600" dirty="0" smtClean="0"/>
              <a:t>Бюджетные инвестиции в объекты капитального строительства</a:t>
            </a:r>
            <a:endParaRPr lang="ru-RU" sz="3600" dirty="0"/>
          </a:p>
        </p:txBody>
      </p:sp>
      <p:sp>
        <p:nvSpPr>
          <p:cNvPr id="3" name="Содержимое 2"/>
          <p:cNvSpPr>
            <a:spLocks noGrp="1"/>
          </p:cNvSpPr>
          <p:nvPr>
            <p:ph idx="1"/>
          </p:nvPr>
        </p:nvSpPr>
        <p:spPr>
          <a:xfrm>
            <a:off x="357158" y="1428736"/>
            <a:ext cx="8429684" cy="5096608"/>
          </a:xfrm>
        </p:spPr>
        <p:txBody>
          <a:bodyPr/>
          <a:lstStyle/>
          <a:p>
            <a:r>
              <a:rPr lang="ru-RU" sz="1800" dirty="0" smtClean="0"/>
              <a:t>В рамках реализации программы модернизации объектов коммунального назначения предусмотрено финансирование строительства канализационного дюкера в 2016-2017 году</a:t>
            </a:r>
            <a:r>
              <a:rPr lang="en-US" sz="1800" dirty="0" smtClean="0"/>
              <a:t> </a:t>
            </a:r>
            <a:r>
              <a:rPr lang="en-US" sz="1000" dirty="0" smtClean="0"/>
              <a:t>(</a:t>
            </a:r>
            <a:r>
              <a:rPr lang="ru-RU" sz="1000" dirty="0" smtClean="0"/>
              <a:t>срок ввода в эксплуатацию </a:t>
            </a:r>
            <a:r>
              <a:rPr lang="ru-RU" sz="1000" smtClean="0"/>
              <a:t>4 квартал 2017 года</a:t>
            </a:r>
            <a:r>
              <a:rPr lang="en-US" sz="1000" smtClean="0"/>
              <a:t>)</a:t>
            </a:r>
            <a:endParaRPr lang="ru-RU" sz="1800" u="sng" dirty="0" smtClean="0"/>
          </a:p>
          <a:p>
            <a:endParaRPr lang="ru-RU" sz="2400" dirty="0" smtClean="0"/>
          </a:p>
          <a:p>
            <a:endParaRPr lang="ru-RU" sz="2000" dirty="0" smtClean="0"/>
          </a:p>
          <a:p>
            <a:endParaRPr lang="ru-RU" sz="2000" dirty="0" smtClean="0"/>
          </a:p>
          <a:p>
            <a:endParaRPr lang="ru-RU" sz="2000" dirty="0" smtClean="0"/>
          </a:p>
          <a:p>
            <a:endParaRPr lang="ru-RU" sz="2000" dirty="0" smtClean="0"/>
          </a:p>
          <a:p>
            <a:r>
              <a:rPr lang="ru-RU" sz="2000" dirty="0" smtClean="0"/>
              <a:t>Всего затраты на строительство канализационного дюкера предусмотрено в местном  бюджете  2016-2017 гг.:</a:t>
            </a:r>
          </a:p>
          <a:p>
            <a:pPr>
              <a:buNone/>
            </a:pPr>
            <a:r>
              <a:rPr lang="ru-RU" sz="2000" dirty="0" smtClean="0">
                <a:solidFill>
                  <a:schemeClr val="accent5">
                    <a:lumMod val="50000"/>
                  </a:schemeClr>
                </a:solidFill>
              </a:rPr>
              <a:t>Средства областного бюджета 2016 год - 2 500,00 </a:t>
            </a:r>
            <a:r>
              <a:rPr lang="ru-RU" sz="2000" dirty="0" err="1" smtClean="0">
                <a:solidFill>
                  <a:schemeClr val="accent5">
                    <a:lumMod val="50000"/>
                  </a:schemeClr>
                </a:solidFill>
              </a:rPr>
              <a:t>тыс.рублей</a:t>
            </a:r>
            <a:endParaRPr lang="ru-RU" sz="2000" dirty="0" smtClean="0">
              <a:solidFill>
                <a:schemeClr val="accent5">
                  <a:lumMod val="50000"/>
                </a:schemeClr>
              </a:solidFill>
            </a:endParaRPr>
          </a:p>
          <a:p>
            <a:pPr>
              <a:buNone/>
            </a:pPr>
            <a:r>
              <a:rPr lang="ru-RU" sz="2000" dirty="0">
                <a:solidFill>
                  <a:schemeClr val="accent5">
                    <a:lumMod val="50000"/>
                  </a:schemeClr>
                </a:solidFill>
              </a:rPr>
              <a:t> </a:t>
            </a:r>
            <a:r>
              <a:rPr lang="ru-RU" sz="2000" dirty="0" smtClean="0">
                <a:solidFill>
                  <a:schemeClr val="accent5">
                    <a:lumMod val="50000"/>
                  </a:schemeClr>
                </a:solidFill>
              </a:rPr>
              <a:t>                                                     2017 год – 832,5 </a:t>
            </a:r>
            <a:r>
              <a:rPr lang="ru-RU" sz="2000" dirty="0" err="1" smtClean="0">
                <a:solidFill>
                  <a:schemeClr val="accent5">
                    <a:lumMod val="50000"/>
                  </a:schemeClr>
                </a:solidFill>
              </a:rPr>
              <a:t>тыс.рублей</a:t>
            </a:r>
            <a:endParaRPr lang="ru-RU" sz="2000" dirty="0" smtClean="0">
              <a:solidFill>
                <a:schemeClr val="accent5">
                  <a:lumMod val="50000"/>
                </a:schemeClr>
              </a:solidFill>
            </a:endParaRPr>
          </a:p>
          <a:p>
            <a:pPr>
              <a:buNone/>
            </a:pPr>
            <a:r>
              <a:rPr lang="ru-RU" sz="2000" dirty="0" smtClean="0">
                <a:solidFill>
                  <a:schemeClr val="accent6">
                    <a:lumMod val="75000"/>
                  </a:schemeClr>
                </a:solidFill>
              </a:rPr>
              <a:t>Средства местного бюджета     2016 год – 172,564 </a:t>
            </a:r>
            <a:r>
              <a:rPr lang="ru-RU" sz="2000" dirty="0" err="1" smtClean="0">
                <a:solidFill>
                  <a:schemeClr val="accent6">
                    <a:lumMod val="75000"/>
                  </a:schemeClr>
                </a:solidFill>
              </a:rPr>
              <a:t>тыс.рублей</a:t>
            </a:r>
            <a:endParaRPr lang="ru-RU" sz="2000" dirty="0" smtClean="0">
              <a:solidFill>
                <a:schemeClr val="accent6">
                  <a:lumMod val="75000"/>
                </a:schemeClr>
              </a:solidFill>
            </a:endParaRPr>
          </a:p>
          <a:p>
            <a:pPr>
              <a:buNone/>
            </a:pPr>
            <a:r>
              <a:rPr lang="ru-RU" sz="2000" dirty="0">
                <a:solidFill>
                  <a:schemeClr val="accent6">
                    <a:lumMod val="75000"/>
                  </a:schemeClr>
                </a:solidFill>
              </a:rPr>
              <a:t> </a:t>
            </a:r>
            <a:r>
              <a:rPr lang="ru-RU" sz="2000" dirty="0" smtClean="0">
                <a:solidFill>
                  <a:schemeClr val="accent6">
                    <a:lumMod val="75000"/>
                  </a:schemeClr>
                </a:solidFill>
              </a:rPr>
              <a:t>                                                     2017 год – 8,335 </a:t>
            </a:r>
            <a:r>
              <a:rPr lang="ru-RU" sz="2000" dirty="0" err="1" smtClean="0">
                <a:solidFill>
                  <a:schemeClr val="accent6">
                    <a:lumMod val="75000"/>
                  </a:schemeClr>
                </a:solidFill>
              </a:rPr>
              <a:t>тыс.рублей</a:t>
            </a:r>
            <a:endParaRPr lang="ru-RU" sz="2000" dirty="0">
              <a:solidFill>
                <a:schemeClr val="accent6">
                  <a:lumMod val="75000"/>
                </a:schemeClr>
              </a:solidFill>
            </a:endParaRPr>
          </a:p>
        </p:txBody>
      </p:sp>
      <p:graphicFrame>
        <p:nvGraphicFramePr>
          <p:cNvPr id="6" name="Таблица 5"/>
          <p:cNvGraphicFramePr>
            <a:graphicFrameLocks noGrp="1"/>
          </p:cNvGraphicFramePr>
          <p:nvPr/>
        </p:nvGraphicFramePr>
        <p:xfrm>
          <a:off x="857224" y="2357430"/>
          <a:ext cx="7358114" cy="1899335"/>
        </p:xfrm>
        <a:graphic>
          <a:graphicData uri="http://schemas.openxmlformats.org/drawingml/2006/table">
            <a:tbl>
              <a:tblPr firstRow="1" bandRow="1">
                <a:tableStyleId>{5C22544A-7EE6-4342-B048-85BDC9FD1C3A}</a:tableStyleId>
              </a:tblPr>
              <a:tblGrid>
                <a:gridCol w="2310382"/>
                <a:gridCol w="1368675"/>
                <a:gridCol w="1615196"/>
                <a:gridCol w="2063861"/>
              </a:tblGrid>
              <a:tr h="571504">
                <a:tc gridSpan="2">
                  <a:txBody>
                    <a:bodyPr/>
                    <a:lstStyle/>
                    <a:p>
                      <a:pPr algn="ctr" fontAlgn="ctr"/>
                      <a:r>
                        <a:rPr lang="ru-RU" sz="1100" b="1" i="0" u="none" strike="noStrike" dirty="0">
                          <a:solidFill>
                            <a:srgbClr val="000000"/>
                          </a:solidFill>
                          <a:latin typeface="Times New Roman"/>
                        </a:rPr>
                        <a:t>Сметная стоимость объекта</a:t>
                      </a:r>
                    </a:p>
                  </a:txBody>
                  <a:tcPr marL="9525" marR="9525" marT="9525" marB="0" anchor="ctr"/>
                </a:tc>
                <a:tc hMerge="1">
                  <a:txBody>
                    <a:bodyPr/>
                    <a:lstStyle/>
                    <a:p>
                      <a:endParaRPr lang="ru-RU"/>
                    </a:p>
                  </a:txBody>
                  <a:tcPr/>
                </a:tc>
                <a:tc>
                  <a:txBody>
                    <a:bodyPr/>
                    <a:lstStyle/>
                    <a:p>
                      <a:pPr algn="ctr" fontAlgn="ctr"/>
                      <a:r>
                        <a:rPr lang="ru-RU" sz="1100" b="1" i="0" u="none" strike="noStrike" dirty="0">
                          <a:solidFill>
                            <a:srgbClr val="000000"/>
                          </a:solidFill>
                          <a:latin typeface="Times New Roman"/>
                        </a:rPr>
                        <a:t>Сметная стоимость объекта в ценах соответствующих лет</a:t>
                      </a:r>
                    </a:p>
                  </a:txBody>
                  <a:tcPr marL="9525" marR="9525" marT="9525" marB="0" anchor="ctr"/>
                </a:tc>
                <a:tc>
                  <a:txBody>
                    <a:bodyPr/>
                    <a:lstStyle/>
                    <a:p>
                      <a:pPr algn="ctr" fontAlgn="ctr"/>
                      <a:r>
                        <a:rPr lang="ru-RU" sz="1100" b="1" i="0" u="none" strike="noStrike" dirty="0">
                          <a:solidFill>
                            <a:srgbClr val="000000"/>
                          </a:solidFill>
                          <a:latin typeface="Times New Roman"/>
                        </a:rPr>
                        <a:t>Остаток сметной стоимости объекта в текущих ценах*</a:t>
                      </a:r>
                    </a:p>
                  </a:txBody>
                  <a:tcPr marL="9525" marR="9525" marT="9525" marB="0" anchor="ctr"/>
                </a:tc>
              </a:tr>
              <a:tr h="942987">
                <a:tc>
                  <a:txBody>
                    <a:bodyPr/>
                    <a:lstStyle/>
                    <a:p>
                      <a:pPr algn="ctr" fontAlgn="ctr"/>
                      <a:r>
                        <a:rPr lang="ru-RU" sz="1100" b="0" i="0" u="none" strike="noStrike" dirty="0">
                          <a:solidFill>
                            <a:srgbClr val="000000"/>
                          </a:solidFill>
                          <a:latin typeface="Times New Roman"/>
                        </a:rPr>
                        <a:t>В соответствии с утвержденной проектной документацией (заключением государственной экспертизы) в ценах на момент ее утверждения</a:t>
                      </a:r>
                    </a:p>
                  </a:txBody>
                  <a:tcPr marL="9525" marR="9525" marT="9525" marB="0" anchor="ctr"/>
                </a:tc>
                <a:tc>
                  <a:txBody>
                    <a:bodyPr/>
                    <a:lstStyle/>
                    <a:p>
                      <a:pPr algn="ctr" fontAlgn="ctr"/>
                      <a:r>
                        <a:rPr lang="ru-RU" sz="1100" b="0" i="0" u="none" strike="noStrike" dirty="0">
                          <a:solidFill>
                            <a:srgbClr val="000000"/>
                          </a:solidFill>
                          <a:latin typeface="Times New Roman"/>
                        </a:rPr>
                        <a:t>Квартал и год, в ценах которых определена стоимость</a:t>
                      </a:r>
                    </a:p>
                  </a:txBody>
                  <a:tcPr marL="9525" marR="9525" marT="9525" marB="0" anchor="ctr"/>
                </a:tc>
                <a:tc>
                  <a:txBody>
                    <a:bodyPr/>
                    <a:lstStyle/>
                    <a:p>
                      <a:pPr algn="ctr" fontAlgn="ctr"/>
                      <a:r>
                        <a:rPr lang="ru-RU" sz="1100" b="0" i="0" u="none" strike="noStrike" dirty="0">
                          <a:solidFill>
                            <a:srgbClr val="000000"/>
                          </a:solidFill>
                          <a:latin typeface="Times New Roman"/>
                        </a:rPr>
                        <a:t>В соответствии с заключенными контрактами</a:t>
                      </a:r>
                    </a:p>
                  </a:txBody>
                  <a:tcPr marL="9525" marR="9525" marT="9525" marB="0" anchor="ctr"/>
                </a:tc>
                <a:tc>
                  <a:txBody>
                    <a:bodyPr/>
                    <a:lstStyle/>
                    <a:p>
                      <a:pPr algn="ctr" fontAlgn="ctr"/>
                      <a:r>
                        <a:rPr lang="ru-RU" sz="1100" b="0" i="0" u="none" strike="noStrike" dirty="0">
                          <a:solidFill>
                            <a:srgbClr val="000000"/>
                          </a:solidFill>
                          <a:latin typeface="Times New Roman"/>
                        </a:rPr>
                        <a:t> на конец текущего финансового года</a:t>
                      </a:r>
                      <a:br>
                        <a:rPr lang="ru-RU" sz="1100" b="0" i="0" u="none" strike="noStrike" dirty="0">
                          <a:solidFill>
                            <a:srgbClr val="000000"/>
                          </a:solidFill>
                          <a:latin typeface="Times New Roman"/>
                        </a:rPr>
                      </a:br>
                      <a:r>
                        <a:rPr lang="ru-RU" sz="1100" b="0" i="0" u="none" strike="noStrike" dirty="0">
                          <a:solidFill>
                            <a:srgbClr val="000000"/>
                          </a:solidFill>
                          <a:latin typeface="Times New Roman"/>
                        </a:rPr>
                        <a:t> (прогноз) 31.12.2016</a:t>
                      </a:r>
                    </a:p>
                  </a:txBody>
                  <a:tcPr marL="9525" marR="9525" marT="9525" marB="0" anchor="ctr"/>
                </a:tc>
              </a:tr>
              <a:tr h="384844">
                <a:tc>
                  <a:txBody>
                    <a:bodyPr/>
                    <a:lstStyle/>
                    <a:p>
                      <a:pPr algn="ctr" fontAlgn="ctr"/>
                      <a:r>
                        <a:rPr lang="ru-RU" sz="1100" b="0" i="0" u="none" strike="noStrike" dirty="0">
                          <a:solidFill>
                            <a:srgbClr val="000000"/>
                          </a:solidFill>
                          <a:latin typeface="Times New Roman"/>
                        </a:rPr>
                        <a:t>4228,9</a:t>
                      </a:r>
                    </a:p>
                  </a:txBody>
                  <a:tcPr marL="9525" marR="9525" marT="9525" marB="0" anchor="ctr"/>
                </a:tc>
                <a:tc>
                  <a:txBody>
                    <a:bodyPr/>
                    <a:lstStyle/>
                    <a:p>
                      <a:pPr algn="ctr" fontAlgn="ctr"/>
                      <a:r>
                        <a:rPr lang="ru-RU" sz="1100" b="0" i="0" u="none" strike="noStrike" dirty="0">
                          <a:solidFill>
                            <a:srgbClr val="000000"/>
                          </a:solidFill>
                          <a:latin typeface="Times New Roman"/>
                        </a:rPr>
                        <a:t>2кв2014</a:t>
                      </a:r>
                    </a:p>
                  </a:txBody>
                  <a:tcPr marL="9525" marR="9525" marT="9525" marB="0" anchor="ctr"/>
                </a:tc>
                <a:tc>
                  <a:txBody>
                    <a:bodyPr/>
                    <a:lstStyle/>
                    <a:p>
                      <a:pPr algn="ctr" fontAlgn="ctr"/>
                      <a:r>
                        <a:rPr lang="ru-RU" sz="1100" b="0" i="0" u="none" strike="noStrike" dirty="0">
                          <a:solidFill>
                            <a:srgbClr val="000000"/>
                          </a:solidFill>
                          <a:latin typeface="Times New Roman"/>
                        </a:rPr>
                        <a:t>3507,87</a:t>
                      </a:r>
                    </a:p>
                  </a:txBody>
                  <a:tcPr marL="9525" marR="9525" marT="9525" marB="0" anchor="ctr"/>
                </a:tc>
                <a:tc>
                  <a:txBody>
                    <a:bodyPr/>
                    <a:lstStyle/>
                    <a:p>
                      <a:pPr algn="ctr" fontAlgn="ctr"/>
                      <a:r>
                        <a:rPr lang="ru-RU" sz="1100" b="0" i="0" u="none" strike="noStrike" dirty="0">
                          <a:solidFill>
                            <a:srgbClr val="000000"/>
                          </a:solidFill>
                          <a:latin typeface="Times New Roman"/>
                        </a:rPr>
                        <a:t>876,87</a:t>
                      </a:r>
                    </a:p>
                  </a:txBody>
                  <a:tcPr marL="9525" marR="9525" marT="9525" marB="0" anchor="ctr"/>
                </a:tc>
              </a:tr>
            </a:tbl>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7" name="Text Box 3"/>
          <p:cNvSpPr txBox="1">
            <a:spLocks noChangeArrowheads="1"/>
          </p:cNvSpPr>
          <p:nvPr/>
        </p:nvSpPr>
        <p:spPr bwMode="auto">
          <a:xfrm>
            <a:off x="395288" y="228600"/>
            <a:ext cx="8280400" cy="646331"/>
          </a:xfrm>
          <a:prstGeom prst="rect">
            <a:avLst/>
          </a:prstGeom>
          <a:noFill/>
          <a:ln w="9525">
            <a:noFill/>
            <a:miter lim="800000"/>
            <a:headEnd/>
            <a:tailEnd/>
          </a:ln>
        </p:spPr>
        <p:txBody>
          <a:bodyPr>
            <a:spAutoFit/>
          </a:bodyPr>
          <a:lstStyle/>
          <a:p>
            <a:pPr algn="ctr"/>
            <a:r>
              <a:rPr lang="ru-RU" sz="1800" b="1" dirty="0">
                <a:solidFill>
                  <a:schemeClr val="hlink"/>
                </a:solidFill>
              </a:rPr>
              <a:t>Ведомственная структура расходов бюджета </a:t>
            </a:r>
            <a:r>
              <a:rPr lang="ru-RU" sz="1800" b="1" dirty="0" smtClean="0">
                <a:solidFill>
                  <a:schemeClr val="hlink"/>
                </a:solidFill>
              </a:rPr>
              <a:t>муниципального образования «Демидовский район» Смоленской области с 2017 по 2019 годы, </a:t>
            </a:r>
            <a:r>
              <a:rPr lang="ru-RU" sz="1800" b="1" dirty="0">
                <a:solidFill>
                  <a:schemeClr val="hlink"/>
                </a:solidFill>
              </a:rPr>
              <a:t>тыс. рублей</a:t>
            </a:r>
          </a:p>
        </p:txBody>
      </p:sp>
      <p:graphicFrame>
        <p:nvGraphicFramePr>
          <p:cNvPr id="122906" name="Object 26"/>
          <p:cNvGraphicFramePr>
            <a:graphicFrameLocks noGrp="1" noChangeAspect="1"/>
          </p:cNvGraphicFramePr>
          <p:nvPr>
            <p:ph/>
            <p:extLst>
              <p:ext uri="{D42A27DB-BD31-4B8C-83A1-F6EECF244321}">
                <p14:modId xmlns="" xmlns:p14="http://schemas.microsoft.com/office/powerpoint/2010/main" val="160094710"/>
              </p:ext>
            </p:extLst>
          </p:nvPr>
        </p:nvGraphicFramePr>
        <p:xfrm>
          <a:off x="287338" y="1374775"/>
          <a:ext cx="8494712" cy="4757738"/>
        </p:xfrm>
        <a:graphic>
          <a:graphicData uri="http://schemas.openxmlformats.org/presentationml/2006/ole">
            <p:oleObj spid="_x0000_s123049" name="Лист" r:id="rId3" imgW="9182089" imgH="5143500" progId="Excel.Sheet.8">
              <p:embed/>
            </p:oleObj>
          </a:graphicData>
        </a:graphic>
      </p:graphicFrame>
      <p:sp>
        <p:nvSpPr>
          <p:cNvPr id="122908"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7A6EB51-829F-4B56-A78D-D9C0FE75F183}" type="slidenum">
              <a:rPr lang="en-US" altLang="ru-RU" sz="1200">
                <a:solidFill>
                  <a:srgbClr val="898989"/>
                </a:solidFill>
                <a:latin typeface="Calibri" pitchFamily="34" charset="0"/>
              </a:rPr>
              <a:pPr algn="r"/>
              <a:t>85</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85786" y="500042"/>
            <a:ext cx="7143800" cy="461665"/>
          </a:xfrm>
          <a:prstGeom prst="rect">
            <a:avLst/>
          </a:prstGeom>
        </p:spPr>
        <p:txBody>
          <a:bodyPr wrap="square">
            <a:spAutoFit/>
          </a:bodyPr>
          <a:lstStyle/>
          <a:p>
            <a:pPr algn="ctr">
              <a:buNone/>
            </a:pPr>
            <a:r>
              <a:rPr lang="ru-RU" sz="2400" b="1" i="1" dirty="0" smtClean="0">
                <a:solidFill>
                  <a:srgbClr val="C00000"/>
                </a:solidFill>
              </a:rPr>
              <a:t>ПУБЛИЧНЫЕ  ОБЯЗАТЕЛЬСТВА</a:t>
            </a:r>
          </a:p>
        </p:txBody>
      </p:sp>
      <p:sp>
        <p:nvSpPr>
          <p:cNvPr id="4" name="Прямоугольник 3"/>
          <p:cNvSpPr/>
          <p:nvPr/>
        </p:nvSpPr>
        <p:spPr>
          <a:xfrm>
            <a:off x="142844" y="785794"/>
            <a:ext cx="8215370" cy="1200329"/>
          </a:xfrm>
          <a:prstGeom prst="rect">
            <a:avLst/>
          </a:prstGeom>
        </p:spPr>
        <p:txBody>
          <a:bodyPr wrap="square">
            <a:spAutoFit/>
          </a:bodyPr>
          <a:lstStyle/>
          <a:p>
            <a:pPr algn="ctr">
              <a:buNone/>
            </a:pPr>
            <a:r>
              <a:rPr lang="ru-RU" sz="2400" i="1" dirty="0" smtClean="0">
                <a:solidFill>
                  <a:schemeClr val="accent5">
                    <a:lumMod val="50000"/>
                  </a:schemeClr>
                </a:solidFill>
              </a:rPr>
              <a:t>Местным бюджетом предусмотрено  исполнение: </a:t>
            </a:r>
          </a:p>
          <a:p>
            <a:pPr algn="ctr">
              <a:buNone/>
            </a:pPr>
            <a:r>
              <a:rPr lang="ru-RU" sz="2400" i="1" dirty="0" smtClean="0">
                <a:solidFill>
                  <a:schemeClr val="accent5">
                    <a:lumMod val="50000"/>
                  </a:schemeClr>
                </a:solidFill>
              </a:rPr>
              <a:t> 2017 год – 10 публичных  обязательств, </a:t>
            </a:r>
          </a:p>
          <a:p>
            <a:pPr algn="ctr">
              <a:buNone/>
            </a:pPr>
            <a:r>
              <a:rPr lang="ru-RU" sz="2400" i="1" dirty="0" smtClean="0">
                <a:solidFill>
                  <a:schemeClr val="accent5">
                    <a:lumMod val="50000"/>
                  </a:schemeClr>
                </a:solidFill>
              </a:rPr>
              <a:t>2018-2019 года – 7 публичных  обязательств</a:t>
            </a:r>
          </a:p>
        </p:txBody>
      </p:sp>
      <p:sp>
        <p:nvSpPr>
          <p:cNvPr id="19" name="Скругленный прямоугольник 18"/>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23 269,5</a:t>
            </a:r>
          </a:p>
        </p:txBody>
      </p:sp>
      <p:sp>
        <p:nvSpPr>
          <p:cNvPr id="20" name="Скругленный прямоугольник 19"/>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областного бюджета</a:t>
            </a:r>
          </a:p>
          <a:p>
            <a:pPr algn="ctr"/>
            <a:endParaRPr lang="ru-RU" dirty="0"/>
          </a:p>
        </p:txBody>
      </p:sp>
      <p:sp>
        <p:nvSpPr>
          <p:cNvPr id="21" name="Скругленный прямоугольник 20"/>
          <p:cNvSpPr/>
          <p:nvPr/>
        </p:nvSpPr>
        <p:spPr>
          <a:xfrm>
            <a:off x="1714480" y="2000240"/>
            <a:ext cx="1928826"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ВСЕГО</a:t>
            </a:r>
          </a:p>
          <a:p>
            <a:pPr algn="ctr"/>
            <a:r>
              <a:rPr lang="ru-RU" sz="2000" b="1" i="1" dirty="0" smtClean="0">
                <a:latin typeface="Times New Roman"/>
                <a:ea typeface="Times New Roman"/>
                <a:cs typeface="Times New Roman"/>
              </a:rPr>
              <a:t>публичных</a:t>
            </a:r>
          </a:p>
          <a:p>
            <a:pPr algn="ctr"/>
            <a:r>
              <a:rPr lang="ru-RU" sz="2000" b="1" i="1" dirty="0" smtClean="0">
                <a:latin typeface="Times New Roman"/>
                <a:ea typeface="Times New Roman"/>
                <a:cs typeface="Times New Roman"/>
              </a:rPr>
              <a:t>обязательств</a:t>
            </a:r>
          </a:p>
          <a:p>
            <a:pPr algn="ctr"/>
            <a:endParaRPr lang="ru-RU" b="1" dirty="0"/>
          </a:p>
        </p:txBody>
      </p:sp>
      <p:sp>
        <p:nvSpPr>
          <p:cNvPr id="22" name="Скругленный прямоугольник 21"/>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2017</a:t>
            </a:r>
            <a:endParaRPr lang="ru-RU" sz="2400" dirty="0">
              <a:solidFill>
                <a:srgbClr val="C00000"/>
              </a:solidFill>
            </a:endParaRPr>
          </a:p>
        </p:txBody>
      </p:sp>
      <p:sp>
        <p:nvSpPr>
          <p:cNvPr id="23" name="Равно 22"/>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24" name="Плюс 23"/>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19 188,2</a:t>
            </a:r>
          </a:p>
        </p:txBody>
      </p:sp>
      <p:sp>
        <p:nvSpPr>
          <p:cNvPr id="26" name="Скругленный прямоугольник 25"/>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4 081,3</a:t>
            </a:r>
          </a:p>
        </p:txBody>
      </p:sp>
      <p:sp>
        <p:nvSpPr>
          <p:cNvPr id="27" name="Скругленный прямоугольник 26"/>
          <p:cNvSpPr/>
          <p:nvPr/>
        </p:nvSpPr>
        <p:spPr>
          <a:xfrm>
            <a:off x="357158" y="4643446"/>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2018</a:t>
            </a:r>
            <a:endParaRPr lang="ru-RU" sz="2400" dirty="0">
              <a:solidFill>
                <a:srgbClr val="C00000"/>
              </a:solidFill>
            </a:endParaRPr>
          </a:p>
        </p:txBody>
      </p:sp>
      <p:sp>
        <p:nvSpPr>
          <p:cNvPr id="28" name="Скругленный прямоугольник 27"/>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2019</a:t>
            </a:r>
            <a:endParaRPr lang="ru-RU" sz="2400" dirty="0">
              <a:solidFill>
                <a:srgbClr val="C00000"/>
              </a:solidFill>
            </a:endParaRPr>
          </a:p>
        </p:txBody>
      </p:sp>
      <p:sp>
        <p:nvSpPr>
          <p:cNvPr id="29" name="Скругленный прямоугольник 28"/>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17 125,9</a:t>
            </a:r>
          </a:p>
        </p:txBody>
      </p:sp>
      <p:sp>
        <p:nvSpPr>
          <p:cNvPr id="30" name="Скругленный прямоугольник 29"/>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17 125,9</a:t>
            </a:r>
          </a:p>
        </p:txBody>
      </p:sp>
      <p:sp>
        <p:nvSpPr>
          <p:cNvPr id="31" name="Скругленный прямоугольник 30"/>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16 961,5</a:t>
            </a:r>
          </a:p>
        </p:txBody>
      </p:sp>
      <p:sp>
        <p:nvSpPr>
          <p:cNvPr id="32" name="Скругленный прямоугольник 31"/>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16 961,5</a:t>
            </a:r>
          </a:p>
        </p:txBody>
      </p:sp>
      <p:sp>
        <p:nvSpPr>
          <p:cNvPr id="33" name="Скругленный прямоугольник 32"/>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164,4</a:t>
            </a:r>
          </a:p>
        </p:txBody>
      </p:sp>
      <p:sp>
        <p:nvSpPr>
          <p:cNvPr id="34" name="Скругленный прямоугольник 33"/>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164,4</a:t>
            </a:r>
          </a:p>
        </p:txBody>
      </p:sp>
      <p:sp>
        <p:nvSpPr>
          <p:cNvPr id="35" name="Скругленный прямоугольник 34"/>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местного</a:t>
            </a:r>
          </a:p>
          <a:p>
            <a:pPr algn="ctr"/>
            <a:r>
              <a:rPr lang="ru-RU" sz="1800" b="1" i="1" dirty="0" smtClean="0">
                <a:latin typeface="Times New Roman"/>
                <a:ea typeface="Times New Roman"/>
                <a:cs typeface="Times New Roman"/>
              </a:rPr>
              <a:t>бюджета</a:t>
            </a:r>
          </a:p>
          <a:p>
            <a:pPr algn="ctr"/>
            <a:endParaRPr lang="ru-RU" dirty="0"/>
          </a:p>
        </p:txBody>
      </p:sp>
      <p:sp>
        <p:nvSpPr>
          <p:cNvPr id="38" name="Прямоугольник 37"/>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 xmlns:p14="http://schemas.microsoft.com/office/powerpoint/2010/main" val="3131118078"/>
              </p:ext>
            </p:extLst>
          </p:nvPr>
        </p:nvGraphicFramePr>
        <p:xfrm>
          <a:off x="285720" y="834964"/>
          <a:ext cx="8644001" cy="5866213"/>
        </p:xfrm>
        <a:graphic>
          <a:graphicData uri="http://schemas.openxmlformats.org/drawingml/2006/table">
            <a:tbl>
              <a:tblPr firstRow="1" bandRow="1">
                <a:tableStyleId>{5C22544A-7EE6-4342-B048-85BDC9FD1C3A}</a:tableStyleId>
              </a:tblPr>
              <a:tblGrid>
                <a:gridCol w="5786479"/>
                <a:gridCol w="1000132"/>
                <a:gridCol w="1000132"/>
                <a:gridCol w="857258"/>
              </a:tblGrid>
              <a:tr h="296961">
                <a:tc>
                  <a:txBody>
                    <a:bodyPr/>
                    <a:lstStyle/>
                    <a:p>
                      <a:endParaRPr lang="ru-RU" sz="1100" dirty="0"/>
                    </a:p>
                  </a:txBody>
                  <a:tcPr>
                    <a:noFill/>
                  </a:tcPr>
                </a:tc>
                <a:tc>
                  <a:txBody>
                    <a:bodyPr/>
                    <a:lstStyle/>
                    <a:p>
                      <a:pPr algn="ctr"/>
                      <a:r>
                        <a:rPr lang="ru-RU" sz="1400" dirty="0" smtClean="0"/>
                        <a:t>2017</a:t>
                      </a:r>
                      <a:endParaRPr lang="ru-RU" sz="1400" dirty="0"/>
                    </a:p>
                  </a:txBody>
                  <a:tcPr/>
                </a:tc>
                <a:tc>
                  <a:txBody>
                    <a:bodyPr/>
                    <a:lstStyle/>
                    <a:p>
                      <a:pPr algn="ctr"/>
                      <a:r>
                        <a:rPr lang="ru-RU" sz="1400" dirty="0" smtClean="0"/>
                        <a:t>2018</a:t>
                      </a:r>
                      <a:endParaRPr lang="ru-RU" sz="1400" dirty="0"/>
                    </a:p>
                  </a:txBody>
                  <a:tcPr/>
                </a:tc>
                <a:tc>
                  <a:txBody>
                    <a:bodyPr/>
                    <a:lstStyle/>
                    <a:p>
                      <a:pPr algn="ctr"/>
                      <a:r>
                        <a:rPr lang="ru-RU" sz="1400" dirty="0" smtClean="0"/>
                        <a:t>2019</a:t>
                      </a:r>
                      <a:endParaRPr lang="ru-RU" sz="1400" dirty="0"/>
                    </a:p>
                  </a:txBody>
                  <a:tcPr/>
                </a:tc>
              </a:tr>
              <a:tr h="445442">
                <a:tc>
                  <a:txBody>
                    <a:bodyPr/>
                    <a:lstStyle/>
                    <a:p>
                      <a:r>
                        <a:rPr lang="ru-RU" sz="1200" dirty="0" smtClean="0">
                          <a:latin typeface="Times New Roman" pitchFamily="18" charset="0"/>
                          <a:cs typeface="Times New Roman" pitchFamily="18" charset="0"/>
                        </a:rPr>
                        <a:t> Предоставление молодым семьям социальных выплат на приобретение жилья или строительство индивидуального жилого дома за счет местного бюджета</a:t>
                      </a:r>
                      <a:endParaRPr lang="ru-RU" sz="1200" dirty="0">
                        <a:latin typeface="Times New Roman" pitchFamily="18" charset="0"/>
                        <a:cs typeface="Times New Roman" pitchFamily="18" charset="0"/>
                      </a:endParaRPr>
                    </a:p>
                  </a:txBody>
                  <a:tcPr/>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3 005,4</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164,4</a:t>
                      </a: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164,4</a:t>
                      </a:r>
                    </a:p>
                  </a:txBody>
                  <a:tcPr marL="9525" marR="9525" marT="9525" marB="0"/>
                </a:tc>
              </a:tr>
              <a:tr h="623619">
                <a:tc>
                  <a:txBody>
                    <a:bodyPr/>
                    <a:lstStyle/>
                    <a:p>
                      <a:r>
                        <a:rPr lang="ru-RU" sz="1200" dirty="0" smtClean="0">
                          <a:latin typeface="Times New Roman" pitchFamily="18" charset="0"/>
                          <a:cs typeface="Times New Roman" pitchFamily="18" charset="0"/>
                        </a:rPr>
                        <a:t> Организация отдыха детей в загородных детских оздоровительных лагерях, расположенных на территории Российской Федерации, в каникулярное время за счет местного бюджета</a:t>
                      </a:r>
                      <a:endParaRPr lang="ru-RU" sz="1200" dirty="0">
                        <a:latin typeface="Times New Roman" pitchFamily="18" charset="0"/>
                        <a:cs typeface="Times New Roman" pitchFamily="18" charset="0"/>
                      </a:endParaRPr>
                    </a:p>
                  </a:txBody>
                  <a:tcPr/>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12,2</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09656">
                <a:tc>
                  <a:txBody>
                    <a:bodyPr/>
                    <a:lstStyle/>
                    <a:p>
                      <a:r>
                        <a:rPr lang="ru-RU" sz="1200" dirty="0" smtClean="0">
                          <a:latin typeface="Times New Roman" pitchFamily="18" charset="0"/>
                          <a:cs typeface="Times New Roman" pitchFamily="18" charset="0"/>
                        </a:rPr>
                        <a:t>Поддержка  молодежи  победителей конкурса « Наши надежды» </a:t>
                      </a:r>
                      <a:endParaRPr lang="ru-RU" sz="1200" dirty="0">
                        <a:latin typeface="Times New Roman" pitchFamily="18" charset="0"/>
                        <a:cs typeface="Times New Roman" pitchFamily="18" charset="0"/>
                      </a:endParaRPr>
                    </a:p>
                  </a:txBody>
                  <a:tcPr/>
                </a:tc>
                <a:tc>
                  <a:txBody>
                    <a:bodyPr/>
                    <a:lstStyle/>
                    <a:p>
                      <a:pPr algn="ctr" fontAlgn="t"/>
                      <a:r>
                        <a:rPr lang="ru-RU" sz="1200" b="1" i="0" u="none" strike="noStrike" dirty="0">
                          <a:solidFill>
                            <a:srgbClr val="000000"/>
                          </a:solidFill>
                          <a:latin typeface="Times New Roman" pitchFamily="18" charset="0"/>
                          <a:cs typeface="Times New Roman" pitchFamily="18" charset="0"/>
                        </a:rPr>
                        <a:t>72,0</a:t>
                      </a: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0,0</a:t>
                      </a: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0,0</a:t>
                      </a:r>
                    </a:p>
                  </a:txBody>
                  <a:tcPr marL="9525" marR="9525" marT="9525" marB="0"/>
                </a:tc>
              </a:tr>
              <a:tr h="445442">
                <a:tc>
                  <a:txBody>
                    <a:bodyPr/>
                    <a:lstStyle/>
                    <a:p>
                      <a:r>
                        <a:rPr lang="ru-RU" sz="1200" dirty="0" smtClean="0">
                          <a:latin typeface="Times New Roman" pitchFamily="18" charset="0"/>
                          <a:cs typeface="Times New Roman" pitchFamily="18" charset="0"/>
                        </a:rPr>
                        <a:t>Выплата денежных средств на содержание ребенка, переданного на воспитание в приемную семью</a:t>
                      </a:r>
                      <a:endParaRPr lang="ru-RU" sz="1200" dirty="0">
                        <a:latin typeface="Times New Roman" pitchFamily="18" charset="0"/>
                        <a:cs typeface="Times New Roman" pitchFamily="18" charset="0"/>
                      </a:endParaRPr>
                    </a:p>
                  </a:txBody>
                  <a:tcPr/>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6 </a:t>
                      </a:r>
                      <a:r>
                        <a:rPr lang="ru-RU" sz="1200" b="1" i="0" u="none" strike="noStrike" dirty="0">
                          <a:solidFill>
                            <a:srgbClr val="000000"/>
                          </a:solidFill>
                          <a:latin typeface="Times New Roman" pitchFamily="18" charset="0"/>
                          <a:cs typeface="Times New Roman" pitchFamily="18" charset="0"/>
                        </a:rPr>
                        <a:t>608,4</a:t>
                      </a: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6 </a:t>
                      </a:r>
                      <a:r>
                        <a:rPr lang="ru-RU" sz="1200" b="1" i="0" u="none" strike="noStrike" dirty="0">
                          <a:solidFill>
                            <a:srgbClr val="000000"/>
                          </a:solidFill>
                          <a:latin typeface="Times New Roman" pitchFamily="18" charset="0"/>
                          <a:cs typeface="Times New Roman" pitchFamily="18" charset="0"/>
                        </a:rPr>
                        <a:t>608,4</a:t>
                      </a: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6 </a:t>
                      </a:r>
                      <a:r>
                        <a:rPr lang="ru-RU" sz="1200" b="1" i="0" u="none" strike="noStrike" dirty="0">
                          <a:solidFill>
                            <a:srgbClr val="000000"/>
                          </a:solidFill>
                          <a:latin typeface="Times New Roman" pitchFamily="18" charset="0"/>
                          <a:cs typeface="Times New Roman" pitchFamily="18" charset="0"/>
                        </a:rPr>
                        <a:t>608,4</a:t>
                      </a:r>
                    </a:p>
                  </a:txBody>
                  <a:tcPr marL="9525" marR="9525" marT="9525" marB="0"/>
                </a:tc>
              </a:tr>
              <a:tr h="268520">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вознаграждения, причитающегося приемным родителям</a:t>
                      </a: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2 831,4</a:t>
                      </a: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2 831,4</a:t>
                      </a: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2 831,4</a:t>
                      </a:r>
                    </a:p>
                  </a:txBody>
                  <a:tcPr marL="9525" marR="9525" marT="9525" marB="0"/>
                </a:tc>
              </a:tr>
              <a:tr h="365634">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ежемесячных денежных средств на содержание ребенка, находящегося под опекой (попечительством)</a:t>
                      </a:r>
                    </a:p>
                  </a:txBody>
                  <a:tcPr marL="9525" marR="9525" marT="9525" marB="0"/>
                </a:tc>
                <a:tc>
                  <a:txBody>
                    <a:bodyPr/>
                    <a:lstStyle/>
                    <a:p>
                      <a:pPr algn="ctr" fontAlgn="t"/>
                      <a:r>
                        <a:rPr lang="ru-RU" sz="1200" b="1" i="0" u="none" strike="noStrike">
                          <a:solidFill>
                            <a:srgbClr val="000000"/>
                          </a:solidFill>
                          <a:latin typeface="Times New Roman" pitchFamily="18" charset="0"/>
                          <a:cs typeface="Times New Roman" pitchFamily="18" charset="0"/>
                        </a:rPr>
                        <a:t>2 513,0</a:t>
                      </a: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2 513,0</a:t>
                      </a: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2 513,0</a:t>
                      </a:r>
                    </a:p>
                  </a:txBody>
                  <a:tcPr marL="9525" marR="9525" marT="9525" marB="0"/>
                </a:tc>
              </a:tr>
              <a:tr h="1008428">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ежемесячной денежной компенсации на проезд на городском, пригородном, в сельской местности на внутрирайонном транспорте (кроме такси), а также проезд два раза в год к месту жительства и обратно к месту учебы детей-сирот и детей, оставшихся без попечения родителей, лиц из их числа, обучающихся за счет средств местных бюджетов по имеющим государственную аккредитацию образовательным программам</a:t>
                      </a: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1,9</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362,5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362,5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626407">
                <a:tc>
                  <a:txBody>
                    <a:bodyPr/>
                    <a:lstStyle/>
                    <a:p>
                      <a:pPr algn="l" fontAlgn="t"/>
                      <a:r>
                        <a:rPr lang="ru-RU" sz="1200" b="0" i="0" u="none" strike="noStrike" dirty="0">
                          <a:solidFill>
                            <a:srgbClr val="000000"/>
                          </a:solidFill>
                          <a:latin typeface="Times New Roman" pitchFamily="18" charset="0"/>
                          <a:cs typeface="Times New Roman" pitchFamily="18" charset="0"/>
                        </a:rPr>
                        <a:t>    Осуществление мер социальной поддержки по предоставлению компенсации расходов на оплату жилых помещений, отопления и освещения педагогическим работникам образовательных организаций</a:t>
                      </a: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2 </a:t>
                      </a:r>
                      <a:r>
                        <a:rPr lang="ru-RU" sz="1200" b="1" i="0" u="none" strike="noStrike" dirty="0">
                          <a:solidFill>
                            <a:srgbClr val="000000"/>
                          </a:solidFill>
                          <a:latin typeface="Times New Roman" pitchFamily="18" charset="0"/>
                          <a:cs typeface="Times New Roman" pitchFamily="18" charset="0"/>
                        </a:rPr>
                        <a:t>202,4</a:t>
                      </a: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2 </a:t>
                      </a:r>
                      <a:r>
                        <a:rPr lang="ru-RU" sz="1200" b="1" i="0" u="none" strike="noStrike" dirty="0">
                          <a:solidFill>
                            <a:srgbClr val="000000"/>
                          </a:solidFill>
                          <a:latin typeface="Times New Roman" pitchFamily="18" charset="0"/>
                          <a:cs typeface="Times New Roman" pitchFamily="18" charset="0"/>
                        </a:rPr>
                        <a:t>202,4</a:t>
                      </a: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2 </a:t>
                      </a:r>
                      <a:r>
                        <a:rPr lang="ru-RU" sz="1200" b="1" i="0" u="none" strike="noStrike" dirty="0">
                          <a:solidFill>
                            <a:srgbClr val="000000"/>
                          </a:solidFill>
                          <a:latin typeface="Times New Roman" pitchFamily="18" charset="0"/>
                          <a:cs typeface="Times New Roman" pitchFamily="18" charset="0"/>
                        </a:rPr>
                        <a:t>202,4</a:t>
                      </a:r>
                    </a:p>
                  </a:txBody>
                  <a:tcPr marL="9525" marR="9525" marT="9525" marB="0"/>
                </a:tc>
              </a:tr>
              <a:tr h="835209">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компенсации платы, взимаемой с родителей (законных представителей), за присмотр и уход за детьми в образовательных организациях (за исключением государственных образовательных организаций), реализующих образовательную программу дошкольного образования</a:t>
                      </a: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2 </a:t>
                      </a:r>
                      <a:r>
                        <a:rPr lang="ru-RU" sz="1200" b="1" i="0" u="none" strike="noStrike" dirty="0">
                          <a:solidFill>
                            <a:srgbClr val="000000"/>
                          </a:solidFill>
                          <a:latin typeface="Times New Roman" pitchFamily="18" charset="0"/>
                          <a:cs typeface="Times New Roman" pitchFamily="18" charset="0"/>
                        </a:rPr>
                        <a:t>443,8</a:t>
                      </a: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2 </a:t>
                      </a:r>
                      <a:r>
                        <a:rPr lang="ru-RU" sz="1200" b="1" i="0" u="none" strike="noStrike" dirty="0">
                          <a:solidFill>
                            <a:srgbClr val="000000"/>
                          </a:solidFill>
                          <a:latin typeface="Times New Roman" pitchFamily="18" charset="0"/>
                          <a:cs typeface="Times New Roman" pitchFamily="18" charset="0"/>
                        </a:rPr>
                        <a:t>443,8</a:t>
                      </a: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2 </a:t>
                      </a:r>
                      <a:r>
                        <a:rPr lang="ru-RU" sz="1200" b="1" i="0" u="none" strike="noStrike" dirty="0">
                          <a:solidFill>
                            <a:srgbClr val="000000"/>
                          </a:solidFill>
                          <a:latin typeface="Times New Roman" pitchFamily="18" charset="0"/>
                          <a:cs typeface="Times New Roman" pitchFamily="18" charset="0"/>
                        </a:rPr>
                        <a:t>443,8</a:t>
                      </a:r>
                    </a:p>
                  </a:txBody>
                  <a:tcPr marL="9525" marR="9525" marT="9525" marB="0"/>
                </a:tc>
              </a:tr>
              <a:tr h="222125">
                <a:tc>
                  <a:txBody>
                    <a:bodyPr/>
                    <a:lstStyle/>
                    <a:p>
                      <a:pPr algn="l" fontAlgn="t"/>
                      <a:r>
                        <a:rPr lang="ru-RU" sz="1200" b="0" i="0" u="none" strike="noStrike" dirty="0">
                          <a:solidFill>
                            <a:srgbClr val="000000"/>
                          </a:solidFill>
                          <a:latin typeface="Times New Roman" pitchFamily="18" charset="0"/>
                          <a:cs typeface="Times New Roman" pitchFamily="18" charset="0"/>
                        </a:rPr>
                        <a:t>    Доплаты к пенсиям муниципальных служащих</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3 579,0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a:solidFill>
                            <a:srgbClr val="000000"/>
                          </a:solidFill>
                          <a:latin typeface="Times New Roman" pitchFamily="18" charset="0"/>
                          <a:cs typeface="Times New Roman" pitchFamily="18" charset="0"/>
                        </a:rPr>
                        <a:t>0,0</a:t>
                      </a: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0,0</a:t>
                      </a:r>
                    </a:p>
                  </a:txBody>
                  <a:tcPr marL="9525" marR="9525" marT="9525" marB="0"/>
                </a:tc>
              </a:tr>
              <a:tr h="361303">
                <a:tc>
                  <a:txBody>
                    <a:bodyPr/>
                    <a:lstStyle/>
                    <a:p>
                      <a:pPr algn="ctr" fontAlgn="t"/>
                      <a:r>
                        <a:rPr lang="ru-RU" sz="1200" b="1" i="0" u="sng" strike="noStrike" dirty="0" smtClean="0">
                          <a:solidFill>
                            <a:srgbClr val="000000"/>
                          </a:solidFill>
                          <a:latin typeface="Times New Roman" pitchFamily="18" charset="0"/>
                          <a:cs typeface="Times New Roman" pitchFamily="18" charset="0"/>
                        </a:rPr>
                        <a:t>     ИТОГО</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23 269,5</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17 125,9</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17 125,9</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142844" y="357166"/>
            <a:ext cx="6572296" cy="800219"/>
          </a:xfrm>
          <a:prstGeom prst="rect">
            <a:avLst/>
          </a:prstGeom>
        </p:spPr>
        <p:txBody>
          <a:bodyPr wrap="square">
            <a:spAutoFit/>
          </a:bodyPr>
          <a:lstStyle/>
          <a:p>
            <a:pPr algn="ctr">
              <a:buNone/>
            </a:pPr>
            <a:r>
              <a:rPr lang="ru-RU" sz="1600" b="1" i="1" dirty="0" smtClean="0">
                <a:solidFill>
                  <a:srgbClr val="C00000"/>
                </a:solidFill>
              </a:rPr>
              <a:t>РАСХОДЫ НА ОКАЗАНИЕ МЕР СОЦИАЛЬНОЙ ПОДДЕРЖКИ </a:t>
            </a:r>
          </a:p>
          <a:p>
            <a:pPr algn="ctr">
              <a:buNone/>
            </a:pPr>
            <a:r>
              <a:rPr lang="ru-RU" sz="1600" b="1" i="1" dirty="0" smtClean="0">
                <a:solidFill>
                  <a:srgbClr val="C00000"/>
                </a:solidFill>
              </a:rPr>
              <a:t>ОТДЕЛЬНЫМИ КАТЕГОРИЯМИ ГРАЖДАН </a:t>
            </a:r>
            <a:r>
              <a:rPr lang="ru-RU" b="1" i="1" dirty="0" smtClean="0">
                <a:solidFill>
                  <a:srgbClr val="C00000"/>
                </a:solidFill>
              </a:rPr>
              <a:t> </a:t>
            </a:r>
          </a:p>
          <a:p>
            <a:pPr algn="ctr">
              <a:buNone/>
            </a:pPr>
            <a:r>
              <a:rPr lang="ru-RU" b="1" i="1" dirty="0" smtClean="0">
                <a:solidFill>
                  <a:srgbClr val="C00000"/>
                </a:solidFill>
              </a:rPr>
              <a:t>(публичных обязательств)</a:t>
            </a:r>
          </a:p>
        </p:txBody>
      </p:sp>
      <p:sp>
        <p:nvSpPr>
          <p:cNvPr id="4" name="Прямоугольник 3"/>
          <p:cNvSpPr/>
          <p:nvPr/>
        </p:nvSpPr>
        <p:spPr>
          <a:xfrm>
            <a:off x="7715272" y="57148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 xmlns:p14="http://schemas.microsoft.com/office/powerpoint/2010/main" val="2392819932"/>
              </p:ext>
            </p:extLst>
          </p:nvPr>
        </p:nvGraphicFramePr>
        <p:xfrm>
          <a:off x="357158" y="1357298"/>
          <a:ext cx="8644001" cy="5072097"/>
        </p:xfrm>
        <a:graphic>
          <a:graphicData uri="http://schemas.openxmlformats.org/drawingml/2006/table">
            <a:tbl>
              <a:tblPr firstRow="1" bandRow="1">
                <a:tableStyleId>{5C22544A-7EE6-4342-B048-85BDC9FD1C3A}</a:tableStyleId>
              </a:tblPr>
              <a:tblGrid>
                <a:gridCol w="6143668"/>
                <a:gridCol w="928694"/>
                <a:gridCol w="857256"/>
                <a:gridCol w="714383"/>
              </a:tblGrid>
              <a:tr h="376580">
                <a:tc>
                  <a:txBody>
                    <a:bodyPr/>
                    <a:lstStyle/>
                    <a:p>
                      <a:endParaRPr lang="ru-RU" dirty="0"/>
                    </a:p>
                  </a:txBody>
                  <a:tcPr>
                    <a:noFill/>
                  </a:tcPr>
                </a:tc>
                <a:tc>
                  <a:txBody>
                    <a:bodyPr/>
                    <a:lstStyle/>
                    <a:p>
                      <a:pPr algn="ctr"/>
                      <a:r>
                        <a:rPr lang="ru-RU" dirty="0" smtClean="0"/>
                        <a:t>2017</a:t>
                      </a:r>
                      <a:endParaRPr lang="ru-RU" dirty="0"/>
                    </a:p>
                  </a:txBody>
                  <a:tcPr/>
                </a:tc>
                <a:tc>
                  <a:txBody>
                    <a:bodyPr/>
                    <a:lstStyle/>
                    <a:p>
                      <a:pPr algn="ctr"/>
                      <a:r>
                        <a:rPr lang="ru-RU" dirty="0" smtClean="0"/>
                        <a:t>2018</a:t>
                      </a:r>
                      <a:endParaRPr lang="ru-RU" dirty="0"/>
                    </a:p>
                  </a:txBody>
                  <a:tcPr/>
                </a:tc>
                <a:tc>
                  <a:txBody>
                    <a:bodyPr/>
                    <a:lstStyle/>
                    <a:p>
                      <a:pPr algn="ctr"/>
                      <a:r>
                        <a:rPr lang="ru-RU" dirty="0" smtClean="0"/>
                        <a:t>2019</a:t>
                      </a:r>
                      <a:endParaRPr lang="ru-RU" dirty="0"/>
                    </a:p>
                  </a:txBody>
                  <a:tcPr/>
                </a:tc>
              </a:tr>
              <a:tr h="1535755">
                <a:tc>
                  <a:txBody>
                    <a:bodyPr/>
                    <a:lstStyle/>
                    <a:p>
                      <a:pPr>
                        <a:spcAft>
                          <a:spcPts val="0"/>
                        </a:spcAft>
                      </a:pPr>
                      <a:r>
                        <a:rPr lang="ru-RU" sz="1600" dirty="0">
                          <a:effectLst/>
                          <a:latin typeface="Times New Roman" pitchFamily="18" charset="0"/>
                          <a:cs typeface="Times New Roman" pitchFamily="18" charset="0"/>
                        </a:rPr>
                        <a:t>Субсидии на возмещение части затрат на обеспечение транспортного обслуживания населения в рамках муниципальной  подпрограммы «Создание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r>
                        <a:rPr lang="ru-RU" sz="1600" dirty="0" smtClean="0">
                          <a:effectLst/>
                          <a:latin typeface="Times New Roman" pitchFamily="18" charset="0"/>
                          <a:cs typeface="Times New Roman" pitchFamily="18" charset="0"/>
                        </a:rPr>
                        <a:t>»</a:t>
                      </a:r>
                      <a:endParaRPr lang="ru-RU" sz="16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651,0</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684,2</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719,1</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1323924">
                <a:tc>
                  <a:txBody>
                    <a:bodyPr/>
                    <a:lstStyle/>
                    <a:p>
                      <a:pPr>
                        <a:spcAft>
                          <a:spcPts val="0"/>
                        </a:spcAft>
                      </a:pPr>
                      <a:r>
                        <a:rPr lang="ru-RU" sz="1600" dirty="0">
                          <a:effectLst/>
                          <a:latin typeface="Times New Roman" pitchFamily="18" charset="0"/>
                          <a:cs typeface="Times New Roman" pitchFamily="18" charset="0"/>
                        </a:rPr>
                        <a:t>Субсидии на возмещение затрат, связанных с уставной деятельностью общественной организации ветеранов в рамках муниципальной программы «Поддержка общественных некоммерческих организаций муниципального образования «Демидовский район» Смоленской области» на 2015-2017 </a:t>
                      </a:r>
                      <a:r>
                        <a:rPr lang="ru-RU" sz="1600" dirty="0" smtClean="0">
                          <a:effectLst/>
                          <a:latin typeface="Times New Roman" pitchFamily="18" charset="0"/>
                          <a:cs typeface="Times New Roman" pitchFamily="18" charset="0"/>
                        </a:rPr>
                        <a:t>годы</a:t>
                      </a:r>
                      <a:endParaRPr lang="ru-RU" sz="16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141,5</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0,0</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0,0</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1323924">
                <a:tc>
                  <a:txBody>
                    <a:bodyPr/>
                    <a:lstStyle/>
                    <a:p>
                      <a:pPr>
                        <a:spcAft>
                          <a:spcPts val="0"/>
                        </a:spcAft>
                      </a:pPr>
                      <a:r>
                        <a:rPr lang="ru-RU" sz="1600" dirty="0">
                          <a:effectLst/>
                          <a:latin typeface="Times New Roman" pitchFamily="18" charset="0"/>
                          <a:cs typeface="Times New Roman" pitchFamily="18" charset="0"/>
                        </a:rPr>
                        <a:t>Субсидии на возмещение затрат, связанных с уставной деятельностью организации всероссийского общества инвалидов в рамках муниципальной программы «Поддержка общественных некоммерческих организаций муниципального образования «Демидовский район» Смоленской области» на 2015-2017 годы</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222,3</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0,0</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0,0</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511914">
                <a:tc>
                  <a:txBody>
                    <a:bodyPr/>
                    <a:lstStyle/>
                    <a:p>
                      <a:pPr>
                        <a:spcAft>
                          <a:spcPts val="0"/>
                        </a:spcAft>
                      </a:pPr>
                      <a:r>
                        <a:rPr lang="ru-RU" sz="1600" dirty="0" smtClean="0">
                          <a:effectLst/>
                          <a:latin typeface="Times New Roman" pitchFamily="18" charset="0"/>
                          <a:ea typeface="Times New Roman"/>
                          <a:cs typeface="Times New Roman" pitchFamily="18" charset="0"/>
                        </a:rPr>
                        <a:t>Субсидии юридическим лицам на содержание и ремонт автомобильных дорог общего пользования из дорожного фонда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5 714,6</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0,0</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0,0</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bl>
          </a:graphicData>
        </a:graphic>
      </p:graphicFrame>
      <p:sp>
        <p:nvSpPr>
          <p:cNvPr id="4" name="Прямоугольник 3"/>
          <p:cNvSpPr/>
          <p:nvPr/>
        </p:nvSpPr>
        <p:spPr>
          <a:xfrm>
            <a:off x="285720" y="428604"/>
            <a:ext cx="8429684" cy="830997"/>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ПРЕДОСТАВЛЕНИЕ СУБСИДИЙ ЮРИДИЧЕСКИМ ЛИЦАМ</a:t>
            </a:r>
          </a:p>
          <a:p>
            <a:pPr lvl="0" indent="457200" eaLnBrk="0" hangingPunct="0">
              <a:tabLst>
                <a:tab pos="457200" algn="l"/>
              </a:tabLst>
            </a:pPr>
            <a:r>
              <a:rPr lang="ru-RU" sz="1600" b="1" i="1" dirty="0" smtClean="0">
                <a:solidFill>
                  <a:srgbClr val="C00000"/>
                </a:solidFill>
                <a:ea typeface="Times New Roman" pitchFamily="18" charset="0"/>
                <a:cs typeface="Times New Roman" pitchFamily="18" charset="0"/>
              </a:rPr>
              <a:t> </a:t>
            </a:r>
            <a:r>
              <a:rPr lang="ru-RU" b="1" i="1" dirty="0" smtClean="0">
                <a:solidFill>
                  <a:srgbClr val="002060"/>
                </a:solidFill>
                <a:latin typeface="Arial" pitchFamily="34" charset="0"/>
                <a:ea typeface="Times New Roman" pitchFamily="18" charset="0"/>
              </a:rPr>
              <a:t>В рамках реализации муниципальных программ предоставляются следующие </a:t>
            </a:r>
            <a:endParaRPr lang="ru-RU" b="1" dirty="0" smtClean="0">
              <a:solidFill>
                <a:srgbClr val="002060"/>
              </a:solidFill>
              <a:latin typeface="Arial" pitchFamily="34" charset="0"/>
            </a:endParaRPr>
          </a:p>
          <a:p>
            <a:pPr lvl="0" indent="457200" eaLnBrk="0" hangingPunct="0">
              <a:tabLst>
                <a:tab pos="457200" algn="l"/>
              </a:tabLst>
            </a:pPr>
            <a:r>
              <a:rPr lang="ru-RU" b="1" i="1" dirty="0" smtClean="0">
                <a:solidFill>
                  <a:srgbClr val="002060"/>
                </a:solidFill>
                <a:latin typeface="Arial" pitchFamily="34" charset="0"/>
                <a:ea typeface="Times New Roman" pitchFamily="18" charset="0"/>
              </a:rPr>
              <a:t>субсидии юридическим лицам(за исключением муниципальных учреждений)</a:t>
            </a:r>
            <a:endParaRPr lang="ru-RU" b="1" i="1" dirty="0" smtClean="0">
              <a:solidFill>
                <a:srgbClr val="002060"/>
              </a:solidFill>
              <a:ea typeface="Times New Roman" pitchFamily="18" charset="0"/>
              <a:cs typeface="Times New Roman" pitchFamily="18" charset="0"/>
            </a:endParaRPr>
          </a:p>
        </p:txBody>
      </p:sp>
      <p:sp>
        <p:nvSpPr>
          <p:cNvPr id="5" name="Прямоугольник 4"/>
          <p:cNvSpPr/>
          <p:nvPr/>
        </p:nvSpPr>
        <p:spPr>
          <a:xfrm>
            <a:off x="7927449" y="107154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101"/>
          <p:cNvGrpSpPr>
            <a:grpSpLocks/>
          </p:cNvGrpSpPr>
          <p:nvPr/>
        </p:nvGrpSpPr>
        <p:grpSpPr bwMode="auto">
          <a:xfrm>
            <a:off x="0" y="0"/>
            <a:ext cx="9144000" cy="6858000"/>
            <a:chOff x="0" y="0"/>
            <a:chExt cx="5760" cy="4320"/>
          </a:xfrm>
        </p:grpSpPr>
        <p:pic>
          <p:nvPicPr>
            <p:cNvPr id="65542" name="Picture 21" descr="http://dnews.donetsk.ua/storage/fotos/2010/08/27/128289415521289b.jpg"/>
            <p:cNvPicPr>
              <a:picLocks noChangeAspect="1" noChangeArrowheads="1"/>
            </p:cNvPicPr>
            <p:nvPr/>
          </p:nvPicPr>
          <p:blipFill>
            <a:blip r:embed="rId2" cstate="print"/>
            <a:srcRect/>
            <a:stretch>
              <a:fillRect/>
            </a:stretch>
          </p:blipFill>
          <p:spPr bwMode="auto">
            <a:xfrm>
              <a:off x="3198" y="0"/>
              <a:ext cx="2562" cy="1298"/>
            </a:xfrm>
            <a:prstGeom prst="rect">
              <a:avLst/>
            </a:prstGeom>
            <a:noFill/>
            <a:ln w="9525">
              <a:noFill/>
              <a:miter lim="800000"/>
              <a:headEnd/>
              <a:tailEnd/>
            </a:ln>
          </p:spPr>
        </p:pic>
        <p:sp>
          <p:nvSpPr>
            <p:cNvPr id="65543" name="AutoShape 26"/>
            <p:cNvSpPr>
              <a:spLocks noChangeArrowheads="1"/>
            </p:cNvSpPr>
            <p:nvPr/>
          </p:nvSpPr>
          <p:spPr bwMode="auto">
            <a:xfrm>
              <a:off x="0" y="1842"/>
              <a:ext cx="5760" cy="226"/>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b="1">
                  <a:solidFill>
                    <a:schemeClr val="bg1"/>
                  </a:solidFill>
                </a:rPr>
                <a:t>Разделы классификации расходов бюджета</a:t>
              </a:r>
            </a:p>
          </p:txBody>
        </p:sp>
        <p:grpSp>
          <p:nvGrpSpPr>
            <p:cNvPr id="65544" name="Group 100"/>
            <p:cNvGrpSpPr>
              <a:grpSpLocks/>
            </p:cNvGrpSpPr>
            <p:nvPr/>
          </p:nvGrpSpPr>
          <p:grpSpPr bwMode="auto">
            <a:xfrm>
              <a:off x="0" y="73"/>
              <a:ext cx="5760" cy="4247"/>
              <a:chOff x="0" y="73"/>
              <a:chExt cx="5760" cy="4247"/>
            </a:xfrm>
          </p:grpSpPr>
          <p:sp>
            <p:nvSpPr>
              <p:cNvPr id="65545" name="Rectangle 5"/>
              <p:cNvSpPr>
                <a:spLocks noChangeArrowheads="1"/>
              </p:cNvSpPr>
              <p:nvPr/>
            </p:nvSpPr>
            <p:spPr bwMode="auto">
              <a:xfrm>
                <a:off x="0" y="73"/>
                <a:ext cx="4037" cy="231"/>
              </a:xfrm>
              <a:prstGeom prst="rect">
                <a:avLst/>
              </a:prstGeom>
              <a:noFill/>
              <a:ln w="9525">
                <a:noFill/>
                <a:miter lim="800000"/>
                <a:headEnd/>
                <a:tailEnd/>
              </a:ln>
            </p:spPr>
            <p:txBody>
              <a:bodyPr>
                <a:spAutoFit/>
              </a:bodyPr>
              <a:lstStyle/>
              <a:p>
                <a:pPr algn="ctr"/>
                <a:r>
                  <a:rPr lang="ru-RU" sz="1800" b="1">
                    <a:solidFill>
                      <a:schemeClr val="hlink"/>
                    </a:solidFill>
                  </a:rPr>
                  <a:t>Расходы бюджета</a:t>
                </a:r>
              </a:p>
            </p:txBody>
          </p:sp>
          <p:sp>
            <p:nvSpPr>
              <p:cNvPr id="65546" name="Text Box 23"/>
              <p:cNvSpPr txBox="1">
                <a:spLocks noChangeArrowheads="1"/>
              </p:cNvSpPr>
              <p:nvPr/>
            </p:nvSpPr>
            <p:spPr bwMode="auto">
              <a:xfrm>
                <a:off x="0" y="527"/>
                <a:ext cx="3606" cy="192"/>
              </a:xfrm>
              <a:prstGeom prst="rect">
                <a:avLst/>
              </a:prstGeom>
              <a:noFill/>
              <a:ln w="9525">
                <a:noFill/>
                <a:miter lim="800000"/>
                <a:headEnd/>
                <a:tailEnd/>
              </a:ln>
            </p:spPr>
            <p:txBody>
              <a:bodyPr>
                <a:spAutoFit/>
              </a:bodyPr>
              <a:lstStyle/>
              <a:p>
                <a:pPr>
                  <a:spcBef>
                    <a:spcPct val="50000"/>
                  </a:spcBef>
                </a:pPr>
                <a:endParaRPr lang="ru-RU"/>
              </a:p>
            </p:txBody>
          </p:sp>
          <p:sp>
            <p:nvSpPr>
              <p:cNvPr id="65547" name="Text Box 24"/>
              <p:cNvSpPr txBox="1">
                <a:spLocks noChangeArrowheads="1"/>
              </p:cNvSpPr>
              <p:nvPr/>
            </p:nvSpPr>
            <p:spPr bwMode="auto">
              <a:xfrm>
                <a:off x="0" y="346"/>
                <a:ext cx="3538" cy="1508"/>
              </a:xfrm>
              <a:prstGeom prst="rect">
                <a:avLst/>
              </a:prstGeom>
              <a:noFill/>
              <a:ln w="9525">
                <a:noFill/>
                <a:miter lim="800000"/>
                <a:headEnd/>
                <a:tailEnd/>
              </a:ln>
            </p:spPr>
            <p:txBody>
              <a:bodyPr>
                <a:spAutoFit/>
              </a:bodyPr>
              <a:lstStyle/>
              <a:p>
                <a:pPr>
                  <a:spcBef>
                    <a:spcPct val="50000"/>
                  </a:spcBef>
                </a:pPr>
                <a:r>
                  <a:rPr lang="ru-RU" sz="1600"/>
                  <a:t>	</a:t>
                </a:r>
                <a:r>
                  <a:rPr lang="ru-RU" sz="1500"/>
                  <a:t>Формирование расходов 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 и плановом периоде за счет средств соответствующих бюджетов.</a:t>
                </a:r>
              </a:p>
              <a:p>
                <a:r>
                  <a:rPr lang="ru-RU" sz="1500"/>
                  <a:t>	Расходы бюджета сформированы и утверждены:</a:t>
                </a:r>
              </a:p>
              <a:p>
                <a:pPr>
                  <a:buFontTx/>
                  <a:buChar char="•"/>
                </a:pPr>
                <a:r>
                  <a:rPr lang="ru-RU" sz="1500"/>
                  <a:t> по муниципальным программам и непрограммным направлениям деятельности;</a:t>
                </a:r>
              </a:p>
              <a:p>
                <a:pPr>
                  <a:buFontTx/>
                  <a:buChar char="•"/>
                </a:pPr>
                <a:r>
                  <a:rPr lang="ru-RU" sz="1500"/>
                  <a:t> по ведомственной структуре. </a:t>
                </a:r>
              </a:p>
            </p:txBody>
          </p:sp>
          <p:sp>
            <p:nvSpPr>
              <p:cNvPr id="65548" name="AutoShape 31"/>
              <p:cNvSpPr>
                <a:spLocks noChangeArrowheads="1"/>
              </p:cNvSpPr>
              <p:nvPr/>
            </p:nvSpPr>
            <p:spPr bwMode="auto">
              <a:xfrm>
                <a:off x="4649" y="3067"/>
                <a:ext cx="726"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a:solidFill>
                      <a:schemeClr val="bg1"/>
                    </a:solidFill>
                  </a:rPr>
                  <a:t>11</a:t>
                </a:r>
              </a:p>
              <a:p>
                <a:pPr algn="ctr"/>
                <a:r>
                  <a:rPr lang="ru-RU" sz="1300" b="1">
                    <a:solidFill>
                      <a:schemeClr val="bg1"/>
                    </a:solidFill>
                  </a:rPr>
                  <a:t> «Физическая</a:t>
                </a:r>
              </a:p>
              <a:p>
                <a:pPr algn="ctr"/>
                <a:r>
                  <a:rPr lang="ru-RU" sz="1300" b="1">
                    <a:solidFill>
                      <a:schemeClr val="bg1"/>
                    </a:solidFill>
                  </a:rPr>
                  <a:t>культура и</a:t>
                </a:r>
              </a:p>
              <a:p>
                <a:pPr algn="ctr"/>
                <a:r>
                  <a:rPr lang="ru-RU" sz="1300" b="1">
                    <a:solidFill>
                      <a:schemeClr val="bg1"/>
                    </a:solidFill>
                  </a:rPr>
                  <a:t>спорт»</a:t>
                </a:r>
              </a:p>
            </p:txBody>
          </p:sp>
          <p:sp>
            <p:nvSpPr>
              <p:cNvPr id="65549" name="AutoShape 32"/>
              <p:cNvSpPr>
                <a:spLocks noChangeArrowheads="1"/>
              </p:cNvSpPr>
              <p:nvPr/>
            </p:nvSpPr>
            <p:spPr bwMode="auto">
              <a:xfrm>
                <a:off x="3696" y="3113"/>
                <a:ext cx="817" cy="49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a:solidFill>
                      <a:schemeClr val="bg1"/>
                    </a:solidFill>
                  </a:rPr>
                  <a:t>10 «Социальная</a:t>
                </a:r>
              </a:p>
              <a:p>
                <a:pPr algn="ctr"/>
                <a:r>
                  <a:rPr lang="ru-RU" sz="1300" b="1">
                    <a:solidFill>
                      <a:schemeClr val="bg1"/>
                    </a:solidFill>
                  </a:rPr>
                  <a:t>политика»</a:t>
                </a:r>
              </a:p>
            </p:txBody>
          </p:sp>
          <p:sp>
            <p:nvSpPr>
              <p:cNvPr id="65550" name="AutoShape 38"/>
              <p:cNvSpPr>
                <a:spLocks noChangeArrowheads="1"/>
              </p:cNvSpPr>
              <p:nvPr/>
            </p:nvSpPr>
            <p:spPr bwMode="auto">
              <a:xfrm>
                <a:off x="3606" y="3685"/>
                <a:ext cx="2154" cy="635"/>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grpSp>
            <p:nvGrpSpPr>
              <p:cNvPr id="65551" name="Group 43"/>
              <p:cNvGrpSpPr>
                <a:grpSpLocks/>
              </p:cNvGrpSpPr>
              <p:nvPr/>
            </p:nvGrpSpPr>
            <p:grpSpPr bwMode="auto">
              <a:xfrm>
                <a:off x="68" y="2205"/>
                <a:ext cx="748" cy="817"/>
                <a:chOff x="113" y="2205"/>
                <a:chExt cx="829" cy="817"/>
              </a:xfrm>
            </p:grpSpPr>
            <p:sp>
              <p:nvSpPr>
                <p:cNvPr id="65595" name="AutoShape 27"/>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6" name="Text Box 42"/>
                <p:cNvSpPr txBox="1">
                  <a:spLocks noChangeArrowheads="1"/>
                </p:cNvSpPr>
                <p:nvPr/>
              </p:nvSpPr>
              <p:spPr bwMode="auto">
                <a:xfrm>
                  <a:off x="113" y="2251"/>
                  <a:ext cx="829" cy="558"/>
                </a:xfrm>
                <a:prstGeom prst="rect">
                  <a:avLst/>
                </a:prstGeom>
                <a:noFill/>
                <a:ln w="9525">
                  <a:noFill/>
                  <a:miter lim="800000"/>
                  <a:headEnd/>
                  <a:tailEnd/>
                </a:ln>
              </p:spPr>
              <p:txBody>
                <a:bodyPr>
                  <a:spAutoFit/>
                </a:bodyPr>
                <a:lstStyle/>
                <a:p>
                  <a:pPr algn="ctr"/>
                  <a:r>
                    <a:rPr lang="ru-RU" sz="1300" b="1">
                      <a:solidFill>
                        <a:schemeClr val="bg1"/>
                      </a:solidFill>
                    </a:rPr>
                    <a:t>01 «Общегосу                                                            дарственные вопросы»</a:t>
                  </a:r>
                </a:p>
              </p:txBody>
            </p:sp>
          </p:grpSp>
          <p:grpSp>
            <p:nvGrpSpPr>
              <p:cNvPr id="65552" name="Group 44"/>
              <p:cNvGrpSpPr>
                <a:grpSpLocks/>
              </p:cNvGrpSpPr>
              <p:nvPr/>
            </p:nvGrpSpPr>
            <p:grpSpPr bwMode="auto">
              <a:xfrm>
                <a:off x="975" y="2205"/>
                <a:ext cx="771" cy="817"/>
                <a:chOff x="113" y="2205"/>
                <a:chExt cx="829" cy="817"/>
              </a:xfrm>
            </p:grpSpPr>
            <p:sp>
              <p:nvSpPr>
                <p:cNvPr id="65593" name="AutoShape 45"/>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4" name="Text Box 46"/>
                <p:cNvSpPr txBox="1">
                  <a:spLocks noChangeArrowheads="1"/>
                </p:cNvSpPr>
                <p:nvPr/>
              </p:nvSpPr>
              <p:spPr bwMode="auto">
                <a:xfrm>
                  <a:off x="113" y="2251"/>
                  <a:ext cx="829" cy="683"/>
                </a:xfrm>
                <a:prstGeom prst="rect">
                  <a:avLst/>
                </a:prstGeom>
                <a:noFill/>
                <a:ln w="9525">
                  <a:noFill/>
                  <a:miter lim="800000"/>
                  <a:headEnd/>
                  <a:tailEnd/>
                </a:ln>
              </p:spPr>
              <p:txBody>
                <a:bodyPr>
                  <a:spAutoFit/>
                </a:bodyPr>
                <a:lstStyle/>
                <a:p>
                  <a:pPr algn="ctr"/>
                  <a:r>
                    <a:rPr lang="ru-RU" sz="1300" b="1">
                      <a:solidFill>
                        <a:schemeClr val="bg1"/>
                      </a:solidFill>
                    </a:rPr>
                    <a:t>02 «Национальная</a:t>
                  </a:r>
                </a:p>
                <a:p>
                  <a:pPr algn="ctr"/>
                  <a:r>
                    <a:rPr lang="ru-RU" sz="1300" b="1">
                      <a:solidFill>
                        <a:schemeClr val="bg1"/>
                      </a:solidFill>
                    </a:rPr>
                    <a:t>оборона»</a:t>
                  </a:r>
                </a:p>
                <a:p>
                  <a:pPr algn="ctr"/>
                  <a:endParaRPr lang="ru-RU" sz="1300" b="1">
                    <a:solidFill>
                      <a:schemeClr val="bg1"/>
                    </a:solidFill>
                  </a:endParaRPr>
                </a:p>
              </p:txBody>
            </p:sp>
          </p:grpSp>
          <p:grpSp>
            <p:nvGrpSpPr>
              <p:cNvPr id="65553" name="Group 47"/>
              <p:cNvGrpSpPr>
                <a:grpSpLocks/>
              </p:cNvGrpSpPr>
              <p:nvPr/>
            </p:nvGrpSpPr>
            <p:grpSpPr bwMode="auto">
              <a:xfrm flipH="1">
                <a:off x="1882" y="2205"/>
                <a:ext cx="908" cy="908"/>
                <a:chOff x="113" y="2205"/>
                <a:chExt cx="830" cy="817"/>
              </a:xfrm>
            </p:grpSpPr>
            <p:sp>
              <p:nvSpPr>
                <p:cNvPr id="65591" name="AutoShape 48"/>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2" name="Text Box 49"/>
                <p:cNvSpPr txBox="1">
                  <a:spLocks noChangeArrowheads="1"/>
                </p:cNvSpPr>
                <p:nvPr/>
              </p:nvSpPr>
              <p:spPr bwMode="auto">
                <a:xfrm>
                  <a:off x="114" y="2251"/>
                  <a:ext cx="829" cy="727"/>
                </a:xfrm>
                <a:prstGeom prst="rect">
                  <a:avLst/>
                </a:prstGeom>
                <a:noFill/>
                <a:ln w="9525">
                  <a:noFill/>
                  <a:miter lim="800000"/>
                  <a:headEnd/>
                  <a:tailEnd/>
                </a:ln>
              </p:spPr>
              <p:txBody>
                <a:bodyPr>
                  <a:spAutoFit/>
                </a:bodyPr>
                <a:lstStyle/>
                <a:p>
                  <a:pPr algn="ctr"/>
                  <a:r>
                    <a:rPr lang="ru-RU" sz="1300" b="1">
                      <a:solidFill>
                        <a:schemeClr val="bg1"/>
                      </a:solidFill>
                    </a:rPr>
                    <a:t>03</a:t>
                  </a:r>
                </a:p>
                <a:p>
                  <a:pPr algn="ctr"/>
                  <a:r>
                    <a:rPr lang="ru-RU" sz="1300" b="1">
                      <a:solidFill>
                        <a:schemeClr val="bg1"/>
                      </a:solidFill>
                    </a:rPr>
                    <a:t>«Национальная</a:t>
                  </a:r>
                </a:p>
                <a:p>
                  <a:pPr algn="ctr"/>
                  <a:r>
                    <a:rPr lang="ru-RU" sz="1300" b="1">
                      <a:solidFill>
                        <a:schemeClr val="bg1"/>
                      </a:solidFill>
                    </a:rPr>
                    <a:t>безопасность и</a:t>
                  </a:r>
                </a:p>
                <a:p>
                  <a:pPr algn="ctr"/>
                  <a:r>
                    <a:rPr lang="ru-RU" sz="1300" b="1">
                      <a:solidFill>
                        <a:schemeClr val="bg1"/>
                      </a:solidFill>
                    </a:rPr>
                    <a:t>правоохранительная</a:t>
                  </a:r>
                </a:p>
                <a:p>
                  <a:pPr algn="ctr"/>
                  <a:r>
                    <a:rPr lang="ru-RU" sz="1300" b="1">
                      <a:solidFill>
                        <a:schemeClr val="bg1"/>
                      </a:solidFill>
                    </a:rPr>
                    <a:t>деятельность»</a:t>
                  </a:r>
                </a:p>
              </p:txBody>
            </p:sp>
          </p:grpSp>
          <p:grpSp>
            <p:nvGrpSpPr>
              <p:cNvPr id="65554" name="Group 61"/>
              <p:cNvGrpSpPr>
                <a:grpSpLocks/>
              </p:cNvGrpSpPr>
              <p:nvPr/>
            </p:nvGrpSpPr>
            <p:grpSpPr bwMode="auto">
              <a:xfrm>
                <a:off x="2880" y="2205"/>
                <a:ext cx="907" cy="817"/>
                <a:chOff x="3334" y="2205"/>
                <a:chExt cx="998" cy="817"/>
              </a:xfrm>
            </p:grpSpPr>
            <p:grpSp>
              <p:nvGrpSpPr>
                <p:cNvPr id="65587" name="Group 50"/>
                <p:cNvGrpSpPr>
                  <a:grpSpLocks/>
                </p:cNvGrpSpPr>
                <p:nvPr/>
              </p:nvGrpSpPr>
              <p:grpSpPr bwMode="auto">
                <a:xfrm>
                  <a:off x="3379" y="2205"/>
                  <a:ext cx="907" cy="817"/>
                  <a:chOff x="113" y="2205"/>
                  <a:chExt cx="829" cy="817"/>
                </a:xfrm>
              </p:grpSpPr>
              <p:sp>
                <p:nvSpPr>
                  <p:cNvPr id="65589" name="AutoShape 51"/>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0" name="Text Box 52"/>
                  <p:cNvSpPr txBox="1">
                    <a:spLocks noChangeArrowheads="1"/>
                  </p:cNvSpPr>
                  <p:nvPr/>
                </p:nvSpPr>
                <p:spPr bwMode="auto">
                  <a:xfrm>
                    <a:off x="113"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8" name="Text Box 56"/>
                <p:cNvSpPr txBox="1">
                  <a:spLocks noChangeArrowheads="1"/>
                </p:cNvSpPr>
                <p:nvPr/>
              </p:nvSpPr>
              <p:spPr bwMode="auto">
                <a:xfrm>
                  <a:off x="3334" y="2296"/>
                  <a:ext cx="998" cy="558"/>
                </a:xfrm>
                <a:prstGeom prst="rect">
                  <a:avLst/>
                </a:prstGeom>
                <a:noFill/>
                <a:ln w="9525">
                  <a:noFill/>
                  <a:miter lim="800000"/>
                  <a:headEnd/>
                  <a:tailEnd/>
                </a:ln>
              </p:spPr>
              <p:txBody>
                <a:bodyPr>
                  <a:spAutoFit/>
                </a:bodyPr>
                <a:lstStyle/>
                <a:p>
                  <a:pPr algn="ctr"/>
                  <a:r>
                    <a:rPr lang="ru-RU" sz="1300" b="1">
                      <a:solidFill>
                        <a:schemeClr val="bg1"/>
                      </a:solidFill>
                    </a:rPr>
                    <a:t>04 «Национальная</a:t>
                  </a:r>
                </a:p>
                <a:p>
                  <a:pPr algn="ctr"/>
                  <a:r>
                    <a:rPr lang="ru-RU" sz="1300" b="1">
                      <a:solidFill>
                        <a:schemeClr val="bg1"/>
                      </a:solidFill>
                    </a:rPr>
                    <a:t>экономика»</a:t>
                  </a:r>
                </a:p>
                <a:p>
                  <a:pPr algn="ctr"/>
                  <a:r>
                    <a:rPr lang="ru-RU" sz="1300">
                      <a:solidFill>
                        <a:schemeClr val="bg1"/>
                      </a:solidFill>
                    </a:rPr>
                    <a:t> </a:t>
                  </a:r>
                </a:p>
              </p:txBody>
            </p:sp>
          </p:grpSp>
          <p:grpSp>
            <p:nvGrpSpPr>
              <p:cNvPr id="65555" name="Group 62"/>
              <p:cNvGrpSpPr>
                <a:grpSpLocks/>
              </p:cNvGrpSpPr>
              <p:nvPr/>
            </p:nvGrpSpPr>
            <p:grpSpPr bwMode="auto">
              <a:xfrm>
                <a:off x="3878" y="2205"/>
                <a:ext cx="861" cy="817"/>
                <a:chOff x="3334" y="2205"/>
                <a:chExt cx="998" cy="817"/>
              </a:xfrm>
            </p:grpSpPr>
            <p:grpSp>
              <p:nvGrpSpPr>
                <p:cNvPr id="65583" name="Group 63"/>
                <p:cNvGrpSpPr>
                  <a:grpSpLocks/>
                </p:cNvGrpSpPr>
                <p:nvPr/>
              </p:nvGrpSpPr>
              <p:grpSpPr bwMode="auto">
                <a:xfrm>
                  <a:off x="3379" y="2205"/>
                  <a:ext cx="907" cy="817"/>
                  <a:chOff x="113" y="2205"/>
                  <a:chExt cx="829" cy="817"/>
                </a:xfrm>
              </p:grpSpPr>
              <p:sp>
                <p:nvSpPr>
                  <p:cNvPr id="65585" name="AutoShape 64"/>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6" name="Text Box 65"/>
                  <p:cNvSpPr txBox="1">
                    <a:spLocks noChangeArrowheads="1"/>
                  </p:cNvSpPr>
                  <p:nvPr/>
                </p:nvSpPr>
                <p:spPr bwMode="auto">
                  <a:xfrm>
                    <a:off x="113"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4" name="Text Box 66"/>
                <p:cNvSpPr txBox="1">
                  <a:spLocks noChangeArrowheads="1"/>
                </p:cNvSpPr>
                <p:nvPr/>
              </p:nvSpPr>
              <p:spPr bwMode="auto">
                <a:xfrm>
                  <a:off x="3334" y="2296"/>
                  <a:ext cx="998" cy="558"/>
                </a:xfrm>
                <a:prstGeom prst="rect">
                  <a:avLst/>
                </a:prstGeom>
                <a:noFill/>
                <a:ln w="9525">
                  <a:noFill/>
                  <a:miter lim="800000"/>
                  <a:headEnd/>
                  <a:tailEnd/>
                </a:ln>
              </p:spPr>
              <p:txBody>
                <a:bodyPr>
                  <a:spAutoFit/>
                </a:bodyPr>
                <a:lstStyle/>
                <a:p>
                  <a:pPr algn="ctr"/>
                  <a:r>
                    <a:rPr lang="ru-RU" sz="1300" b="1">
                      <a:solidFill>
                        <a:schemeClr val="bg1"/>
                      </a:solidFill>
                    </a:rPr>
                    <a:t>05 «Жилищно-коммунальное хозяйство»</a:t>
                  </a:r>
                </a:p>
                <a:p>
                  <a:pPr algn="ctr"/>
                  <a:r>
                    <a:rPr lang="ru-RU" sz="1300">
                      <a:solidFill>
                        <a:schemeClr val="bg1"/>
                      </a:solidFill>
                    </a:rPr>
                    <a:t> </a:t>
                  </a:r>
                </a:p>
              </p:txBody>
            </p:sp>
          </p:grpSp>
          <p:grpSp>
            <p:nvGrpSpPr>
              <p:cNvPr id="65556" name="Group 67"/>
              <p:cNvGrpSpPr>
                <a:grpSpLocks/>
              </p:cNvGrpSpPr>
              <p:nvPr/>
            </p:nvGrpSpPr>
            <p:grpSpPr bwMode="auto">
              <a:xfrm>
                <a:off x="4785" y="2205"/>
                <a:ext cx="862" cy="680"/>
                <a:chOff x="3334" y="2205"/>
                <a:chExt cx="998" cy="817"/>
              </a:xfrm>
            </p:grpSpPr>
            <p:grpSp>
              <p:nvGrpSpPr>
                <p:cNvPr id="65579" name="Group 68"/>
                <p:cNvGrpSpPr>
                  <a:grpSpLocks/>
                </p:cNvGrpSpPr>
                <p:nvPr/>
              </p:nvGrpSpPr>
              <p:grpSpPr bwMode="auto">
                <a:xfrm>
                  <a:off x="3379" y="2205"/>
                  <a:ext cx="907" cy="817"/>
                  <a:chOff x="113" y="2205"/>
                  <a:chExt cx="829" cy="817"/>
                </a:xfrm>
              </p:grpSpPr>
              <p:sp>
                <p:nvSpPr>
                  <p:cNvPr id="65581" name="AutoShape 69"/>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2" name="Text Box 7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0" name="Text Box 71"/>
                <p:cNvSpPr txBox="1">
                  <a:spLocks noChangeArrowheads="1"/>
                </p:cNvSpPr>
                <p:nvPr/>
              </p:nvSpPr>
              <p:spPr bwMode="auto">
                <a:xfrm>
                  <a:off x="3334" y="2296"/>
                  <a:ext cx="998" cy="682"/>
                </a:xfrm>
                <a:prstGeom prst="rect">
                  <a:avLst/>
                </a:prstGeom>
                <a:noFill/>
                <a:ln w="9525">
                  <a:noFill/>
                  <a:miter lim="800000"/>
                  <a:headEnd/>
                  <a:tailEnd/>
                </a:ln>
              </p:spPr>
              <p:txBody>
                <a:bodyPr>
                  <a:spAutoFit/>
                </a:bodyPr>
                <a:lstStyle/>
                <a:p>
                  <a:pPr algn="ctr"/>
                  <a:r>
                    <a:rPr lang="ru-RU" sz="1300" b="1">
                      <a:solidFill>
                        <a:schemeClr val="bg1"/>
                      </a:solidFill>
                    </a:rPr>
                    <a:t>06 «Охрана </a:t>
                  </a:r>
                </a:p>
                <a:p>
                  <a:pPr algn="ctr"/>
                  <a:r>
                    <a:rPr lang="ru-RU" sz="1300" b="1">
                      <a:solidFill>
                        <a:schemeClr val="bg1"/>
                      </a:solidFill>
                    </a:rPr>
                    <a:t>окружающей</a:t>
                  </a:r>
                </a:p>
                <a:p>
                  <a:pPr algn="ctr"/>
                  <a:r>
                    <a:rPr lang="ru-RU" sz="1300" b="1">
                      <a:solidFill>
                        <a:schemeClr val="bg1"/>
                      </a:solidFill>
                    </a:rPr>
                    <a:t>среды»</a:t>
                  </a:r>
                </a:p>
                <a:p>
                  <a:pPr algn="ctr"/>
                  <a:r>
                    <a:rPr lang="ru-RU">
                      <a:solidFill>
                        <a:schemeClr val="bg1"/>
                      </a:solidFill>
                    </a:rPr>
                    <a:t> </a:t>
                  </a:r>
                </a:p>
              </p:txBody>
            </p:sp>
          </p:grpSp>
          <p:grpSp>
            <p:nvGrpSpPr>
              <p:cNvPr id="65557" name="Group 72"/>
              <p:cNvGrpSpPr>
                <a:grpSpLocks/>
              </p:cNvGrpSpPr>
              <p:nvPr/>
            </p:nvGrpSpPr>
            <p:grpSpPr bwMode="auto">
              <a:xfrm>
                <a:off x="295" y="3158"/>
                <a:ext cx="952" cy="544"/>
                <a:chOff x="3334" y="2205"/>
                <a:chExt cx="998" cy="817"/>
              </a:xfrm>
            </p:grpSpPr>
            <p:grpSp>
              <p:nvGrpSpPr>
                <p:cNvPr id="65575" name="Group 73"/>
                <p:cNvGrpSpPr>
                  <a:grpSpLocks/>
                </p:cNvGrpSpPr>
                <p:nvPr/>
              </p:nvGrpSpPr>
              <p:grpSpPr bwMode="auto">
                <a:xfrm>
                  <a:off x="3379" y="2205"/>
                  <a:ext cx="907" cy="817"/>
                  <a:chOff x="113" y="2205"/>
                  <a:chExt cx="829" cy="817"/>
                </a:xfrm>
              </p:grpSpPr>
              <p:sp>
                <p:nvSpPr>
                  <p:cNvPr id="65577" name="AutoShape 74"/>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8" name="Text Box 75"/>
                  <p:cNvSpPr txBox="1">
                    <a:spLocks noChangeArrowheads="1"/>
                  </p:cNvSpPr>
                  <p:nvPr/>
                </p:nvSpPr>
                <p:spPr bwMode="auto">
                  <a:xfrm>
                    <a:off x="113" y="2252"/>
                    <a:ext cx="829" cy="288"/>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6" name="Text Box 76"/>
                <p:cNvSpPr txBox="1">
                  <a:spLocks noChangeArrowheads="1"/>
                </p:cNvSpPr>
                <p:nvPr/>
              </p:nvSpPr>
              <p:spPr bwMode="auto">
                <a:xfrm>
                  <a:off x="3334" y="2297"/>
                  <a:ext cx="998" cy="476"/>
                </a:xfrm>
                <a:prstGeom prst="rect">
                  <a:avLst/>
                </a:prstGeom>
                <a:noFill/>
                <a:ln w="9525">
                  <a:noFill/>
                  <a:miter lim="800000"/>
                  <a:headEnd/>
                  <a:tailEnd/>
                </a:ln>
              </p:spPr>
              <p:txBody>
                <a:bodyPr>
                  <a:spAutoFit/>
                </a:bodyPr>
                <a:lstStyle/>
                <a:p>
                  <a:pPr algn="ctr"/>
                  <a:r>
                    <a:rPr lang="ru-RU" sz="1300" b="1">
                      <a:solidFill>
                        <a:schemeClr val="bg1"/>
                      </a:solidFill>
                    </a:rPr>
                    <a:t>07 «Образование»</a:t>
                  </a:r>
                  <a:r>
                    <a:rPr lang="ru-RU">
                      <a:solidFill>
                        <a:schemeClr val="bg1"/>
                      </a:solidFill>
                    </a:rPr>
                    <a:t> </a:t>
                  </a:r>
                </a:p>
              </p:txBody>
            </p:sp>
          </p:grpSp>
          <p:grpSp>
            <p:nvGrpSpPr>
              <p:cNvPr id="65558" name="Group 77"/>
              <p:cNvGrpSpPr>
                <a:grpSpLocks/>
              </p:cNvGrpSpPr>
              <p:nvPr/>
            </p:nvGrpSpPr>
            <p:grpSpPr bwMode="auto">
              <a:xfrm>
                <a:off x="1338" y="3158"/>
                <a:ext cx="1043" cy="680"/>
                <a:chOff x="3334" y="2205"/>
                <a:chExt cx="998" cy="817"/>
              </a:xfrm>
            </p:grpSpPr>
            <p:grpSp>
              <p:nvGrpSpPr>
                <p:cNvPr id="65571" name="Group 78"/>
                <p:cNvGrpSpPr>
                  <a:grpSpLocks/>
                </p:cNvGrpSpPr>
                <p:nvPr/>
              </p:nvGrpSpPr>
              <p:grpSpPr bwMode="auto">
                <a:xfrm>
                  <a:off x="3379" y="2205"/>
                  <a:ext cx="907" cy="817"/>
                  <a:chOff x="113" y="2205"/>
                  <a:chExt cx="829" cy="817"/>
                </a:xfrm>
              </p:grpSpPr>
              <p:sp>
                <p:nvSpPr>
                  <p:cNvPr id="65573" name="AutoShape 79"/>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4" name="Text Box 8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2" name="Text Box 81"/>
                <p:cNvSpPr txBox="1">
                  <a:spLocks noChangeArrowheads="1"/>
                </p:cNvSpPr>
                <p:nvPr/>
              </p:nvSpPr>
              <p:spPr bwMode="auto">
                <a:xfrm>
                  <a:off x="3334" y="2296"/>
                  <a:ext cx="998" cy="370"/>
                </a:xfrm>
                <a:prstGeom prst="rect">
                  <a:avLst/>
                </a:prstGeom>
                <a:noFill/>
                <a:ln w="9525">
                  <a:noFill/>
                  <a:miter lim="800000"/>
                  <a:headEnd/>
                  <a:tailEnd/>
                </a:ln>
              </p:spPr>
              <p:txBody>
                <a:bodyPr>
                  <a:spAutoFit/>
                </a:bodyPr>
                <a:lstStyle/>
                <a:p>
                  <a:pPr algn="ctr"/>
                  <a:r>
                    <a:rPr lang="ru-RU" sz="1300" b="1">
                      <a:solidFill>
                        <a:schemeClr val="bg1"/>
                      </a:solidFill>
                    </a:rPr>
                    <a:t>08 «Культура,</a:t>
                  </a:r>
                </a:p>
                <a:p>
                  <a:pPr algn="ctr"/>
                  <a:r>
                    <a:rPr lang="ru-RU" sz="1300" b="1">
                      <a:solidFill>
                        <a:schemeClr val="bg1"/>
                      </a:solidFill>
                    </a:rPr>
                    <a:t>кинематография»</a:t>
                  </a:r>
                </a:p>
              </p:txBody>
            </p:sp>
          </p:grpSp>
          <p:sp>
            <p:nvSpPr>
              <p:cNvPr id="65559" name="Text Box 87"/>
              <p:cNvSpPr txBox="1">
                <a:spLocks noChangeArrowheads="1"/>
              </p:cNvSpPr>
              <p:nvPr/>
            </p:nvSpPr>
            <p:spPr bwMode="auto">
              <a:xfrm>
                <a:off x="3651" y="3748"/>
                <a:ext cx="2041" cy="558"/>
              </a:xfrm>
              <a:prstGeom prst="rect">
                <a:avLst/>
              </a:prstGeom>
              <a:noFill/>
              <a:ln w="9525">
                <a:noFill/>
                <a:miter lim="800000"/>
                <a:headEnd/>
                <a:tailEnd/>
              </a:ln>
            </p:spPr>
            <p:txBody>
              <a:bodyPr>
                <a:spAutoFit/>
              </a:bodyPr>
              <a:lstStyle/>
              <a:p>
                <a:pPr algn="ctr">
                  <a:spcBef>
                    <a:spcPct val="50000"/>
                  </a:spcBef>
                </a:pPr>
                <a:r>
                  <a:rPr lang="ru-RU" sz="1300" b="1">
                    <a:solidFill>
                      <a:schemeClr val="bg1"/>
                    </a:solidFill>
                  </a:rPr>
                  <a:t>14 «Межбюджетные трансферты общего характера бюджетам субъектов Российской Федерации и муниципальных образований</a:t>
                </a:r>
              </a:p>
            </p:txBody>
          </p:sp>
          <p:sp>
            <p:nvSpPr>
              <p:cNvPr id="65560" name="Line 88"/>
              <p:cNvSpPr>
                <a:spLocks noChangeShapeType="1"/>
              </p:cNvSpPr>
              <p:nvPr/>
            </p:nvSpPr>
            <p:spPr bwMode="auto">
              <a:xfrm flipV="1">
                <a:off x="431" y="2069"/>
                <a:ext cx="0" cy="136"/>
              </a:xfrm>
              <a:prstGeom prst="line">
                <a:avLst/>
              </a:prstGeom>
              <a:noFill/>
              <a:ln w="9525">
                <a:solidFill>
                  <a:schemeClr val="tx1"/>
                </a:solidFill>
                <a:round/>
                <a:headEnd/>
                <a:tailEnd/>
              </a:ln>
            </p:spPr>
            <p:txBody>
              <a:bodyPr/>
              <a:lstStyle/>
              <a:p>
                <a:endParaRPr lang="ru-RU"/>
              </a:p>
            </p:txBody>
          </p:sp>
          <p:sp>
            <p:nvSpPr>
              <p:cNvPr id="65561" name="Line 89"/>
              <p:cNvSpPr>
                <a:spLocks noChangeShapeType="1"/>
              </p:cNvSpPr>
              <p:nvPr/>
            </p:nvSpPr>
            <p:spPr bwMode="auto">
              <a:xfrm flipV="1">
                <a:off x="884" y="2069"/>
                <a:ext cx="0" cy="1089"/>
              </a:xfrm>
              <a:prstGeom prst="line">
                <a:avLst/>
              </a:prstGeom>
              <a:noFill/>
              <a:ln w="9525">
                <a:solidFill>
                  <a:schemeClr val="tx1"/>
                </a:solidFill>
                <a:round/>
                <a:headEnd/>
                <a:tailEnd/>
              </a:ln>
            </p:spPr>
            <p:txBody>
              <a:bodyPr/>
              <a:lstStyle/>
              <a:p>
                <a:endParaRPr lang="ru-RU"/>
              </a:p>
            </p:txBody>
          </p:sp>
          <p:sp>
            <p:nvSpPr>
              <p:cNvPr id="65562" name="Line 90"/>
              <p:cNvSpPr>
                <a:spLocks noChangeShapeType="1"/>
              </p:cNvSpPr>
              <p:nvPr/>
            </p:nvSpPr>
            <p:spPr bwMode="auto">
              <a:xfrm flipV="1">
                <a:off x="1338" y="2069"/>
                <a:ext cx="0" cy="136"/>
              </a:xfrm>
              <a:prstGeom prst="line">
                <a:avLst/>
              </a:prstGeom>
              <a:noFill/>
              <a:ln w="9525">
                <a:solidFill>
                  <a:schemeClr val="tx1"/>
                </a:solidFill>
                <a:round/>
                <a:headEnd/>
                <a:tailEnd/>
              </a:ln>
            </p:spPr>
            <p:txBody>
              <a:bodyPr/>
              <a:lstStyle/>
              <a:p>
                <a:endParaRPr lang="ru-RU"/>
              </a:p>
            </p:txBody>
          </p:sp>
          <p:sp>
            <p:nvSpPr>
              <p:cNvPr id="65563" name="Line 91"/>
              <p:cNvSpPr>
                <a:spLocks noChangeShapeType="1"/>
              </p:cNvSpPr>
              <p:nvPr/>
            </p:nvSpPr>
            <p:spPr bwMode="auto">
              <a:xfrm flipV="1">
                <a:off x="1791" y="2069"/>
                <a:ext cx="0" cy="1089"/>
              </a:xfrm>
              <a:prstGeom prst="line">
                <a:avLst/>
              </a:prstGeom>
              <a:noFill/>
              <a:ln w="9525">
                <a:solidFill>
                  <a:schemeClr val="tx1"/>
                </a:solidFill>
                <a:round/>
                <a:headEnd/>
                <a:tailEnd/>
              </a:ln>
            </p:spPr>
            <p:txBody>
              <a:bodyPr/>
              <a:lstStyle/>
              <a:p>
                <a:endParaRPr lang="ru-RU"/>
              </a:p>
            </p:txBody>
          </p:sp>
          <p:sp>
            <p:nvSpPr>
              <p:cNvPr id="65564" name="Line 92"/>
              <p:cNvSpPr>
                <a:spLocks noChangeShapeType="1"/>
              </p:cNvSpPr>
              <p:nvPr/>
            </p:nvSpPr>
            <p:spPr bwMode="auto">
              <a:xfrm flipV="1">
                <a:off x="2336" y="2069"/>
                <a:ext cx="0" cy="136"/>
              </a:xfrm>
              <a:prstGeom prst="line">
                <a:avLst/>
              </a:prstGeom>
              <a:noFill/>
              <a:ln w="9525">
                <a:solidFill>
                  <a:schemeClr val="tx1"/>
                </a:solidFill>
                <a:round/>
                <a:headEnd/>
                <a:tailEnd/>
              </a:ln>
            </p:spPr>
            <p:txBody>
              <a:bodyPr/>
              <a:lstStyle/>
              <a:p>
                <a:endParaRPr lang="ru-RU"/>
              </a:p>
            </p:txBody>
          </p:sp>
          <p:sp>
            <p:nvSpPr>
              <p:cNvPr id="65565" name="Line 94"/>
              <p:cNvSpPr>
                <a:spLocks noChangeShapeType="1"/>
              </p:cNvSpPr>
              <p:nvPr/>
            </p:nvSpPr>
            <p:spPr bwMode="auto">
              <a:xfrm flipV="1">
                <a:off x="3288" y="2069"/>
                <a:ext cx="0" cy="136"/>
              </a:xfrm>
              <a:prstGeom prst="line">
                <a:avLst/>
              </a:prstGeom>
              <a:noFill/>
              <a:ln w="9525">
                <a:solidFill>
                  <a:schemeClr val="tx1"/>
                </a:solidFill>
                <a:round/>
                <a:headEnd/>
                <a:tailEnd/>
              </a:ln>
            </p:spPr>
            <p:txBody>
              <a:bodyPr/>
              <a:lstStyle/>
              <a:p>
                <a:endParaRPr lang="ru-RU"/>
              </a:p>
            </p:txBody>
          </p:sp>
          <p:sp>
            <p:nvSpPr>
              <p:cNvPr id="65566" name="Line 95"/>
              <p:cNvSpPr>
                <a:spLocks noChangeShapeType="1"/>
              </p:cNvSpPr>
              <p:nvPr/>
            </p:nvSpPr>
            <p:spPr bwMode="auto">
              <a:xfrm flipV="1">
                <a:off x="3787" y="2069"/>
                <a:ext cx="0" cy="1044"/>
              </a:xfrm>
              <a:prstGeom prst="line">
                <a:avLst/>
              </a:prstGeom>
              <a:noFill/>
              <a:ln w="9525">
                <a:solidFill>
                  <a:schemeClr val="tx1"/>
                </a:solidFill>
                <a:round/>
                <a:headEnd/>
                <a:tailEnd/>
              </a:ln>
            </p:spPr>
            <p:txBody>
              <a:bodyPr/>
              <a:lstStyle/>
              <a:p>
                <a:endParaRPr lang="ru-RU"/>
              </a:p>
            </p:txBody>
          </p:sp>
          <p:sp>
            <p:nvSpPr>
              <p:cNvPr id="65567" name="Line 96"/>
              <p:cNvSpPr>
                <a:spLocks noChangeShapeType="1"/>
              </p:cNvSpPr>
              <p:nvPr/>
            </p:nvSpPr>
            <p:spPr bwMode="auto">
              <a:xfrm flipV="1">
                <a:off x="4286" y="2069"/>
                <a:ext cx="0" cy="136"/>
              </a:xfrm>
              <a:prstGeom prst="line">
                <a:avLst/>
              </a:prstGeom>
              <a:noFill/>
              <a:ln w="9525">
                <a:solidFill>
                  <a:schemeClr val="tx1"/>
                </a:solidFill>
                <a:round/>
                <a:headEnd/>
                <a:tailEnd/>
              </a:ln>
            </p:spPr>
            <p:txBody>
              <a:bodyPr/>
              <a:lstStyle/>
              <a:p>
                <a:endParaRPr lang="ru-RU"/>
              </a:p>
            </p:txBody>
          </p:sp>
          <p:sp>
            <p:nvSpPr>
              <p:cNvPr id="65568" name="Line 97"/>
              <p:cNvSpPr>
                <a:spLocks noChangeShapeType="1"/>
              </p:cNvSpPr>
              <p:nvPr/>
            </p:nvSpPr>
            <p:spPr bwMode="auto">
              <a:xfrm flipV="1">
                <a:off x="5239" y="2069"/>
                <a:ext cx="0" cy="136"/>
              </a:xfrm>
              <a:prstGeom prst="line">
                <a:avLst/>
              </a:prstGeom>
              <a:noFill/>
              <a:ln w="9525">
                <a:solidFill>
                  <a:schemeClr val="tx1"/>
                </a:solidFill>
                <a:round/>
                <a:headEnd/>
                <a:tailEnd/>
              </a:ln>
            </p:spPr>
            <p:txBody>
              <a:bodyPr/>
              <a:lstStyle/>
              <a:p>
                <a:endParaRPr lang="ru-RU"/>
              </a:p>
            </p:txBody>
          </p:sp>
          <p:sp>
            <p:nvSpPr>
              <p:cNvPr id="65569" name="Line 98"/>
              <p:cNvSpPr>
                <a:spLocks noChangeShapeType="1"/>
              </p:cNvSpPr>
              <p:nvPr/>
            </p:nvSpPr>
            <p:spPr bwMode="auto">
              <a:xfrm flipV="1">
                <a:off x="4740" y="2069"/>
                <a:ext cx="0" cy="998"/>
              </a:xfrm>
              <a:prstGeom prst="line">
                <a:avLst/>
              </a:prstGeom>
              <a:noFill/>
              <a:ln w="9525">
                <a:solidFill>
                  <a:schemeClr val="tx1"/>
                </a:solidFill>
                <a:round/>
                <a:headEnd/>
                <a:tailEnd/>
              </a:ln>
            </p:spPr>
            <p:txBody>
              <a:bodyPr/>
              <a:lstStyle/>
              <a:p>
                <a:endParaRPr lang="ru-RU"/>
              </a:p>
            </p:txBody>
          </p:sp>
          <p:sp>
            <p:nvSpPr>
              <p:cNvPr id="65570" name="Line 99"/>
              <p:cNvSpPr>
                <a:spLocks noChangeShapeType="1"/>
              </p:cNvSpPr>
              <p:nvPr/>
            </p:nvSpPr>
            <p:spPr bwMode="auto">
              <a:xfrm flipV="1">
                <a:off x="5647" y="2069"/>
                <a:ext cx="0" cy="1633"/>
              </a:xfrm>
              <a:prstGeom prst="line">
                <a:avLst/>
              </a:prstGeom>
              <a:noFill/>
              <a:ln w="9525">
                <a:solidFill>
                  <a:schemeClr val="tx1"/>
                </a:solidFill>
                <a:round/>
                <a:headEnd/>
                <a:tailEnd/>
              </a:ln>
            </p:spPr>
            <p:txBody>
              <a:bodyPr/>
              <a:lstStyle/>
              <a:p>
                <a:endParaRPr lang="ru-RU"/>
              </a:p>
            </p:txBody>
          </p:sp>
        </p:grpSp>
      </p:grpSp>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9</a:t>
            </a:fld>
            <a:endParaRPr lang="en-US" altLang="ru-RU" sz="1200">
              <a:solidFill>
                <a:srgbClr val="898989"/>
              </a:solidFill>
              <a:latin typeface="Calibri" pitchFamily="34" charset="0"/>
            </a:endParaRPr>
          </a:p>
        </p:txBody>
      </p:sp>
      <p:sp>
        <p:nvSpPr>
          <p:cNvPr id="65539" name="AutoShape 79"/>
          <p:cNvSpPr>
            <a:spLocks noChangeArrowheads="1"/>
          </p:cNvSpPr>
          <p:nvPr/>
        </p:nvSpPr>
        <p:spPr bwMode="auto">
          <a:xfrm>
            <a:off x="4006850" y="5013325"/>
            <a:ext cx="1482725" cy="1079500"/>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40" name="Text Box 81"/>
          <p:cNvSpPr txBox="1">
            <a:spLocks noChangeArrowheads="1"/>
          </p:cNvSpPr>
          <p:nvPr/>
        </p:nvSpPr>
        <p:spPr bwMode="auto">
          <a:xfrm>
            <a:off x="3897313" y="5157788"/>
            <a:ext cx="1647825" cy="492125"/>
          </a:xfrm>
          <a:prstGeom prst="rect">
            <a:avLst/>
          </a:prstGeom>
          <a:noFill/>
          <a:ln w="9525">
            <a:noFill/>
            <a:miter lim="800000"/>
            <a:headEnd/>
            <a:tailEnd/>
          </a:ln>
        </p:spPr>
        <p:txBody>
          <a:bodyPr>
            <a:spAutoFit/>
          </a:bodyPr>
          <a:lstStyle/>
          <a:p>
            <a:pPr algn="ctr"/>
            <a:r>
              <a:rPr lang="ru-RU" sz="1300" b="1">
                <a:solidFill>
                  <a:schemeClr val="bg1"/>
                </a:solidFill>
              </a:rPr>
              <a:t>09 «Здравоохранение»</a:t>
            </a:r>
          </a:p>
        </p:txBody>
      </p:sp>
      <p:cxnSp>
        <p:nvCxnSpPr>
          <p:cNvPr id="3" name="Прямая соединительная линия 2"/>
          <p:cNvCxnSpPr>
            <a:stCxn id="65543" idx="2"/>
          </p:cNvCxnSpPr>
          <p:nvPr/>
        </p:nvCxnSpPr>
        <p:spPr>
          <a:xfrm flipH="1">
            <a:off x="4551363" y="3282950"/>
            <a:ext cx="20637" cy="1730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Пиксел">
  <a:themeElements>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24294</TotalTime>
  <Words>9317</Words>
  <Application>Microsoft Office PowerPoint</Application>
  <PresentationFormat>Экран (4:3)</PresentationFormat>
  <Paragraphs>1522</Paragraphs>
  <Slides>88</Slides>
  <Notes>9</Notes>
  <HiddenSlides>0</HiddenSlides>
  <MMClips>0</MMClips>
  <ScaleCrop>false</ScaleCrop>
  <HeadingPairs>
    <vt:vector size="6" baseType="variant">
      <vt:variant>
        <vt:lpstr>Тема</vt:lpstr>
      </vt:variant>
      <vt:variant>
        <vt:i4>3</vt:i4>
      </vt:variant>
      <vt:variant>
        <vt:lpstr>Внедренные серверы OLE</vt:lpstr>
      </vt:variant>
      <vt:variant>
        <vt:i4>2</vt:i4>
      </vt:variant>
      <vt:variant>
        <vt:lpstr>Заголовки слайдов</vt:lpstr>
      </vt:variant>
      <vt:variant>
        <vt:i4>88</vt:i4>
      </vt:variant>
    </vt:vector>
  </HeadingPairs>
  <TitlesOfParts>
    <vt:vector size="93" baseType="lpstr">
      <vt:lpstr>Office Theme</vt:lpstr>
      <vt:lpstr>Пиксел</vt:lpstr>
      <vt:lpstr>1_Пиксел</vt:lpstr>
      <vt:lpstr>Worksheet</vt:lpstr>
      <vt:lpstr>Лист</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Структура налоговых и неналоговых доходов бюджета  муниципального образования «Демидовский район» Смоленской области на 2018 год  всего налоговых и неналоговых доходов – 43118,2 тыс. рублей </vt:lpstr>
      <vt:lpstr>Структура налоговых и неналоговых доходов бюджета  муниципального образования «Демидовский район» Смоленской области на 2019 год  всего налоговых и неналоговых доходов – 45008,9 тыс. рублей </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Расходы в расчете на душу населения в 2017 г. </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Слайд 73</vt:lpstr>
      <vt:lpstr>Слайд 74</vt:lpstr>
      <vt:lpstr>Слайд 75</vt:lpstr>
      <vt:lpstr>Слайд 76</vt:lpstr>
      <vt:lpstr>Слайд 77</vt:lpstr>
      <vt:lpstr>Слайд 78</vt:lpstr>
      <vt:lpstr>Слайд 79</vt:lpstr>
      <vt:lpstr>Слайд 80</vt:lpstr>
      <vt:lpstr>Слайд 81</vt:lpstr>
      <vt:lpstr>Слайд 82</vt:lpstr>
      <vt:lpstr>Бюджетные инвестиции на приобретение объектов недвижимого имущества в муниципальную собственность </vt:lpstr>
      <vt:lpstr>Бюджетные инвестиции в объекты капитального строительства</vt:lpstr>
      <vt:lpstr>Слайд 85</vt:lpstr>
      <vt:lpstr>Слайд 86</vt:lpstr>
      <vt:lpstr>Слайд 87</vt:lpstr>
      <vt:lpstr>Слайд 88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Olga</dc:creator>
  <cp:lastModifiedBy>maxla</cp:lastModifiedBy>
  <cp:revision>1648</cp:revision>
  <cp:lastPrinted>2016-10-27T08:44:44Z</cp:lastPrinted>
  <dcterms:modified xsi:type="dcterms:W3CDTF">2017-12-05T05:57:29Z</dcterms:modified>
</cp:coreProperties>
</file>