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0" r:id="rId1"/>
  </p:sldMasterIdLst>
  <p:sldIdLst>
    <p:sldId id="258" r:id="rId2"/>
    <p:sldId id="256" r:id="rId3"/>
    <p:sldId id="259" r:id="rId4"/>
    <p:sldId id="260" r:id="rId5"/>
    <p:sldId id="262" r:id="rId6"/>
    <p:sldId id="263" r:id="rId7"/>
    <p:sldId id="261" r:id="rId8"/>
    <p:sldId id="264" r:id="rId9"/>
    <p:sldId id="257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946C"/>
    <a:srgbClr val="999C30"/>
    <a:srgbClr val="507454"/>
    <a:srgbClr val="FDF2CF"/>
    <a:srgbClr val="E2E3A5"/>
    <a:srgbClr val="C2C440"/>
    <a:srgbClr val="D30B0B"/>
    <a:srgbClr val="A4D5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7F26F-6CAF-4D65-9C50-6EAC9E6532A0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52C8D-E68D-4BF4-973D-9BBAA4AFF1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7F26F-6CAF-4D65-9C50-6EAC9E6532A0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52C8D-E68D-4BF4-973D-9BBAA4AFF1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7F26F-6CAF-4D65-9C50-6EAC9E6532A0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52C8D-E68D-4BF4-973D-9BBAA4AFF1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7F26F-6CAF-4D65-9C50-6EAC9E6532A0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52C8D-E68D-4BF4-973D-9BBAA4AFF1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7F26F-6CAF-4D65-9C50-6EAC9E6532A0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52C8D-E68D-4BF4-973D-9BBAA4AFF1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7F26F-6CAF-4D65-9C50-6EAC9E6532A0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52C8D-E68D-4BF4-973D-9BBAA4AFF1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7F26F-6CAF-4D65-9C50-6EAC9E6532A0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52C8D-E68D-4BF4-973D-9BBAA4AFF1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7F26F-6CAF-4D65-9C50-6EAC9E6532A0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52C8D-E68D-4BF4-973D-9BBAA4AFF1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7F26F-6CAF-4D65-9C50-6EAC9E6532A0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52C8D-E68D-4BF4-973D-9BBAA4AFF1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7F26F-6CAF-4D65-9C50-6EAC9E6532A0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52C8D-E68D-4BF4-973D-9BBAA4AFF1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7F26F-6CAF-4D65-9C50-6EAC9E6532A0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3B52C8D-E68D-4BF4-973D-9BBAA4AFF1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117F26F-6CAF-4D65-9C50-6EAC9E6532A0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3B52C8D-E68D-4BF4-973D-9BBAA4AFF1B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980728"/>
            <a:ext cx="8496944" cy="5040560"/>
          </a:xfrm>
        </p:spPr>
        <p:txBody>
          <a:bodyPr anchor="ctr">
            <a:normAutofit/>
          </a:bodyPr>
          <a:lstStyle/>
          <a:p>
            <a:pPr algn="ctr"/>
            <a:r>
              <a:rPr lang="ru-RU" sz="4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/>
                <a:ea typeface="NSimSun" pitchFamily="49"/>
                <a:cs typeface="Times New Roman" pitchFamily="18"/>
              </a:rPr>
              <a:t>Реализация проектов ТОС </a:t>
            </a:r>
            <a:r>
              <a:rPr lang="en-US" sz="4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/>
                <a:ea typeface="NSimSun" pitchFamily="49"/>
                <a:cs typeface="Times New Roman" pitchFamily="18"/>
              </a:rPr>
              <a:t/>
            </a:r>
            <a:br>
              <a:rPr lang="en-US" sz="4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/>
                <a:ea typeface="NSimSun" pitchFamily="49"/>
                <a:cs typeface="Times New Roman" pitchFamily="18"/>
              </a:rPr>
            </a:br>
            <a:r>
              <a:rPr lang="ru-RU" sz="4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/>
                <a:ea typeface="NSimSun" pitchFamily="49"/>
                <a:cs typeface="Times New Roman" pitchFamily="18"/>
              </a:rPr>
              <a:t>по благоустройству сельской территории д.Заборье Демидовского района</a:t>
            </a:r>
            <a:r>
              <a:rPr lang="en-US" sz="4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/>
                <a:ea typeface="NSimSun" pitchFamily="49"/>
                <a:cs typeface="Times New Roman" pitchFamily="18"/>
              </a:rPr>
              <a:t> </a:t>
            </a:r>
            <a:r>
              <a:rPr lang="ru-RU" sz="4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/>
                <a:ea typeface="NSimSun" pitchFamily="49"/>
                <a:cs typeface="Times New Roman" pitchFamily="18"/>
              </a:rPr>
              <a:t>Смоленской области</a:t>
            </a:r>
            <a:r>
              <a:rPr lang="en-US" sz="4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/>
                <a:ea typeface="NSimSun" pitchFamily="49"/>
                <a:cs typeface="Times New Roman" pitchFamily="18"/>
              </a:rPr>
              <a:t> </a:t>
            </a:r>
            <a:r>
              <a:rPr lang="ru-RU" sz="42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/>
                <a:ea typeface="NSimSun" pitchFamily="49"/>
                <a:cs typeface="Times New Roman" pitchFamily="18"/>
              </a:rPr>
              <a:t>в 2020 году</a:t>
            </a:r>
            <a:endParaRPr lang="ru-RU" sz="4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323528" y="1052736"/>
            <a:ext cx="8496944" cy="5040560"/>
          </a:xfrm>
        </p:spPr>
        <p:txBody>
          <a:bodyPr anchor="ctr">
            <a:noAutofit/>
          </a:bodyPr>
          <a:lstStyle/>
          <a:p>
            <a:pPr marL="0" lvl="0" indent="571680" algn="ctr"/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/>
                <a:ea typeface="NSimSun" pitchFamily="49"/>
                <a:cs typeface="Times New Roman" pitchFamily="18"/>
              </a:rPr>
              <a:t>Реализация проектов ТОС «деревня Заборье» помогла вовлечь простых граждан в решение проблем </a:t>
            </a:r>
            <a:r>
              <a:rPr lang="ru-RU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/>
                <a:ea typeface="NSimSun" pitchFamily="49"/>
                <a:cs typeface="Times New Roman" pitchFamily="18"/>
              </a:rPr>
              <a:t>Заборьевского</a:t>
            </a: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/>
                <a:ea typeface="NSimSun" pitchFamily="49"/>
                <a:cs typeface="Times New Roman" pitchFamily="18"/>
              </a:rPr>
              <a:t> сельского поселения Демидовского района Смоленской области, сплотить людей общностью интересов, а также добиться результатов по благоустройству территории муниципального образования и обеспечению комфортной жизни жителей поселения.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496944" cy="938535"/>
          </a:xfrm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Схема границ территории ТОС «деревня Заборье»</a:t>
            </a:r>
            <a:endParaRPr lang="ru-RU" sz="3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D:\Tupechok\Новости\заборье тос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61405" y="1412776"/>
            <a:ext cx="5242722" cy="41764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652120" y="1340768"/>
            <a:ext cx="3240360" cy="2448272"/>
          </a:xfrm>
          <a:prstGeom prst="roundRect">
            <a:avLst>
              <a:gd name="adj" fmla="val 8242"/>
            </a:avLst>
          </a:prstGeom>
          <a:noFill/>
          <a:ln>
            <a:solidFill>
              <a:srgbClr val="67946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Территориальное общественное самоуправление «деревня Заборье» было создано по инициативе местных жителей в 2017 году.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границах ТОС проживает 336 человек, из них 75 человек – это дети школьного и дошкольного возраста.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5805264"/>
            <a:ext cx="288032" cy="288032"/>
          </a:xfrm>
          <a:prstGeom prst="rect">
            <a:avLst/>
          </a:prstGeom>
          <a:solidFill>
            <a:srgbClr val="67946C"/>
          </a:solidFill>
          <a:ln>
            <a:solidFill>
              <a:srgbClr val="5074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6237312"/>
            <a:ext cx="288032" cy="288032"/>
          </a:xfrm>
          <a:prstGeom prst="rect">
            <a:avLst/>
          </a:prstGeom>
          <a:solidFill>
            <a:srgbClr val="C2C440"/>
          </a:solidFill>
          <a:ln>
            <a:solidFill>
              <a:srgbClr val="999C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115616" y="5760000"/>
            <a:ext cx="34231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- </a:t>
            </a:r>
            <a:r>
              <a:rPr lang="ru-RU" sz="1600" dirty="0" err="1" smtClean="0"/>
              <a:t>Заборьевское</a:t>
            </a:r>
            <a:r>
              <a:rPr lang="ru-RU" sz="1600" dirty="0" smtClean="0"/>
              <a:t> сельское поселение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115616" y="6192000"/>
            <a:ext cx="15986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- Границы ТОС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5652120" y="3894574"/>
            <a:ext cx="3240360" cy="2181761"/>
          </a:xfrm>
          <a:prstGeom prst="roundRect">
            <a:avLst>
              <a:gd name="adj" fmla="val 9590"/>
            </a:avLst>
          </a:prstGeom>
          <a:noFill/>
          <a:ln>
            <a:solidFill>
              <a:srgbClr val="67946C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Общие сведения: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Председатель ТОС: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Филиппенкова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Татьяна Евгеньевна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Муниципальное образование: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Заборьевское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сельское поселение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Наименование ТОС: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«деревня Заборье»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1"/>
          <p:cNvSpPr txBox="1">
            <a:spLocks/>
          </p:cNvSpPr>
          <p:nvPr/>
        </p:nvSpPr>
        <p:spPr>
          <a:xfrm>
            <a:off x="251520" y="980728"/>
            <a:ext cx="8640960" cy="136815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>
            <a:normAutofit fontScale="25000" lnSpcReduction="20000"/>
          </a:bodyPr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45000"/>
              <a:buFont typeface="StarSymbol"/>
              <a:buNone/>
              <a:tabLst/>
              <a:defRPr/>
            </a:pPr>
            <a:r>
              <a:rPr kumimoji="0" lang="ru-RU" sz="8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briola" pitchFamily="82" charset="0"/>
                <a:ea typeface="NSimSun" pitchFamily="49"/>
                <a:cs typeface="Times New Roman" pitchFamily="18"/>
              </a:rPr>
              <a:t>Председателем ТОС «деревня Заборье» в Администрацию </a:t>
            </a:r>
            <a:r>
              <a:rPr kumimoji="0" lang="ru-RU" sz="8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briola" pitchFamily="82" charset="0"/>
                <a:ea typeface="NSimSun" pitchFamily="49"/>
                <a:cs typeface="Times New Roman" pitchFamily="18"/>
              </a:rPr>
              <a:t>Заборьевского</a:t>
            </a:r>
            <a:r>
              <a:rPr kumimoji="0" lang="ru-RU" sz="8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briola" pitchFamily="82" charset="0"/>
                <a:ea typeface="NSimSun" pitchFamily="49"/>
                <a:cs typeface="Times New Roman" pitchFamily="18"/>
              </a:rPr>
              <a:t> сельского поселения Демидовского района Смоленской области в течение года вносились предложения  по реализации проектов, направленных на благоустройство территории д. Заборье Демидовского района Смоленской области:</a:t>
            </a:r>
          </a:p>
          <a:p>
            <a:pPr marL="432000" marR="0" lvl="0" indent="-32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14"/>
              </a:spcAft>
              <a:buClr>
                <a:schemeClr val="accent3"/>
              </a:buClr>
              <a:buSzPct val="45000"/>
              <a:buFont typeface="StarSymbol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briola" pitchFamily="82" charset="0"/>
                <a:ea typeface="NSimSun" pitchFamily="49"/>
                <a:cs typeface="Times New Roman" pitchFamily="18"/>
              </a:rPr>
              <a:t>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briola" pitchFamily="82" charset="0"/>
              <a:ea typeface="NSimSun" pitchFamily="49"/>
              <a:cs typeface="Times New Roman" pitchFamily="18"/>
            </a:endParaRPr>
          </a:p>
        </p:txBody>
      </p:sp>
      <p:cxnSp>
        <p:nvCxnSpPr>
          <p:cNvPr id="4" name="Прямая со стрелкой 3"/>
          <p:cNvCxnSpPr>
            <a:endCxn id="9" idx="0"/>
          </p:cNvCxnSpPr>
          <p:nvPr/>
        </p:nvCxnSpPr>
        <p:spPr>
          <a:xfrm flipH="1">
            <a:off x="1551627" y="3074818"/>
            <a:ext cx="1904250" cy="711369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Скругленный прямоугольник 4"/>
          <p:cNvSpPr/>
          <p:nvPr/>
        </p:nvSpPr>
        <p:spPr>
          <a:xfrm>
            <a:off x="1763688" y="5154339"/>
            <a:ext cx="2212876" cy="1154981"/>
          </a:xfrm>
          <a:prstGeom prst="roundRect">
            <a:avLst/>
          </a:prstGeom>
          <a:solidFill>
            <a:srgbClr val="FDF2C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ограждения на гражданском кладбище и его </a:t>
            </a:r>
            <a:r>
              <a:rPr lang="ru-RU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озеленение</a:t>
            </a:r>
            <a:endParaRPr lang="ru-RU" sz="1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04248" y="3786187"/>
            <a:ext cx="1560704" cy="1008000"/>
          </a:xfrm>
          <a:prstGeom prst="roundRect">
            <a:avLst/>
          </a:prstGeom>
          <a:solidFill>
            <a:srgbClr val="FDF2C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Ликвидация стихийных свалок</a:t>
            </a:r>
            <a:endParaRPr lang="ru-RU" sz="1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148064" y="5154339"/>
            <a:ext cx="2214000" cy="1154981"/>
          </a:xfrm>
          <a:prstGeom prst="roundRect">
            <a:avLst/>
          </a:prstGeom>
          <a:solidFill>
            <a:srgbClr val="FDF2C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Обустройство площадки для накопления ТКО</a:t>
            </a:r>
            <a:endParaRPr lang="ru-RU" sz="1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07904" y="3786187"/>
            <a:ext cx="1620179" cy="1008112"/>
          </a:xfrm>
          <a:prstGeom prst="roundRect">
            <a:avLst/>
          </a:prstGeom>
          <a:solidFill>
            <a:srgbClr val="FDF2C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Обустройство пешеходных </a:t>
            </a: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дорожек</a:t>
            </a:r>
          </a:p>
          <a:p>
            <a:pPr algn="ctr"/>
            <a:endParaRPr lang="ru-RU" sz="1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5576" y="3786187"/>
            <a:ext cx="1592101" cy="1008112"/>
          </a:xfrm>
          <a:prstGeom prst="roundRect">
            <a:avLst/>
          </a:prstGeom>
          <a:solidFill>
            <a:srgbClr val="FDF2C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Обустройство детской игровой площадки</a:t>
            </a:r>
            <a:endParaRPr lang="ru-RU" sz="1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4535996" y="2970349"/>
            <a:ext cx="0" cy="802559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endCxn id="6" idx="0"/>
          </p:cNvCxnSpPr>
          <p:nvPr/>
        </p:nvCxnSpPr>
        <p:spPr>
          <a:xfrm>
            <a:off x="5472100" y="3074818"/>
            <a:ext cx="2112500" cy="711369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endCxn id="5" idx="0"/>
          </p:cNvCxnSpPr>
          <p:nvPr/>
        </p:nvCxnSpPr>
        <p:spPr>
          <a:xfrm flipH="1">
            <a:off x="2870126" y="3074817"/>
            <a:ext cx="873784" cy="2079522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7" idx="0"/>
          </p:cNvCxnSpPr>
          <p:nvPr/>
        </p:nvCxnSpPr>
        <p:spPr>
          <a:xfrm>
            <a:off x="5382469" y="2961468"/>
            <a:ext cx="872595" cy="2192871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755576" y="2634059"/>
            <a:ext cx="7560840" cy="584777"/>
          </a:xfrm>
          <a:prstGeom prst="roundRect">
            <a:avLst/>
          </a:prstGeom>
          <a:solidFill>
            <a:srgbClr val="FDF2C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Инициативы актива ТОС:</a:t>
            </a:r>
            <a:endParaRPr lang="ru-RU" sz="24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699792" y="908720"/>
            <a:ext cx="3744416" cy="280831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t">
            <a:no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algn="just" defTabSz="914400" rtl="0" eaLnBrk="1" fontAlgn="auto" latinLnBrk="0" hangingPunct="1">
              <a:spcAft>
                <a:spcPts val="0"/>
              </a:spcAft>
              <a:buClrTx/>
              <a:buSzPct val="45000"/>
              <a:buFont typeface="StarSymbol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itchFamily="82" charset="0"/>
                <a:ea typeface="NSimSun" pitchFamily="49"/>
                <a:cs typeface="Times New Roman" pitchFamily="18"/>
              </a:rPr>
              <a:t>По инициативе ТОС в рамках   областной подпрограммы  «Комплексное  развитие  сельских  территорий Смоленской  области» был реализован проект «Создание и обустройство детской игровой площадки». В ходе подготовительных работ активистами ТОС было подготовлено основание для установки</a:t>
            </a:r>
            <a:r>
              <a:rPr lang="en-US" sz="1600" dirty="0" smtClean="0">
                <a:latin typeface="Gabriola" pitchFamily="82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itchFamily="82" charset="0"/>
                <a:ea typeface="NSimSun" pitchFamily="49"/>
                <a:cs typeface="Times New Roman" pitchFamily="18"/>
              </a:rPr>
              <a:t>объекта.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briola" pitchFamily="82" charset="0"/>
              <a:ea typeface="NSimSun" pitchFamily="49"/>
              <a:cs typeface="Times New Roman" pitchFamily="18"/>
            </a:endParaRPr>
          </a:p>
          <a:p>
            <a:pPr marL="0" marR="0" lvl="0" algn="just" defTabSz="914400" rtl="0" eaLnBrk="1" fontAlgn="auto" latinLnBrk="0" hangingPunct="1">
              <a:spcAft>
                <a:spcPts val="0"/>
              </a:spcAft>
              <a:buClrTx/>
              <a:buSzPct val="45000"/>
              <a:buFont typeface="StarSymbol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itchFamily="82" charset="0"/>
                <a:ea typeface="NSimSun" pitchFamily="49"/>
                <a:cs typeface="Times New Roman" pitchFamily="18"/>
              </a:rPr>
              <a:t>В результате совместной работы актива ТОС и Администрации поселения в д. Заборье  появилась яркая детская площадка, которая стала «местным островком» детского отдыха, веселья и смеха. 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itchFamily="82" charset="0"/>
                <a:ea typeface="NSimSun" pitchFamily="49"/>
                <a:cs typeface="Times New Roman" pitchFamily="18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briola" pitchFamily="82" charset="0"/>
              <a:ea typeface="NSimSun" pitchFamily="49"/>
              <a:cs typeface="Times New Roman" pitchFamily="18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6588224" y="908720"/>
            <a:ext cx="2303520" cy="2880320"/>
          </a:xfrm>
          <a:prstGeom prst="roundRect">
            <a:avLst>
              <a:gd name="adj" fmla="val 10051"/>
            </a:avLst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287784" y="908720"/>
            <a:ext cx="2304256" cy="2808312"/>
          </a:xfrm>
          <a:prstGeom prst="roundRect">
            <a:avLst>
              <a:gd name="adj" fmla="val 8951"/>
            </a:avLst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388" t="20211" r="2204"/>
          <a:stretch/>
        </p:blipFill>
        <p:spPr>
          <a:xfrm>
            <a:off x="2699792" y="3957661"/>
            <a:ext cx="3744416" cy="2662795"/>
          </a:xfrm>
          <a:prstGeom prst="roundRect">
            <a:avLst>
              <a:gd name="adj" fmla="val 7605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588224" y="3933056"/>
            <a:ext cx="2304256" cy="221599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ru-RU" sz="1600" dirty="0" smtClean="0">
                <a:latin typeface="Gabriola" pitchFamily="82" charset="0"/>
                <a:cs typeface="Times New Roman" panose="02020603050405020304" pitchFamily="18" charset="0"/>
              </a:rPr>
              <a:t>Сохранность и работу игровой площадки обеспечивает Администрация поселения и жители из числа инициативной группы ТОС. Организуются субботники по уборке территории, проводятся беседы с родителями и детьми о сохранности объекта.</a:t>
            </a:r>
            <a:endParaRPr lang="ru-RU" sz="1600" dirty="0">
              <a:latin typeface="Gabriola" pitchFamily="82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8008" y="3933056"/>
            <a:ext cx="2304256" cy="255454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ru-RU" sz="1600" dirty="0" smtClean="0">
                <a:latin typeface="Gabriola" pitchFamily="82" charset="0"/>
                <a:cs typeface="Times New Roman" panose="02020603050405020304" pitchFamily="18" charset="0"/>
              </a:rPr>
              <a:t>Количество </a:t>
            </a:r>
            <a:r>
              <a:rPr lang="ru-RU" sz="1600" dirty="0" err="1" smtClean="0">
                <a:latin typeface="Gabriola" pitchFamily="82" charset="0"/>
                <a:cs typeface="Times New Roman" panose="02020603050405020304" pitchFamily="18" charset="0"/>
              </a:rPr>
              <a:t>благополучателей</a:t>
            </a:r>
            <a:r>
              <a:rPr lang="ru-RU" sz="1600" dirty="0" smtClean="0">
                <a:latin typeface="Gabriola" pitchFamily="82" charset="0"/>
                <a:cs typeface="Times New Roman" panose="02020603050405020304" pitchFamily="18" charset="0"/>
              </a:rPr>
              <a:t> от реализации проекта ТОС: </a:t>
            </a:r>
          </a:p>
          <a:p>
            <a:pPr algn="just"/>
            <a:r>
              <a:rPr lang="ru-RU" sz="1600" dirty="0" smtClean="0">
                <a:latin typeface="Gabriola" pitchFamily="82" charset="0"/>
                <a:cs typeface="Times New Roman" panose="02020603050405020304" pitchFamily="18" charset="0"/>
              </a:rPr>
              <a:t>-дети школьного и дошкольного возраста – 75 человек, проживающие на территории ТОС;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latin typeface="Gabriola" pitchFamily="82" charset="0"/>
                <a:cs typeface="Times New Roman" panose="02020603050405020304" pitchFamily="18" charset="0"/>
              </a:rPr>
              <a:t>дети, приезжающие в период школьных каникул к бабушкам и дедушкам – 20 человек;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latin typeface="Gabriola" pitchFamily="82" charset="0"/>
                <a:cs typeface="Times New Roman" panose="02020603050405020304" pitchFamily="18" charset="0"/>
              </a:rPr>
              <a:t> родители детей</a:t>
            </a:r>
            <a:endParaRPr lang="ru-RU" sz="1600" dirty="0">
              <a:latin typeface="Gabriola" pitchFamily="8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52888" y="836711"/>
            <a:ext cx="8567584" cy="1646981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0" rIns="0" bIns="0" anchor="t">
            <a:no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45000"/>
              <a:buFont typeface="StarSymbol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abriola" pitchFamily="82" charset="0"/>
                <a:ea typeface="NSimSun" pitchFamily="49"/>
                <a:cs typeface="Times New Roman" pitchFamily="18"/>
              </a:rPr>
              <a:t>В ликвидации стихийных свалок на территории муниципального образования регулярно принимают участие члены ТОС «деревня Заборье». Непосредственное участие жителей поселения способствует предотвращению несанкционированных свалок и воспитанию у односельчан бережного отношения к окружающей среде. Местные жители принимают активное участие во Всероссийских и областных экологических субботниках: «Зеленая весна», «Зеленая Россия», «Посади дерево – подари жизнь»,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abriola" pitchFamily="82" charset="0"/>
                <a:ea typeface="NSimSun" pitchFamily="49"/>
                <a:cs typeface="Times New Roman" pitchFamily="18" charset="0"/>
              </a:rPr>
              <a:t>в м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abriola" pitchFamily="82" charset="0"/>
                <a:ea typeface="+mj-ea"/>
                <a:cs typeface="Times New Roman" pitchFamily="18" charset="0"/>
              </a:rPr>
              <a:t>ероприятиях по очистке населенного пункта в рамках проведения «Дней чистоты».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abriola" pitchFamily="82" charset="0"/>
              <a:ea typeface="NSimSun" pitchFamily="49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611751" y="2780928"/>
            <a:ext cx="3600209" cy="3708267"/>
          </a:xfrm>
          <a:prstGeom prst="roundRect">
            <a:avLst>
              <a:gd name="adj" fmla="val 8201"/>
            </a:avLst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4644008" y="2780928"/>
            <a:ext cx="3890136" cy="3708266"/>
          </a:xfrm>
          <a:prstGeom prst="roundRect">
            <a:avLst>
              <a:gd name="adj" fmla="val 7763"/>
            </a:avLst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251520" y="2492896"/>
            <a:ext cx="3999240" cy="2880320"/>
          </a:xfrm>
          <a:prstGeom prst="roundRect">
            <a:avLst>
              <a:gd name="adj" fmla="val 9171"/>
            </a:avLst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4788024" y="2492896"/>
            <a:ext cx="4031279" cy="2880320"/>
          </a:xfrm>
          <a:prstGeom prst="roundRect">
            <a:avLst>
              <a:gd name="adj" fmla="val 9171"/>
            </a:avLst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 flipH="1">
            <a:off x="251519" y="5589240"/>
            <a:ext cx="8568952" cy="55399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ru-RU" dirty="0" smtClean="0">
                <a:latin typeface="Gabriola" pitchFamily="82" charset="0"/>
                <a:cs typeface="Times New Roman" pitchFamily="18" charset="0"/>
              </a:rPr>
              <a:t>При обращении председателя ТОС к Главе сельского поселения по вопросу содержания дорог, проблема всегда решается незамедлительно. Проводится отсыпка дорог, </a:t>
            </a:r>
            <a:r>
              <a:rPr lang="ru-RU" dirty="0" err="1" smtClean="0">
                <a:latin typeface="Gabriola" pitchFamily="82" charset="0"/>
                <a:cs typeface="Times New Roman" pitchFamily="18" charset="0"/>
              </a:rPr>
              <a:t>грейдирование</a:t>
            </a:r>
            <a:r>
              <a:rPr lang="ru-RU" dirty="0" smtClean="0">
                <a:latin typeface="Gabriola" pitchFamily="82" charset="0"/>
                <a:cs typeface="Times New Roman" pitchFamily="18" charset="0"/>
              </a:rPr>
              <a:t>,  а зимой – очистка дорожного полотна. </a:t>
            </a:r>
            <a:endParaRPr lang="ru-RU" dirty="0">
              <a:latin typeface="Gabriola" pitchFamily="82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52888" y="836711"/>
            <a:ext cx="8567584" cy="1646981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0" rIns="0" bIns="0" anchor="t">
            <a:no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just">
              <a:spcBef>
                <a:spcPct val="0"/>
              </a:spcBef>
              <a:buNone/>
            </a:pPr>
            <a:r>
              <a:rPr lang="ru-RU" dirty="0" smtClean="0">
                <a:solidFill>
                  <a:srgbClr val="000000"/>
                </a:solidFill>
                <a:latin typeface="Gabriola" pitchFamily="82" charset="0"/>
                <a:ea typeface="NSimSun" pitchFamily="49"/>
                <a:cs typeface="Times New Roman" pitchFamily="18"/>
              </a:rPr>
              <a:t>В рамках реализации областной государственной программы «Развитие дорожно-транспортного комплекса Смоленской области» по инициативе ТОС в д. Заборье дополнительно обустроено 250 м пешеходных дорожек с металлическим барьером, что обеспечило комфортные условия для передвижения всех групп жителей поселения, а также создало условия для безопасного передвижения детей дошкольного и школьного возраста по центральной улице к образовательной организации.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abriola" pitchFamily="82" charset="0"/>
              <a:ea typeface="NSimSun" pitchFamily="49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059832" y="836712"/>
            <a:ext cx="3168352" cy="326243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anchor="t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45000"/>
              <a:buFont typeface="StarSymbol"/>
              <a:buNone/>
              <a:tabLst/>
              <a:defRPr/>
            </a:pP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itchFamily="82" charset="0"/>
                <a:ea typeface="NSimSun" pitchFamily="49"/>
                <a:cs typeface="Times New Roman" pitchFamily="18"/>
              </a:rPr>
              <a:t>В текущем году Администрацией поселения совместно с активом ТОС было проведено благоустройство территории гражданского кладбища </a:t>
            </a:r>
            <a:r>
              <a:rPr kumimoji="0" lang="en-US" sz="19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itchFamily="82" charset="0"/>
                <a:ea typeface="NSimSun" pitchFamily="49"/>
                <a:cs typeface="Times New Roman" pitchFamily="18"/>
              </a:rPr>
              <a:t> 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itchFamily="82" charset="0"/>
                <a:ea typeface="NSimSun" pitchFamily="49"/>
                <a:cs typeface="Times New Roman" pitchFamily="18"/>
              </a:rPr>
              <a:t>в д. Заборье.</a:t>
            </a:r>
            <a:endParaRPr kumimoji="0" lang="en-US" sz="19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briola" pitchFamily="82" charset="0"/>
              <a:ea typeface="NSimSun" pitchFamily="49"/>
              <a:cs typeface="Times New Roman" pitchFamily="18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45000"/>
              <a:buFont typeface="StarSymbol"/>
              <a:buNone/>
              <a:tabLst/>
              <a:defRPr/>
            </a:pP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briola" pitchFamily="82" charset="0"/>
                <a:ea typeface="NSimSun" pitchFamily="49"/>
                <a:cs typeface="Times New Roman" pitchFamily="18"/>
              </a:rPr>
              <a:t>В ходе выполнения работ проведены следующие мероприятия: косметический ремонт ограждения, выпиливание кустарника, скашивание и уборка травы, а также высадка елей вдоль ограждения. </a:t>
            </a:r>
            <a:endParaRPr kumimoji="0" lang="ru-RU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briola" pitchFamily="82" charset="0"/>
              <a:ea typeface="NSimSun" pitchFamily="49"/>
              <a:cs typeface="Times New Roman" pitchFamily="18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lum/>
            <a:alphaModFix/>
          </a:blip>
          <a:srcRect t="26893"/>
          <a:stretch/>
        </p:blipFill>
        <p:spPr>
          <a:xfrm>
            <a:off x="6284292" y="4293096"/>
            <a:ext cx="2608188" cy="2304000"/>
          </a:xfrm>
          <a:prstGeom prst="roundRect">
            <a:avLst>
              <a:gd name="adj" fmla="val 8399"/>
            </a:avLst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620" b="21402"/>
          <a:stretch/>
        </p:blipFill>
        <p:spPr bwMode="auto">
          <a:xfrm>
            <a:off x="3342063" y="4293095"/>
            <a:ext cx="2598089" cy="2304000"/>
          </a:xfrm>
          <a:prstGeom prst="roundRect">
            <a:avLst>
              <a:gd name="adj" fmla="val 8950"/>
            </a:avLst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74" t="4175" b="5563"/>
          <a:stretch/>
        </p:blipFill>
        <p:spPr bwMode="auto">
          <a:xfrm>
            <a:off x="6362598" y="980728"/>
            <a:ext cx="2529882" cy="3096343"/>
          </a:xfrm>
          <a:prstGeom prst="roundRect">
            <a:avLst>
              <a:gd name="adj" fmla="val 7631"/>
            </a:avLst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163" t="26683" r="33035" b="18652"/>
          <a:stretch/>
        </p:blipFill>
        <p:spPr>
          <a:xfrm rot="5400000">
            <a:off x="53111" y="1179139"/>
            <a:ext cx="3096342" cy="2699522"/>
          </a:xfrm>
          <a:prstGeom prst="roundRect">
            <a:avLst>
              <a:gd name="adj" fmla="val 7728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93096"/>
            <a:ext cx="2699406" cy="2304256"/>
          </a:xfrm>
          <a:prstGeom prst="roundRect">
            <a:avLst>
              <a:gd name="adj" fmla="val 8400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899592" y="2202423"/>
            <a:ext cx="3240360" cy="3350203"/>
          </a:xfrm>
          <a:prstGeom prst="roundRect">
            <a:avLst>
              <a:gd name="adj" fmla="val 7653"/>
            </a:avLst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4788024" y="2204863"/>
            <a:ext cx="3186498" cy="3351600"/>
          </a:xfrm>
          <a:prstGeom prst="roundRect">
            <a:avLst>
              <a:gd name="adj" fmla="val 7500"/>
            </a:avLst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52888" y="836711"/>
            <a:ext cx="8567584" cy="1646981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anchor="t">
            <a:no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just">
              <a:buNone/>
            </a:pPr>
            <a:r>
              <a:rPr lang="ru-RU" sz="2000" dirty="0" smtClean="0">
                <a:latin typeface="Gabriola" pitchFamily="82" charset="0"/>
              </a:rPr>
              <a:t>На территории муниципального образования  за счет средств местного бюджета ведется активная работа по обустройству площадок для накопления ТКО. В 2020 году активисты ТОС «деревня Заборье» приняли непосредственное участие в выполнении подготовительных работ в обустройстве площадки по улице  Полевая в д. Заборье.</a:t>
            </a:r>
            <a:endParaRPr lang="ru-RU" sz="2000" dirty="0">
              <a:solidFill>
                <a:srgbClr val="000000"/>
              </a:solidFill>
              <a:latin typeface="Gabriola" pitchFamily="82" charset="0"/>
              <a:ea typeface="NSimSun" pitchFamily="49"/>
              <a:cs typeface="Times New Roman" pitchFamily="18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251519" y="5589240"/>
            <a:ext cx="8568952" cy="830997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ru-RU" dirty="0" smtClean="0">
                <a:latin typeface="Gabriola" pitchFamily="82" charset="0"/>
              </a:rPr>
              <a:t>Обустроенные площадки для накопления ТКО способствуют обеспечению экологической безопасности, в том числе для защиты здоровья человека и окружающей среды от вредного воздействия твердых коммунальных отходов.</a:t>
            </a:r>
            <a:endParaRPr lang="ru-RU" dirty="0"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546249"/>
            <a:ext cx="8496944" cy="938535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Схема реализованных проектов по благоустройству территории ТОС «деревня Заборье»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 descr="D:\Tupechok\Новости\заборье тос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4199456" cy="4968552"/>
          </a:xfrm>
          <a:prstGeom prst="roundRect">
            <a:avLst>
              <a:gd name="adj" fmla="val 7292"/>
            </a:avLst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Овал 9"/>
          <p:cNvSpPr/>
          <p:nvPr/>
        </p:nvSpPr>
        <p:spPr>
          <a:xfrm>
            <a:off x="2168670" y="1844824"/>
            <a:ext cx="216024" cy="216024"/>
          </a:xfrm>
          <a:prstGeom prst="ellipse">
            <a:avLst/>
          </a:prstGeom>
          <a:solidFill>
            <a:srgbClr val="D30B0B"/>
          </a:solidFill>
          <a:ln>
            <a:solidFill>
              <a:srgbClr val="D30B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672726" y="2708920"/>
            <a:ext cx="216024" cy="216024"/>
          </a:xfrm>
          <a:prstGeom prst="ellipse">
            <a:avLst/>
          </a:prstGeom>
          <a:solidFill>
            <a:srgbClr val="D30B0B"/>
          </a:solidFill>
          <a:ln>
            <a:solidFill>
              <a:srgbClr val="D30B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520598" y="5733256"/>
            <a:ext cx="216024" cy="216024"/>
          </a:xfrm>
          <a:prstGeom prst="ellipse">
            <a:avLst/>
          </a:prstGeom>
          <a:solidFill>
            <a:srgbClr val="D30B0B"/>
          </a:solidFill>
          <a:ln>
            <a:solidFill>
              <a:srgbClr val="D30B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528710" y="4797152"/>
            <a:ext cx="216024" cy="216024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672726" y="4149080"/>
            <a:ext cx="216024" cy="21602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2096662" y="5229200"/>
            <a:ext cx="216024" cy="216024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076056" y="2132856"/>
            <a:ext cx="3888432" cy="40011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Gabriola" pitchFamily="82" charset="0"/>
              </a:rPr>
              <a:t>- установка детской игровой площадки</a:t>
            </a:r>
            <a:endParaRPr lang="ru-RU" sz="2000" dirty="0">
              <a:latin typeface="Gabriola" pitchFamily="8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76056" y="2636912"/>
            <a:ext cx="3888432" cy="707886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Gabriola" pitchFamily="82" charset="0"/>
              </a:rPr>
              <a:t>- ремонт ограждения на гражданском кладбище</a:t>
            </a:r>
            <a:endParaRPr lang="ru-RU" sz="2000" dirty="0">
              <a:latin typeface="Gabriola" pitchFamily="8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76056" y="3356992"/>
            <a:ext cx="3888432" cy="40011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Gabriola" pitchFamily="82" charset="0"/>
              </a:rPr>
              <a:t>- ликвидированы стихийные свалки</a:t>
            </a:r>
            <a:endParaRPr lang="ru-RU" sz="2000" dirty="0">
              <a:latin typeface="Gabriola" pitchFamily="82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 rot="1800000">
            <a:off x="2024071" y="3733395"/>
            <a:ext cx="144016" cy="136815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5076056" y="3861048"/>
            <a:ext cx="3888432" cy="40011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Gabriola" pitchFamily="82" charset="0"/>
              </a:rPr>
              <a:t>- обустройство пешеходных дорожек</a:t>
            </a:r>
            <a:endParaRPr lang="ru-RU" sz="2000" dirty="0">
              <a:latin typeface="Gabriola" pitchFamily="8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76056" y="4365104"/>
            <a:ext cx="3888432" cy="40011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000" dirty="0" smtClean="0">
                <a:latin typeface="Gabriola" pitchFamily="82" charset="0"/>
              </a:rPr>
              <a:t>обустройство площадок для ТКО</a:t>
            </a:r>
          </a:p>
        </p:txBody>
      </p:sp>
      <p:sp>
        <p:nvSpPr>
          <p:cNvPr id="22" name="Овал 21"/>
          <p:cNvSpPr/>
          <p:nvPr/>
        </p:nvSpPr>
        <p:spPr>
          <a:xfrm>
            <a:off x="4860032" y="3429000"/>
            <a:ext cx="216024" cy="216024"/>
          </a:xfrm>
          <a:prstGeom prst="ellipse">
            <a:avLst/>
          </a:prstGeom>
          <a:solidFill>
            <a:srgbClr val="D30B0B"/>
          </a:solidFill>
          <a:ln>
            <a:solidFill>
              <a:srgbClr val="D30B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860032" y="2708920"/>
            <a:ext cx="216024" cy="21602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860032" y="2204864"/>
            <a:ext cx="216024" cy="216024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>
            <a:off x="4860032" y="4365104"/>
            <a:ext cx="216024" cy="216024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4860032" y="3933056"/>
            <a:ext cx="216024" cy="21602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4788024" y="5013176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67946C"/>
                </a:solidFill>
                <a:latin typeface="Monotype Corsiva" pitchFamily="66" charset="0"/>
              </a:rPr>
              <a:t>Вывод: Все инициативы, предложенные активом ТОС, в 2020 году были реализованы</a:t>
            </a:r>
            <a:endParaRPr lang="ru-RU" sz="2400" b="1" dirty="0">
              <a:solidFill>
                <a:srgbClr val="67946C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361</TotalTime>
  <Words>649</Words>
  <Application>Microsoft Office PowerPoint</Application>
  <PresentationFormat>Экран (4:3)</PresentationFormat>
  <Paragraphs>43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Реализация проектов ТОС  по благоустройству сельской территории д.Заборье Демидовского района Смоленской области в 2020 году</vt:lpstr>
      <vt:lpstr>Схема границ территории ТОС «деревня Заборье»</vt:lpstr>
      <vt:lpstr>Слайд 3</vt:lpstr>
      <vt:lpstr>Слайд 4</vt:lpstr>
      <vt:lpstr>Слайд 5</vt:lpstr>
      <vt:lpstr>Слайд 6</vt:lpstr>
      <vt:lpstr>Слайд 7</vt:lpstr>
      <vt:lpstr>Слайд 8</vt:lpstr>
      <vt:lpstr>Схема реализованных проектов по благоустройству территории ТОС «деревня Заборье»</vt:lpstr>
      <vt:lpstr>Реализация проектов ТОС «деревня Заборье» помогла вовлечь простых граждан в решение проблем Заборьевского сельского поселения Демидовского района Смоленской области, сплотить людей общностью интересов, а также добиться результатов по благоустройству территории муниципального образования и обеспечению комфортной жизни жителей поселения.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Схема границ территории ТОС «деревня Заборье»</dc:title>
  <dc:creator>LMA</dc:creator>
  <cp:lastModifiedBy>User</cp:lastModifiedBy>
  <cp:revision>33</cp:revision>
  <dcterms:created xsi:type="dcterms:W3CDTF">2021-03-24T11:52:36Z</dcterms:created>
  <dcterms:modified xsi:type="dcterms:W3CDTF">2021-05-24T09:15:05Z</dcterms:modified>
</cp:coreProperties>
</file>