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48" r:id="rId84"/>
    <p:sldId id="747" r:id="rId85"/>
    <p:sldId id="690" r:id="rId86"/>
    <p:sldId id="649" r:id="rId87"/>
    <p:sldId id="736" r:id="rId88"/>
    <p:sldId id="737" r:id="rId89"/>
    <p:sldId id="738" r:id="rId90"/>
    <p:sldId id="743" r:id="rId91"/>
  </p:sldIdLst>
  <p:sldSz cx="9144000" cy="6858000" type="screen4x3"/>
  <p:notesSz cx="6761163" cy="9942513"/>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309" autoAdjust="0"/>
  </p:normalViewPr>
  <p:slideViewPr>
    <p:cSldViewPr>
      <p:cViewPr>
        <p:scale>
          <a:sx n="98" d="100"/>
          <a:sy n="98" d="100"/>
        </p:scale>
        <p:origin x="-1248" y="-7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45E-2"/>
          <c:w val="0.89353936863077865"/>
          <c:h val="0.68971631205674011"/>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8E-3"/>
                  <c:y val="1.9055858018683033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28E-3"/>
                  <c:y val="1.0407208388418403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2001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77E-3"/>
                  <c:y val="1.9055858018683005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77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34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28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8E-3"/>
                  <c:y val="1.0407208388418427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8E-3"/>
                  <c:y val="1.7585587581538094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28E-3"/>
                  <c:y val="1.0407208388418427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6E-3"/>
                  <c:y val="-4.9200492004920085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159119232"/>
        <c:axId val="159120768"/>
      </c:barChart>
      <c:catAx>
        <c:axId val="15911923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9120768"/>
        <c:crosses val="autoZero"/>
        <c:auto val="1"/>
        <c:lblAlgn val="ctr"/>
        <c:lblOffset val="100"/>
        <c:noMultiLvlLbl val="0"/>
      </c:catAx>
      <c:valAx>
        <c:axId val="159120768"/>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9119232"/>
        <c:crosses val="autoZero"/>
        <c:crossBetween val="between"/>
      </c:valAx>
      <c:spPr>
        <a:noFill/>
        <a:ln w="25504">
          <a:noFill/>
        </a:ln>
      </c:spPr>
    </c:plotArea>
    <c:legend>
      <c:legendPos val="r"/>
      <c:layout>
        <c:manualLayout>
          <c:xMode val="edge"/>
          <c:yMode val="edge"/>
          <c:x val="0.1360544217687075"/>
          <c:y val="0.94767441860465473"/>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0574" cy="49760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29010" y="0"/>
            <a:ext cx="2930574" cy="49760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13.01.2020</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5801" y="4723252"/>
            <a:ext cx="5409562" cy="4473654"/>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43321"/>
            <a:ext cx="2930574" cy="497603"/>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29010" y="9443321"/>
            <a:ext cx="2930574" cy="49760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77826"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7042" name="Rectangle 3"/>
          <p:cNvSpPr>
            <a:spLocks noGrp="1" noChangeArrowheads="1"/>
          </p:cNvSpPr>
          <p:nvPr>
            <p:ph type="body" idx="1"/>
          </p:nvPr>
        </p:nvSpPr>
        <p:spPr bwMode="auto">
          <a:xfrm>
            <a:off x="675801" y="4724840"/>
            <a:ext cx="5409562" cy="447206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90115"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1/13/2020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1/13/2020</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1/13/2020</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1/13/2020</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1/13/2020</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1/13/2020</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1/13/2020</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1/13/2020</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1/13/2020</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1/13/2020</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1/13/2020</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1/13/2020</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1/13/2020</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1/13/2020</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1/13/2020</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1/13/2020</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1/13/2020</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1/13/2020</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1/13/2020</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1/13/2020</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1/13/2020</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1/13/2020</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1/13/2020</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1/13/2020</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1/13/2020</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_____Microsoft_Excel_97-2003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_____Microsoft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_____Microsoft_Excel_97-2003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_____Microsoft_Excel_97-2003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_____Microsoft_Excel_97-2003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_____Microsoft_Excel_97-200310.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_____Microsoft_Excel_97-200311.xls"/><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_____Microsoft_Excel_97-20031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_____Microsoft_Excel_97-200314.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_____Microsoft_Excel_97-200315.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_____Microsoft_Excel_97-200316.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_____Microsoft_Excel_97-200317.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1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ГОДОВ», с учетом изменений, принятых решением от 23.05.2019 № 43/4, от 17.10.2019 </a:t>
            </a:r>
            <a:r>
              <a:rPr lang="ru-RU" sz="2000" b="1" smtClean="0">
                <a:solidFill>
                  <a:schemeClr val="tx2"/>
                </a:solidFill>
                <a:latin typeface="Times New Roman" pitchFamily="18" charset="0"/>
              </a:rPr>
              <a:t>№19/1, от 24.12.2019 №42/5</a:t>
            </a: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336 888,9</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338 264,2</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-1 375,3</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295 381,6</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a:t>
              </a:r>
              <a:r>
                <a:rPr lang="en-US" b="1" dirty="0" smtClean="0">
                  <a:solidFill>
                    <a:schemeClr val="bg1"/>
                  </a:solidFill>
                </a:rPr>
                <a:t>9</a:t>
              </a:r>
              <a:r>
                <a:rPr lang="ru-RU" b="1" dirty="0" smtClean="0">
                  <a:solidFill>
                    <a:schemeClr val="bg1"/>
                  </a:solidFill>
                </a:rPr>
                <a:t> – 202</a:t>
              </a:r>
              <a:r>
                <a:rPr lang="en-US" b="1" smtClean="0">
                  <a:solidFill>
                    <a:schemeClr val="bg1"/>
                  </a:solidFill>
                </a:rPr>
                <a:t>1</a:t>
              </a:r>
              <a:r>
                <a:rPr lang="ru-RU" b="1"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201" name="Лист" r:id="rId5" imgW="8401202" imgH="4638751" progId="Excel.Sheet.8">
                  <p:embed/>
                </p:oleObj>
              </mc:Choice>
              <mc:Fallback>
                <p:oleObj name="Лист" r:id="rId5" imgW="8401202" imgH="4638751" progId="Excel.Sheet.8">
                  <p:embed/>
                  <p:pic>
                    <p:nvPicPr>
                      <p:cNvPr id="0" name="Picture 2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83" name="Лист" r:id="rId5" imgW="7753502" imgH="5286451" progId="Excel.Sheet.8">
                  <p:embed/>
                </p:oleObj>
              </mc:Choice>
              <mc:Fallback>
                <p:oleObj name="Лист" r:id="rId5" imgW="7753502" imgH="5286451" progId="Excel.Sheet.8">
                  <p:embed/>
                  <p:pic>
                    <p:nvPicPr>
                      <p:cNvPr id="0" name="Picture 2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81" name="Лист" r:id="rId5" imgW="7543800" imgH="4486418" progId="Excel.Sheet.8">
                  <p:embed/>
                </p:oleObj>
              </mc:Choice>
              <mc:Fallback>
                <p:oleObj name="Лист" r:id="rId5" imgW="7543800" imgH="4486418" progId="Excel.Sheet.8">
                  <p:embed/>
                  <p:pic>
                    <p:nvPicPr>
                      <p:cNvPr id="0" name="Picture 3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510" name="Лист" r:id="rId5" imgW="8734349" imgH="4438802" progId="Excel.Sheet.8">
                  <p:embed/>
                </p:oleObj>
              </mc:Choice>
              <mc:Fallback>
                <p:oleObj name="Лист" r:id="rId5" imgW="8734349" imgH="4438802" progId="Excel.Sheet.8">
                  <p:embed/>
                  <p:pic>
                    <p:nvPicPr>
                      <p:cNvPr id="0" name="Picture 2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001395640"/>
              </p:ext>
            </p:extLst>
          </p:nvPr>
        </p:nvGraphicFramePr>
        <p:xfrm>
          <a:off x="900113" y="2127250"/>
          <a:ext cx="7740650" cy="4106863"/>
        </p:xfrm>
        <a:graphic>
          <a:graphicData uri="http://schemas.openxmlformats.org/presentationml/2006/ole">
            <mc:AlternateContent xmlns:mc="http://schemas.openxmlformats.org/markup-compatibility/2006">
              <mc:Choice xmlns:v="urn:schemas-microsoft-com:vml" Requires="v">
                <p:oleObj spid="_x0000_s47391" name="Лист" r:id="rId5" imgW="11525298" imgH="6115193" progId="Excel.Sheet.8">
                  <p:embed/>
                </p:oleObj>
              </mc:Choice>
              <mc:Fallback>
                <p:oleObj name="Лист" r:id="rId5" imgW="11525298" imgH="6115193" progId="Excel.Sheet.8">
                  <p:embed/>
                  <p:pic>
                    <p:nvPicPr>
                      <p:cNvPr id="0" name="Picture 28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127250"/>
                        <a:ext cx="7740650" cy="410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140195964"/>
              </p:ext>
            </p:extLst>
          </p:nvPr>
        </p:nvGraphicFramePr>
        <p:xfrm>
          <a:off x="765175" y="1389063"/>
          <a:ext cx="7793038" cy="4776787"/>
        </p:xfrm>
        <a:graphic>
          <a:graphicData uri="http://schemas.openxmlformats.org/presentationml/2006/ole">
            <mc:AlternateContent xmlns:mc="http://schemas.openxmlformats.org/markup-compatibility/2006">
              <mc:Choice xmlns:v="urn:schemas-microsoft-com:vml" Requires="v">
                <p:oleObj spid="_x0000_s48408" name="Лист" r:id="rId4" imgW="6791449" imgH="4162258" progId="Excel.Sheet.8">
                  <p:embed/>
                </p:oleObj>
              </mc:Choice>
              <mc:Fallback>
                <p:oleObj name="Лист" r:id="rId4" imgW="6791449" imgH="4162258" progId="Excel.Sheet.8">
                  <p:embed/>
                  <p:pic>
                    <p:nvPicPr>
                      <p:cNvPr id="0" name="Picture 27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1389063"/>
                        <a:ext cx="7793038" cy="477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43235,0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1989109081"/>
              </p:ext>
            </p:extLst>
          </p:nvPr>
        </p:nvGraphicFramePr>
        <p:xfrm>
          <a:off x="265113" y="2060575"/>
          <a:ext cx="8836025" cy="3689350"/>
        </p:xfrm>
        <a:graphic>
          <a:graphicData uri="http://schemas.openxmlformats.org/presentationml/2006/ole">
            <mc:AlternateContent xmlns:mc="http://schemas.openxmlformats.org/markup-compatibility/2006">
              <mc:Choice xmlns:v="urn:schemas-microsoft-com:vml" Requires="v">
                <p:oleObj spid="_x0000_s49432" name="Лист" r:id="rId4" imgW="9010537" imgH="3762361" progId="Excel.Sheet.8">
                  <p:embed/>
                </p:oleObj>
              </mc:Choice>
              <mc:Fallback>
                <p:oleObj name="Лист" r:id="rId4" imgW="9010537" imgH="3762361" progId="Excel.Sheet.8">
                  <p:embed/>
                  <p:pic>
                    <p:nvPicPr>
                      <p:cNvPr id="0" name="Picture 27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2060575"/>
                        <a:ext cx="8836025"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102" name="Лист" r:id="rId4" imgW="8382000" imgH="3143402" progId="Excel.Sheet.8">
                  <p:embed/>
                </p:oleObj>
              </mc:Choice>
              <mc:Fallback>
                <p:oleObj name="Лист" r:id="rId4" imgW="8382000" imgH="3143402" progId="Excel.Sheet.8">
                  <p:embed/>
                  <p:pic>
                    <p:nvPicPr>
                      <p:cNvPr id="0" name="Picture 1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126" name="Лист" r:id="rId4" imgW="9001049" imgH="4143451" progId="Excel.Sheet.8">
                  <p:embed/>
                </p:oleObj>
              </mc:Choice>
              <mc:Fallback>
                <p:oleObj name="Лист" r:id="rId4" imgW="9001049" imgH="4143451" progId="Excel.Sheet.8">
                  <p:embed/>
                  <p:pic>
                    <p:nvPicPr>
                      <p:cNvPr id="0" name="Picture 1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684892918"/>
              </p:ext>
            </p:extLst>
          </p:nvPr>
        </p:nvGraphicFramePr>
        <p:xfrm>
          <a:off x="349250" y="1879600"/>
          <a:ext cx="8215313" cy="4321175"/>
        </p:xfrm>
        <a:graphic>
          <a:graphicData uri="http://schemas.openxmlformats.org/presentationml/2006/ole">
            <mc:AlternateContent xmlns:mc="http://schemas.openxmlformats.org/markup-compatibility/2006">
              <mc:Choice xmlns:v="urn:schemas-microsoft-com:vml" Requires="v">
                <p:oleObj spid="_x0000_s52501" name="Лист" r:id="rId4" imgW="8962924" imgH="4714962" progId="Excel.Sheet.8">
                  <p:embed/>
                </p:oleObj>
              </mc:Choice>
              <mc:Fallback>
                <p:oleObj name="Лист" r:id="rId4" imgW="8962924" imgH="4714962" progId="Excel.Sheet.8">
                  <p:embed/>
                  <p:pic>
                    <p:nvPicPr>
                      <p:cNvPr id="0" name="Picture 27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1879600"/>
                        <a:ext cx="8215313"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711952229"/>
              </p:ext>
            </p:extLst>
          </p:nvPr>
        </p:nvGraphicFramePr>
        <p:xfrm>
          <a:off x="254000" y="1414463"/>
          <a:ext cx="8588375" cy="4760912"/>
        </p:xfrm>
        <a:graphic>
          <a:graphicData uri="http://schemas.openxmlformats.org/presentationml/2006/ole">
            <mc:AlternateContent xmlns:mc="http://schemas.openxmlformats.org/markup-compatibility/2006">
              <mc:Choice xmlns:v="urn:schemas-microsoft-com:vml" Requires="v">
                <p:oleObj spid="_x0000_s76029" name="Лист" r:id="rId5" imgW="8334206" imgH="4619594" progId="Excel.Sheet.8">
                  <p:embed/>
                </p:oleObj>
              </mc:Choice>
              <mc:Fallback>
                <p:oleObj name="Лист" r:id="rId5" imgW="8334206" imgH="4619594" progId="Excel.Sheet.8">
                  <p:embed/>
                  <p:pic>
                    <p:nvPicPr>
                      <p:cNvPr id="0" name="Picture 25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414463"/>
                        <a:ext cx="8588375" cy="476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394669495"/>
              </p:ext>
            </p:extLst>
          </p:nvPr>
        </p:nvGraphicFramePr>
        <p:xfrm>
          <a:off x="73025" y="1495425"/>
          <a:ext cx="9032875" cy="3125788"/>
        </p:xfrm>
        <a:graphic>
          <a:graphicData uri="http://schemas.openxmlformats.org/presentationml/2006/ole">
            <mc:AlternateContent xmlns:mc="http://schemas.openxmlformats.org/markup-compatibility/2006">
              <mc:Choice xmlns:v="urn:schemas-microsoft-com:vml" Requires="v">
                <p:oleObj spid="_x0000_s54562" name="Лист" r:id="rId5" imgW="9248870" imgH="3200543" progId="Excel.Sheet.8">
                  <p:embed/>
                </p:oleObj>
              </mc:Choice>
              <mc:Fallback>
                <p:oleObj name="Лист" r:id="rId5" imgW="9248870" imgH="3200543" progId="Excel.Sheet.8">
                  <p:embed/>
                  <p:pic>
                    <p:nvPicPr>
                      <p:cNvPr id="0" name="Picture 28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495425"/>
                        <a:ext cx="9032875" cy="312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24,7</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22,2</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21,3</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190732646"/>
              </p:ext>
            </p:extLst>
          </p:nvPr>
        </p:nvGraphicFramePr>
        <p:xfrm>
          <a:off x="762000" y="1492250"/>
          <a:ext cx="7737475" cy="3956050"/>
        </p:xfrm>
        <a:graphic>
          <a:graphicData uri="http://schemas.openxmlformats.org/presentationml/2006/ole">
            <mc:AlternateContent xmlns:mc="http://schemas.openxmlformats.org/markup-compatibility/2006">
              <mc:Choice xmlns:v="urn:schemas-microsoft-com:vml" Requires="v">
                <p:oleObj spid="_x0000_s55585" name="Лист" r:id="rId4" imgW="9277160" imgH="4743593" progId="Excel.Sheet.8">
                  <p:embed/>
                </p:oleObj>
              </mc:Choice>
              <mc:Fallback>
                <p:oleObj name="Лист" r:id="rId4" imgW="9277160" imgH="4743593" progId="Excel.Sheet.8">
                  <p:embed/>
                  <p:pic>
                    <p:nvPicPr>
                      <p:cNvPr id="0" name="Picture 28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92250"/>
                        <a:ext cx="7737475" cy="395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445623230"/>
              </p:ext>
            </p:extLst>
          </p:nvPr>
        </p:nvGraphicFramePr>
        <p:xfrm>
          <a:off x="452438" y="2373313"/>
          <a:ext cx="8520112" cy="2390775"/>
        </p:xfrm>
        <a:graphic>
          <a:graphicData uri="http://schemas.openxmlformats.org/presentationml/2006/ole">
            <mc:AlternateContent xmlns:mc="http://schemas.openxmlformats.org/markup-compatibility/2006">
              <mc:Choice xmlns:v="urn:schemas-microsoft-com:vml" Requires="v">
                <p:oleObj spid="_x0000_s64783" name="Лист" r:id="rId4" imgW="8725090" imgH="2447877" progId="Excel.Sheet.8">
                  <p:embed/>
                </p:oleObj>
              </mc:Choice>
              <mc:Fallback>
                <p:oleObj name="Лист" r:id="rId4" imgW="8725090" imgH="2447877" progId="Excel.Sheet.8">
                  <p:embed/>
                  <p:pic>
                    <p:nvPicPr>
                      <p:cNvPr id="0" name="Picture 27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373313"/>
                        <a:ext cx="8520112"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4039478435"/>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435 972,4</a:t>
                      </a:r>
                    </a:p>
                  </a:txBody>
                  <a:tcPr/>
                </a:tc>
                <a:tc>
                  <a:txBody>
                    <a:bodyPr/>
                    <a:lstStyle/>
                    <a:p>
                      <a:pPr algn="ctr"/>
                      <a:r>
                        <a:rPr lang="ru-RU" sz="2000" dirty="0" smtClean="0"/>
                        <a:t>322 111,9</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441 255,7</a:t>
                      </a:r>
                      <a:endParaRPr lang="ru-RU" sz="2000" dirty="0"/>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-5 283,3</a:t>
                      </a:r>
                      <a:endParaRPr lang="ru-RU" sz="2000" dirty="0"/>
                    </a:p>
                  </a:txBody>
                  <a:tcPr/>
                </a:tc>
                <a:tc>
                  <a:txBody>
                    <a:bodyPr/>
                    <a:lstStyle/>
                    <a:p>
                      <a:pPr algn="ctr"/>
                      <a:r>
                        <a:rPr lang="ru-RU" sz="2000" dirty="0" smtClean="0"/>
                        <a:t>2 091,7</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444871728"/>
              </p:ext>
            </p:extLst>
          </p:nvPr>
        </p:nvGraphicFramePr>
        <p:xfrm>
          <a:off x="412750" y="1687513"/>
          <a:ext cx="8004175" cy="3305175"/>
        </p:xfrm>
        <a:graphic>
          <a:graphicData uri="http://schemas.openxmlformats.org/presentationml/2006/ole">
            <mc:AlternateContent xmlns:mc="http://schemas.openxmlformats.org/markup-compatibility/2006">
              <mc:Choice xmlns:v="urn:schemas-microsoft-com:vml" Requires="v">
                <p:oleObj spid="_x0000_s77132" name="Лист" r:id="rId4" imgW="7172182" imgH="2962227" progId="Excel.Sheet.8">
                  <p:embed/>
                </p:oleObj>
              </mc:Choice>
              <mc:Fallback>
                <p:oleObj name="Лист" r:id="rId4" imgW="7172182" imgH="2962227" progId="Excel.Sheet.8">
                  <p:embed/>
                  <p:pic>
                    <p:nvPicPr>
                      <p:cNvPr id="0" name="Picture 33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1687513"/>
                        <a:ext cx="8004175"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25717608"/>
              </p:ext>
            </p:extLst>
          </p:nvPr>
        </p:nvGraphicFramePr>
        <p:xfrm>
          <a:off x="827584" y="1340768"/>
          <a:ext cx="6725741" cy="4078900"/>
        </p:xfrm>
        <a:graphic>
          <a:graphicData uri="http://schemas.openxmlformats.org/presentationml/2006/ole">
            <mc:AlternateContent xmlns:mc="http://schemas.openxmlformats.org/markup-compatibility/2006">
              <mc:Choice xmlns:v="urn:schemas-microsoft-com:vml" Requires="v">
                <p:oleObj spid="_x0000_s140454" name="Лист" r:id="rId4" imgW="7162845" imgH="4343490" progId="Excel.Sheet.8">
                  <p:embed/>
                </p:oleObj>
              </mc:Choice>
              <mc:Fallback>
                <p:oleObj name="Лист" r:id="rId4" imgW="7162845" imgH="4343490" progId="Excel.Sheet.8">
                  <p:embed/>
                  <p:pic>
                    <p:nvPicPr>
                      <p:cNvPr id="0" name="Picture 16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40768"/>
                        <a:ext cx="6725741" cy="407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650456226"/>
              </p:ext>
            </p:extLst>
          </p:nvPr>
        </p:nvGraphicFramePr>
        <p:xfrm>
          <a:off x="273050" y="1736725"/>
          <a:ext cx="8035925" cy="4297363"/>
        </p:xfrm>
        <a:graphic>
          <a:graphicData uri="http://schemas.openxmlformats.org/presentationml/2006/ole">
            <mc:AlternateContent xmlns:mc="http://schemas.openxmlformats.org/markup-compatibility/2006">
              <mc:Choice xmlns:v="urn:schemas-microsoft-com:vml" Requires="v">
                <p:oleObj spid="_x0000_s141475" name="Лист" r:id="rId4" imgW="7391377" imgH="3952800" progId="Excel.Sheet.8">
                  <p:embed/>
                </p:oleObj>
              </mc:Choice>
              <mc:Fallback>
                <p:oleObj name="Лист" r:id="rId4" imgW="7391377" imgH="3952800" progId="Excel.Sheet.8">
                  <p:embed/>
                  <p:pic>
                    <p:nvPicPr>
                      <p:cNvPr id="0" name="Picture 16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736725"/>
                        <a:ext cx="8035925"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07963207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30</a:t>
                      </a:r>
                      <a:r>
                        <a:rPr lang="ru-RU" baseline="0" dirty="0" smtClean="0"/>
                        <a:t> 084</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17</a:t>
                      </a:r>
                      <a:r>
                        <a:rPr lang="ru-RU" baseline="0" dirty="0" smtClean="0"/>
                        <a:t> 493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3 148</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3 690</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2 297</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338 264,2</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331 293,1</a:t>
            </a:r>
          </a:p>
          <a:p>
            <a:pPr algn="ctr"/>
            <a:r>
              <a:rPr lang="ru-RU" sz="1600" b="1" i="1"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6 971,1</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293 289,9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288 117,9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287 039,4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278 756,9</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708168292"/>
              </p:ext>
            </p:extLst>
          </p:nvPr>
        </p:nvGraphicFramePr>
        <p:xfrm>
          <a:off x="179512" y="714356"/>
          <a:ext cx="8821644" cy="5878649"/>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1 151,0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14 901,2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475,9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206</a:t>
                      </a:r>
                      <a:r>
                        <a:rPr lang="ru-RU" sz="1000" b="1" i="0" u="none" strike="noStrike" baseline="0" dirty="0" smtClean="0">
                          <a:solidFill>
                            <a:srgbClr val="000066"/>
                          </a:solidFill>
                          <a:latin typeface="Times New Roman" pitchFamily="18" charset="0"/>
                          <a:cs typeface="Times New Roman" pitchFamily="18" charset="0"/>
                        </a:rPr>
                        <a:t> 470,9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176 404,4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166 866,5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a:t>
                      </a:r>
                      <a:r>
                        <a:rPr lang="ru-RU" sz="1000" b="1" i="0" u="none" strike="noStrike" baseline="0" dirty="0" smtClean="0">
                          <a:solidFill>
                            <a:srgbClr val="000066"/>
                          </a:solidFill>
                          <a:latin typeface="Times New Roman" pitchFamily="18" charset="0"/>
                          <a:cs typeface="Times New Roman" pitchFamily="18" charset="0"/>
                        </a:rPr>
                        <a:t> 319,1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34 211,3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a:t>
                      </a:r>
                      <a:r>
                        <a:rPr lang="ru-RU" sz="1000" b="1" i="0" u="none" strike="noStrike" baseline="0" dirty="0" smtClean="0">
                          <a:solidFill>
                            <a:srgbClr val="000066"/>
                          </a:solidFill>
                          <a:latin typeface="Times New Roman" pitchFamily="18" charset="0"/>
                          <a:cs typeface="Times New Roman" pitchFamily="18" charset="0"/>
                        </a:rPr>
                        <a:t> 030,8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331</a:t>
                      </a:r>
                      <a:r>
                        <a:rPr lang="ru-RU" sz="1000" b="1" i="0" u="none" strike="noStrike" baseline="0" dirty="0" smtClean="0">
                          <a:solidFill>
                            <a:srgbClr val="000066"/>
                          </a:solidFill>
                          <a:latin typeface="Times New Roman" pitchFamily="18" charset="0"/>
                          <a:cs typeface="Times New Roman" pitchFamily="18" charset="0"/>
                        </a:rPr>
                        <a:t> 293,1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287 039,4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278 756,9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85559541"/>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1 151,0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71377320"/>
              </p:ext>
            </p:extLst>
          </p:nvPr>
        </p:nvGraphicFramePr>
        <p:xfrm>
          <a:off x="456352" y="1480228"/>
          <a:ext cx="8572559" cy="4956731"/>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2019</a:t>
                      </a:r>
                      <a:endParaRPr lang="ru-RU" sz="1600" b="1" i="1" dirty="0"/>
                    </a:p>
                  </a:txBody>
                  <a:tcPr/>
                </a:tc>
                <a:tc>
                  <a:txBody>
                    <a:bodyPr/>
                    <a:lstStyle/>
                    <a:p>
                      <a:pPr algn="ctr"/>
                      <a:r>
                        <a:rPr lang="ru-RU" sz="1600" i="1" dirty="0" smtClean="0"/>
                        <a:t>2020</a:t>
                      </a:r>
                      <a:endParaRPr lang="ru-RU" sz="1600" i="1" dirty="0"/>
                    </a:p>
                  </a:txBody>
                  <a:tcPr/>
                </a:tc>
                <a:tc>
                  <a:txBody>
                    <a:bodyPr/>
                    <a:lstStyle/>
                    <a:p>
                      <a:pPr algn="ctr"/>
                      <a:r>
                        <a:rPr lang="ru-RU" sz="1600" i="1" dirty="0" smtClean="0"/>
                        <a:t>2021</a:t>
                      </a:r>
                      <a:endParaRPr lang="ru-RU" sz="1600"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14 901,2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13 322,3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15 303,2</a:t>
                      </a:r>
                      <a:endParaRPr lang="ru-RU" sz="12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7 763,0</a:t>
                      </a:r>
                    </a:p>
                    <a:p>
                      <a:pPr algn="ct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200" b="1" i="1" dirty="0" smtClean="0">
                          <a:solidFill>
                            <a:schemeClr val="accent1">
                              <a:lumMod val="25000"/>
                            </a:schemeClr>
                          </a:solidFill>
                        </a:rPr>
                        <a:t>4 060,0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16131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3 703,0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342,0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664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«Изготовление технических паспортов автомобильных дорог»</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0815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«Разработка комплексной схемы организации дорожного движения»</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6 112,0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2 521,3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a:t>
                      </a:r>
                      <a:r>
                        <a:rPr lang="ru-RU" sz="1200" b="1" i="1" baseline="0" dirty="0" smtClean="0">
                          <a:solidFill>
                            <a:schemeClr val="accent1">
                              <a:lumMod val="25000"/>
                            </a:schemeClr>
                          </a:solidFill>
                        </a:rPr>
                        <a:t> 590,7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4571064"/>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380,0</a:t>
                      </a: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380,0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02430235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475,9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255,3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22482124"/>
              </p:ext>
            </p:extLst>
          </p:nvPr>
        </p:nvGraphicFramePr>
        <p:xfrm>
          <a:off x="755576" y="1055169"/>
          <a:ext cx="8174142" cy="576699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206</a:t>
                      </a:r>
                      <a:r>
                        <a:rPr lang="ru-RU" sz="1000" b="1" i="1" baseline="0" dirty="0" smtClean="0">
                          <a:solidFill>
                            <a:schemeClr val="accent1">
                              <a:lumMod val="25000"/>
                            </a:schemeClr>
                          </a:solidFill>
                        </a:rPr>
                        <a:t> 470,9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176 404,4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166 866,5</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25</a:t>
                      </a:r>
                      <a:r>
                        <a:rPr lang="ru-RU" sz="800" b="1" i="1" baseline="0" dirty="0" smtClean="0">
                          <a:solidFill>
                            <a:schemeClr val="accent1">
                              <a:lumMod val="25000"/>
                            </a:schemeClr>
                          </a:solidFill>
                        </a:rPr>
                        <a:t> 516,6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24 913,0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603,6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141</a:t>
                      </a:r>
                      <a:r>
                        <a:rPr lang="ru-RU" sz="800" b="1" i="1" baseline="0" dirty="0" smtClean="0">
                          <a:solidFill>
                            <a:schemeClr val="accent1">
                              <a:lumMod val="25000"/>
                            </a:schemeClr>
                          </a:solidFill>
                        </a:rPr>
                        <a:t> 715,7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140</a:t>
                      </a:r>
                      <a:r>
                        <a:rPr lang="ru-RU" sz="800" b="1" i="1" baseline="0" dirty="0" smtClean="0">
                          <a:solidFill>
                            <a:schemeClr val="accent1">
                              <a:lumMod val="25000"/>
                            </a:schemeClr>
                          </a:solidFill>
                        </a:rPr>
                        <a:t> 190,2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1</a:t>
                      </a:r>
                      <a:r>
                        <a:rPr lang="ru-RU" sz="800" b="1" i="1" baseline="0" dirty="0" smtClean="0">
                          <a:solidFill>
                            <a:schemeClr val="accent1">
                              <a:lumMod val="25000"/>
                            </a:schemeClr>
                          </a:solidFill>
                        </a:rPr>
                        <a:t> 525,5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9 219,0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8</a:t>
                      </a:r>
                      <a:r>
                        <a:rPr lang="ru-RU" sz="800" b="1" i="1" baseline="0" dirty="0" smtClean="0">
                          <a:solidFill>
                            <a:schemeClr val="accent1">
                              <a:lumMod val="25000"/>
                            </a:schemeClr>
                          </a:solidFill>
                        </a:rPr>
                        <a:t> 989,1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229,9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7 088,5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7 088,5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a:t>
                      </a:r>
                      <a:r>
                        <a:rPr lang="ru-RU" sz="800" b="1" i="1" baseline="0" dirty="0" smtClean="0">
                          <a:solidFill>
                            <a:schemeClr val="accent1">
                              <a:lumMod val="25000"/>
                            </a:schemeClr>
                          </a:solidFill>
                        </a:rPr>
                        <a:t> 141,8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3</a:t>
                      </a:r>
                      <a:r>
                        <a:rPr lang="ru-RU" sz="800" b="1" i="1" baseline="0" dirty="0" smtClean="0">
                          <a:solidFill>
                            <a:schemeClr val="accent1">
                              <a:lumMod val="25000"/>
                            </a:schemeClr>
                          </a:solidFill>
                        </a:rPr>
                        <a:t> 066,2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«Организация и проведение мероприятий, направленных на другие вопросы в области образования»</a:t>
                      </a:r>
                    </a:p>
                    <a:p>
                      <a:pPr algn="l" fontAlgn="t"/>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75,6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19</a:t>
                      </a:r>
                      <a:r>
                        <a:rPr lang="ru-RU" sz="800" b="1" i="1" baseline="0" dirty="0" smtClean="0">
                          <a:solidFill>
                            <a:schemeClr val="accent1">
                              <a:lumMod val="25000"/>
                            </a:schemeClr>
                          </a:solidFill>
                        </a:rPr>
                        <a:t> 324,3</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13832215"/>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50" b="1" i="1" dirty="0" smtClean="0">
                          <a:solidFill>
                            <a:schemeClr val="accent1">
                              <a:lumMod val="25000"/>
                            </a:schemeClr>
                          </a:solidFill>
                        </a:rPr>
                        <a:t>4</a:t>
                      </a:r>
                      <a:r>
                        <a:rPr lang="ru-RU" sz="1050" b="1" i="1" dirty="0" smtClean="0">
                          <a:solidFill>
                            <a:schemeClr val="accent1">
                              <a:lumMod val="25000"/>
                            </a:schemeClr>
                          </a:solidFill>
                        </a:rPr>
                        <a:t>6</a:t>
                      </a:r>
                      <a:r>
                        <a:rPr lang="ru-RU" sz="1050" b="1" i="1" baseline="0" dirty="0" smtClean="0">
                          <a:solidFill>
                            <a:schemeClr val="accent1">
                              <a:lumMod val="25000"/>
                            </a:schemeClr>
                          </a:solidFill>
                        </a:rPr>
                        <a:t> 319,1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a:t>
                      </a:r>
                      <a:r>
                        <a:rPr lang="en-US" sz="1050" b="1" i="1" dirty="0" smtClean="0">
                          <a:solidFill>
                            <a:schemeClr val="accent1">
                              <a:lumMod val="25000"/>
                            </a:schemeClr>
                          </a:solidFill>
                        </a:rPr>
                        <a:t>2</a:t>
                      </a:r>
                      <a:r>
                        <a:rPr lang="ru-RU" sz="1050" b="1" i="1" dirty="0" smtClean="0">
                          <a:solidFill>
                            <a:schemeClr val="accent1">
                              <a:lumMod val="25000"/>
                            </a:schemeClr>
                          </a:solidFill>
                        </a:rPr>
                        <a:t>75,2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2 1</a:t>
                      </a:r>
                      <a:r>
                        <a:rPr lang="ru-RU" sz="1050" b="1" i="1" dirty="0" smtClean="0">
                          <a:solidFill>
                            <a:schemeClr val="accent1">
                              <a:lumMod val="25000"/>
                            </a:schemeClr>
                          </a:solidFill>
                        </a:rPr>
                        <a:t>57,7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117,5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5 </a:t>
                      </a:r>
                      <a:r>
                        <a:rPr lang="ru-RU" sz="1050" b="1" i="1" dirty="0" smtClean="0">
                          <a:solidFill>
                            <a:schemeClr val="accent1">
                              <a:lumMod val="25000"/>
                            </a:schemeClr>
                          </a:solidFill>
                        </a:rPr>
                        <a:t>129,4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5 </a:t>
                      </a:r>
                      <a:r>
                        <a:rPr lang="ru-RU" sz="1050" b="1" i="1" dirty="0" smtClean="0">
                          <a:solidFill>
                            <a:schemeClr val="accent1">
                              <a:lumMod val="25000"/>
                            </a:schemeClr>
                          </a:solidFill>
                        </a:rPr>
                        <a:t>129,4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13 </a:t>
                      </a:r>
                      <a:r>
                        <a:rPr lang="ru-RU" sz="1050" b="1" i="1" dirty="0" smtClean="0">
                          <a:solidFill>
                            <a:schemeClr val="accent1">
                              <a:lumMod val="25000"/>
                            </a:schemeClr>
                          </a:solidFill>
                        </a:rPr>
                        <a:t>478,7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13 36</a:t>
                      </a:r>
                      <a:r>
                        <a:rPr lang="ru-RU" sz="1050" b="1" i="1" dirty="0" smtClean="0">
                          <a:solidFill>
                            <a:schemeClr val="accent1">
                              <a:lumMod val="25000"/>
                            </a:schemeClr>
                          </a:solidFill>
                        </a:rPr>
                        <a:t>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2</a:t>
                      </a:r>
                      <a:r>
                        <a:rPr lang="ru-RU" sz="1050" b="1" i="1" dirty="0" smtClean="0">
                          <a:solidFill>
                            <a:schemeClr val="accent1">
                              <a:lumMod val="25000"/>
                            </a:schemeClr>
                          </a:solidFill>
                        </a:rPr>
                        <a:t>1</a:t>
                      </a:r>
                      <a:r>
                        <a:rPr lang="ru-RU" sz="1050" b="1" i="1" baseline="0" dirty="0" smtClean="0">
                          <a:solidFill>
                            <a:schemeClr val="accent1">
                              <a:lumMod val="25000"/>
                            </a:schemeClr>
                          </a:solidFill>
                        </a:rPr>
                        <a:t> 179,2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a:t>
                      </a:r>
                      <a:r>
                        <a:rPr lang="ru-RU" sz="1050" b="1" i="1" dirty="0" smtClean="0">
                          <a:solidFill>
                            <a:schemeClr val="accent1">
                              <a:lumMod val="25000"/>
                            </a:schemeClr>
                          </a:solidFill>
                        </a:rPr>
                        <a:t>0</a:t>
                      </a:r>
                      <a:r>
                        <a:rPr lang="ru-RU" sz="1050" b="1" i="1" baseline="0" dirty="0" smtClean="0">
                          <a:solidFill>
                            <a:schemeClr val="accent1">
                              <a:lumMod val="25000"/>
                            </a:schemeClr>
                          </a:solidFill>
                        </a:rPr>
                        <a:t> 714,2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1 796,2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1 796,2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1 426,3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042097838"/>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400" b="1" i="1" dirty="0" smtClean="0">
                          <a:solidFill>
                            <a:schemeClr val="accent1">
                              <a:lumMod val="25000"/>
                            </a:schemeClr>
                          </a:solidFill>
                        </a:rPr>
                        <a:t>2</a:t>
                      </a:r>
                      <a:r>
                        <a:rPr lang="ru-RU" sz="1400" b="1" i="1" dirty="0" smtClean="0">
                          <a:solidFill>
                            <a:schemeClr val="accent1">
                              <a:lumMod val="25000"/>
                            </a:schemeClr>
                          </a:solidFill>
                        </a:rPr>
                        <a:t>5,3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55,6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47604792"/>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55,5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3140144"/>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34 211,3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5 312,9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5 012,9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73861518"/>
              </p:ext>
            </p:extLst>
          </p:nvPr>
        </p:nvGraphicFramePr>
        <p:xfrm>
          <a:off x="467544" y="1916832"/>
          <a:ext cx="8462173" cy="37286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20</a:t>
                      </a:r>
                      <a:r>
                        <a:rPr lang="ru-RU" sz="1400" b="1" i="1" baseline="0" dirty="0" smtClean="0">
                          <a:solidFill>
                            <a:schemeClr val="accent1">
                              <a:lumMod val="25000"/>
                            </a:schemeClr>
                          </a:solidFill>
                        </a:rPr>
                        <a:t> 030,8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698267">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17 701,1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720080">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750,0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a:t>
            </a:r>
            <a:r>
              <a:rPr lang="ru-RU" b="1" i="1" dirty="0" err="1" smtClean="0">
                <a:solidFill>
                  <a:srgbClr val="002060"/>
                </a:solidFill>
                <a:ea typeface="Times New Roman" pitchFamily="18" charset="0"/>
                <a:cs typeface="Times New Roman" pitchFamily="18" charset="0"/>
              </a:rPr>
              <a:t>тыс.рублей</a:t>
            </a:r>
            <a:r>
              <a:rPr lang="ru-RU" b="1" i="1" dirty="0" smtClean="0">
                <a:solidFill>
                  <a:srgbClr val="002060"/>
                </a:solidFill>
                <a:ea typeface="Times New Roman" pitchFamily="18" charset="0"/>
                <a:cs typeface="Times New Roman" pitchFamily="18" charset="0"/>
              </a:rPr>
              <a:t>)</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9445588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107880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346,7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5685145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7780753"/>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4 255,2</a:t>
            </a:r>
            <a:r>
              <a:rPr kumimoji="0" lang="ru-RU" sz="1800" b="0" i="0" u="sng" strike="noStrike" kern="0" cap="none" spc="0" normalizeH="0" baseline="0" noProof="0" dirty="0" smtClean="0">
                <a:ln>
                  <a:noFill/>
                </a:ln>
                <a:solidFill>
                  <a:schemeClr val="tx1"/>
                </a:solidFill>
                <a:effectLst/>
                <a:uLnTx/>
                <a:uFillTx/>
                <a:cs typeface="Times New Roman" pitchFamily="18" charset="0"/>
              </a:rPr>
              <a:t>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- 4 255,2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3300640693"/>
              </p:ext>
            </p:extLst>
          </p:nvPr>
        </p:nvGraphicFramePr>
        <p:xfrm>
          <a:off x="395288" y="1339850"/>
          <a:ext cx="8507412" cy="4391025"/>
        </p:xfrm>
        <a:graphic>
          <a:graphicData uri="http://schemas.openxmlformats.org/presentationml/2006/ole">
            <mc:AlternateContent xmlns:mc="http://schemas.openxmlformats.org/markup-compatibility/2006">
              <mc:Choice xmlns:v="urn:schemas-microsoft-com:vml" Requires="v">
                <p:oleObj spid="_x0000_s123170" name="Лист" r:id="rId3" imgW="9134427" imgH="4714875" progId="Excel.Sheet.8">
                  <p:embed/>
                </p:oleObj>
              </mc:Choice>
              <mc:Fallback>
                <p:oleObj name="Лист" r:id="rId3" imgW="9134427" imgH="4714875" progId="Excel.Sheet.8">
                  <p:embed/>
                  <p:pic>
                    <p:nvPicPr>
                      <p:cNvPr id="0" name="Picture 289"/>
                      <p:cNvPicPr>
                        <a:picLocks noGrp="1" noChangeAspect="1" noChangeArrowheads="1"/>
                      </p:cNvPicPr>
                      <p:nvPr/>
                    </p:nvPicPr>
                    <p:blipFill>
                      <a:blip r:embed="rId4"/>
                      <a:srcRect/>
                      <a:stretch>
                        <a:fillRect/>
                      </a:stretch>
                    </p:blipFill>
                    <p:spPr bwMode="auto">
                      <a:xfrm>
                        <a:off x="395288" y="1339850"/>
                        <a:ext cx="8507412" cy="439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9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19 815,4</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15 778,9</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4 036,5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0236921"/>
              </p:ext>
            </p:extLst>
          </p:nvPr>
        </p:nvGraphicFramePr>
        <p:xfrm>
          <a:off x="251520" y="834964"/>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1151,0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6 244,6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2 630,1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1 840,9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2 241,6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a:t>
                      </a:r>
                      <a:r>
                        <a:rPr lang="ru-RU" sz="1200" b="1" i="0" u="none" strike="noStrike" baseline="0" dirty="0" smtClean="0">
                          <a:solidFill>
                            <a:srgbClr val="000000"/>
                          </a:solidFill>
                          <a:latin typeface="Times New Roman" pitchFamily="18" charset="0"/>
                          <a:cs typeface="Times New Roman" pitchFamily="18" charset="0"/>
                        </a:rPr>
                        <a:t> 835,1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44,0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815,4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6345603"/>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4 060,0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27274</TotalTime>
  <Words>9064</Words>
  <Application>Microsoft Office PowerPoint</Application>
  <PresentationFormat>Экран (4:3)</PresentationFormat>
  <Paragraphs>1542</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88</vt:i4>
      </vt:variant>
    </vt:vector>
  </HeadingPairs>
  <TitlesOfParts>
    <vt:vector size="93" baseType="lpstr">
      <vt:lpstr>Office Theme</vt:lpstr>
      <vt:lpstr>Пиксел</vt:lpstr>
      <vt:lpstr>1_Пиксел</vt:lpstr>
      <vt:lpstr>Лист</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1839</cp:revision>
  <cp:lastPrinted>2019-10-29T13:44:17Z</cp:lastPrinted>
  <dcterms:modified xsi:type="dcterms:W3CDTF">2020-01-13T06:47:03Z</dcterms:modified>
</cp:coreProperties>
</file>