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openxmlformats-officedocument.oleObjec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0"/>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739" r:id="rId17"/>
    <p:sldId id="741" r:id="rId18"/>
    <p:sldId id="672" r:id="rId19"/>
    <p:sldId id="517" r:id="rId20"/>
    <p:sldId id="623" r:id="rId21"/>
    <p:sldId id="677" r:id="rId22"/>
    <p:sldId id="624" r:id="rId23"/>
    <p:sldId id="621" r:id="rId24"/>
    <p:sldId id="636" r:id="rId25"/>
    <p:sldId id="637" r:id="rId26"/>
    <p:sldId id="638" r:id="rId27"/>
    <p:sldId id="696" r:id="rId28"/>
    <p:sldId id="697" r:id="rId29"/>
    <p:sldId id="641" r:id="rId30"/>
    <p:sldId id="642" r:id="rId31"/>
    <p:sldId id="643" r:id="rId32"/>
    <p:sldId id="654" r:id="rId33"/>
    <p:sldId id="645" r:id="rId34"/>
    <p:sldId id="742" r:id="rId35"/>
    <p:sldId id="668" r:id="rId36"/>
    <p:sldId id="686" r:id="rId37"/>
    <p:sldId id="646" r:id="rId38"/>
    <p:sldId id="695" r:id="rId39"/>
    <p:sldId id="692" r:id="rId40"/>
    <p:sldId id="688" r:id="rId41"/>
    <p:sldId id="682" r:id="rId42"/>
    <p:sldId id="676" r:id="rId43"/>
    <p:sldId id="680" r:id="rId44"/>
    <p:sldId id="681" r:id="rId45"/>
    <p:sldId id="698" r:id="rId46"/>
    <p:sldId id="699" r:id="rId47"/>
    <p:sldId id="700" r:id="rId48"/>
    <p:sldId id="701" r:id="rId49"/>
    <p:sldId id="702" r:id="rId50"/>
    <p:sldId id="703" r:id="rId51"/>
    <p:sldId id="704" r:id="rId52"/>
    <p:sldId id="705" r:id="rId53"/>
    <p:sldId id="706" r:id="rId54"/>
    <p:sldId id="707" r:id="rId55"/>
    <p:sldId id="708" r:id="rId56"/>
    <p:sldId id="709" r:id="rId57"/>
    <p:sldId id="710" r:id="rId58"/>
    <p:sldId id="711" r:id="rId59"/>
    <p:sldId id="712" r:id="rId60"/>
    <p:sldId id="713" r:id="rId61"/>
    <p:sldId id="714" r:id="rId62"/>
    <p:sldId id="715" r:id="rId63"/>
    <p:sldId id="716" r:id="rId64"/>
    <p:sldId id="717" r:id="rId65"/>
    <p:sldId id="718" r:id="rId66"/>
    <p:sldId id="719" r:id="rId67"/>
    <p:sldId id="720" r:id="rId68"/>
    <p:sldId id="721" r:id="rId69"/>
    <p:sldId id="722" r:id="rId70"/>
    <p:sldId id="723" r:id="rId71"/>
    <p:sldId id="724" r:id="rId72"/>
    <p:sldId id="725" r:id="rId73"/>
    <p:sldId id="726" r:id="rId74"/>
    <p:sldId id="727" r:id="rId75"/>
    <p:sldId id="728" r:id="rId76"/>
    <p:sldId id="729" r:id="rId77"/>
    <p:sldId id="730" r:id="rId78"/>
    <p:sldId id="731" r:id="rId79"/>
    <p:sldId id="732" r:id="rId80"/>
    <p:sldId id="733" r:id="rId81"/>
    <p:sldId id="734" r:id="rId82"/>
    <p:sldId id="735" r:id="rId83"/>
    <p:sldId id="690" r:id="rId84"/>
    <p:sldId id="687" r:id="rId85"/>
    <p:sldId id="649" r:id="rId86"/>
    <p:sldId id="736" r:id="rId87"/>
    <p:sldId id="737" r:id="rId88"/>
    <p:sldId id="738" r:id="rId89"/>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D5CDA"/>
    <a:srgbClr val="9276E0"/>
    <a:srgbClr val="EFAFD5"/>
    <a:srgbClr val="C0C0C0"/>
    <a:srgbClr val="00FFCC"/>
    <a:srgbClr val="FF9933"/>
    <a:srgbClr val="000066"/>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86467" autoAdjust="0"/>
  </p:normalViewPr>
  <p:slideViewPr>
    <p:cSldViewPr>
      <p:cViewPr>
        <p:scale>
          <a:sx n="80" d="100"/>
          <a:sy n="80" d="100"/>
        </p:scale>
        <p:origin x="-1278" y="-402"/>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3451390477624709E-2"/>
          <c:y val="3.9584028327820042E-2"/>
          <c:w val="0.89353936863077854"/>
          <c:h val="0.68971631205673978"/>
        </c:manualLayout>
      </c:layout>
      <c:barChart>
        <c:barDir val="col"/>
        <c:grouping val="clustered"/>
        <c:ser>
          <c:idx val="0"/>
          <c:order val="0"/>
          <c:tx>
            <c:strRef>
              <c:f>Лист1!$B$1</c:f>
              <c:strCache>
                <c:ptCount val="1"/>
                <c:pt idx="0">
                  <c:v>2015г.Отчет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6906170752324567E-3"/>
                  <c:y val="1.9055858018683019E-2"/>
                </c:manualLayout>
              </c:layout>
              <c:dLblPos val="outEnd"/>
              <c:showVal val="1"/>
            </c:dLbl>
            <c:dLbl>
              <c:idx val="1"/>
              <c:layout>
                <c:manualLayout>
                  <c:x val="-6.7624683009298884E-3"/>
                  <c:y val="1.0407208388418396E-2"/>
                </c:manualLayout>
              </c:layout>
              <c:dLblPos val="outEnd"/>
              <c:showVal val="1"/>
            </c:dLbl>
            <c:dLbl>
              <c:idx val="2"/>
              <c:layout>
                <c:manualLayout>
                  <c:x val="0"/>
                  <c:y val="-6.7418607354031892E-5"/>
                </c:manualLayout>
              </c:layout>
              <c:dLblPos val="outEnd"/>
              <c:showVal val="1"/>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401.8</c:v>
                </c:pt>
                <c:pt idx="1">
                  <c:v>1530</c:v>
                </c:pt>
                <c:pt idx="2">
                  <c:v>84.2</c:v>
                </c:pt>
              </c:numCache>
            </c:numRef>
          </c:val>
        </c:ser>
        <c:ser>
          <c:idx val="1"/>
          <c:order val="1"/>
          <c:tx>
            <c:strRef>
              <c:f>Лист1!$C$1</c:f>
              <c:strCache>
                <c:ptCount val="1"/>
                <c:pt idx="0">
                  <c:v>2016г.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3.3812341504649451E-3"/>
                  <c:y val="1.9055858018682995E-2"/>
                </c:manualLayout>
              </c:layout>
              <c:dLblPos val="outEnd"/>
              <c:showVal val="1"/>
            </c:dLbl>
            <c:dLbl>
              <c:idx val="1"/>
              <c:layout>
                <c:manualLayout>
                  <c:x val="-3.3812341504649451E-3"/>
                  <c:y val="4.6414419682419515E-3"/>
                </c:manualLayout>
              </c:layout>
              <c:dLblPos val="outEnd"/>
              <c:showVal val="1"/>
            </c:dLbl>
            <c:dLbl>
              <c:idx val="2"/>
              <c:layout>
                <c:manualLayout>
                  <c:x val="-1.6906170752324721E-3"/>
                  <c:y val="-9.7729740821990048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394.6</c:v>
                </c:pt>
                <c:pt idx="1">
                  <c:v>1661</c:v>
                </c:pt>
                <c:pt idx="2">
                  <c:v>86.3</c:v>
                </c:pt>
              </c:numCache>
            </c:numRef>
          </c:val>
        </c:ser>
        <c:ser>
          <c:idx val="2"/>
          <c:order val="2"/>
          <c:tx>
            <c:strRef>
              <c:f>Лист1!$D$1</c:f>
              <c:strCache>
                <c:ptCount val="1"/>
                <c:pt idx="0">
                  <c:v>2017г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8884E-3"/>
                  <c:y val="1.3290091598506503E-2"/>
                </c:manualLayout>
              </c:layout>
              <c:dLblPos val="outEnd"/>
              <c:showVal val="1"/>
            </c:dLbl>
            <c:dLbl>
              <c:idx val="1"/>
              <c:layout>
                <c:manualLayout>
                  <c:x val="-5.0718512256974534E-3"/>
                  <c:y val="1.6172974808594715E-2"/>
                </c:manualLayout>
              </c:layout>
              <c:dLblPos val="outEnd"/>
              <c:showVal val="1"/>
            </c:dLbl>
            <c:dLbl>
              <c:idx val="2"/>
              <c:layout>
                <c:manualLayout>
                  <c:x val="-1.471129091577786E-3"/>
                  <c:y val="1.7516656571774669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394.6</c:v>
                </c:pt>
                <c:pt idx="1">
                  <c:v>1815</c:v>
                </c:pt>
                <c:pt idx="2">
                  <c:v>99.5</c:v>
                </c:pt>
              </c:numCache>
            </c:numRef>
          </c:val>
        </c:ser>
        <c:ser>
          <c:idx val="3"/>
          <c:order val="3"/>
          <c:tx>
            <c:strRef>
              <c:f>Лист1!$E$1</c:f>
              <c:strCache>
                <c:ptCount val="1"/>
                <c:pt idx="0">
                  <c:v>2018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9101E-3"/>
                  <c:y val="1.040720838841842E-2"/>
                </c:manualLayout>
              </c:layout>
              <c:dLblPos val="outEnd"/>
              <c:showVal val="1"/>
            </c:dLbl>
            <c:dLbl>
              <c:idx val="1"/>
              <c:layout>
                <c:manualLayout>
                  <c:x val="-1.6906170752325987E-3"/>
                  <c:y val="1.7585587581538077E-3"/>
                </c:manualLayout>
              </c:layout>
              <c:dLblPos val="outEnd"/>
              <c:showVal val="1"/>
            </c:dLbl>
            <c:dLbl>
              <c:idx val="2"/>
              <c:layout>
                <c:manualLayout>
                  <c:x val="-6.7624683009298884E-3"/>
                  <c:y val="1.040720838841842E-2"/>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394.6</c:v>
                </c:pt>
                <c:pt idx="1">
                  <c:v>1978.2</c:v>
                </c:pt>
                <c:pt idx="2" formatCode="General">
                  <c:v>114.3</c:v>
                </c:pt>
              </c:numCache>
            </c:numRef>
          </c:val>
        </c:ser>
        <c:ser>
          <c:idx val="4"/>
          <c:order val="4"/>
          <c:tx>
            <c:strRef>
              <c:f>Лист1!$F$1</c:f>
              <c:strCache>
                <c:ptCount val="1"/>
                <c:pt idx="0">
                  <c:v>2019 г.План</c:v>
                </c:pt>
              </c:strCache>
            </c:strRef>
          </c:tx>
          <c:dLbls>
            <c:spPr>
              <a:noFill/>
              <a:ln w="25504">
                <a:noFill/>
              </a:ln>
            </c:spPr>
            <c:txPr>
              <a:bodyPr wrap="square" lIns="38100" tIns="19050" rIns="38100" bIns="19050" anchor="ctr">
                <a:spAutoFit/>
              </a:bodyPr>
              <a:lstStyle/>
              <a:p>
                <a:pPr>
                  <a:defRPr sz="1202" baseline="0"/>
                </a:pPr>
                <a:endParaRPr lang="ru-RU"/>
              </a:p>
            </c:txPr>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394.6</c:v>
                </c:pt>
                <c:pt idx="1">
                  <c:v>2139.6</c:v>
                </c:pt>
                <c:pt idx="2" formatCode="General">
                  <c:v>131.30000000000001</c:v>
                </c:pt>
              </c:numCache>
            </c:numRef>
          </c:val>
        </c:ser>
        <c:dLbls>
          <c:showVal val="1"/>
        </c:dLbls>
        <c:gapWidth val="100"/>
        <c:overlap val="-24"/>
        <c:axId val="66260992"/>
        <c:axId val="66262528"/>
      </c:barChart>
      <c:catAx>
        <c:axId val="66260992"/>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66262528"/>
        <c:crosses val="autoZero"/>
        <c:auto val="1"/>
        <c:lblAlgn val="ctr"/>
        <c:lblOffset val="100"/>
      </c:catAx>
      <c:valAx>
        <c:axId val="66262528"/>
        <c:scaling>
          <c:orientation val="minMax"/>
        </c:scaling>
        <c:axPos val="l"/>
        <c:majorGridlines>
          <c:spPr>
            <a:ln w="9564" cap="flat" cmpd="sng" algn="ctr">
              <a:solidFill>
                <a:schemeClr val="tx1">
                  <a:lumMod val="15000"/>
                  <a:lumOff val="85000"/>
                </a:schemeClr>
              </a:solidFill>
              <a:round/>
            </a:ln>
            <a:effectLst/>
          </c:spPr>
        </c:majorGridlines>
        <c:numFmt formatCode="General" sourceLinked="1"/>
        <c:maj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66260992"/>
        <c:crosses val="autoZero"/>
        <c:crossBetween val="between"/>
      </c:valAx>
      <c:spPr>
        <a:noFill/>
        <a:ln w="25504">
          <a:noFill/>
        </a:ln>
      </c:spPr>
    </c:plotArea>
    <c:legend>
      <c:legendPos val="r"/>
      <c:layout>
        <c:manualLayout>
          <c:xMode val="edge"/>
          <c:yMode val="edge"/>
          <c:x val="0.1360544217687075"/>
          <c:y val="0.9476744186046544"/>
          <c:w val="0.7256235827664399"/>
          <c:h val="5.4263565891472874E-2"/>
        </c:manualLayout>
      </c:layout>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34FE0338-BD7E-4F9F-9D90-ABEF1C75200A}" type="presOf" srcId="{A13681FC-FD71-4FAE-B829-F7660D93F5C2}" destId="{2F119830-6F3C-4E85-94B2-964CF1DE86F8}" srcOrd="1"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AE35231-0060-4C0E-8847-787FAC08F8B8}" type="presOf" srcId="{4B7CB008-1C51-4005-A2E0-3DD0E5AA17CE}" destId="{8476DEC3-46C9-46B5-AB86-50D676E4AC74}" srcOrd="0"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E48F5AD-3735-4FA6-9835-915000ED12E6}" type="presOf" srcId="{B8C79B4B-9E59-4D07-B871-3D78FA4D23D4}" destId="{C2E8A097-7871-4169-8E14-58DEF9B2D389}" srcOrd="0" destOrd="0" presId="urn:microsoft.com/office/officeart/2005/8/layout/orgChart1"/>
    <dgm:cxn modelId="{9D2002FE-EF26-4E74-BF2E-B1AAE1DBCAFE}" type="presOf" srcId="{A13681FC-FD71-4FAE-B829-F7660D93F5C2}" destId="{4D5C98FC-58DE-4758-9FA8-94374791D12F}" srcOrd="0"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5B4E276D-18B0-4ABF-A70E-1EA0B80C801C}" type="presOf" srcId="{2FCA19CE-9334-46C0-9139-9BC595576A84}" destId="{24CE557B-8BBA-47BF-A6B6-2EBB45FF6205}" srcOrd="1"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408DB34C-9E56-42EF-92B4-635A53BD2E9F}" srcId="{2FCA19CE-9334-46C0-9139-9BC595576A84}" destId="{B8C79B4B-9E59-4D07-B871-3D78FA4D23D4}" srcOrd="6" destOrd="0" parTransId="{FF688ADB-158E-4F0A-94C2-65AA4712A12F}" sibTransId="{70B3CD44-23AA-49CA-8F42-6F0B2CB7C82D}"/>
    <dgm:cxn modelId="{D5582533-15F2-48A0-AC7E-4832E1990FF6}" type="presOf" srcId="{08E0AAA5-1FB7-468E-B15B-4B5D7BCB082B}" destId="{C3E99633-DADD-45EE-BCD0-B4B0D191866B}" srcOrd="0" destOrd="0" presId="urn:microsoft.com/office/officeart/2005/8/layout/orgChart1"/>
    <dgm:cxn modelId="{5E737119-802E-4F16-A4E5-612CE2055D60}" srcId="{2FCA19CE-9334-46C0-9139-9BC595576A84}" destId="{66C4B0D9-FDFA-4B5D-984C-CF3E09A255F4}" srcOrd="5" destOrd="0" parTransId="{27B031B4-7C7B-4040-A178-8392C7C15CD8}" sibTransId="{4FCB08E5-D02D-4080-9C4A-BFFBAFFD9165}"/>
    <dgm:cxn modelId="{A716CB9E-6F38-4518-BDE9-8D9E09C0ADCA}" type="presOf" srcId="{6830C5FF-942A-4FBD-B937-644D613255B9}" destId="{BA49AB77-CEA8-438B-B973-846513B50DD2}" srcOrd="0"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72B9EB07-964F-4F93-BA6A-57AA07CA6197}" type="presOf" srcId="{FDE03991-1688-475B-B4EF-07DE40E3ED84}" destId="{05F18B73-C0A1-4A03-8A6B-BE9804235288}"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80CF5CB2-03AA-4D93-80CA-9D3DAC04894D}" type="presOf" srcId="{66C4B0D9-FDFA-4B5D-984C-CF3E09A255F4}" destId="{CB269794-94E4-4AF4-BE90-4338A890820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7F5CA178-7020-4709-9FD9-BC786A635FF6}" type="presOf" srcId="{DE36D835-EFEC-430E-BDF0-8A5B551570C1}" destId="{D91B7D74-6256-4D5D-BE5A-E0E08F827BAB}"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9EDE081D-1A53-4DDF-B3B4-E90107605B06}" type="presOf" srcId="{A5396CF1-F90C-4062-B192-2BAD628FE896}" destId="{0BFD020D-A5BE-4618-89B1-FB28BB8D729C}" srcOrd="0" destOrd="0" presId="urn:microsoft.com/office/officeart/2005/8/layout/orgChart1"/>
    <dgm:cxn modelId="{684CEA24-F75A-4CCD-98F8-E5935BBAC972}" srcId="{2FCA19CE-9334-46C0-9139-9BC595576A84}" destId="{02F28862-B27B-4C86-878E-89CCC16D44AF}" srcOrd="1" destOrd="0" parTransId="{08E0AAA5-1FB7-468E-B15B-4B5D7BCB082B}" sibTransId="{BB534CA9-DBBE-4A92-80D4-5B49CAA31D7C}"/>
    <dgm:cxn modelId="{07B79529-3F87-44DE-9066-B7058D22D3AD}" type="presOf" srcId="{FF688ADB-158E-4F0A-94C2-65AA4712A12F}" destId="{4E8B663D-E2FE-4D19-A6EF-29F70057D1AA}"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07.12.2017</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21</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22</a:t>
            </a:fld>
            <a:endParaRPr lang="ru-RU" altLang="ru-RU"/>
          </a:p>
        </p:txBody>
      </p:sp>
    </p:spTree>
    <p:extLst>
      <p:ext uri="{BB962C8B-B14F-4D97-AF65-F5344CB8AC3E}">
        <p14:creationId xmlns=""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extLst>
      <p:ext uri="{BB962C8B-B14F-4D97-AF65-F5344CB8AC3E}">
        <p14:creationId xmlns=""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32</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12/7/2017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12/7/2017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12/7/2017</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12/7/2017</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12/7/2017</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12/7/2017</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12/7/2017</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12/7/2017</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12/7/2017</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12/7/2017</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12/7/2017</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12/7/2017</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12/7/2017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12/7/2017</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12/7/2017</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12/7/2017</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12/7/2017</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12/7/2017</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12/7/2017</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12/7/2017</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12/7/2017</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12/7/2017</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12/7/2017</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12/7/2017</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12/7/2017</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_____Microsoft_Office_Excel_97-2003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vmlDrawing" Target="../drawings/vmlDrawing3.vml"/><Relationship Id="rId5" Type="http://schemas.openxmlformats.org/officeDocument/2006/relationships/image" Target="../media/image25.jpeg"/><Relationship Id="rId4" Type="http://schemas.openxmlformats.org/officeDocument/2006/relationships/oleObject" Target="../embeddings/_____Microsoft_Office_Excel_97-20033.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27.jpeg"/><Relationship Id="rId4" Type="http://schemas.openxmlformats.org/officeDocument/2006/relationships/oleObject" Target="../embeddings/_____Microsoft_Office_Excel_97-20034.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vmlDrawing" Target="../drawings/vmlDrawing5.vml"/><Relationship Id="rId5" Type="http://schemas.openxmlformats.org/officeDocument/2006/relationships/image" Target="../media/image29.jpeg"/><Relationship Id="rId4" Type="http://schemas.openxmlformats.org/officeDocument/2006/relationships/oleObject" Target="../embeddings/_____Microsoft_Office_Excel_97-20035.xls"/></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33.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33.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3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32.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vmlDrawing" Target="../drawings/vmlDrawing11.vml"/><Relationship Id="rId4" Type="http://schemas.openxmlformats.org/officeDocument/2006/relationships/oleObject" Target="../embeddings/_____Microsoft_Office_Excel_97-20031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vmlDrawing" Target="../drawings/vmlDrawing12.vml"/><Relationship Id="rId4" Type="http://schemas.openxmlformats.org/officeDocument/2006/relationships/oleObject" Target="../embeddings/_____Microsoft_Office_Excel_97-200312.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_____Microsoft_Office_Excel_97-200313.xls"/><Relationship Id="rId2" Type="http://schemas.openxmlformats.org/officeDocument/2006/relationships/slideLayout" Target="../slideLayouts/slideLayout33.xml"/><Relationship Id="rId1" Type="http://schemas.openxmlformats.org/officeDocument/2006/relationships/vmlDrawing" Target="../drawings/vmlDrawing1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33.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Microsoft_Office_Excel_97-200315.xls"/><Relationship Id="rId2" Type="http://schemas.openxmlformats.org/officeDocument/2006/relationships/slideLayout" Target="../slideLayouts/slideLayout33.xml"/><Relationship Id="rId1" Type="http://schemas.openxmlformats.org/officeDocument/2006/relationships/vmlDrawing" Target="../drawings/vmlDrawing1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Microsoft_Office_Excel_97-200316.xls"/><Relationship Id="rId2" Type="http://schemas.openxmlformats.org/officeDocument/2006/relationships/slideLayout" Target="../slideLayouts/slideLayout33.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7.xls"/><Relationship Id="rId2" Type="http://schemas.openxmlformats.org/officeDocument/2006/relationships/slideLayout" Target="../slideLayouts/slideLayout33.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_____Microsoft_Office_Excel_97-200318.xls"/><Relationship Id="rId2" Type="http://schemas.openxmlformats.org/officeDocument/2006/relationships/slideLayout" Target="../slideLayouts/slideLayout14.xml"/><Relationship Id="rId1" Type="http://schemas.openxmlformats.org/officeDocument/2006/relationships/vmlDrawing" Target="../drawings/vmlDrawing18.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1600" b="1" dirty="0" smtClean="0">
              <a:solidFill>
                <a:schemeClr val="tx2"/>
              </a:solidFill>
              <a:latin typeface="Times New Roman" pitchFamily="18" charset="0"/>
            </a:endParaRPr>
          </a:p>
          <a:p>
            <a:pPr algn="ctr">
              <a:buFont typeface="Arial" charset="0"/>
              <a:buNone/>
            </a:pPr>
            <a:r>
              <a:rPr lang="ru-RU" sz="2000" b="1">
                <a:solidFill>
                  <a:schemeClr val="tx2"/>
                </a:solidFill>
                <a:latin typeface="Times New Roman" pitchFamily="18" charset="0"/>
              </a:rPr>
              <a:t>К</a:t>
            </a:r>
            <a:r>
              <a:rPr lang="ru-RU" sz="2000" b="1" smtClean="0">
                <a:solidFill>
                  <a:schemeClr val="tx2"/>
                </a:solidFill>
                <a:latin typeface="Times New Roman" pitchFamily="18" charset="0"/>
              </a:rPr>
              <a:t> ПРОЕКТУ </a:t>
            </a:r>
            <a:r>
              <a:rPr lang="ru-RU" sz="2000" b="1" dirty="0" smtClean="0">
                <a:solidFill>
                  <a:schemeClr val="tx2"/>
                </a:solidFill>
                <a:latin typeface="Times New Roman" pitchFamily="18" charset="0"/>
              </a:rPr>
              <a:t>РЕШЕНИЯ ДЕМИДОВСКОГО  РАЙОННОГО СОВЕТА  ДЕПУТАТОВ  «О  БЮДЖЕТЕ  МУНИЦИПАЛЬНОГО ОБРАЗОВАНИЯ «ДЕМИДОВСКИЙ РАЙОН» СМОЛЕНСКОЙ ОБЛАСТИ  НА 2017 ГОД И НА ПЛАНОВЫЙ ПЕРИОД 2018 и 2019 ГОДОВ »</a:t>
            </a: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бюджетной</a:t>
              </a: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1" y="2251"/>
              <a:ext cx="1224"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налоговой</a:t>
              </a:r>
            </a:p>
            <a:p>
              <a:pPr algn="ctr"/>
              <a:r>
                <a:rPr lang="ru-RU" sz="1800" b="1" dirty="0">
                  <a:solidFill>
                    <a:srgbClr val="000080"/>
                  </a:solidFill>
                </a:rPr>
                <a:t>политики </a:t>
              </a:r>
              <a:r>
                <a:rPr lang="ru-RU" sz="1800" b="1" dirty="0" smtClean="0">
                  <a:solidFill>
                    <a:srgbClr val="000080"/>
                  </a:solidFill>
                </a:rPr>
                <a:t>муниципального </a:t>
              </a:r>
              <a:r>
                <a:rPr lang="ru-RU" sz="1800" b="1" dirty="0">
                  <a:solidFill>
                    <a:srgbClr val="000080"/>
                  </a:solidFill>
                </a:rPr>
                <a:t>района</a:t>
              </a:r>
              <a:endParaRPr lang="ru-RU" sz="1800" dirty="0"/>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3</a:t>
              </a:r>
            </a:p>
            <a:p>
              <a:endParaRPr lang="ru-RU"/>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2017 год  </a:t>
            </a:r>
          </a:p>
          <a:p>
            <a:pPr algn="ctr"/>
            <a:r>
              <a:rPr lang="ru-RU" sz="1800" b="1" dirty="0" smtClean="0">
                <a:solidFill>
                  <a:schemeClr val="bg1"/>
                </a:solidFill>
              </a:rPr>
              <a:t>и плановый период 2018 и 2019 годов</a:t>
            </a:r>
            <a:endParaRPr lang="ru-RU" sz="1800" b="1" dirty="0">
              <a:solidFill>
                <a:schemeClr val="bg1"/>
              </a:solidFill>
            </a:endParaRPr>
          </a:p>
        </p:txBody>
      </p:sp>
      <p:grpSp>
        <p:nvGrpSpPr>
          <p:cNvPr id="2" name="Group 73"/>
          <p:cNvGrpSpPr>
            <a:grpSpLocks/>
          </p:cNvGrpSpPr>
          <p:nvPr/>
        </p:nvGrpSpPr>
        <p:grpSpPr bwMode="auto">
          <a:xfrm>
            <a:off x="287834" y="1700213"/>
            <a:ext cx="8496300" cy="4679950"/>
            <a:chOff x="113" y="981"/>
            <a:chExt cx="5352" cy="2948"/>
          </a:xfrm>
        </p:grpSpPr>
        <p:sp>
          <p:nvSpPr>
            <p:cNvPr id="70662" name="AutoShape 54"/>
            <p:cNvSpPr>
              <a:spLocks noChangeArrowheads="1"/>
            </p:cNvSpPr>
            <p:nvPr/>
          </p:nvSpPr>
          <p:spPr bwMode="auto">
            <a:xfrm>
              <a:off x="113" y="1797"/>
              <a:ext cx="1521"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1521"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a:solidFill>
                    <a:schemeClr val="bg1"/>
                  </a:solidFill>
                </a:rPr>
                <a:t>РАСХОДЫ</a:t>
              </a:r>
            </a:p>
          </p:txBody>
        </p:sp>
        <p:sp>
          <p:nvSpPr>
            <p:cNvPr id="70664" name="AutoShape 57"/>
            <p:cNvSpPr>
              <a:spLocks noChangeArrowheads="1"/>
            </p:cNvSpPr>
            <p:nvPr/>
          </p:nvSpPr>
          <p:spPr bwMode="auto">
            <a:xfrm>
              <a:off x="2608" y="1208"/>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2017 </a:t>
              </a:r>
              <a:r>
                <a:rPr lang="ru-RU" sz="1800" b="1" dirty="0">
                  <a:solidFill>
                    <a:schemeClr val="bg1"/>
                  </a:solidFill>
                </a:rPr>
                <a:t>год</a:t>
              </a:r>
            </a:p>
          </p:txBody>
        </p:sp>
        <p:sp>
          <p:nvSpPr>
            <p:cNvPr id="70665" name="AutoShape 58"/>
            <p:cNvSpPr>
              <a:spLocks noChangeArrowheads="1"/>
            </p:cNvSpPr>
            <p:nvPr/>
          </p:nvSpPr>
          <p:spPr bwMode="auto">
            <a:xfrm>
              <a:off x="113" y="3203"/>
              <a:ext cx="1521"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a:solidFill>
                    <a:schemeClr val="bg1"/>
                  </a:solidFill>
                </a:rPr>
                <a:t>ДЕФИЦИТ (-), </a:t>
              </a:r>
              <a:endParaRPr lang="ru-RU" sz="1800" b="1" dirty="0" smtClean="0">
                <a:solidFill>
                  <a:schemeClr val="bg1"/>
                </a:solidFill>
              </a:endParaRPr>
            </a:p>
            <a:p>
              <a:pPr algn="ctr"/>
              <a:r>
                <a:rPr lang="ru-RU" sz="1800" b="1" dirty="0" smtClean="0">
                  <a:solidFill>
                    <a:schemeClr val="bg1"/>
                  </a:solidFill>
                </a:rPr>
                <a:t>ПРОФИЦИТ </a:t>
              </a:r>
              <a:r>
                <a:rPr lang="ru-RU" sz="1800" b="1" dirty="0">
                  <a:solidFill>
                    <a:schemeClr val="bg1"/>
                  </a:solidFill>
                </a:rPr>
                <a:t>(+)</a:t>
              </a:r>
            </a:p>
          </p:txBody>
        </p:sp>
        <p:sp>
          <p:nvSpPr>
            <p:cNvPr id="70666" name="AutoShape 59"/>
            <p:cNvSpPr>
              <a:spLocks noChangeArrowheads="1"/>
            </p:cNvSpPr>
            <p:nvPr/>
          </p:nvSpPr>
          <p:spPr bwMode="auto">
            <a:xfrm>
              <a:off x="3561" y="1207"/>
              <a:ext cx="951"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2018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год</a:t>
              </a:r>
              <a:endParaRPr lang="ru-RU" sz="1800" b="1" dirty="0">
                <a:solidFill>
                  <a:schemeClr val="bg1"/>
                </a:solidFill>
              </a:endParaRPr>
            </a:p>
          </p:txBody>
        </p:sp>
        <p:sp>
          <p:nvSpPr>
            <p:cNvPr id="70668" name="AutoShape 61"/>
            <p:cNvSpPr>
              <a:spLocks noChangeArrowheads="1"/>
            </p:cNvSpPr>
            <p:nvPr/>
          </p:nvSpPr>
          <p:spPr bwMode="auto">
            <a:xfrm>
              <a:off x="2609" y="1797"/>
              <a:ext cx="951"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271 951,4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273 642,4</a:t>
              </a:r>
              <a:endParaRPr lang="ru-RU" sz="1800" b="1" dirty="0"/>
            </a:p>
          </p:txBody>
        </p:sp>
        <p:sp>
          <p:nvSpPr>
            <p:cNvPr id="70670" name="AutoShape 63"/>
            <p:cNvSpPr>
              <a:spLocks noChangeArrowheads="1"/>
            </p:cNvSpPr>
            <p:nvPr/>
          </p:nvSpPr>
          <p:spPr bwMode="auto">
            <a:xfrm>
              <a:off x="2608" y="3181"/>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-1 691,0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250 492,3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248 801,3</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+1691,0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1521"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23" name="AutoShape 57"/>
          <p:cNvSpPr>
            <a:spLocks noChangeArrowheads="1"/>
          </p:cNvSpPr>
          <p:nvPr/>
        </p:nvSpPr>
        <p:spPr bwMode="auto">
          <a:xfrm>
            <a:off x="2702818" y="2082230"/>
            <a:ext cx="1383456" cy="935038"/>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ru-RU" sz="1800" b="1" dirty="0" smtClean="0">
                <a:solidFill>
                  <a:schemeClr val="bg1"/>
                </a:solidFill>
              </a:rPr>
              <a:t>2018 </a:t>
            </a:r>
            <a:r>
              <a:rPr lang="ru-RU" sz="1800" b="1" dirty="0">
                <a:solidFill>
                  <a:schemeClr val="bg1"/>
                </a:solidFill>
              </a:rPr>
              <a:t>год</a:t>
            </a:r>
          </a:p>
        </p:txBody>
      </p:sp>
      <p:sp>
        <p:nvSpPr>
          <p:cNvPr id="24" name="AutoShape 57"/>
          <p:cNvSpPr>
            <a:spLocks noChangeArrowheads="1"/>
          </p:cNvSpPr>
          <p:nvPr/>
        </p:nvSpPr>
        <p:spPr bwMode="auto">
          <a:xfrm>
            <a:off x="2702818" y="2060576"/>
            <a:ext cx="1545827" cy="935038"/>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2016 </a:t>
            </a:r>
            <a:r>
              <a:rPr lang="ru-RU" sz="1800" b="1" dirty="0">
                <a:solidFill>
                  <a:schemeClr val="bg1"/>
                </a:solidFill>
              </a:rPr>
              <a:t>год</a:t>
            </a:r>
          </a:p>
        </p:txBody>
      </p:sp>
      <p:sp>
        <p:nvSpPr>
          <p:cNvPr id="25" name="AutoShape 62"/>
          <p:cNvSpPr>
            <a:spLocks noChangeArrowheads="1"/>
          </p:cNvSpPr>
          <p:nvPr/>
        </p:nvSpPr>
        <p:spPr bwMode="auto">
          <a:xfrm>
            <a:off x="2702817" y="4076700"/>
            <a:ext cx="1545829" cy="1149349"/>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287 962,0</a:t>
            </a:r>
            <a:endParaRPr lang="ru-RU" sz="1800" b="1" dirty="0"/>
          </a:p>
        </p:txBody>
      </p:sp>
      <p:sp>
        <p:nvSpPr>
          <p:cNvPr id="44" name="AutoShape 62"/>
          <p:cNvSpPr>
            <a:spLocks noChangeArrowheads="1"/>
          </p:cNvSpPr>
          <p:nvPr/>
        </p:nvSpPr>
        <p:spPr bwMode="auto">
          <a:xfrm>
            <a:off x="2702818" y="5226050"/>
            <a:ext cx="1547416" cy="11525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-557,4</a:t>
            </a:r>
            <a:endParaRPr lang="ru-RU" sz="1800" b="1" dirty="0"/>
          </a:p>
        </p:txBody>
      </p:sp>
      <p:sp>
        <p:nvSpPr>
          <p:cNvPr id="63" name="AutoShape 61"/>
          <p:cNvSpPr>
            <a:spLocks noChangeArrowheads="1"/>
          </p:cNvSpPr>
          <p:nvPr/>
        </p:nvSpPr>
        <p:spPr bwMode="auto">
          <a:xfrm>
            <a:off x="2702818" y="3017268"/>
            <a:ext cx="1568252" cy="1059433"/>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287 404,6</a:t>
            </a:r>
            <a:endParaRPr lang="ru-RU" sz="18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87747" y="2902496"/>
            <a:ext cx="3024188" cy="1511796"/>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800" b="1" dirty="0" smtClean="0">
                <a:solidFill>
                  <a:schemeClr val="accent1"/>
                </a:solidFill>
              </a:rPr>
              <a:t>Объем</a:t>
            </a:r>
            <a:endParaRPr lang="ru-RU" sz="1800" b="1" dirty="0">
              <a:solidFill>
                <a:schemeClr val="accent1"/>
              </a:solidFill>
            </a:endParaRPr>
          </a:p>
          <a:p>
            <a:pPr algn="ctr"/>
            <a:r>
              <a:rPr lang="ru-RU" sz="1800" b="1" dirty="0">
                <a:solidFill>
                  <a:schemeClr val="accent1"/>
                </a:solidFill>
              </a:rPr>
              <a:t>муниципального </a:t>
            </a:r>
            <a:r>
              <a:rPr lang="ru-RU" sz="1800" b="1" dirty="0" smtClean="0">
                <a:solidFill>
                  <a:schemeClr val="accent1"/>
                </a:solidFill>
              </a:rPr>
              <a:t>долга</a:t>
            </a:r>
            <a:endParaRPr lang="ru-RU" sz="1800" b="1" dirty="0">
              <a:solidFill>
                <a:schemeClr val="accent1"/>
              </a:solidFill>
            </a:endParaRPr>
          </a:p>
        </p:txBody>
      </p:sp>
      <p:sp>
        <p:nvSpPr>
          <p:cNvPr id="71683" name="AutoShape 11" descr="Голубая тисненая бумага"/>
          <p:cNvSpPr>
            <a:spLocks noChangeArrowheads="1"/>
          </p:cNvSpPr>
          <p:nvPr/>
        </p:nvSpPr>
        <p:spPr bwMode="auto">
          <a:xfrm>
            <a:off x="5508625" y="2060848"/>
            <a:ext cx="1295400" cy="504056"/>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a:t>
            </a:r>
            <a:r>
              <a:rPr lang="ru-RU" sz="1600" b="1" dirty="0" smtClean="0">
                <a:solidFill>
                  <a:schemeClr val="accent1"/>
                </a:solidFill>
              </a:rPr>
              <a:t>а 01.01.2016</a:t>
            </a:r>
            <a:endParaRPr lang="ru-RU" sz="1600" b="1" dirty="0">
              <a:solidFill>
                <a:schemeClr val="accent1"/>
              </a:solidFill>
            </a:endParaRPr>
          </a:p>
        </p:txBody>
      </p:sp>
      <p:sp>
        <p:nvSpPr>
          <p:cNvPr id="71684" name="AutoShape 13" descr="Голубая тисненая бумага"/>
          <p:cNvSpPr>
            <a:spLocks noChangeArrowheads="1"/>
          </p:cNvSpPr>
          <p:nvPr/>
        </p:nvSpPr>
        <p:spPr bwMode="auto">
          <a:xfrm>
            <a:off x="5508625" y="2636912"/>
            <a:ext cx="1295400" cy="57606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a:t>
            </a:r>
            <a:r>
              <a:rPr lang="ru-RU" sz="1600" b="1" dirty="0" smtClean="0">
                <a:solidFill>
                  <a:schemeClr val="accent1"/>
                </a:solidFill>
              </a:rPr>
              <a:t>а 01.01.2017</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r>
              <a:rPr lang="ru-RU" sz="2000" b="1" dirty="0" smtClean="0">
                <a:solidFill>
                  <a:schemeClr val="bg1"/>
                </a:solidFill>
              </a:rPr>
              <a:t>Муниципальный </a:t>
            </a:r>
            <a:r>
              <a:rPr lang="ru-RU" sz="2000" b="1" dirty="0">
                <a:solidFill>
                  <a:schemeClr val="bg1"/>
                </a:solidFill>
              </a:rPr>
              <a:t>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r>
              <a:rPr lang="ru-RU" sz="1600" b="1" dirty="0" smtClean="0">
                <a:solidFill>
                  <a:schemeClr val="bg1"/>
                </a:solidFill>
              </a:rPr>
              <a:t> </a:t>
            </a:r>
            <a:r>
              <a:rPr lang="ru-RU" sz="1600" b="1" dirty="0">
                <a:solidFill>
                  <a:schemeClr val="bg1"/>
                </a:solidFill>
              </a:rPr>
              <a:t>- обязательства, </a:t>
            </a:r>
            <a:r>
              <a:rPr lang="ru-RU" sz="1600" b="1" dirty="0" smtClean="0">
                <a:solidFill>
                  <a:schemeClr val="bg1"/>
                </a:solidFill>
              </a:rPr>
              <a:t>возникшие в результате заимствований в форме бюджетного кредита из областного бюджета (3 638,6т.р.) и планируемого привлечения в 2017 году кредитов от кредитной организации (1 691,0т.р.), что составляет 12,4% от утвержденного объема налоговых и неналоговых доходов местного бюджета и не превышает ограничения установленные Бюджетным кодексом  Российской Федерации.</a:t>
            </a:r>
            <a:endParaRPr lang="ru-RU" sz="1600" b="1" dirty="0">
              <a:solidFill>
                <a:schemeClr val="bg1"/>
              </a:solidFill>
            </a:endParaRP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2060848"/>
            <a:ext cx="1295400" cy="504056"/>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3 635,8</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636912"/>
            <a:ext cx="1295400" cy="57606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556792"/>
            <a:ext cx="1295400" cy="372009"/>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1" name="Line 24"/>
          <p:cNvSpPr>
            <a:spLocks noChangeShapeType="1"/>
          </p:cNvSpPr>
          <p:nvPr/>
        </p:nvSpPr>
        <p:spPr bwMode="auto">
          <a:xfrm>
            <a:off x="3790950" y="34290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7" name="AutoShape 30" descr="Голубая тисненая бумага"/>
          <p:cNvSpPr>
            <a:spLocks noChangeArrowheads="1"/>
          </p:cNvSpPr>
          <p:nvPr/>
        </p:nvSpPr>
        <p:spPr bwMode="auto">
          <a:xfrm>
            <a:off x="5508625" y="4108450"/>
            <a:ext cx="1295400" cy="61669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01.01.2019</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833937"/>
            <a:ext cx="1295400" cy="539279"/>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86350" y="3382963"/>
            <a:ext cx="0" cy="1485900"/>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4108450"/>
            <a:ext cx="1295400" cy="61669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833937"/>
            <a:ext cx="1295400" cy="539279"/>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382963"/>
            <a:ext cx="1295400" cy="550862"/>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a:t>
            </a:r>
            <a:r>
              <a:rPr lang="ru-RU" sz="1600" b="1" dirty="0" smtClean="0">
                <a:solidFill>
                  <a:schemeClr val="accent1"/>
                </a:solidFill>
              </a:rPr>
              <a:t>а 01.01.2018</a:t>
            </a:r>
            <a:endParaRPr lang="ru-RU" sz="1600" b="1" dirty="0">
              <a:solidFill>
                <a:schemeClr val="accent1"/>
              </a:solidFill>
            </a:endParaRPr>
          </a:p>
        </p:txBody>
      </p:sp>
      <p:sp>
        <p:nvSpPr>
          <p:cNvPr id="27" name="AutoShape 18" descr="Голубая тисненая бумага"/>
          <p:cNvSpPr>
            <a:spLocks noChangeArrowheads="1"/>
          </p:cNvSpPr>
          <p:nvPr/>
        </p:nvSpPr>
        <p:spPr bwMode="auto">
          <a:xfrm>
            <a:off x="6815981" y="3382963"/>
            <a:ext cx="1295400" cy="550862"/>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5</a:t>
            </a:r>
            <a:r>
              <a:rPr lang="ru-RU" sz="1600" b="1" dirty="0" smtClean="0">
                <a:solidFill>
                  <a:schemeClr val="accent2"/>
                </a:solidFill>
              </a:rPr>
              <a:t> 329,6</a:t>
            </a:r>
            <a:endParaRPr lang="ru-RU" sz="1600" b="1" dirty="0">
              <a:solidFill>
                <a:schemeClr val="accent2"/>
              </a:solidFill>
            </a:endParaRPr>
          </a:p>
        </p:txBody>
      </p:sp>
      <p:sp>
        <p:nvSpPr>
          <p:cNvPr id="25" name="AutoShape 9" descr="Голубая тисненая бумага"/>
          <p:cNvSpPr>
            <a:spLocks noChangeArrowheads="1"/>
          </p:cNvSpPr>
          <p:nvPr/>
        </p:nvSpPr>
        <p:spPr bwMode="auto">
          <a:xfrm>
            <a:off x="1460637" y="4816399"/>
            <a:ext cx="1800200" cy="1169740"/>
          </a:xfrm>
          <a:prstGeom prst="flowChartAlternateProcess">
            <a:avLst/>
          </a:prstGeom>
          <a:solidFill>
            <a:schemeClr val="accent3"/>
          </a:solidFill>
          <a:ln w="9525">
            <a:solidFill>
              <a:schemeClr val="tx1"/>
            </a:solidFill>
            <a:miter lim="800000"/>
            <a:headEnd/>
            <a:tailEnd/>
          </a:ln>
        </p:spPr>
        <p:txBody>
          <a:bodyPr anchor="ctr"/>
          <a:lstStyle/>
          <a:p>
            <a:pPr algn="ctr"/>
            <a:r>
              <a:rPr lang="ru-RU" sz="1200" b="1" dirty="0">
                <a:solidFill>
                  <a:schemeClr val="tx2"/>
                </a:solidFill>
              </a:rPr>
              <a:t>б</a:t>
            </a:r>
            <a:r>
              <a:rPr lang="ru-RU" sz="1200" b="1" dirty="0" smtClean="0">
                <a:solidFill>
                  <a:schemeClr val="tx2"/>
                </a:solidFill>
              </a:rPr>
              <a:t>юджетный кредит</a:t>
            </a:r>
          </a:p>
          <a:p>
            <a:pPr algn="ctr"/>
            <a:r>
              <a:rPr lang="ru-RU" b="1" dirty="0" smtClean="0">
                <a:solidFill>
                  <a:schemeClr val="tx2"/>
                </a:solidFill>
              </a:rPr>
              <a:t>3 638,6 </a:t>
            </a:r>
            <a:endParaRPr lang="ru-RU" b="1" dirty="0">
              <a:solidFill>
                <a:schemeClr val="tx2"/>
              </a:solidFill>
            </a:endParaRPr>
          </a:p>
        </p:txBody>
      </p:sp>
      <p:sp>
        <p:nvSpPr>
          <p:cNvPr id="30" name="AutoShape 9" descr="Голубая тисненая бумага"/>
          <p:cNvSpPr>
            <a:spLocks noChangeArrowheads="1"/>
          </p:cNvSpPr>
          <p:nvPr/>
        </p:nvSpPr>
        <p:spPr bwMode="auto">
          <a:xfrm>
            <a:off x="1475656" y="5986139"/>
            <a:ext cx="1800200" cy="687610"/>
          </a:xfrm>
          <a:prstGeom prst="flowChartAlternateProcess">
            <a:avLst/>
          </a:prstGeom>
          <a:solidFill>
            <a:schemeClr val="accent6"/>
          </a:solidFill>
          <a:ln w="9525">
            <a:solidFill>
              <a:schemeClr val="tx1"/>
            </a:solidFill>
            <a:miter lim="800000"/>
            <a:headEnd/>
            <a:tailEnd/>
          </a:ln>
        </p:spPr>
        <p:txBody>
          <a:bodyPr anchor="ctr"/>
          <a:lstStyle/>
          <a:p>
            <a:pPr algn="ctr"/>
            <a:r>
              <a:rPr lang="ru-RU" sz="1200" b="1" dirty="0" smtClean="0">
                <a:solidFill>
                  <a:schemeClr val="tx2"/>
                </a:solidFill>
              </a:rPr>
              <a:t>Кредит от кредитных организаций</a:t>
            </a:r>
          </a:p>
          <a:p>
            <a:pPr algn="ctr"/>
            <a:r>
              <a:rPr lang="ru-RU" b="1" dirty="0" smtClean="0">
                <a:solidFill>
                  <a:schemeClr val="tx2"/>
                </a:solidFill>
              </a:rPr>
              <a:t>1 691,0</a:t>
            </a:r>
          </a:p>
        </p:txBody>
      </p:sp>
      <p:sp>
        <p:nvSpPr>
          <p:cNvPr id="31" name="Line 35"/>
          <p:cNvSpPr>
            <a:spLocks noChangeShapeType="1"/>
          </p:cNvSpPr>
          <p:nvPr/>
        </p:nvSpPr>
        <p:spPr bwMode="auto">
          <a:xfrm flipH="1">
            <a:off x="2375756" y="4416797"/>
            <a:ext cx="0" cy="399602"/>
          </a:xfrm>
          <a:prstGeom prst="line">
            <a:avLst/>
          </a:prstGeom>
          <a:noFill/>
          <a:ln w="31750">
            <a:solidFill>
              <a:schemeClr val="tx1"/>
            </a:solidFill>
            <a:round/>
            <a:headEnd/>
            <a:tailEnd/>
          </a:ln>
        </p:spPr>
        <p:txBody>
          <a:bodyPr/>
          <a:lstStyle/>
          <a:p>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2017 – 2019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17</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 xmlns:p14="http://schemas.microsoft.com/office/powerpoint/2010/main" val="1493263844"/>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137849212"/>
              </p:ext>
            </p:extLst>
          </p:nvPr>
        </p:nvGraphicFramePr>
        <p:xfrm>
          <a:off x="214313" y="949325"/>
          <a:ext cx="8786812" cy="5154613"/>
        </p:xfrm>
        <a:graphic>
          <a:graphicData uri="http://schemas.openxmlformats.org/presentationml/2006/ole">
            <p:oleObj spid="_x0000_s40067" name="Worksheet" r:id="rId4" imgW="8705850" imgH="5105603" progId="Excel.Sheet.8">
              <p:embed/>
            </p:oleObj>
          </a:graphicData>
        </a:graphic>
      </p:graphicFrame>
      <p:pic>
        <p:nvPicPr>
          <p:cNvPr id="39954" name="Picture 14" descr="21-04"/>
          <p:cNvPicPr>
            <a:picLocks noChangeAspect="1" noChangeArrowheads="1"/>
          </p:cNvPicPr>
          <p:nvPr/>
        </p:nvPicPr>
        <p:blipFill>
          <a:blip r:embed="rId5"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915946681"/>
              </p:ext>
            </p:extLst>
          </p:nvPr>
        </p:nvGraphicFramePr>
        <p:xfrm>
          <a:off x="914400" y="508000"/>
          <a:ext cx="7848600" cy="5702300"/>
        </p:xfrm>
        <a:graphic>
          <a:graphicData uri="http://schemas.openxmlformats.org/presentationml/2006/ole">
            <p:oleObj spid="_x0000_s138347" name="Worksheet" r:id="rId4" imgW="7743825" imgH="5629453" progId="Excel.Shee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 xmlns:p14="http://schemas.microsoft.com/office/powerpoint/2010/main" val="600336751"/>
              </p:ext>
            </p:extLst>
          </p:nvPr>
        </p:nvGraphicFramePr>
        <p:xfrm>
          <a:off x="534988" y="569913"/>
          <a:ext cx="8229600" cy="5865812"/>
        </p:xfrm>
        <a:graphic>
          <a:graphicData uri="http://schemas.openxmlformats.org/presentationml/2006/ole">
            <p:oleObj spid="_x0000_s23745" name="Worksheet" r:id="rId4" imgW="7591425" imgH="5410403" progId="Excel.Sheet.8">
              <p:embed/>
            </p:oleObj>
          </a:graphicData>
        </a:graphic>
      </p:graphicFrame>
      <p:pic>
        <p:nvPicPr>
          <p:cNvPr id="23637" name="Picture 22" descr="47fb57196c87"/>
          <p:cNvPicPr>
            <a:picLocks noChangeAspect="1" noChangeArrowheads="1"/>
          </p:cNvPicPr>
          <p:nvPr/>
        </p:nvPicPr>
        <p:blipFill>
          <a:blip r:embed="rId5"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 xmlns:p14="http://schemas.microsoft.com/office/powerpoint/2010/main" val="4147621137"/>
              </p:ext>
            </p:extLst>
          </p:nvPr>
        </p:nvGraphicFramePr>
        <p:xfrm>
          <a:off x="104775" y="581025"/>
          <a:ext cx="8686800" cy="4838700"/>
        </p:xfrm>
        <a:graphic>
          <a:graphicData uri="http://schemas.openxmlformats.org/presentationml/2006/ole">
            <p:oleObj spid="_x0000_s53376" name="Лист" r:id="rId4" imgW="8686800" imgH="4838700" progId="Excel.Sheet.8">
              <p:embed/>
            </p:oleObj>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5"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2017 по 2019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 xmlns:p14="http://schemas.microsoft.com/office/powerpoint/2010/main" val="2735346288"/>
              </p:ext>
            </p:extLst>
          </p:nvPr>
        </p:nvGraphicFramePr>
        <p:xfrm>
          <a:off x="142875" y="1901825"/>
          <a:ext cx="8686800" cy="4630738"/>
        </p:xfrm>
        <a:graphic>
          <a:graphicData uri="http://schemas.openxmlformats.org/presentationml/2006/ole">
            <p:oleObj spid="_x0000_s47252" name="Лист" r:id="rId4" imgW="9810902" imgH="5229149" progId="Excel.Sheet.8">
              <p:embed/>
            </p:oleObj>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5"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2017-2019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 xmlns:p14="http://schemas.microsoft.com/office/powerpoint/2010/main" val="3524624362"/>
              </p:ext>
            </p:extLst>
          </p:nvPr>
        </p:nvGraphicFramePr>
        <p:xfrm>
          <a:off x="433388" y="1536700"/>
          <a:ext cx="8128000" cy="4792663"/>
        </p:xfrm>
        <a:graphic>
          <a:graphicData uri="http://schemas.openxmlformats.org/presentationml/2006/ole">
            <p:oleObj spid="_x0000_s48274" name="Лист" r:id="rId3" imgW="7010400" imgH="4134002" progId="Excel.Sheet.8">
              <p:embed/>
            </p:oleObj>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42 865,7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 xmlns:p14="http://schemas.microsoft.com/office/powerpoint/2010/main" val="3528381506"/>
              </p:ext>
            </p:extLst>
          </p:nvPr>
        </p:nvGraphicFramePr>
        <p:xfrm>
          <a:off x="227013" y="1579563"/>
          <a:ext cx="8915400" cy="4654550"/>
        </p:xfrm>
        <a:graphic>
          <a:graphicData uri="http://schemas.openxmlformats.org/presentationml/2006/ole">
            <p:oleObj spid="_x0000_s49297" name="Worksheet" r:id="rId3" imgW="8829675" imgH="4610202" progId="Excel.Sheet.8">
              <p:embed/>
            </p:oleObj>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2018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43118,2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769109664"/>
              </p:ext>
            </p:extLst>
          </p:nvPr>
        </p:nvGraphicFramePr>
        <p:xfrm>
          <a:off x="225425" y="1428736"/>
          <a:ext cx="8942388" cy="4786346"/>
        </p:xfrm>
        <a:graphic>
          <a:graphicData uri="http://schemas.openxmlformats.org/presentationml/2006/ole">
            <p:oleObj spid="_x0000_s168968" name="Worksheet" r:id="rId3" imgW="8639175" imgH="3943299" progId="Excel.Shee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2019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45008,9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1179168922"/>
              </p:ext>
            </p:extLst>
          </p:nvPr>
        </p:nvGraphicFramePr>
        <p:xfrm>
          <a:off x="225425" y="1282700"/>
          <a:ext cx="9144000" cy="4619625"/>
        </p:xfrm>
        <a:graphic>
          <a:graphicData uri="http://schemas.openxmlformats.org/presentationml/2006/ole">
            <p:oleObj spid="_x0000_s169992" name="Worksheet" r:id="rId3" imgW="8839200" imgH="4467149" progId="Excel.Sheet.8">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 xmlns:p14="http://schemas.microsoft.com/office/powerpoint/2010/main" val="3820232359"/>
              </p:ext>
            </p:extLst>
          </p:nvPr>
        </p:nvGraphicFramePr>
        <p:xfrm>
          <a:off x="293688" y="1468438"/>
          <a:ext cx="8328025" cy="5146675"/>
        </p:xfrm>
        <a:graphic>
          <a:graphicData uri="http://schemas.openxmlformats.org/presentationml/2006/ole">
            <p:oleObj spid="_x0000_s52366" name="Лист" r:id="rId3" imgW="8877300" imgH="5486400" progId="Excel.Sheet.8">
              <p:embed/>
            </p:oleObj>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 xmlns:p14="http://schemas.microsoft.com/office/powerpoint/2010/main" val="2455707541"/>
              </p:ext>
            </p:extLst>
          </p:nvPr>
        </p:nvGraphicFramePr>
        <p:xfrm>
          <a:off x="142844" y="1142984"/>
          <a:ext cx="8810625" cy="5308600"/>
        </p:xfrm>
        <a:graphic>
          <a:graphicData uri="http://schemas.openxmlformats.org/presentationml/2006/ole">
            <p:oleObj spid="_x0000_s75894" name="Worksheet" r:id="rId4" imgW="8362950" imgH="5038547" progId="Excel.Sheet.8">
              <p:embed/>
            </p:oleObj>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и с 2017 по 2019 годы, </a:t>
            </a:r>
            <a:r>
              <a:rPr lang="ru-RU" sz="1600" b="1" dirty="0">
                <a:solidFill>
                  <a:schemeClr val="tx2"/>
                </a:solidFill>
              </a:rPr>
              <a:t>тыс. рублей</a:t>
            </a:r>
          </a:p>
        </p:txBody>
      </p:sp>
      <p:graphicFrame>
        <p:nvGraphicFramePr>
          <p:cNvPr id="54298" name="Object 26"/>
          <p:cNvGraphicFramePr>
            <a:graphicFrameLocks noGrp="1" noChangeAspect="1"/>
          </p:cNvGraphicFramePr>
          <p:nvPr>
            <p:ph idx="4294967295"/>
            <p:extLst>
              <p:ext uri="{D42A27DB-BD31-4B8C-83A1-F6EECF244321}">
                <p14:modId xmlns="" xmlns:p14="http://schemas.microsoft.com/office/powerpoint/2010/main" val="884699408"/>
              </p:ext>
            </p:extLst>
          </p:nvPr>
        </p:nvGraphicFramePr>
        <p:xfrm>
          <a:off x="96838" y="1793875"/>
          <a:ext cx="9101137" cy="5221288"/>
        </p:xfrm>
        <a:graphic>
          <a:graphicData uri="http://schemas.openxmlformats.org/presentationml/2006/ole">
            <p:oleObj spid="_x0000_s54418" name="Лист" r:id="rId4" imgW="9182100" imgH="5267249" progId="Excel.Sheet.8">
              <p:embed/>
            </p:oleObj>
          </a:graphicData>
        </a:graphic>
      </p:graphicFrame>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2017 по 2019 год</a:t>
            </a:r>
          </a:p>
        </p:txBody>
      </p:sp>
      <p:graphicFrame>
        <p:nvGraphicFramePr>
          <p:cNvPr id="55322" name="Object 26"/>
          <p:cNvGraphicFramePr>
            <a:graphicFrameLocks noGrp="1" noChangeAspect="1"/>
          </p:cNvGraphicFramePr>
          <p:nvPr>
            <p:ph idx="4294967295"/>
            <p:extLst>
              <p:ext uri="{D42A27DB-BD31-4B8C-83A1-F6EECF244321}">
                <p14:modId xmlns="" xmlns:p14="http://schemas.microsoft.com/office/powerpoint/2010/main" val="1210100331"/>
              </p:ext>
            </p:extLst>
          </p:nvPr>
        </p:nvGraphicFramePr>
        <p:xfrm>
          <a:off x="323850" y="1720850"/>
          <a:ext cx="8524875" cy="3908425"/>
        </p:xfrm>
        <a:graphic>
          <a:graphicData uri="http://schemas.openxmlformats.org/presentationml/2006/ole">
            <p:oleObj spid="_x0000_s55442" name="Лист" r:id="rId3" imgW="9305849" imgH="4267200" progId="Excel.Sheet.8">
              <p:embed/>
            </p:oleObj>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 xmlns:p14="http://schemas.microsoft.com/office/powerpoint/2010/main" val="921812758"/>
              </p:ext>
            </p:extLst>
          </p:nvPr>
        </p:nvGraphicFramePr>
        <p:xfrm>
          <a:off x="283105" y="1571612"/>
          <a:ext cx="8860895" cy="4000528"/>
        </p:xfrm>
        <a:graphic>
          <a:graphicData uri="http://schemas.openxmlformats.org/presentationml/2006/ole">
            <p:oleObj spid="_x0000_s64640" name="Worksheet" r:id="rId3" imgW="8582025" imgH="3543402" progId="Excel.Sheet.8">
              <p:embed/>
            </p:oleObj>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2017  год   и на плановый период 2018 и 2019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xmlns="" val="3319577697"/>
              </p:ext>
            </p:extLst>
          </p:nvPr>
        </p:nvGraphicFramePr>
        <p:xfrm>
          <a:off x="1133016" y="2522331"/>
          <a:ext cx="7128792" cy="1893449"/>
        </p:xfrm>
        <a:graphic>
          <a:graphicData uri="http://schemas.openxmlformats.org/drawingml/2006/table">
            <a:tbl>
              <a:tblPr firstRow="1" bandRow="1">
                <a:tableStyleId>{5C22544A-7EE6-4342-B048-85BDC9FD1C3A}</a:tableStyleId>
              </a:tblPr>
              <a:tblGrid>
                <a:gridCol w="2286856"/>
                <a:gridCol w="1656184"/>
                <a:gridCol w="1584176"/>
                <a:gridCol w="1601576"/>
              </a:tblGrid>
              <a:tr h="460889">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2017 год</a:t>
                      </a:r>
                      <a:endParaRPr lang="ru-RU" sz="2000" dirty="0">
                        <a:solidFill>
                          <a:schemeClr val="tx1"/>
                        </a:solidFill>
                      </a:endParaRPr>
                    </a:p>
                  </a:txBody>
                  <a:tcPr/>
                </a:tc>
                <a:tc>
                  <a:txBody>
                    <a:bodyPr/>
                    <a:lstStyle/>
                    <a:p>
                      <a:pPr algn="ctr"/>
                      <a:r>
                        <a:rPr lang="ru-RU" sz="2000" dirty="0" smtClean="0">
                          <a:solidFill>
                            <a:schemeClr val="tx1"/>
                          </a:solidFill>
                        </a:rPr>
                        <a:t>2018 год</a:t>
                      </a:r>
                      <a:endParaRPr lang="ru-RU" sz="20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r>
              <a:tr h="362306">
                <a:tc>
                  <a:txBody>
                    <a:bodyPr/>
                    <a:lstStyle/>
                    <a:p>
                      <a:r>
                        <a:rPr lang="ru-RU" dirty="0" smtClean="0"/>
                        <a:t>ДОХОДЫ</a:t>
                      </a:r>
                      <a:endParaRPr lang="ru-RU" dirty="0"/>
                    </a:p>
                  </a:txBody>
                  <a:tcPr/>
                </a:tc>
                <a:tc>
                  <a:txBody>
                    <a:bodyPr/>
                    <a:lstStyle/>
                    <a:p>
                      <a:pPr algn="ctr"/>
                      <a:r>
                        <a:rPr lang="ru-RU" sz="2000" dirty="0" smtClean="0"/>
                        <a:t>292 953,0</a:t>
                      </a:r>
                      <a:endParaRPr lang="ru-RU" sz="2000" dirty="0"/>
                    </a:p>
                  </a:txBody>
                  <a:tcPr/>
                </a:tc>
                <a:tc>
                  <a:txBody>
                    <a:bodyPr/>
                    <a:lstStyle/>
                    <a:p>
                      <a:pPr algn="ctr"/>
                      <a:r>
                        <a:rPr lang="ru-RU" sz="2000" dirty="0" smtClean="0"/>
                        <a:t>272 729,8</a:t>
                      </a:r>
                      <a:endParaRPr lang="ru-RU" sz="2000" dirty="0"/>
                    </a:p>
                  </a:txBody>
                  <a:tcPr/>
                </a:tc>
                <a:tc>
                  <a:txBody>
                    <a:bodyPr/>
                    <a:lstStyle/>
                    <a:p>
                      <a:pPr algn="ctr"/>
                      <a:r>
                        <a:rPr lang="ru-RU" sz="2000" dirty="0" smtClean="0"/>
                        <a:t>275 371,6</a:t>
                      </a:r>
                      <a:endParaRPr lang="ru-RU" sz="2000" dirty="0"/>
                    </a:p>
                  </a:txBody>
                  <a:tcPr/>
                </a:tc>
              </a:tr>
              <a:tr h="362306">
                <a:tc>
                  <a:txBody>
                    <a:bodyPr/>
                    <a:lstStyle/>
                    <a:p>
                      <a:r>
                        <a:rPr lang="ru-RU" dirty="0" smtClean="0"/>
                        <a:t>РАСХОДЫ</a:t>
                      </a:r>
                      <a:endParaRPr lang="ru-RU" dirty="0"/>
                    </a:p>
                  </a:txBody>
                  <a:tcPr/>
                </a:tc>
                <a:tc>
                  <a:txBody>
                    <a:bodyPr/>
                    <a:lstStyle/>
                    <a:p>
                      <a:pPr algn="ctr"/>
                      <a:r>
                        <a:rPr lang="ru-RU" sz="2000" dirty="0" smtClean="0"/>
                        <a:t>294 644,0</a:t>
                      </a:r>
                      <a:endParaRPr lang="ru-RU" sz="2000" dirty="0"/>
                    </a:p>
                  </a:txBody>
                  <a:tcPr/>
                </a:tc>
                <a:tc>
                  <a:txBody>
                    <a:bodyPr/>
                    <a:lstStyle/>
                    <a:p>
                      <a:pPr algn="ctr"/>
                      <a:r>
                        <a:rPr lang="ru-RU" sz="2000" dirty="0" smtClean="0"/>
                        <a:t>271 038,8</a:t>
                      </a:r>
                      <a:endParaRPr lang="ru-RU" sz="2000" dirty="0"/>
                    </a:p>
                  </a:txBody>
                  <a:tcPr/>
                </a:tc>
                <a:tc>
                  <a:txBody>
                    <a:bodyPr/>
                    <a:lstStyle/>
                    <a:p>
                      <a:pPr algn="ctr"/>
                      <a:r>
                        <a:rPr lang="ru-RU" sz="2000" dirty="0" smtClean="0"/>
                        <a:t>275 371,6</a:t>
                      </a:r>
                      <a:endParaRPr lang="ru-RU" sz="2000" dirty="0"/>
                    </a:p>
                  </a:txBody>
                  <a:tcPr/>
                </a:tc>
              </a:tr>
              <a:tr h="585264">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-1 691,0</a:t>
                      </a:r>
                      <a:endParaRPr lang="ru-RU" sz="2000" dirty="0"/>
                    </a:p>
                  </a:txBody>
                  <a:tcPr/>
                </a:tc>
                <a:tc>
                  <a:txBody>
                    <a:bodyPr/>
                    <a:lstStyle/>
                    <a:p>
                      <a:pPr algn="ctr"/>
                      <a:r>
                        <a:rPr lang="ru-RU" sz="2000" dirty="0" smtClean="0"/>
                        <a:t>+1 691,0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548684350"/>
              </p:ext>
            </p:extLst>
          </p:nvPr>
        </p:nvGraphicFramePr>
        <p:xfrm>
          <a:off x="1115616" y="4437112"/>
          <a:ext cx="7128792" cy="2042160"/>
        </p:xfrm>
        <a:graphic>
          <a:graphicData uri="http://schemas.openxmlformats.org/drawingml/2006/table">
            <a:tbl>
              <a:tblPr firstRow="1" bandRow="1">
                <a:tableStyleId>{5C22544A-7EE6-4342-B048-85BDC9FD1C3A}</a:tableStyleId>
              </a:tblPr>
              <a:tblGrid>
                <a:gridCol w="2304256"/>
                <a:gridCol w="1656184"/>
                <a:gridCol w="1584176"/>
                <a:gridCol w="1584176"/>
              </a:tblGrid>
              <a:tr h="202823">
                <a:tc>
                  <a:txBody>
                    <a:bodyPr/>
                    <a:lstStyle/>
                    <a:p>
                      <a:r>
                        <a:rPr lang="ru-RU" sz="1400" dirty="0" smtClean="0">
                          <a:solidFill>
                            <a:schemeClr val="tx1"/>
                          </a:solidFill>
                        </a:rPr>
                        <a:t>Источники финансирования дефицита </a:t>
                      </a:r>
                      <a:endParaRPr lang="ru-RU" sz="1400" dirty="0">
                        <a:solidFill>
                          <a:schemeClr val="tx1"/>
                        </a:solidFill>
                      </a:endParaRPr>
                    </a:p>
                  </a:txBody>
                  <a:tcPr>
                    <a:solidFill>
                      <a:schemeClr val="bg1">
                        <a:lumMod val="75000"/>
                      </a:schemeClr>
                    </a:solidFill>
                  </a:tcPr>
                </a:tc>
                <a:tc>
                  <a:txBody>
                    <a:bodyPr/>
                    <a:lstStyle/>
                    <a:p>
                      <a:pPr algn="ctr"/>
                      <a:r>
                        <a:rPr lang="ru-RU" sz="2000" dirty="0" smtClean="0">
                          <a:solidFill>
                            <a:schemeClr val="tx1"/>
                          </a:solidFill>
                        </a:rPr>
                        <a:t>1 691,0</a:t>
                      </a:r>
                      <a:endParaRPr lang="ru-RU" sz="2000" dirty="0">
                        <a:solidFill>
                          <a:schemeClr val="tx1"/>
                        </a:solidFill>
                      </a:endParaRPr>
                    </a:p>
                  </a:txBody>
                  <a:tcPr>
                    <a:solidFill>
                      <a:schemeClr val="bg1">
                        <a:lumMod val="75000"/>
                      </a:schemeClr>
                    </a:solidFill>
                  </a:tcPr>
                </a:tc>
                <a:tc>
                  <a:txBody>
                    <a:bodyPr/>
                    <a:lstStyle/>
                    <a:p>
                      <a:pPr algn="ctr"/>
                      <a:r>
                        <a:rPr lang="ru-RU" sz="2000" dirty="0" smtClean="0">
                          <a:solidFill>
                            <a:schemeClr val="tx1"/>
                          </a:solidFill>
                        </a:rPr>
                        <a:t>-1 691,0</a:t>
                      </a:r>
                      <a:endParaRPr lang="ru-RU" sz="2000" dirty="0">
                        <a:solidFill>
                          <a:schemeClr val="tx1"/>
                        </a:solidFill>
                      </a:endParaRPr>
                    </a:p>
                  </a:txBody>
                  <a:tcPr>
                    <a:solidFill>
                      <a:schemeClr val="bg1">
                        <a:lumMod val="75000"/>
                      </a:schemeClr>
                    </a:solidFill>
                  </a:tcPr>
                </a:tc>
                <a:tc>
                  <a:txBody>
                    <a:bodyPr/>
                    <a:lstStyle/>
                    <a:p>
                      <a:pPr algn="ctr"/>
                      <a:r>
                        <a:rPr lang="ru-RU" sz="2000" dirty="0" smtClean="0">
                          <a:solidFill>
                            <a:schemeClr val="tx1"/>
                          </a:solidFill>
                        </a:rPr>
                        <a:t>0,0</a:t>
                      </a:r>
                      <a:endParaRPr lang="ru-RU" sz="2000" dirty="0">
                        <a:solidFill>
                          <a:schemeClr val="tx1"/>
                        </a:solidFill>
                      </a:endParaRPr>
                    </a:p>
                  </a:txBody>
                  <a:tcPr>
                    <a:solidFill>
                      <a:schemeClr val="bg1">
                        <a:lumMod val="75000"/>
                      </a:schemeClr>
                    </a:solidFill>
                  </a:tcPr>
                </a:tc>
              </a:tr>
              <a:tr h="202823">
                <a:tc>
                  <a:txBody>
                    <a:bodyPr/>
                    <a:lstStyle/>
                    <a:p>
                      <a:r>
                        <a:rPr lang="ru-RU" sz="1400" dirty="0" smtClean="0"/>
                        <a:t>Бюджетные кредиты</a:t>
                      </a:r>
                      <a:endParaRPr lang="ru-RU" sz="14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r h="202823">
                <a:tc>
                  <a:txBody>
                    <a:bodyPr/>
                    <a:lstStyle/>
                    <a:p>
                      <a:r>
                        <a:rPr lang="ru-RU" sz="1400" dirty="0" smtClean="0"/>
                        <a:t>Кредиты от кредитных организаций</a:t>
                      </a:r>
                      <a:endParaRPr lang="ru-RU" sz="1400" dirty="0"/>
                    </a:p>
                  </a:txBody>
                  <a:tcPr/>
                </a:tc>
                <a:tc>
                  <a:txBody>
                    <a:bodyPr/>
                    <a:lstStyle/>
                    <a:p>
                      <a:pPr algn="ctr"/>
                      <a:r>
                        <a:rPr lang="ru-RU" sz="2000" dirty="0" smtClean="0"/>
                        <a:t>1 691,0</a:t>
                      </a:r>
                      <a:endParaRPr lang="ru-RU" sz="2000" dirty="0"/>
                    </a:p>
                  </a:txBody>
                  <a:tcPr/>
                </a:tc>
                <a:tc>
                  <a:txBody>
                    <a:bodyPr/>
                    <a:lstStyle/>
                    <a:p>
                      <a:pPr algn="ctr"/>
                      <a:r>
                        <a:rPr lang="ru-RU" sz="2000" dirty="0" smtClean="0"/>
                        <a:t>-1 691,0</a:t>
                      </a:r>
                      <a:endParaRPr lang="ru-RU" sz="2000" dirty="0"/>
                    </a:p>
                  </a:txBody>
                  <a:tcPr/>
                </a:tc>
                <a:tc>
                  <a:txBody>
                    <a:bodyPr/>
                    <a:lstStyle/>
                    <a:p>
                      <a:pPr algn="ctr"/>
                      <a:r>
                        <a:rPr lang="ru-RU" sz="2000" dirty="0" smtClean="0"/>
                        <a:t>0,0</a:t>
                      </a:r>
                      <a:endParaRPr lang="ru-RU" sz="2000" dirty="0"/>
                    </a:p>
                  </a:txBody>
                  <a:tcPr/>
                </a:tc>
              </a:tr>
              <a:tr h="327636">
                <a:tc>
                  <a:txBody>
                    <a:bodyPr/>
                    <a:lstStyle/>
                    <a:p>
                      <a:r>
                        <a:rPr lang="ru-RU" sz="1400" dirty="0" smtClean="0"/>
                        <a:t>Изменение остатков</a:t>
                      </a:r>
                      <a:endParaRPr lang="ru-RU" sz="1400" dirty="0"/>
                    </a:p>
                  </a:txBody>
                  <a:tcPr/>
                </a:tc>
                <a:tc>
                  <a:txBody>
                    <a:bodyPr/>
                    <a:lstStyle/>
                    <a:p>
                      <a:pPr algn="ctr"/>
                      <a:r>
                        <a:rPr lang="ru-RU" sz="2000" baseline="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Tree>
    <p:extLst>
      <p:ext uri="{BB962C8B-B14F-4D97-AF65-F5344CB8AC3E}">
        <p14:creationId xmlns:p14="http://schemas.microsoft.com/office/powerpoint/2010/main" xmlns="" val="22249859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33</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2017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3728021858"/>
              </p:ext>
            </p:extLst>
          </p:nvPr>
        </p:nvGraphicFramePr>
        <p:xfrm>
          <a:off x="-34925" y="1574800"/>
          <a:ext cx="8656638" cy="4622800"/>
        </p:xfrm>
        <a:graphic>
          <a:graphicData uri="http://schemas.openxmlformats.org/presentationml/2006/ole">
            <p:oleObj spid="_x0000_s76982"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2018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687110291"/>
              </p:ext>
            </p:extLst>
          </p:nvPr>
        </p:nvGraphicFramePr>
        <p:xfrm>
          <a:off x="-34925" y="1574800"/>
          <a:ext cx="8656638" cy="4622800"/>
        </p:xfrm>
        <a:graphic>
          <a:graphicData uri="http://schemas.openxmlformats.org/presentationml/2006/ole">
            <p:oleObj spid="_x0000_s140310"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215088200"/>
              </p:ext>
            </p:extLst>
          </p:nvPr>
        </p:nvGraphicFramePr>
        <p:xfrm>
          <a:off x="-34925" y="1574800"/>
          <a:ext cx="8656638" cy="4622800"/>
        </p:xfrm>
        <a:graphic>
          <a:graphicData uri="http://schemas.openxmlformats.org/presentationml/2006/ole">
            <p:oleObj spid="_x0000_s141333"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2017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 xmlns:p14="http://schemas.microsoft.com/office/powerpoint/2010/main" val="3193232792"/>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22 849</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13 168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2504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2 309 </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2 197</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273 642,4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2017 - 2019</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270 509,7  </a:t>
            </a:r>
          </a:p>
          <a:p>
            <a:pPr algn="ctr"/>
            <a:r>
              <a:rPr lang="ru-RU" sz="1600" b="1" i="1" dirty="0" smtClean="0">
                <a:solidFill>
                  <a:srgbClr val="7D5CDA"/>
                </a:solidFill>
                <a:latin typeface="Times New Roman" pitchFamily="18" charset="0"/>
                <a:cs typeface="Times New Roman" pitchFamily="18" charset="0"/>
              </a:rPr>
              <a:t>(98,9%)</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3 132,7  </a:t>
            </a:r>
          </a:p>
          <a:p>
            <a:pPr algn="ctr"/>
            <a:r>
              <a:rPr lang="ru-RU" sz="1600" b="1" i="1" dirty="0" smtClean="0">
                <a:solidFill>
                  <a:srgbClr val="7D5CDA"/>
                </a:solidFill>
                <a:latin typeface="Times New Roman" pitchFamily="18" charset="0"/>
                <a:cs typeface="Times New Roman" pitchFamily="18" charset="0"/>
              </a:rPr>
              <a:t>(1,1%)</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248 801,3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251 890,0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246 239,6</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249 328,3</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142844" y="988192"/>
          <a:ext cx="8858312" cy="5869808"/>
        </p:xfrm>
        <a:graphic>
          <a:graphicData uri="http://schemas.openxmlformats.org/drawingml/2006/table">
            <a:tbl>
              <a:tblPr>
                <a:tableStyleId>{16D9F66E-5EB9-4882-86FB-DCBF35E3C3E4}</a:tableStyleId>
              </a:tblPr>
              <a:tblGrid>
                <a:gridCol w="6954873"/>
                <a:gridCol w="658882"/>
                <a:gridCol w="603406"/>
                <a:gridCol w="641151"/>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2017</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2018</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latin typeface="Times New Roman" pitchFamily="18" charset="0"/>
                          <a:cs typeface="Times New Roman" pitchFamily="18" charset="0"/>
                        </a:rPr>
                        <a:t>  Муниципальная программа «Обеспечение жильем молодых семей» на 2016-2020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164,4</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164,4</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164,4</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на 2014-2020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11 728,2</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10 887,3</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11 831,7</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на 2017-2019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183,0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228,6</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240,0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на 2014-2020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174 820,1</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159 443,1</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162 140,2</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на 2014 -2020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31 143,9</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27 309,4</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27 736,1</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a:t>
                      </a:r>
                      <a:r>
                        <a:rPr lang="ru-RU" sz="900" b="1" u="none" strike="noStrike" dirty="0" err="1">
                          <a:latin typeface="Times New Roman" pitchFamily="18" charset="0"/>
                          <a:cs typeface="Times New Roman" pitchFamily="18" charset="0"/>
                        </a:rPr>
                        <a:t>Гражданско</a:t>
                      </a:r>
                      <a:r>
                        <a:rPr lang="ru-RU" sz="900" b="1" u="none" strike="noStrike" dirty="0">
                          <a:latin typeface="Times New Roman" pitchFamily="18" charset="0"/>
                          <a:cs typeface="Times New Roman" pitchFamily="18" charset="0"/>
                        </a:rPr>
                        <a:t> – патриотическое воспитание граждан в муниципальном образовании «Демидовский район» Смоленской области» на 2017-2021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58,0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134,5</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141,4</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на 2017-2021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26,0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33,5</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35,5</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48,0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60,0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63,0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 на 2014-2017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43,8</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0,0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на 2015-2017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11,0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0,0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 на 2015-2017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61,5</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0,0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28 532,1</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28 775,6</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28 954,0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 на 2015-2017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357,9</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3 197,1</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16 869,0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15 892,2</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15 922,3</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8,0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10,0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 на 2016-2018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323,0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323,0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2 235,4</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2 099,7</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2 099,7</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600,0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878,3</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latin typeface="Times New Roman" pitchFamily="18" charset="0"/>
                          <a:cs typeface="Times New Roman" pitchFamily="18" charset="0"/>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99,8</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latin typeface="Times New Roman" pitchFamily="18" charset="0"/>
                          <a:cs typeface="Times New Roman" pitchFamily="18" charset="0"/>
                        </a:rPr>
                        <a:t>0,0</a:t>
                      </a:r>
                      <a:endParaRPr lang="ru-RU" sz="10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latin typeface="Times New Roman" pitchFamily="18" charset="0"/>
                          <a:cs typeface="Times New Roman" pitchFamily="18" charset="0"/>
                        </a:rPr>
                        <a:t>0,0</a:t>
                      </a:r>
                      <a:endParaRPr lang="ru-RU" sz="10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r h="140307">
                <a:tc>
                  <a:txBody>
                    <a:bodyPr/>
                    <a:lstStyle/>
                    <a:p>
                      <a:pPr algn="r" fontAlgn="b"/>
                      <a:r>
                        <a:rPr lang="ru-RU" sz="900" b="1" u="none" strike="noStrike">
                          <a:latin typeface="Times New Roman" pitchFamily="18" charset="0"/>
                          <a:cs typeface="Times New Roman" pitchFamily="18" charset="0"/>
                        </a:rPr>
                        <a:t>Всего </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nchor="b"/>
                </a:tc>
                <a:tc>
                  <a:txBody>
                    <a:bodyPr/>
                    <a:lstStyle/>
                    <a:p>
                      <a:pPr algn="r" fontAlgn="t"/>
                      <a:r>
                        <a:rPr lang="ru-RU" sz="900" b="1" u="none" strike="noStrike">
                          <a:latin typeface="Times New Roman" pitchFamily="18" charset="0"/>
                          <a:cs typeface="Times New Roman" pitchFamily="18" charset="0"/>
                        </a:rPr>
                        <a:t>270 510,2</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a:latin typeface="Times New Roman" pitchFamily="18" charset="0"/>
                          <a:cs typeface="Times New Roman" pitchFamily="18" charset="0"/>
                        </a:rPr>
                        <a:t>246 239,6</a:t>
                      </a:r>
                      <a:endParaRPr lang="ru-RU" sz="900" b="1" i="0" u="none" strike="noStrike">
                        <a:solidFill>
                          <a:schemeClr val="accent5">
                            <a:lumMod val="25000"/>
                          </a:schemeClr>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dirty="0">
                          <a:latin typeface="Times New Roman" pitchFamily="18" charset="0"/>
                          <a:cs typeface="Times New Roman" pitchFamily="18" charset="0"/>
                        </a:rPr>
                        <a:t>249 328,3</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tc>
              </a:tr>
            </a:tbl>
          </a:graphicData>
        </a:graphic>
      </p:graphicFrame>
      <p:sp>
        <p:nvSpPr>
          <p:cNvPr id="12902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BC9BD4D-8CA3-49A0-B1FA-343B881FC628}"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156674" name="Rectangle 2"/>
          <p:cNvSpPr>
            <a:spLocks noChangeArrowheads="1"/>
          </p:cNvSpPr>
          <p:nvPr/>
        </p:nvSpPr>
        <p:spPr bwMode="auto">
          <a:xfrm>
            <a:off x="214282" y="357166"/>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64291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nvGraphicFramePr>
        <p:xfrm>
          <a:off x="357158" y="1785926"/>
          <a:ext cx="8572559" cy="486918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11</a:t>
                      </a:r>
                      <a:r>
                        <a:rPr lang="ru-RU" sz="1400" b="1" i="1" baseline="0" dirty="0" smtClean="0">
                          <a:solidFill>
                            <a:schemeClr val="accent1">
                              <a:lumMod val="25000"/>
                            </a:schemeClr>
                          </a:solidFill>
                        </a:rPr>
                        <a:t> 728,2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10 887,3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11 831,7</a:t>
                      </a:r>
                      <a:endParaRPr lang="ru-RU" sz="1400" b="1" i="1" dirty="0">
                        <a:solidFill>
                          <a:schemeClr val="accent1">
                            <a:lumMod val="25000"/>
                          </a:schemeClr>
                        </a:solidFill>
                      </a:endParaRPr>
                    </a:p>
                  </a:txBody>
                  <a:tcPr/>
                </a:tc>
              </a:tr>
              <a:tr h="70874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7 350,6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434268">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400" b="1" i="1" dirty="0" smtClean="0">
                          <a:solidFill>
                            <a:schemeClr val="accent1">
                              <a:lumMod val="25000"/>
                            </a:schemeClr>
                          </a:solidFill>
                        </a:rPr>
                        <a:t>7 350,6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679334">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679334">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1211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Подпрограмма</a:t>
                      </a:r>
                      <a:r>
                        <a:rPr lang="ru-RU" sz="1200" b="0" i="1" u="none" strike="noStrike" dirty="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3 726,6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r>
              <a:tr h="512114">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a:t>
                      </a:r>
                      <a:r>
                        <a:rPr lang="ru-RU" sz="1200" b="1" i="1" u="none" strike="noStrike" dirty="0">
                          <a:solidFill>
                            <a:schemeClr val="accent1">
                              <a:lumMod val="25000"/>
                            </a:schemeClr>
                          </a:solidFill>
                          <a:latin typeface="Times New Roman" pitchFamily="18" charset="0"/>
                          <a:cs typeface="Times New Roman" pitchFamily="18" charset="0"/>
                        </a:rPr>
                        <a:t>мероприятие </a:t>
                      </a:r>
                      <a:r>
                        <a:rPr lang="ru-RU" sz="12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775,1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r>
              <a:tr h="512114">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228,6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240,0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406" y="1125169"/>
          <a:ext cx="9001188" cy="5911557"/>
        </p:xfrm>
        <a:graphic>
          <a:graphicData uri="http://schemas.openxmlformats.org/drawingml/2006/table">
            <a:tbl>
              <a:tblPr firstRow="1" bandRow="1">
                <a:tableStyleId>{5C22544A-7EE6-4342-B048-85BDC9FD1C3A}</a:tableStyleId>
              </a:tblPr>
              <a:tblGrid>
                <a:gridCol w="6500858"/>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100" b="1" i="1" u="none" strike="noStrike" dirty="0" smtClean="0">
                          <a:solidFill>
                            <a:schemeClr val="accent1">
                              <a:lumMod val="25000"/>
                            </a:schemeClr>
                          </a:solidFill>
                          <a:latin typeface="Times New Roman" pitchFamily="18" charset="0"/>
                          <a:cs typeface="Times New Roman" pitchFamily="18" charset="0"/>
                        </a:rPr>
                        <a:t>ВСЕГО</a:t>
                      </a:r>
                      <a:endParaRPr lang="ru-RU" sz="11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100" b="1" i="1" dirty="0" smtClean="0">
                          <a:solidFill>
                            <a:schemeClr val="accent1">
                              <a:lumMod val="25000"/>
                            </a:schemeClr>
                          </a:solidFill>
                        </a:rPr>
                        <a:t>174 820,1</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159 443,1</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162 140,2</a:t>
                      </a:r>
                      <a:endParaRPr lang="ru-RU" sz="11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22 121,7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49267">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22 121,7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91179">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114 156,0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357190">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114 156,0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267658">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7 690,1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285752">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a:t>
                      </a:r>
                      <a:r>
                        <a:rPr lang="ru-RU" sz="950" b="1" i="1" u="none" strike="noStrike" dirty="0" smtClean="0">
                          <a:solidFill>
                            <a:schemeClr val="accent1">
                              <a:lumMod val="25000"/>
                            </a:schemeClr>
                          </a:solidFill>
                          <a:latin typeface="Times New Roman" pitchFamily="18" charset="0"/>
                          <a:cs typeface="Times New Roman" pitchFamily="18" charset="0"/>
                        </a:rPr>
                        <a:t>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1000" b="1" i="1" dirty="0" smtClean="0">
                          <a:solidFill>
                            <a:schemeClr val="accent1">
                              <a:lumMod val="25000"/>
                            </a:schemeClr>
                          </a:solidFill>
                        </a:rPr>
                        <a:t>7 490,1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142876">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950" b="1" i="0" u="none" strike="noStrike" dirty="0">
                          <a:solidFill>
                            <a:schemeClr val="accent1">
                              <a:lumMod val="25000"/>
                            </a:schemeClr>
                          </a:solidFill>
                          <a:latin typeface="Times New Roman" pitchFamily="18" charset="0"/>
                          <a:cs typeface="Times New Roman" pitchFamily="18" charset="0"/>
                        </a:rPr>
                        <a:t> </a:t>
                      </a:r>
                      <a:r>
                        <a:rPr lang="ru-RU" sz="95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1431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5 382,2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176809">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a:t>
                      </a:r>
                      <a:r>
                        <a:rPr lang="ru-RU" sz="95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95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1000" b="1" i="1" dirty="0" smtClean="0">
                          <a:solidFill>
                            <a:schemeClr val="accent1">
                              <a:lumMod val="25000"/>
                            </a:schemeClr>
                          </a:solidFill>
                        </a:rPr>
                        <a:t>5 382,2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35719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87649">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1000" b="1" i="1" dirty="0" smtClean="0">
                          <a:solidFill>
                            <a:schemeClr val="accent1">
                              <a:lumMod val="25000"/>
                            </a:schemeClr>
                          </a:solidFill>
                        </a:rPr>
                        <a:t>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823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115,0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28676">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1000" b="1" i="1" dirty="0" smtClean="0">
                          <a:solidFill>
                            <a:schemeClr val="accent1">
                              <a:lumMod val="25000"/>
                            </a:schemeClr>
                          </a:solidFill>
                        </a:rPr>
                        <a:t>2,0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99150">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1000" b="1" i="1" dirty="0" smtClean="0">
                          <a:solidFill>
                            <a:schemeClr val="accent1">
                              <a:lumMod val="25000"/>
                            </a:schemeClr>
                          </a:solidFill>
                        </a:rPr>
                        <a:t>97,0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962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40098">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4514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2 756,9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00" b="1" i="1" dirty="0" smtClean="0">
                          <a:solidFill>
                            <a:schemeClr val="accent1">
                              <a:lumMod val="25000"/>
                            </a:schemeClr>
                          </a:solidFill>
                        </a:rPr>
                        <a:t>2 756,9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154587">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1000" b="1" i="1" dirty="0" smtClean="0">
                          <a:solidFill>
                            <a:schemeClr val="accent1">
                              <a:lumMod val="25000"/>
                            </a:schemeClr>
                          </a:solidFill>
                        </a:rPr>
                        <a:t>22 592,8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28 766,8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27 884,8</a:t>
                      </a:r>
                      <a:endParaRPr lang="ru-RU" sz="10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Прямоугольник 3"/>
          <p:cNvSpPr/>
          <p:nvPr/>
        </p:nvSpPr>
        <p:spPr>
          <a:xfrm>
            <a:off x="7927449" y="85723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142812" y="1785926"/>
          <a:ext cx="9001188" cy="4892047"/>
        </p:xfrm>
        <a:graphic>
          <a:graphicData uri="http://schemas.openxmlformats.org/drawingml/2006/table">
            <a:tbl>
              <a:tblPr firstRow="1" bandRow="1">
                <a:tableStyleId>{5C22544A-7EE6-4342-B048-85BDC9FD1C3A}</a:tableStyleId>
              </a:tblPr>
              <a:tblGrid>
                <a:gridCol w="6500858"/>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100" b="1" i="1" u="none" strike="noStrike" dirty="0" smtClean="0">
                          <a:solidFill>
                            <a:schemeClr val="accent1">
                              <a:lumMod val="25000"/>
                            </a:schemeClr>
                          </a:solidFill>
                          <a:latin typeface="Times New Roman" pitchFamily="18" charset="0"/>
                          <a:cs typeface="Times New Roman" pitchFamily="18" charset="0"/>
                        </a:rPr>
                        <a:t>ВСЕГО</a:t>
                      </a:r>
                      <a:endParaRPr lang="ru-RU" sz="11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31 143,9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27 309,4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27 736,1</a:t>
                      </a:r>
                      <a:endParaRPr lang="ru-RU" sz="1200" b="1" i="1" dirty="0">
                        <a:solidFill>
                          <a:schemeClr val="accent1">
                            <a:lumMod val="25000"/>
                          </a:schemeClr>
                        </a:solidFill>
                      </a:endParaRPr>
                    </a:p>
                  </a:txBody>
                  <a:tcPr/>
                </a:tc>
              </a:tr>
              <a:tr h="0">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a:t>
                      </a:r>
                      <a:r>
                        <a:rPr lang="ru-RU" sz="1180" b="0" i="1" u="none" strike="noStrike" dirty="0">
                          <a:solidFill>
                            <a:schemeClr val="accent1">
                              <a:lumMod val="25000"/>
                            </a:schemeClr>
                          </a:solidFill>
                          <a:latin typeface="Times New Roman" pitchFamily="18" charset="0"/>
                          <a:cs typeface="Times New Roman" pitchFamily="18" charset="0"/>
                        </a:rPr>
                        <a:t> </a:t>
                      </a:r>
                      <a:r>
                        <a:rPr lang="ru-RU" sz="118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1 478,5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r>
              <a:tr h="149267">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1 478,5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1 256,9</a:t>
                      </a:r>
                      <a:endParaRPr lang="ru-RU" sz="1200" b="1" i="1" dirty="0">
                        <a:solidFill>
                          <a:schemeClr val="accent1">
                            <a:lumMod val="25000"/>
                          </a:schemeClr>
                        </a:solidFill>
                      </a:endParaRPr>
                    </a:p>
                  </a:txBody>
                  <a:tcPr/>
                </a:tc>
              </a:tr>
              <a:tr h="191179">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 </a:t>
                      </a:r>
                      <a:r>
                        <a:rPr lang="ru-RU" sz="118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r>
              <a:tr h="357190">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3 651,8</a:t>
                      </a:r>
                      <a:endParaRPr lang="ru-RU" sz="1200" b="1" i="1" dirty="0">
                        <a:solidFill>
                          <a:schemeClr val="accent1">
                            <a:lumMod val="25000"/>
                          </a:schemeClr>
                        </a:solidFill>
                      </a:endParaRPr>
                    </a:p>
                  </a:txBody>
                  <a:tcPr/>
                </a:tc>
              </a:tr>
              <a:tr h="267658">
                <a:tc>
                  <a:txBody>
                    <a:bodyPr/>
                    <a:lstStyle/>
                    <a:p>
                      <a:pPr algn="l" fontAlgn="t"/>
                      <a:r>
                        <a:rPr lang="ru-RU" sz="1180" b="1"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 </a:t>
                      </a:r>
                      <a:r>
                        <a:rPr lang="ru-RU" sz="118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8 603,5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7 902,3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8 002,3</a:t>
                      </a:r>
                      <a:endParaRPr lang="ru-RU" sz="1200" b="1" i="1" dirty="0">
                        <a:solidFill>
                          <a:schemeClr val="accent1">
                            <a:lumMod val="25000"/>
                          </a:schemeClr>
                        </a:solidFill>
                      </a:endParaRPr>
                    </a:p>
                  </a:txBody>
                  <a:tcPr/>
                </a:tc>
              </a:tr>
              <a:tr h="285752">
                <a:tc>
                  <a:txBody>
                    <a:bodyPr/>
                    <a:lstStyle/>
                    <a:p>
                      <a:pPr algn="l" fontAlgn="t"/>
                      <a:r>
                        <a:rPr lang="ru-RU" sz="118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8 603,5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7 902,3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8 002,3</a:t>
                      </a:r>
                      <a:endParaRPr lang="ru-RU" sz="1200" b="1" i="1" dirty="0">
                        <a:solidFill>
                          <a:schemeClr val="accent1">
                            <a:lumMod val="25000"/>
                          </a:schemeClr>
                        </a:solidFill>
                      </a:endParaRPr>
                    </a:p>
                  </a:txBody>
                  <a:tcPr/>
                </a:tc>
              </a:tr>
              <a:tr h="142876">
                <a:tc>
                  <a:txBody>
                    <a:bodyPr/>
                    <a:lstStyle/>
                    <a:p>
                      <a:pPr algn="l" fontAlgn="t"/>
                      <a:r>
                        <a:rPr lang="ru-RU" sz="1180" b="0" i="1"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Подпрограмма </a:t>
                      </a:r>
                      <a:r>
                        <a:rPr lang="ru-RU" sz="1180" b="0" i="1" u="none" strike="noStrike" dirty="0">
                          <a:solidFill>
                            <a:schemeClr val="accent1">
                              <a:lumMod val="25000"/>
                            </a:schemeClr>
                          </a:solidFill>
                          <a:latin typeface="Times New Roman" pitchFamily="18" charset="0"/>
                          <a:cs typeface="Times New Roman" pitchFamily="18" charset="0"/>
                        </a:rPr>
                        <a:t>«</a:t>
                      </a:r>
                      <a:r>
                        <a:rPr lang="ru-RU" sz="1180" b="0" i="0" u="none" strike="noStrike" dirty="0">
                          <a:solidFill>
                            <a:schemeClr val="accent1">
                              <a:lumMod val="25000"/>
                            </a:schemeClr>
                          </a:solidFill>
                          <a:latin typeface="Times New Roman" pitchFamily="18" charset="0"/>
                          <a:cs typeface="Times New Roman" pitchFamily="18" charset="0"/>
                        </a:rPr>
                        <a:t>Организация </a:t>
                      </a:r>
                      <a:r>
                        <a:rPr lang="ru-RU" sz="118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18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15 043,1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12 343,7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12 670,4</a:t>
                      </a:r>
                      <a:endParaRPr lang="ru-RU" sz="1200" b="1" i="1" dirty="0">
                        <a:solidFill>
                          <a:schemeClr val="accent1">
                            <a:lumMod val="25000"/>
                          </a:schemeClr>
                        </a:solidFill>
                      </a:endParaRPr>
                    </a:p>
                  </a:txBody>
                  <a:tcPr/>
                </a:tc>
              </a:tr>
              <a:tr h="214314">
                <a:tc>
                  <a:txBody>
                    <a:bodyPr/>
                    <a:lstStyle/>
                    <a:p>
                      <a:pPr algn="l" fontAlgn="t"/>
                      <a:r>
                        <a:rPr lang="ru-RU" sz="1180" b="0" i="1"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200" b="1" i="1" dirty="0" smtClean="0">
                          <a:solidFill>
                            <a:schemeClr val="accent1">
                              <a:lumMod val="25000"/>
                            </a:schemeClr>
                          </a:solidFill>
                        </a:rPr>
                        <a:t>15 043,1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12 343,7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12 670,4</a:t>
                      </a:r>
                      <a:endParaRPr lang="ru-RU" sz="1200" b="1" i="1" dirty="0">
                        <a:solidFill>
                          <a:schemeClr val="accent1">
                            <a:lumMod val="25000"/>
                          </a:schemeClr>
                        </a:solidFill>
                      </a:endParaRPr>
                    </a:p>
                  </a:txBody>
                  <a:tcPr/>
                </a:tc>
              </a:tr>
              <a:tr h="176809">
                <a:tc>
                  <a:txBody>
                    <a:bodyPr/>
                    <a:lstStyle/>
                    <a:p>
                      <a:pPr algn="l" fontAlgn="t"/>
                      <a:r>
                        <a:rPr lang="ru-RU" sz="1180" b="1" i="1" u="none" strike="noStrike" dirty="0">
                          <a:solidFill>
                            <a:schemeClr val="accent1">
                              <a:lumMod val="25000"/>
                            </a:schemeClr>
                          </a:solidFill>
                          <a:latin typeface="Times New Roman" pitchFamily="18" charset="0"/>
                          <a:cs typeface="Times New Roman" pitchFamily="18" charset="0"/>
                        </a:rPr>
                        <a:t>    Подпрограмма </a:t>
                      </a:r>
                      <a:r>
                        <a:rPr lang="ru-RU" sz="118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1 379,2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r>
              <a:tr h="357190">
                <a:tc>
                  <a:txBody>
                    <a:bodyPr/>
                    <a:lstStyle/>
                    <a:p>
                      <a:pPr algn="l" fontAlgn="t"/>
                      <a:r>
                        <a:rPr lang="ru-RU" sz="1180" b="1"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200" b="1" i="1" dirty="0" smtClean="0">
                          <a:solidFill>
                            <a:schemeClr val="accent1">
                              <a:lumMod val="25000"/>
                            </a:schemeClr>
                          </a:solidFill>
                        </a:rPr>
                        <a:t>1 379,2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1 225,4</a:t>
                      </a:r>
                      <a:endParaRPr lang="ru-RU" sz="1200" b="1" i="1" dirty="0">
                        <a:solidFill>
                          <a:schemeClr val="accent1">
                            <a:lumMod val="25000"/>
                          </a:schemeClr>
                        </a:solidFill>
                      </a:endParaRPr>
                    </a:p>
                  </a:txBody>
                  <a:tcPr/>
                </a:tc>
              </a:tr>
              <a:tr h="187649">
                <a:tc>
                  <a:txBody>
                    <a:bodyPr/>
                    <a:lstStyle/>
                    <a:p>
                      <a:pPr algn="l" fontAlgn="t"/>
                      <a:r>
                        <a:rPr lang="ru-RU" sz="1180" b="1" i="1" u="none" strike="noStrike" dirty="0">
                          <a:solidFill>
                            <a:schemeClr val="accent1">
                              <a:lumMod val="25000"/>
                            </a:schemeClr>
                          </a:solidFill>
                          <a:latin typeface="Times New Roman" pitchFamily="18" charset="0"/>
                          <a:cs typeface="Times New Roman" pitchFamily="18" charset="0"/>
                        </a:rPr>
                        <a:t>    Подпрограмма </a:t>
                      </a:r>
                      <a:r>
                        <a:rPr lang="ru-RU" sz="118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987,8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r>
              <a:tr h="168232">
                <a:tc>
                  <a:txBody>
                    <a:bodyPr/>
                    <a:lstStyle/>
                    <a:p>
                      <a:pPr algn="l" fontAlgn="t"/>
                      <a:r>
                        <a:rPr lang="ru-RU" sz="1180" b="0" i="0" u="none" strike="noStrike" dirty="0">
                          <a:solidFill>
                            <a:schemeClr val="accent1">
                              <a:lumMod val="25000"/>
                            </a:schemeClr>
                          </a:solidFill>
                          <a:latin typeface="Times New Roman" pitchFamily="18" charset="0"/>
                          <a:cs typeface="Times New Roman" pitchFamily="18" charset="0"/>
                        </a:rPr>
                        <a:t>      </a:t>
                      </a:r>
                      <a:r>
                        <a:rPr lang="ru-RU" sz="118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18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200" b="1" i="1" dirty="0" smtClean="0">
                          <a:solidFill>
                            <a:schemeClr val="accent1">
                              <a:lumMod val="25000"/>
                            </a:schemeClr>
                          </a:solidFill>
                        </a:rPr>
                        <a:t>987,8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929,3</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134,5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141,4</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57,5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60,4</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16,0</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33,5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06870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«Модернизация систем водоотведения»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43,8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61,5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28 532,1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28 775,6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28 954,0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5 004,0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4 704,0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36,8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23 491,3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23</a:t>
                      </a:r>
                      <a:r>
                        <a:rPr lang="ru-RU" sz="1400" b="1" i="1" baseline="0" dirty="0" smtClean="0">
                          <a:solidFill>
                            <a:schemeClr val="accent1">
                              <a:lumMod val="25000"/>
                            </a:schemeClr>
                          </a:solidFill>
                        </a:rPr>
                        <a:t> 491,3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3 197,1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357158" y="214311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16 869,0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15 892,2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15 922,3</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15 402,7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14 425,9</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14 456,0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Администрации муниципального образования «Демидовский район» Смоленской области»</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endParaRPr lang="ru-RU" sz="2000" b="1" i="1" dirty="0">
              <a:solidFill>
                <a:schemeClr val="accent1">
                  <a:lumMod val="25000"/>
                </a:schemeClr>
              </a:solidFill>
            </a:endParaRP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323,0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323,0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2 235,4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878,3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285720" y="1857364"/>
            <a:ext cx="8715436" cy="5016758"/>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900" dirty="0" smtClean="0"/>
          </a:p>
          <a:p>
            <a:r>
              <a:rPr lang="ru-RU" sz="2000" i="1" u="sng" dirty="0" smtClean="0">
                <a:solidFill>
                  <a:schemeClr val="accent1">
                    <a:lumMod val="25000"/>
                  </a:schemeClr>
                </a:solidFill>
              </a:rPr>
              <a:t>Задача программы - </a:t>
            </a:r>
            <a:r>
              <a:rPr lang="ru-RU" sz="2000" dirty="0" smtClean="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99,8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2017 году – 6 жилых помещений на сумму 5 292</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5 292</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0,00 </a:t>
            </a:r>
            <a:r>
              <a:rPr kumimoji="0" lang="ru-RU" sz="1800" b="0" i="0" u="none" strike="noStrike" kern="0" cap="none" spc="0" normalizeH="0" baseline="0" noProof="0" dirty="0" err="1" smtClean="0">
                <a:ln>
                  <a:noFill/>
                </a:ln>
                <a:solidFill>
                  <a:schemeClr val="accent6">
                    <a:lumMod val="75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2018 </a:t>
            </a:r>
            <a:r>
              <a:rPr lang="ru-RU" sz="1800" kern="0" dirty="0"/>
              <a:t>году – </a:t>
            </a:r>
            <a:r>
              <a:rPr lang="ru-RU" sz="1800" kern="0" dirty="0" smtClean="0"/>
              <a:t>13 </a:t>
            </a:r>
            <a:r>
              <a:rPr lang="ru-RU" sz="1800" kern="0" dirty="0"/>
              <a:t>жилых </a:t>
            </a:r>
            <a:r>
              <a:rPr lang="ru-RU" sz="1800" kern="0" dirty="0" smtClean="0"/>
              <a:t>помещений </a:t>
            </a:r>
            <a:r>
              <a:rPr lang="ru-RU" sz="1800" kern="0" dirty="0"/>
              <a:t>на сумму </a:t>
            </a:r>
            <a:r>
              <a:rPr lang="ru-RU" sz="1800" u="sng" kern="0" dirty="0" smtClean="0"/>
              <a:t>11 466,0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11 466,00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2019 </a:t>
            </a:r>
            <a:r>
              <a:rPr lang="ru-RU" sz="1800" kern="0" dirty="0"/>
              <a:t>году – </a:t>
            </a:r>
            <a:r>
              <a:rPr lang="ru-RU" sz="1800" kern="0" dirty="0" smtClean="0"/>
              <a:t>12 жилых помещений </a:t>
            </a:r>
            <a:r>
              <a:rPr lang="ru-RU" sz="1800" kern="0" dirty="0"/>
              <a:t>на сумму </a:t>
            </a:r>
            <a:r>
              <a:rPr lang="ru-RU" sz="1800" u="sng" kern="0" dirty="0" smtClean="0"/>
              <a:t>10 584,0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10 584,00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857364"/>
          </a:xfrm>
          <a:noFill/>
        </p:spPr>
        <p:txBody>
          <a:bodyPr/>
          <a:lstStyle/>
          <a:p>
            <a:pPr algn="ctr"/>
            <a:r>
              <a:rPr lang="ru-RU" sz="3600" dirty="0" smtClean="0"/>
              <a:t>Бюджетные инвестиции в объекты капитального строительства</a:t>
            </a:r>
            <a:endParaRPr lang="ru-RU" sz="3600" dirty="0"/>
          </a:p>
        </p:txBody>
      </p:sp>
      <p:sp>
        <p:nvSpPr>
          <p:cNvPr id="3" name="Содержимое 2"/>
          <p:cNvSpPr>
            <a:spLocks noGrp="1"/>
          </p:cNvSpPr>
          <p:nvPr>
            <p:ph idx="1"/>
          </p:nvPr>
        </p:nvSpPr>
        <p:spPr>
          <a:xfrm>
            <a:off x="357158" y="1428736"/>
            <a:ext cx="8429684" cy="5096608"/>
          </a:xfrm>
        </p:spPr>
        <p:txBody>
          <a:bodyPr/>
          <a:lstStyle/>
          <a:p>
            <a:r>
              <a:rPr lang="ru-RU" sz="1800" dirty="0" smtClean="0"/>
              <a:t>В рамках реализации программы модернизации объектов коммунального назначения предусмотрено финансирование строительства канализационного дюкера в 2016-2017 году </a:t>
            </a:r>
            <a:r>
              <a:rPr lang="ru-RU" sz="1200" dirty="0" smtClean="0"/>
              <a:t>(срок ввода в действие 4 квартал 2017 года)</a:t>
            </a:r>
            <a:endParaRPr lang="ru-RU" sz="1200" u="sng" dirty="0" smtClean="0"/>
          </a:p>
          <a:p>
            <a:endParaRPr lang="ru-RU" sz="2400" dirty="0" smtClean="0"/>
          </a:p>
          <a:p>
            <a:endParaRPr lang="ru-RU" sz="2000" dirty="0" smtClean="0"/>
          </a:p>
          <a:p>
            <a:endParaRPr lang="ru-RU" sz="2000" dirty="0" smtClean="0"/>
          </a:p>
          <a:p>
            <a:endParaRPr lang="ru-RU" sz="2000" dirty="0" smtClean="0"/>
          </a:p>
          <a:p>
            <a:endParaRPr lang="ru-RU" sz="2000" dirty="0" smtClean="0"/>
          </a:p>
          <a:p>
            <a:r>
              <a:rPr lang="ru-RU" sz="2000" dirty="0" smtClean="0"/>
              <a:t>Всего затраты на строительство канализационного дюкера предусмотрено в местном  бюджете  2016-2017 гг.:</a:t>
            </a:r>
          </a:p>
          <a:p>
            <a:pPr>
              <a:buNone/>
            </a:pPr>
            <a:r>
              <a:rPr lang="ru-RU" sz="2000" dirty="0" smtClean="0">
                <a:solidFill>
                  <a:schemeClr val="accent5">
                    <a:lumMod val="50000"/>
                  </a:schemeClr>
                </a:solidFill>
              </a:rPr>
              <a:t>Средства областного бюджета 2016 год - 2 500,00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a:solidFill>
                  <a:schemeClr val="accent5">
                    <a:lumMod val="50000"/>
                  </a:schemeClr>
                </a:solidFill>
              </a:rPr>
              <a:t> </a:t>
            </a:r>
            <a:r>
              <a:rPr lang="ru-RU" sz="2000" dirty="0" smtClean="0">
                <a:solidFill>
                  <a:schemeClr val="accent5">
                    <a:lumMod val="50000"/>
                  </a:schemeClr>
                </a:solidFill>
              </a:rPr>
              <a:t>                                                     2017 год – 0,0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smtClean="0">
                <a:solidFill>
                  <a:schemeClr val="accent6">
                    <a:lumMod val="75000"/>
                  </a:schemeClr>
                </a:solidFill>
              </a:rPr>
              <a:t>Средства местного бюджета     2016 год – 172,564 </a:t>
            </a:r>
            <a:r>
              <a:rPr lang="ru-RU" sz="2000" dirty="0" err="1" smtClean="0">
                <a:solidFill>
                  <a:schemeClr val="accent6">
                    <a:lumMod val="75000"/>
                  </a:schemeClr>
                </a:solidFill>
              </a:rPr>
              <a:t>тыс.рублей</a:t>
            </a:r>
            <a:endParaRPr lang="ru-RU" sz="2000" dirty="0" smtClean="0">
              <a:solidFill>
                <a:schemeClr val="accent6">
                  <a:lumMod val="75000"/>
                </a:schemeClr>
              </a:solidFill>
            </a:endParaRPr>
          </a:p>
          <a:p>
            <a:pPr>
              <a:buNone/>
            </a:pPr>
            <a:r>
              <a:rPr lang="ru-RU" sz="2000" dirty="0">
                <a:solidFill>
                  <a:schemeClr val="accent6">
                    <a:lumMod val="75000"/>
                  </a:schemeClr>
                </a:solidFill>
              </a:rPr>
              <a:t> </a:t>
            </a:r>
            <a:r>
              <a:rPr lang="ru-RU" sz="2000" dirty="0" smtClean="0">
                <a:solidFill>
                  <a:schemeClr val="accent6">
                    <a:lumMod val="75000"/>
                  </a:schemeClr>
                </a:solidFill>
              </a:rPr>
              <a:t>                                                     2017 год – 43,8 </a:t>
            </a:r>
            <a:r>
              <a:rPr lang="ru-RU" sz="2000" dirty="0" err="1" smtClean="0">
                <a:solidFill>
                  <a:schemeClr val="accent6">
                    <a:lumMod val="75000"/>
                  </a:schemeClr>
                </a:solidFill>
              </a:rPr>
              <a:t>тыс.рублей</a:t>
            </a:r>
            <a:endParaRPr lang="ru-RU" sz="2000" dirty="0">
              <a:solidFill>
                <a:schemeClr val="accent6">
                  <a:lumMod val="75000"/>
                </a:schemeClr>
              </a:solidFill>
            </a:endParaRPr>
          </a:p>
        </p:txBody>
      </p:sp>
      <p:graphicFrame>
        <p:nvGraphicFramePr>
          <p:cNvPr id="6" name="Таблица 5"/>
          <p:cNvGraphicFramePr>
            <a:graphicFrameLocks noGrp="1"/>
          </p:cNvGraphicFramePr>
          <p:nvPr/>
        </p:nvGraphicFramePr>
        <p:xfrm>
          <a:off x="857224" y="2357430"/>
          <a:ext cx="7358114" cy="1899335"/>
        </p:xfrm>
        <a:graphic>
          <a:graphicData uri="http://schemas.openxmlformats.org/drawingml/2006/table">
            <a:tbl>
              <a:tblPr firstRow="1" bandRow="1">
                <a:tableStyleId>{5C22544A-7EE6-4342-B048-85BDC9FD1C3A}</a:tableStyleId>
              </a:tblPr>
              <a:tblGrid>
                <a:gridCol w="2310382"/>
                <a:gridCol w="1368675"/>
                <a:gridCol w="1615196"/>
                <a:gridCol w="2063861"/>
              </a:tblGrid>
              <a:tr h="571504">
                <a:tc gridSpan="2">
                  <a:txBody>
                    <a:bodyPr/>
                    <a:lstStyle/>
                    <a:p>
                      <a:pPr algn="ctr" fontAlgn="ctr"/>
                      <a:r>
                        <a:rPr lang="ru-RU" sz="1100" b="1" i="0" u="none" strike="noStrike" dirty="0">
                          <a:solidFill>
                            <a:srgbClr val="000000"/>
                          </a:solidFill>
                          <a:latin typeface="Times New Roman"/>
                        </a:rPr>
                        <a:t>Сметная стоимость объекта</a:t>
                      </a:r>
                    </a:p>
                  </a:txBody>
                  <a:tcPr marL="9525" marR="9525" marT="9525" marB="0" anchor="ctr"/>
                </a:tc>
                <a:tc hMerge="1">
                  <a:txBody>
                    <a:bodyPr/>
                    <a:lstStyle/>
                    <a:p>
                      <a:endParaRPr lang="ru-RU"/>
                    </a:p>
                  </a:txBody>
                  <a:tcPr/>
                </a:tc>
                <a:tc>
                  <a:txBody>
                    <a:bodyPr/>
                    <a:lstStyle/>
                    <a:p>
                      <a:pPr algn="ctr" fontAlgn="ctr"/>
                      <a:r>
                        <a:rPr lang="ru-RU" sz="1100" b="1" i="0" u="none" strike="noStrike" dirty="0">
                          <a:solidFill>
                            <a:srgbClr val="000000"/>
                          </a:solidFill>
                          <a:latin typeface="Times New Roman"/>
                        </a:rPr>
                        <a:t>Сметная стоимость объекта в ценах соответствующих лет</a:t>
                      </a:r>
                    </a:p>
                  </a:txBody>
                  <a:tcPr marL="9525" marR="9525" marT="9525" marB="0" anchor="ctr"/>
                </a:tc>
                <a:tc>
                  <a:txBody>
                    <a:bodyPr/>
                    <a:lstStyle/>
                    <a:p>
                      <a:pPr algn="ctr" fontAlgn="ctr"/>
                      <a:r>
                        <a:rPr lang="ru-RU" sz="1100" b="1" i="0" u="none" strike="noStrike" dirty="0">
                          <a:solidFill>
                            <a:srgbClr val="000000"/>
                          </a:solidFill>
                          <a:latin typeface="Times New Roman"/>
                        </a:rPr>
                        <a:t>Остаток сметной стоимости объекта в текущих ценах*</a:t>
                      </a:r>
                    </a:p>
                  </a:txBody>
                  <a:tcPr marL="9525" marR="9525" marT="9525" marB="0" anchor="ctr"/>
                </a:tc>
              </a:tr>
              <a:tr h="942987">
                <a:tc>
                  <a:txBody>
                    <a:bodyPr/>
                    <a:lstStyle/>
                    <a:p>
                      <a:pPr algn="ctr" fontAlgn="ctr"/>
                      <a:r>
                        <a:rPr lang="ru-RU" sz="1100" b="0" i="0" u="none" strike="noStrike" dirty="0">
                          <a:solidFill>
                            <a:srgbClr val="000000"/>
                          </a:solidFill>
                          <a:latin typeface="Times New Roman"/>
                        </a:rPr>
                        <a:t>В соответствии с утвержденной проектной документацией (заключением государственной экспертизы) в ценах на момент ее утверждения</a:t>
                      </a:r>
                    </a:p>
                  </a:txBody>
                  <a:tcPr marL="9525" marR="9525" marT="9525" marB="0" anchor="ctr"/>
                </a:tc>
                <a:tc>
                  <a:txBody>
                    <a:bodyPr/>
                    <a:lstStyle/>
                    <a:p>
                      <a:pPr algn="ctr" fontAlgn="ctr"/>
                      <a:r>
                        <a:rPr lang="ru-RU" sz="1100" b="0" i="0" u="none" strike="noStrike" dirty="0">
                          <a:solidFill>
                            <a:srgbClr val="000000"/>
                          </a:solidFill>
                          <a:latin typeface="Times New Roman"/>
                        </a:rPr>
                        <a:t>Квартал и год, в ценах которых определена стоимость</a:t>
                      </a:r>
                    </a:p>
                  </a:txBody>
                  <a:tcPr marL="9525" marR="9525" marT="9525" marB="0" anchor="ctr"/>
                </a:tc>
                <a:tc>
                  <a:txBody>
                    <a:bodyPr/>
                    <a:lstStyle/>
                    <a:p>
                      <a:pPr algn="ctr" fontAlgn="ctr"/>
                      <a:r>
                        <a:rPr lang="ru-RU" sz="1100" b="0" i="0" u="none" strike="noStrike" dirty="0">
                          <a:solidFill>
                            <a:srgbClr val="000000"/>
                          </a:solidFill>
                          <a:latin typeface="Times New Roman"/>
                        </a:rPr>
                        <a:t>В соответствии с заключенными контрактами</a:t>
                      </a:r>
                    </a:p>
                  </a:txBody>
                  <a:tcPr marL="9525" marR="9525" marT="9525" marB="0" anchor="ctr"/>
                </a:tc>
                <a:tc>
                  <a:txBody>
                    <a:bodyPr/>
                    <a:lstStyle/>
                    <a:p>
                      <a:pPr algn="ctr" fontAlgn="ctr"/>
                      <a:r>
                        <a:rPr lang="ru-RU" sz="1100" b="0" i="0" u="none" strike="noStrike" dirty="0">
                          <a:solidFill>
                            <a:srgbClr val="000000"/>
                          </a:solidFill>
                          <a:latin typeface="Times New Roman"/>
                        </a:rPr>
                        <a:t> на конец текущего финансового года</a:t>
                      </a:r>
                      <a:br>
                        <a:rPr lang="ru-RU" sz="1100" b="0" i="0" u="none" strike="noStrike" dirty="0">
                          <a:solidFill>
                            <a:srgbClr val="000000"/>
                          </a:solidFill>
                          <a:latin typeface="Times New Roman"/>
                        </a:rPr>
                      </a:br>
                      <a:r>
                        <a:rPr lang="ru-RU" sz="1100" b="0" i="0" u="none" strike="noStrike" dirty="0">
                          <a:solidFill>
                            <a:srgbClr val="000000"/>
                          </a:solidFill>
                          <a:latin typeface="Times New Roman"/>
                        </a:rPr>
                        <a:t> (прогноз) 31.12.2016</a:t>
                      </a:r>
                    </a:p>
                  </a:txBody>
                  <a:tcPr marL="9525" marR="9525" marT="9525" marB="0" anchor="ctr"/>
                </a:tc>
              </a:tr>
              <a:tr h="384844">
                <a:tc>
                  <a:txBody>
                    <a:bodyPr/>
                    <a:lstStyle/>
                    <a:p>
                      <a:pPr algn="ctr" fontAlgn="ctr"/>
                      <a:r>
                        <a:rPr lang="ru-RU" sz="1100" b="0" i="0" u="none" strike="noStrike" dirty="0">
                          <a:solidFill>
                            <a:srgbClr val="000000"/>
                          </a:solidFill>
                          <a:latin typeface="Times New Roman"/>
                        </a:rPr>
                        <a:t>4228,9</a:t>
                      </a:r>
                    </a:p>
                  </a:txBody>
                  <a:tcPr marL="9525" marR="9525" marT="9525" marB="0" anchor="ctr"/>
                </a:tc>
                <a:tc>
                  <a:txBody>
                    <a:bodyPr/>
                    <a:lstStyle/>
                    <a:p>
                      <a:pPr algn="ctr" fontAlgn="ctr"/>
                      <a:r>
                        <a:rPr lang="ru-RU" sz="1100" b="0" i="0" u="none" strike="noStrike" dirty="0">
                          <a:solidFill>
                            <a:srgbClr val="000000"/>
                          </a:solidFill>
                          <a:latin typeface="Times New Roman"/>
                        </a:rPr>
                        <a:t>2кв2014</a:t>
                      </a:r>
                    </a:p>
                  </a:txBody>
                  <a:tcPr marL="9525" marR="9525" marT="9525" marB="0" anchor="ctr"/>
                </a:tc>
                <a:tc>
                  <a:txBody>
                    <a:bodyPr/>
                    <a:lstStyle/>
                    <a:p>
                      <a:pPr algn="ctr" fontAlgn="ctr"/>
                      <a:r>
                        <a:rPr lang="ru-RU" sz="1100" b="0" i="0" u="none" strike="noStrike" dirty="0">
                          <a:solidFill>
                            <a:srgbClr val="000000"/>
                          </a:solidFill>
                          <a:latin typeface="Times New Roman"/>
                        </a:rPr>
                        <a:t>3507,87</a:t>
                      </a:r>
                    </a:p>
                  </a:txBody>
                  <a:tcPr marL="9525" marR="9525" marT="9525" marB="0" anchor="ctr"/>
                </a:tc>
                <a:tc>
                  <a:txBody>
                    <a:bodyPr/>
                    <a:lstStyle/>
                    <a:p>
                      <a:pPr algn="ctr" fontAlgn="ctr"/>
                      <a:r>
                        <a:rPr lang="ru-RU" sz="1100" b="0" i="0" u="none" strike="noStrike" dirty="0">
                          <a:solidFill>
                            <a:srgbClr val="000000"/>
                          </a:solidFill>
                          <a:latin typeface="Times New Roman"/>
                        </a:rPr>
                        <a:t>876,87</a:t>
                      </a:r>
                    </a:p>
                  </a:txBody>
                  <a:tcPr marL="9525" marR="9525" marT="9525" marB="0" anchor="ct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2017 по 2019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 xmlns:p14="http://schemas.microsoft.com/office/powerpoint/2010/main" val="3696368917"/>
              </p:ext>
            </p:extLst>
          </p:nvPr>
        </p:nvGraphicFramePr>
        <p:xfrm>
          <a:off x="276225" y="1338263"/>
          <a:ext cx="8518525" cy="4830762"/>
        </p:xfrm>
        <a:graphic>
          <a:graphicData uri="http://schemas.openxmlformats.org/presentationml/2006/ole">
            <p:oleObj spid="_x0000_s123027" name="Worksheet" r:id="rId3" imgW="8867851" imgH="5029200" progId="Excel.Sheet.8">
              <p:embed/>
            </p:oleObj>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1200329"/>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 2017 год – 10 публичных  обязательств, </a:t>
            </a:r>
          </a:p>
          <a:p>
            <a:pPr algn="ctr">
              <a:buNone/>
            </a:pPr>
            <a:r>
              <a:rPr lang="ru-RU" sz="2400" i="1" dirty="0" smtClean="0">
                <a:solidFill>
                  <a:schemeClr val="accent5">
                    <a:lumMod val="50000"/>
                  </a:schemeClr>
                </a:solidFill>
              </a:rPr>
              <a:t>2018-2019 года – 7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20 396,0</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3 434,5</a:t>
            </a:r>
          </a:p>
        </p:txBody>
      </p:sp>
      <p:sp>
        <p:nvSpPr>
          <p:cNvPr id="27" name="Скругленный прямоугольник 26"/>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834964"/>
          <a:ext cx="8644001" cy="5866213"/>
        </p:xfrm>
        <a:graphic>
          <a:graphicData uri="http://schemas.openxmlformats.org/drawingml/2006/table">
            <a:tbl>
              <a:tblPr firstRow="1" bandRow="1">
                <a:tableStyleId>{5C22544A-7EE6-4342-B048-85BDC9FD1C3A}</a:tableStyleId>
              </a:tblPr>
              <a:tblGrid>
                <a:gridCol w="5786479"/>
                <a:gridCol w="1000132"/>
                <a:gridCol w="1000132"/>
                <a:gridCol w="857258"/>
              </a:tblGrid>
              <a:tr h="296961">
                <a:tc>
                  <a:txBody>
                    <a:bodyPr/>
                    <a:lstStyle/>
                    <a:p>
                      <a:endParaRPr lang="ru-RU" sz="1100" dirty="0"/>
                    </a:p>
                  </a:txBody>
                  <a:tcPr>
                    <a:noFill/>
                  </a:tcPr>
                </a:tc>
                <a:tc>
                  <a:txBody>
                    <a:bodyPr/>
                    <a:lstStyle/>
                    <a:p>
                      <a:pPr algn="ctr"/>
                      <a:r>
                        <a:rPr lang="ru-RU" sz="1400" dirty="0" smtClean="0"/>
                        <a:t>2017</a:t>
                      </a:r>
                      <a:endParaRPr lang="ru-RU" sz="1400" dirty="0"/>
                    </a:p>
                  </a:txBody>
                  <a:tcPr/>
                </a:tc>
                <a:tc>
                  <a:txBody>
                    <a:bodyPr/>
                    <a:lstStyle/>
                    <a:p>
                      <a:pPr algn="ctr"/>
                      <a:r>
                        <a:rPr lang="ru-RU" sz="1400" dirty="0" smtClean="0"/>
                        <a:t>2018</a:t>
                      </a:r>
                      <a:endParaRPr lang="ru-RU" sz="1400" dirty="0"/>
                    </a:p>
                  </a:txBody>
                  <a:tcPr/>
                </a:tc>
                <a:tc>
                  <a:txBody>
                    <a:bodyPr/>
                    <a:lstStyle/>
                    <a:p>
                      <a:pPr algn="ctr"/>
                      <a:r>
                        <a:rPr lang="ru-RU" sz="1400" dirty="0" smtClean="0"/>
                        <a:t>2019</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r>
              <a:tr h="268520">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r>
              <a:tr h="1008428">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ежемесячной денежной компенсации на проезд на городском, пригородном, в сельской местности на внутрирайонном транспорте (кроме такси), а также проезд два раза в год к месту жительства и обратно к месту учебы детей-сирот и детей, оставшихся без попечения родителей, лиц из их числа, обучающихся за счет средств местных бюджетов по имеющим государственную аккредитацию образовательным программам</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3 197,1</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20 396,0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0" y="1571612"/>
          <a:ext cx="8644001" cy="4998720"/>
        </p:xfrm>
        <a:graphic>
          <a:graphicData uri="http://schemas.openxmlformats.org/drawingml/2006/table">
            <a:tbl>
              <a:tblPr firstRow="1" bandRow="1">
                <a:tableStyleId>{5C22544A-7EE6-4342-B048-85BDC9FD1C3A}</a:tableStyleId>
              </a:tblPr>
              <a:tblGrid>
                <a:gridCol w="5786479"/>
                <a:gridCol w="1000132"/>
                <a:gridCol w="1000132"/>
                <a:gridCol w="857258"/>
              </a:tblGrid>
              <a:tr h="359822">
                <a:tc>
                  <a:txBody>
                    <a:bodyPr/>
                    <a:lstStyle/>
                    <a:p>
                      <a:endParaRPr lang="ru-RU" dirty="0"/>
                    </a:p>
                  </a:txBody>
                  <a:tcPr>
                    <a:noFill/>
                  </a:tcPr>
                </a:tc>
                <a:tc>
                  <a:txBody>
                    <a:bodyPr/>
                    <a:lstStyle/>
                    <a:p>
                      <a:pPr algn="ctr"/>
                      <a:r>
                        <a:rPr lang="ru-RU" dirty="0" smtClean="0"/>
                        <a:t>2017</a:t>
                      </a:r>
                      <a:endParaRPr lang="ru-RU" dirty="0"/>
                    </a:p>
                  </a:txBody>
                  <a:tcPr/>
                </a:tc>
                <a:tc>
                  <a:txBody>
                    <a:bodyPr/>
                    <a:lstStyle/>
                    <a:p>
                      <a:pPr algn="ctr"/>
                      <a:r>
                        <a:rPr lang="ru-RU" dirty="0" smtClean="0"/>
                        <a:t>2018</a:t>
                      </a:r>
                      <a:endParaRPr lang="ru-RU" dirty="0"/>
                    </a:p>
                  </a:txBody>
                  <a:tcPr/>
                </a:tc>
                <a:tc>
                  <a:txBody>
                    <a:bodyPr/>
                    <a:lstStyle/>
                    <a:p>
                      <a:pPr algn="ctr"/>
                      <a:r>
                        <a:rPr lang="ru-RU" dirty="0" smtClean="0"/>
                        <a:t>2019</a:t>
                      </a:r>
                      <a:endParaRPr lang="ru-RU" dirty="0"/>
                    </a:p>
                  </a:txBody>
                  <a:tcPr/>
                </a:tc>
              </a:tr>
              <a:tr h="449777">
                <a:tc>
                  <a:txBody>
                    <a:bodyPr/>
                    <a:lstStyle/>
                    <a:p>
                      <a:pPr>
                        <a:spcAft>
                          <a:spcPts val="0"/>
                        </a:spcAft>
                      </a:pPr>
                      <a:r>
                        <a:rPr lang="ru-RU" sz="16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p>
                      <a:pPr>
                        <a:spcAft>
                          <a:spcPts val="0"/>
                        </a:spcAft>
                      </a:pPr>
                      <a:r>
                        <a:rPr lang="ru-RU" sz="1600" dirty="0">
                          <a:effectLst/>
                          <a:latin typeface="Times New Roman" pitchFamily="18" charset="0"/>
                          <a:cs typeface="Times New Roman" pitchFamily="18" charset="0"/>
                        </a:rPr>
                        <a:t> </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651,0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719,1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302213">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общественной организации ветеранов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годы</a:t>
                      </a:r>
                    </a:p>
                    <a:p>
                      <a:pPr>
                        <a:spcAft>
                          <a:spcPts val="0"/>
                        </a:spcAft>
                      </a:pPr>
                      <a:r>
                        <a:rPr lang="ru-RU" sz="1600" dirty="0">
                          <a:effectLst/>
                          <a:latin typeface="Times New Roman" pitchFamily="18" charset="0"/>
                          <a:cs typeface="Times New Roman" pitchFamily="18" charset="0"/>
                        </a:rPr>
                        <a:t> </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139,4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449777">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организации всероссийского общества инвалидов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годы</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218,5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 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786710" y="121442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0"/>
            <a:ext cx="9144000" cy="6858000"/>
            <a:chOff x="0" y="0"/>
            <a:chExt cx="5760" cy="4320"/>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247"/>
              <a:chOff x="0" y="73"/>
              <a:chExt cx="5760" cy="4247"/>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4649" y="3067"/>
                <a:ext cx="726"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11</a:t>
                </a:r>
              </a:p>
              <a:p>
                <a:pPr algn="ctr"/>
                <a:r>
                  <a:rPr lang="ru-RU" sz="1300" b="1">
                    <a:solidFill>
                      <a:schemeClr val="bg1"/>
                    </a:solidFill>
                  </a:rPr>
                  <a:t> «Физическая</a:t>
                </a:r>
              </a:p>
              <a:p>
                <a:pPr algn="ctr"/>
                <a:r>
                  <a:rPr lang="ru-RU" sz="1300" b="1">
                    <a:solidFill>
                      <a:schemeClr val="bg1"/>
                    </a:solidFill>
                  </a:rPr>
                  <a:t>культура и</a:t>
                </a:r>
              </a:p>
              <a:p>
                <a:pPr algn="ctr"/>
                <a:r>
                  <a:rPr lang="ru-RU" sz="1300" b="1">
                    <a:solidFill>
                      <a:schemeClr val="bg1"/>
                    </a:solidFill>
                  </a:rPr>
                  <a:t>спорт»</a:t>
                </a:r>
              </a:p>
            </p:txBody>
          </p:sp>
          <p:sp>
            <p:nvSpPr>
              <p:cNvPr id="65549" name="AutoShape 32"/>
              <p:cNvSpPr>
                <a:spLocks noChangeArrowheads="1"/>
              </p:cNvSpPr>
              <p:nvPr/>
            </p:nvSpPr>
            <p:spPr bwMode="auto">
              <a:xfrm>
                <a:off x="3696" y="3113"/>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10 «Социальная</a:t>
                </a:r>
              </a:p>
              <a:p>
                <a:pPr algn="ctr"/>
                <a:r>
                  <a:rPr lang="ru-RU" sz="1300" b="1">
                    <a:solidFill>
                      <a:schemeClr val="bg1"/>
                    </a:solidFill>
                  </a:rPr>
                  <a:t>политика»</a:t>
                </a:r>
              </a:p>
            </p:txBody>
          </p:sp>
          <p:sp>
            <p:nvSpPr>
              <p:cNvPr id="65550" name="AutoShape 38"/>
              <p:cNvSpPr>
                <a:spLocks noChangeArrowheads="1"/>
              </p:cNvSpPr>
              <p:nvPr/>
            </p:nvSpPr>
            <p:spPr bwMode="auto">
              <a:xfrm>
                <a:off x="3606" y="3685"/>
                <a:ext cx="2154" cy="635"/>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975" y="2205"/>
                <a:ext cx="771" cy="817"/>
                <a:chOff x="113" y="2205"/>
                <a:chExt cx="829" cy="817"/>
              </a:xfrm>
            </p:grpSpPr>
            <p:sp>
              <p:nvSpPr>
                <p:cNvPr id="65593" name="AutoShape 45"/>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113" y="2251"/>
                  <a:ext cx="829" cy="683"/>
                </a:xfrm>
                <a:prstGeom prst="rect">
                  <a:avLst/>
                </a:prstGeom>
                <a:noFill/>
                <a:ln w="9525">
                  <a:noFill/>
                  <a:miter lim="800000"/>
                  <a:headEnd/>
                  <a:tailEnd/>
                </a:ln>
              </p:spPr>
              <p:txBody>
                <a:bodyPr>
                  <a:spAutoFit/>
                </a:bodyPr>
                <a:lstStyle/>
                <a:p>
                  <a:pPr algn="ctr"/>
                  <a:r>
                    <a:rPr lang="ru-RU" sz="1300" b="1">
                      <a:solidFill>
                        <a:schemeClr val="bg1"/>
                      </a:solidFill>
                    </a:rPr>
                    <a:t>02 «Национальная</a:t>
                  </a:r>
                </a:p>
                <a:p>
                  <a:pPr algn="ctr"/>
                  <a:r>
                    <a:rPr lang="ru-RU" sz="1300" b="1">
                      <a:solidFill>
                        <a:schemeClr val="bg1"/>
                      </a:solidFill>
                    </a:rPr>
                    <a:t>оборона»</a:t>
                  </a:r>
                </a:p>
                <a:p>
                  <a:pPr algn="ctr"/>
                  <a:endParaRPr lang="ru-RU" sz="1300" b="1">
                    <a:solidFill>
                      <a:schemeClr val="bg1"/>
                    </a:solidFill>
                  </a:endParaRPr>
                </a:p>
              </p:txBody>
            </p:sp>
          </p:grpSp>
          <p:grpSp>
            <p:nvGrpSpPr>
              <p:cNvPr id="65553" name="Group 47"/>
              <p:cNvGrpSpPr>
                <a:grpSpLocks/>
              </p:cNvGrpSpPr>
              <p:nvPr/>
            </p:nvGrpSpPr>
            <p:grpSpPr bwMode="auto">
              <a:xfrm flipH="1">
                <a:off x="1882" y="2205"/>
                <a:ext cx="908" cy="908"/>
                <a:chOff x="113" y="2205"/>
                <a:chExt cx="830" cy="817"/>
              </a:xfrm>
            </p:grpSpPr>
            <p:sp>
              <p:nvSpPr>
                <p:cNvPr id="65591" name="AutoShape 48"/>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14" y="2251"/>
                  <a:ext cx="829" cy="727"/>
                </a:xfrm>
                <a:prstGeom prst="rect">
                  <a:avLst/>
                </a:prstGeom>
                <a:noFill/>
                <a:ln w="9525">
                  <a:noFill/>
                  <a:miter lim="800000"/>
                  <a:headEnd/>
                  <a:tailEnd/>
                </a:ln>
              </p:spPr>
              <p:txBody>
                <a:bodyPr>
                  <a:spAutoFit/>
                </a:bodyPr>
                <a:lstStyle/>
                <a:p>
                  <a:pPr algn="ctr"/>
                  <a:r>
                    <a:rPr lang="ru-RU" sz="1300" b="1">
                      <a:solidFill>
                        <a:schemeClr val="bg1"/>
                      </a:solidFill>
                    </a:rPr>
                    <a:t>03</a:t>
                  </a:r>
                </a:p>
                <a:p>
                  <a:pPr algn="ctr"/>
                  <a:r>
                    <a:rPr lang="ru-RU" sz="1300" b="1">
                      <a:solidFill>
                        <a:schemeClr val="bg1"/>
                      </a:solidFill>
                    </a:rPr>
                    <a:t>«Национальная</a:t>
                  </a:r>
                </a:p>
                <a:p>
                  <a:pPr algn="ctr"/>
                  <a:r>
                    <a:rPr lang="ru-RU" sz="1300" b="1">
                      <a:solidFill>
                        <a:schemeClr val="bg1"/>
                      </a:solidFill>
                    </a:rPr>
                    <a:t>безопасность и</a:t>
                  </a:r>
                </a:p>
                <a:p>
                  <a:pPr algn="ctr"/>
                  <a:r>
                    <a:rPr lang="ru-RU" sz="1300" b="1">
                      <a:solidFill>
                        <a:schemeClr val="bg1"/>
                      </a:solidFill>
                    </a:rPr>
                    <a:t>правоохранительная</a:t>
                  </a:r>
                </a:p>
                <a:p>
                  <a:pPr algn="ctr"/>
                  <a:r>
                    <a:rPr lang="ru-RU" sz="1300" b="1">
                      <a:solidFill>
                        <a:schemeClr val="bg1"/>
                      </a:solidFill>
                    </a:rPr>
                    <a:t>деятельность»</a:t>
                  </a:r>
                </a:p>
              </p:txBody>
            </p:sp>
          </p:grpSp>
          <p:grpSp>
            <p:nvGrpSpPr>
              <p:cNvPr id="65554" name="Group 61"/>
              <p:cNvGrpSpPr>
                <a:grpSpLocks/>
              </p:cNvGrpSpPr>
              <p:nvPr/>
            </p:nvGrpSpPr>
            <p:grpSpPr bwMode="auto">
              <a:xfrm>
                <a:off x="2880" y="2205"/>
                <a:ext cx="907" cy="817"/>
                <a:chOff x="3334" y="2205"/>
                <a:chExt cx="998" cy="817"/>
              </a:xfrm>
            </p:grpSpPr>
            <p:grpSp>
              <p:nvGrpSpPr>
                <p:cNvPr id="65587" name="Group 50"/>
                <p:cNvGrpSpPr>
                  <a:grpSpLocks/>
                </p:cNvGrpSpPr>
                <p:nvPr/>
              </p:nvGrpSpPr>
              <p:grpSpPr bwMode="auto">
                <a:xfrm>
                  <a:off x="3379" y="2205"/>
                  <a:ext cx="907" cy="817"/>
                  <a:chOff x="113" y="2205"/>
                  <a:chExt cx="829" cy="817"/>
                </a:xfrm>
              </p:grpSpPr>
              <p:sp>
                <p:nvSpPr>
                  <p:cNvPr id="65589" name="AutoShape 51"/>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04 «Национальная</a:t>
                  </a:r>
                </a:p>
                <a:p>
                  <a:pPr algn="ctr"/>
                  <a:r>
                    <a:rPr lang="ru-RU" sz="1300" b="1">
                      <a:solidFill>
                        <a:schemeClr val="bg1"/>
                      </a:solidFill>
                    </a:rPr>
                    <a:t>экономика»</a:t>
                  </a:r>
                </a:p>
                <a:p>
                  <a:pPr algn="ctr"/>
                  <a:r>
                    <a:rPr lang="ru-RU" sz="1300">
                      <a:solidFill>
                        <a:schemeClr val="bg1"/>
                      </a:solidFill>
                    </a:rPr>
                    <a:t> </a:t>
                  </a:r>
                </a:p>
              </p:txBody>
            </p:sp>
          </p:grpSp>
          <p:grpSp>
            <p:nvGrpSpPr>
              <p:cNvPr id="65555" name="Group 62"/>
              <p:cNvGrpSpPr>
                <a:grpSpLocks/>
              </p:cNvGrpSpPr>
              <p:nvPr/>
            </p:nvGrpSpPr>
            <p:grpSpPr bwMode="auto">
              <a:xfrm>
                <a:off x="3878" y="2205"/>
                <a:ext cx="861" cy="817"/>
                <a:chOff x="3334" y="2205"/>
                <a:chExt cx="998" cy="817"/>
              </a:xfrm>
            </p:grpSpPr>
            <p:grpSp>
              <p:nvGrpSpPr>
                <p:cNvPr id="65583" name="Group 63"/>
                <p:cNvGrpSpPr>
                  <a:grpSpLocks/>
                </p:cNvGrpSpPr>
                <p:nvPr/>
              </p:nvGrpSpPr>
              <p:grpSpPr bwMode="auto">
                <a:xfrm>
                  <a:off x="3379" y="2205"/>
                  <a:ext cx="907" cy="817"/>
                  <a:chOff x="113" y="2205"/>
                  <a:chExt cx="829" cy="817"/>
                </a:xfrm>
              </p:grpSpPr>
              <p:sp>
                <p:nvSpPr>
                  <p:cNvPr id="65585" name="AutoShape 6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05 «Жилищно-коммунальное хозяйство»</a:t>
                  </a:r>
                </a:p>
                <a:p>
                  <a:pPr algn="ctr"/>
                  <a:r>
                    <a:rPr lang="ru-RU" sz="130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295" y="3158"/>
                <a:ext cx="952" cy="544"/>
                <a:chOff x="3334" y="2205"/>
                <a:chExt cx="998" cy="817"/>
              </a:xfrm>
            </p:grpSpPr>
            <p:grpSp>
              <p:nvGrpSpPr>
                <p:cNvPr id="65575" name="Group 73"/>
                <p:cNvGrpSpPr>
                  <a:grpSpLocks/>
                </p:cNvGrpSpPr>
                <p:nvPr/>
              </p:nvGrpSpPr>
              <p:grpSpPr bwMode="auto">
                <a:xfrm>
                  <a:off x="3379" y="2205"/>
                  <a:ext cx="907" cy="817"/>
                  <a:chOff x="113" y="2205"/>
                  <a:chExt cx="829" cy="817"/>
                </a:xfrm>
              </p:grpSpPr>
              <p:sp>
                <p:nvSpPr>
                  <p:cNvPr id="65577" name="AutoShape 7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334" y="2297"/>
                  <a:ext cx="998" cy="476"/>
                </a:xfrm>
                <a:prstGeom prst="rect">
                  <a:avLst/>
                </a:prstGeom>
                <a:noFill/>
                <a:ln w="9525">
                  <a:noFill/>
                  <a:miter lim="800000"/>
                  <a:headEnd/>
                  <a:tailEnd/>
                </a:ln>
              </p:spPr>
              <p:txBody>
                <a:bodyPr>
                  <a:spAutoFit/>
                </a:bodyPr>
                <a:lstStyle/>
                <a:p>
                  <a:pPr algn="ctr"/>
                  <a:r>
                    <a:rPr lang="ru-RU" sz="1300" b="1">
                      <a:solidFill>
                        <a:schemeClr val="bg1"/>
                      </a:solidFill>
                    </a:rPr>
                    <a:t>07 «Образование»</a:t>
                  </a:r>
                  <a:r>
                    <a:rPr lang="ru-RU">
                      <a:solidFill>
                        <a:schemeClr val="bg1"/>
                      </a:solidFill>
                    </a:rPr>
                    <a:t> </a:t>
                  </a:r>
                </a:p>
              </p:txBody>
            </p:sp>
          </p:grpSp>
          <p:grpSp>
            <p:nvGrpSpPr>
              <p:cNvPr id="65558" name="Group 77"/>
              <p:cNvGrpSpPr>
                <a:grpSpLocks/>
              </p:cNvGrpSpPr>
              <p:nvPr/>
            </p:nvGrpSpPr>
            <p:grpSpPr bwMode="auto">
              <a:xfrm>
                <a:off x="1338" y="3158"/>
                <a:ext cx="1043" cy="680"/>
                <a:chOff x="3334" y="2205"/>
                <a:chExt cx="998" cy="817"/>
              </a:xfrm>
            </p:grpSpPr>
            <p:grpSp>
              <p:nvGrpSpPr>
                <p:cNvPr id="65571" name="Group 78"/>
                <p:cNvGrpSpPr>
                  <a:grpSpLocks/>
                </p:cNvGrpSpPr>
                <p:nvPr/>
              </p:nvGrpSpPr>
              <p:grpSpPr bwMode="auto">
                <a:xfrm>
                  <a:off x="3379" y="2205"/>
                  <a:ext cx="907" cy="817"/>
                  <a:chOff x="113" y="2205"/>
                  <a:chExt cx="829" cy="817"/>
                </a:xfrm>
              </p:grpSpPr>
              <p:sp>
                <p:nvSpPr>
                  <p:cNvPr id="65573" name="AutoShape 7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334" y="2296"/>
                  <a:ext cx="998" cy="370"/>
                </a:xfrm>
                <a:prstGeom prst="rect">
                  <a:avLst/>
                </a:prstGeom>
                <a:noFill/>
                <a:ln w="9525">
                  <a:noFill/>
                  <a:miter lim="800000"/>
                  <a:headEnd/>
                  <a:tailEnd/>
                </a:ln>
              </p:spPr>
              <p:txBody>
                <a:bodyPr>
                  <a:spAutoFit/>
                </a:bodyPr>
                <a:lstStyle/>
                <a:p>
                  <a:pPr algn="ctr"/>
                  <a:r>
                    <a:rPr lang="ru-RU" sz="1300" b="1">
                      <a:solidFill>
                        <a:schemeClr val="bg1"/>
                      </a:solidFill>
                    </a:rPr>
                    <a:t>08 «Культура,</a:t>
                  </a:r>
                </a:p>
                <a:p>
                  <a:pPr algn="ctr"/>
                  <a:r>
                    <a:rPr lang="ru-RU" sz="1300" b="1">
                      <a:solidFill>
                        <a:schemeClr val="bg1"/>
                      </a:solidFill>
                    </a:rPr>
                    <a:t>кинематография»</a:t>
                  </a:r>
                </a:p>
              </p:txBody>
            </p:sp>
          </p:grpSp>
          <p:sp>
            <p:nvSpPr>
              <p:cNvPr id="65559" name="Text Box 87"/>
              <p:cNvSpPr txBox="1">
                <a:spLocks noChangeArrowheads="1"/>
              </p:cNvSpPr>
              <p:nvPr/>
            </p:nvSpPr>
            <p:spPr bwMode="auto">
              <a:xfrm>
                <a:off x="3651" y="3748"/>
                <a:ext cx="2041" cy="558"/>
              </a:xfrm>
              <a:prstGeom prst="rect">
                <a:avLst/>
              </a:prstGeom>
              <a:noFill/>
              <a:ln w="9525">
                <a:noFill/>
                <a:miter lim="800000"/>
                <a:headEnd/>
                <a:tailEnd/>
              </a:ln>
            </p:spPr>
            <p:txBody>
              <a:bodyPr>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84" y="2069"/>
                <a:ext cx="0" cy="1089"/>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791" y="2069"/>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336" y="2069"/>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288" y="2069"/>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787" y="2069"/>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4006850" y="5013325"/>
            <a:ext cx="1482725"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3897313" y="5157788"/>
            <a:ext cx="1647825" cy="492125"/>
          </a:xfrm>
          <a:prstGeom prst="rect">
            <a:avLst/>
          </a:prstGeom>
          <a:noFill/>
          <a:ln w="9525">
            <a:noFill/>
            <a:miter lim="800000"/>
            <a:headEnd/>
            <a:tailEnd/>
          </a:ln>
        </p:spPr>
        <p:txBody>
          <a:bodyPr>
            <a:spAutoFit/>
          </a:bodyPr>
          <a:lstStyle/>
          <a:p>
            <a:pPr algn="ctr"/>
            <a:r>
              <a:rPr lang="ru-RU" sz="1300" b="1">
                <a:solidFill>
                  <a:schemeClr val="bg1"/>
                </a:solidFill>
              </a:rPr>
              <a:t>09 «Здравоохранение»</a:t>
            </a:r>
          </a:p>
        </p:txBody>
      </p:sp>
      <p:cxnSp>
        <p:nvCxnSpPr>
          <p:cNvPr id="3" name="Прямая соединительная линия 2"/>
          <p:cNvCxnSpPr>
            <a:stCxn id="65543" idx="2"/>
          </p:cNvCxnSpPr>
          <p:nvPr/>
        </p:nvCxnSpPr>
        <p:spPr>
          <a:xfrm flipH="1">
            <a:off x="4551363" y="3282950"/>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23427</TotalTime>
  <Words>8978</Words>
  <Application>Microsoft Office PowerPoint</Application>
  <PresentationFormat>Экран (4:3)</PresentationFormat>
  <Paragraphs>1464</Paragraphs>
  <Slides>86</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86</vt:i4>
      </vt:variant>
    </vt:vector>
  </HeadingPairs>
  <TitlesOfParts>
    <vt:vector size="91" baseType="lpstr">
      <vt:lpstr>Office Theme</vt:lpstr>
      <vt:lpstr>Пиксел</vt:lpstr>
      <vt:lpstr>1_Пиксел</vt:lpstr>
      <vt:lpstr>Worksheet</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Структура налоговых и неналоговых доходов бюджета  муниципального образования «Демидовский район» Смоленской области на 2018 год  всего налоговых и неналоговых доходов – 43118,2 тыс. рублей </vt:lpstr>
      <vt:lpstr>Структура налоговых и неналоговых доходов бюджета  муниципального образования «Демидовский район» Смоленской области на 2019 год  всего налоговых и неналоговых доходов – 45008,9 тыс. рублей </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Расходы в расчете на душу населения в 2017 г. </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Бюджетные инвестиции на приобретение объектов недвижимого имущества в муниципальную собственность </vt:lpstr>
      <vt:lpstr>Бюджетные инвестиции в объекты капитального строительства</vt:lpstr>
      <vt:lpstr>Слайд 83</vt:lpstr>
      <vt:lpstr>Слайд 84</vt:lpstr>
      <vt:lpstr>Слайд 85</vt:lpstr>
      <vt:lpstr>Слайд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maxla</cp:lastModifiedBy>
  <cp:revision>1600</cp:revision>
  <cp:lastPrinted>2016-10-27T08:44:44Z</cp:lastPrinted>
  <dcterms:modified xsi:type="dcterms:W3CDTF">2017-12-07T12:36:33Z</dcterms:modified>
</cp:coreProperties>
</file>